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  <p:sldMasterId id="2147483693" r:id="rId5"/>
  </p:sldMasterIdLst>
  <p:notesMasterIdLst>
    <p:notesMasterId r:id="rId16"/>
  </p:notesMasterIdLst>
  <p:sldIdLst>
    <p:sldId id="408" r:id="rId6"/>
    <p:sldId id="1029" r:id="rId7"/>
    <p:sldId id="1030" r:id="rId8"/>
    <p:sldId id="1031" r:id="rId9"/>
    <p:sldId id="1028" r:id="rId10"/>
    <p:sldId id="495" r:id="rId11"/>
    <p:sldId id="1019" r:id="rId12"/>
    <p:sldId id="1018" r:id="rId13"/>
    <p:sldId id="1020" r:id="rId14"/>
    <p:sldId id="1017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D22DC-2BBE-4539-BBC0-88A2ABEB22AB}" type="datetimeFigureOut">
              <a:t>30.06.2026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F9A0D-5D96-4A85-A06E-A97176291E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6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98E38-7918-6BFC-15A9-0FFCA92D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A13291B-A63F-FCC2-7F72-F639D3218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1B079C7-6294-96D4-D892-F359E6978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AB48E1-6EC4-F5C5-BD1C-4A2F304ED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58EE2B-939F-47CD-9BC5-5FD16CEF397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209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02128D7-7D8E-3FD3-2966-72438072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BA52893-D068-F60C-D798-56BBE2DC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C978C-91FE-4794-A3EE-9ED9D5496A3E}" type="datetime1">
              <a:rPr lang="cs-CZ" sz="1000" smtClean="0"/>
              <a:t>30.06.2026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806510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625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3564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396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41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8491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66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4926" y="2278067"/>
            <a:ext cx="7090390" cy="3960000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955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3727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215B61-A66C-BC88-B0C4-F31B096B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1FEE2B-F968-0F73-328B-8D447B522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034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807DAB-39BD-E8F3-540F-9C04ACE6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380DA0-73F1-31EF-1576-EDA2AAE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385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7473603A-9A71-A5BE-90CC-15D3F78F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889060"/>
            <a:ext cx="63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0A512B-87B3-F68E-A07D-6BE85F3B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fld id="{B9B542DB-C5FD-4A31-833A-76C6E62927BE}" type="datetime1">
              <a:rPr lang="cs-CZ" sz="1000" smtClean="0"/>
              <a:t>30.06.2026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997151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1">
          <p15:clr>
            <a:srgbClr val="9FCC3B"/>
          </p15:clr>
        </p15:guide>
        <p15:guide id="2" orient="horz" pos="404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5732B59-8AE8-4E64-8089-D2E9FACB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04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text 8">
            <a:extLst>
              <a:ext uri="{FF2B5EF4-FFF2-40B4-BE49-F238E27FC236}">
                <a16:creationId xmlns:a16="http://schemas.microsoft.com/office/drawing/2014/main" id="{A611F7B3-4DF0-82DD-74EB-C5D4F71C6B0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600" y="2169350"/>
            <a:ext cx="5277600" cy="559510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600" y="2966518"/>
            <a:ext cx="5277600" cy="31534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0799" y="2169350"/>
            <a:ext cx="5277600" cy="559510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0799" y="2966518"/>
            <a:ext cx="5277600" cy="31534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DB3F86-106E-ECAD-B504-0620953AA6A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DFF57B52-E4E7-53B9-5D25-2C66CABE683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187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048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A39C14E6-7CAD-5995-FE58-D120A82F1C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3216B9F-173D-3444-FA5C-D2CC92F697D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9B747F-787F-25BA-23D1-0E4A6D2FABF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859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4">
            <a:extLst>
              <a:ext uri="{FF2B5EF4-FFF2-40B4-BE49-F238E27FC236}">
                <a16:creationId xmlns:a16="http://schemas.microsoft.com/office/drawing/2014/main" id="{C7FE1D87-8604-EDDA-479C-DD25A4519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8BA64B1C-F89E-C9AD-B9BC-F79E6261E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784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5">
          <p15:clr>
            <a:srgbClr val="9FCC3B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48E601-3A68-BEB0-2F6A-B7D30C1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7814-3386-4F4D-B540-84CE35908B99}" type="datetime1">
              <a:rPr lang="cs-CZ" smtClean="0"/>
              <a:t>30.06.2026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588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0" y="4888800"/>
            <a:ext cx="63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2CC73D-76C0-1917-DEDC-C9EFC4A59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fld id="{CBA48AEB-CDCA-4868-AA16-D6B5537622B7}" type="datetime1">
              <a:rPr lang="cs-CZ" smtClean="0"/>
              <a:t>30.06.2026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6959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31">
          <p15:clr>
            <a:srgbClr val="9FCC3B"/>
          </p15:clr>
        </p15:guide>
        <p15:guide id="2" orient="horz" pos="404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2" name="Zástupný symbol obrázku 5">
            <a:extLst>
              <a:ext uri="{FF2B5EF4-FFF2-40B4-BE49-F238E27FC236}">
                <a16:creationId xmlns:a16="http://schemas.microsoft.com/office/drawing/2014/main" id="{CE0F9676-5C40-033F-474E-7E508A59C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5FE756-8644-D8B8-4022-091220509D0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fld id="{C2548057-0413-463B-BC5A-AD38BA3EA546}" type="datetime1">
              <a:rPr lang="cs-CZ" smtClean="0"/>
              <a:t>30.06.2026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9295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0583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501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obsah 6">
            <a:extLst>
              <a:ext uri="{FF2B5EF4-FFF2-40B4-BE49-F238E27FC236}">
                <a16:creationId xmlns:a16="http://schemas.microsoft.com/office/drawing/2014/main" id="{EE7BA1AA-D543-683C-6B9D-B21C908CD7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4B0A8A-B9A5-99F8-390C-83BC4F59D3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B9E4B5D2-57D2-14C0-0940-03F0BF7449B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5026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793146E-D387-C54F-59C0-FDE8D36DC3D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C97833-0A43-B588-8F3A-56E294A263D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4DD3D7-A6DB-6455-5869-D994C158120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8487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8070EA4A-40B1-DA62-574C-9DCACDC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4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B01576-526C-976B-40A0-8AE039F8B1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fld id="{F0E58C5F-208B-4AEE-8834-847AE0488F44}" type="datetime1">
              <a:rPr lang="cs-CZ" sz="1000" smtClean="0"/>
              <a:t>30.06.2026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94770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8F01772-61CF-46B0-EE02-95A0FE3E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8400"/>
            <a:ext cx="9900000" cy="20736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4D042D-A96D-780B-380D-90B6A496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1705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83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898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995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147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09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777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0896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6398" y="2278067"/>
            <a:ext cx="7092000" cy="3960000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0583999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0819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5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341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667C7B17-090C-509F-D2AA-8598599862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974DD3-9918-067D-8ED9-A15EDE1479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31D91E-C93D-CC40-38DF-52284B3880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8820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518053-8D45-A9F0-743C-F6DAB4AC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6BDC3-7F50-1AEF-4E02-F3D11DA5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08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5732B59-8AE8-4E64-8089-D2E9FACB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ABB04F9A-100D-E7AB-1468-0D52D4900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B130425A-FE22-3E23-10DD-13473CB55E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40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8B62D44B-BBED-36DD-2981-17D602E41B0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4000" y="2966518"/>
            <a:ext cx="5328000" cy="31536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text 10">
            <a:extLst>
              <a:ext uri="{FF2B5EF4-FFF2-40B4-BE49-F238E27FC236}">
                <a16:creationId xmlns:a16="http://schemas.microsoft.com/office/drawing/2014/main" id="{6F4B374D-9B4B-6F02-A8C5-9C5C2EB938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04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obsah 12">
            <a:extLst>
              <a:ext uri="{FF2B5EF4-FFF2-40B4-BE49-F238E27FC236}">
                <a16:creationId xmlns:a16="http://schemas.microsoft.com/office/drawing/2014/main" id="{57EC11A9-174A-FB14-7484-BB53998C89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0400" y="2966518"/>
            <a:ext cx="5328000" cy="31536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026EA3-65B9-CA84-35F4-082B64EF388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7EC179-A91C-6820-D136-40F078D1FAB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0928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3BFFB0-78BD-4B9B-05A2-A29940738D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A5B4A3-CE6C-D146-238E-776842DE10B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475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889001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0660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76B5B2F9-9B38-E06E-F6ED-5FBCCF60C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B3B8F72-81EF-7424-29F6-9D2F8F099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42EAAF-B3F6-CAE0-6484-DFD0272FAB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2DDB9F2-4790-E840-CAF2-1691CC1CAD5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002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D03D6556-637F-4A8E-646E-74DDCEC0C1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9F83DFA-BC41-5DD9-FAAD-A5C442FE2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BE8914-56C4-91C5-E53C-FAA470F6FC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2BBF46-FD9B-F358-D298-A9F09D3321E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674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2768486"/>
            <a:ext cx="9900000" cy="1916866"/>
          </a:xfrm>
        </p:spPr>
        <p:txBody>
          <a:bodyPr anchor="t"/>
          <a:lstStyle>
            <a:lvl1pPr>
              <a:lnSpc>
                <a:spcPct val="100000"/>
              </a:lnSpc>
              <a:defRPr sz="37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DE0CB16-C6A2-E5A0-D41F-4043BDFE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87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066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10E844-7027-4742-5478-59C3914FD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A071ED-7901-3491-A09C-3FA8AA7B0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DEDC6-1FF5-4331-90E5-EBAE0E9322B7}" type="datetime1">
              <a:rPr lang="cs-CZ" sz="1000" smtClean="0"/>
              <a:t>30.06.2026</a:t>
            </a:fld>
            <a:endParaRPr lang="cs-CZ" sz="10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584000" y="6300000"/>
            <a:ext cx="91439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62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28182C-6C25-39E3-D770-BE3404840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8C4D7-DFC0-6EDB-70FE-6EC186A20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AF97551-56A5-4EFB-A08D-E62A0F17C30E}" type="datetime1">
              <a:rPr lang="cs-CZ" smtClean="0"/>
              <a:t>30.06.2026</a:t>
            </a:fld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F255C820-CC56-37E2-AA41-F46591D20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3999" y="6300000"/>
            <a:ext cx="914399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073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2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3F634C-A114-7D5A-1AC1-A2F8BD9E30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82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30. 6. 2026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EFF6F059-E095-76AB-0312-975626BA9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3F18D383-43B4-3187-648D-0487BB23960E}"/>
              </a:ext>
            </a:extLst>
          </p:cNvPr>
          <p:cNvSpPr/>
          <p:nvPr/>
        </p:nvSpPr>
        <p:spPr>
          <a:xfrm>
            <a:off x="684000" y="2451346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300" dirty="0">
                <a:solidFill>
                  <a:srgbClr val="9DC8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r>
              <a:rPr lang="cs-CZ" sz="1500" b="1" kern="0" spc="300" dirty="0">
                <a:solidFill>
                  <a:srgbClr val="9DC8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ISKOVÁ</a:t>
            </a:r>
            <a:r>
              <a:rPr lang="en-US" sz="1500" b="1" kern="0" spc="300" dirty="0">
                <a:solidFill>
                  <a:srgbClr val="9DC8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KONFERENCE</a:t>
            </a:r>
            <a:endParaRPr lang="en-US" sz="1500" dirty="0"/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E09669AF-9234-6F5F-07FD-A4161DEE4979}"/>
              </a:ext>
            </a:extLst>
          </p:cNvPr>
          <p:cNvSpPr/>
          <p:nvPr/>
        </p:nvSpPr>
        <p:spPr>
          <a:xfrm>
            <a:off x="684000" y="3145893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ea typeface="Calibri Light" pitchFamily="34" charset="-122"/>
                <a:cs typeface="Calibri Light" pitchFamily="34" charset="-120"/>
              </a:rPr>
              <a:t>Novela vyhlášky </a:t>
            </a:r>
            <a:endParaRPr lang="cs-CZ" sz="4200" b="1" dirty="0">
              <a:solidFill>
                <a:srgbClr val="FFFFFF"/>
              </a:solidFill>
              <a:ea typeface="Calibri Light" pitchFamily="34" charset="-122"/>
              <a:cs typeface="Calibri Light" pitchFamily="34" charset="-120"/>
            </a:endParaRPr>
          </a:p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ea typeface="Calibri Light" pitchFamily="34" charset="-122"/>
                <a:cs typeface="Calibri Light" pitchFamily="34" charset="-120"/>
              </a:rPr>
              <a:t>o preskripčních omezeních</a:t>
            </a:r>
            <a:endParaRPr lang="en-US" sz="4200" dirty="0"/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CCA1DA98-63B1-24E6-4D2C-607B0B1C7B86}"/>
              </a:ext>
            </a:extLst>
          </p:cNvPr>
          <p:cNvSpPr/>
          <p:nvPr/>
        </p:nvSpPr>
        <p:spPr>
          <a:xfrm>
            <a:off x="684000" y="4691053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Zpřístupnění hrazených léčivých přípravků se symbolem „E“ </a:t>
            </a: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všeobecným</a:t>
            </a: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praktickým</a:t>
            </a: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lékařům</a:t>
            </a: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,</a:t>
            </a:r>
            <a:b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</a:b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praktickým</a:t>
            </a: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 lékařům pro děti a </a:t>
            </a: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dorost</a:t>
            </a:r>
            <a:r>
              <a:rPr lang="en-US" sz="1700" dirty="0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700" dirty="0" err="1">
                <a:solidFill>
                  <a:srgbClr val="A7A9B3"/>
                </a:solidFill>
                <a:ea typeface="Calibri" pitchFamily="34" charset="-122"/>
                <a:cs typeface="Calibri" pitchFamily="34" charset="-120"/>
              </a:rPr>
              <a:t>pediatrům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0482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E7B36-26B7-8F21-3DD4-904918C1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E58A4B40-081B-3294-3E94-BB53505DD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>
            <a:normAutofit/>
          </a:bodyPr>
          <a:lstStyle/>
          <a:p>
            <a:r>
              <a:rPr lang="cs-CZ" noProof="0" dirty="0"/>
              <a:t>Ministerstvo zdravotnictví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DE026B-7289-F2D6-3594-2303EF464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/>
          <a:p>
            <a:r>
              <a:rPr lang="cs-CZ" noProof="0" dirty="0"/>
              <a:t>Děkujeme</a:t>
            </a:r>
            <a:br>
              <a:rPr lang="cs-CZ" noProof="0" dirty="0"/>
            </a:br>
            <a:r>
              <a:rPr lang="cs-CZ" noProof="0" dirty="0"/>
              <a:t>za pozornost</a:t>
            </a: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FF65CA21-2D75-DBAD-F462-955385AB6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23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D39DC-E4AF-FDD6-CBF9-1C5CD599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, Značka&#10;&#10;Obsah vygenerovaný umělou inteligencí může být nesprávný.">
            <a:extLst>
              <a:ext uri="{FF2B5EF4-FFF2-40B4-BE49-F238E27FC236}">
                <a16:creationId xmlns:a16="http://schemas.microsoft.com/office/drawing/2014/main" id="{B4BCFBF2-0648-1369-92FB-AB53948D8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57" y="542245"/>
            <a:ext cx="10548257" cy="593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A5E49-6A48-1D3D-1942-3443A0BE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 descr="Obsah obrázku text, snímek obrazovky, Písmo&#10;&#10;Obsah vygenerovaný umělou inteligencí může být nesprávný.">
            <a:extLst>
              <a:ext uri="{FF2B5EF4-FFF2-40B4-BE49-F238E27FC236}">
                <a16:creationId xmlns:a16="http://schemas.microsoft.com/office/drawing/2014/main" id="{11546072-21CD-60D2-59A7-16351F62A3D2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478971" y="618444"/>
            <a:ext cx="10526486" cy="5921149"/>
          </a:xfrm>
        </p:spPr>
      </p:pic>
    </p:spTree>
    <p:extLst>
      <p:ext uri="{BB962C8B-B14F-4D97-AF65-F5344CB8AC3E}">
        <p14:creationId xmlns:p14="http://schemas.microsoft.com/office/powerpoint/2010/main" val="3410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F0F0A-FC43-EE5F-7075-9976321DC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6FE2CE-1964-031A-2B63-FC98779A9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Novela </a:t>
            </a:r>
            <a:r>
              <a:rPr lang="en-US" sz="4000" dirty="0" err="1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vyhlášky</a:t>
            </a:r>
            <a:r>
              <a:rPr lang="en-US" sz="400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br>
              <a:rPr lang="cs-CZ" sz="400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</a:br>
            <a:r>
              <a:rPr lang="en-US" sz="400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 </a:t>
            </a:r>
            <a:r>
              <a:rPr lang="en-US" sz="4000" dirty="0" err="1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preskripčních</a:t>
            </a:r>
            <a:r>
              <a:rPr lang="en-US" sz="400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omezeních</a:t>
            </a:r>
            <a:endParaRPr lang="en-US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09997A-DD96-2D96-D332-E16A7C2596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0" y="4889060"/>
            <a:ext cx="6300000" cy="1223416"/>
          </a:xfrm>
        </p:spPr>
        <p:txBody>
          <a:bodyPr/>
          <a:lstStyle/>
          <a:p>
            <a:r>
              <a:rPr lang="cs-CZ" noProof="0" dirty="0"/>
              <a:t>Ing. Mgr. Markéta Foldyna </a:t>
            </a:r>
            <a:r>
              <a:rPr lang="cs-CZ" noProof="0" dirty="0" err="1"/>
              <a:t>Hellová</a:t>
            </a:r>
            <a:r>
              <a:rPr lang="cs-CZ" noProof="0" dirty="0"/>
              <a:t>, MHA</a:t>
            </a:r>
          </a:p>
          <a:p>
            <a:r>
              <a:rPr lang="cs-CZ" dirty="0"/>
              <a:t>Vrchní ředitelka sekce zdravotnických technologií</a:t>
            </a:r>
            <a:endParaRPr lang="cs-CZ" noProof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AA0B2B-8C54-4FCD-2222-FC9F8170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82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30. 6 . 2026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5EA830E6-7F7D-F7C6-3EEB-064F7BB01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6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93086-7A6F-ADA7-A5C5-31FEDCA2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>
            <a:extLst>
              <a:ext uri="{FF2B5EF4-FFF2-40B4-BE49-F238E27FC236}">
                <a16:creationId xmlns:a16="http://schemas.microsoft.com/office/drawing/2014/main" id="{30840265-8630-E247-541E-6A35AAFA7639}"/>
              </a:ext>
            </a:extLst>
          </p:cNvPr>
          <p:cNvSpPr/>
          <p:nvPr/>
        </p:nvSpPr>
        <p:spPr>
          <a:xfrm>
            <a:off x="640080" y="1783080"/>
            <a:ext cx="758952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Ministerstvo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zdravotnictví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předkládá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úpravu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která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má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pacientům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usnadnit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cestu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k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potřebným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hrazeným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léčivým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přípravkům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. </a:t>
            </a:r>
            <a:br>
              <a:rPr lang="en-US" dirty="0">
                <a:solidFill>
                  <a:srgbClr val="D6DCEA"/>
                </a:solidFill>
                <a:ea typeface="Calibri"/>
                <a:cs typeface="Calibri"/>
              </a:rPr>
            </a:b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U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vybraných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přípravků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se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symbolem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„E“ bude za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stanovených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podmínek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možné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, aby je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předepisovali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také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praktičtí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lékaři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praktičtí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lékaři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pro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děti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a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dorost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a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pediatři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. </a:t>
            </a: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135000"/>
              </a:lnSpc>
            </a:pPr>
            <a:endParaRPr lang="en-US" dirty="0">
              <a:solidFill>
                <a:srgbClr val="D6DCEA"/>
              </a:solidFill>
              <a:ea typeface="Calibri"/>
              <a:cs typeface="Calibri"/>
            </a:endParaRPr>
          </a:p>
          <a:p>
            <a:pPr>
              <a:lnSpc>
                <a:spcPct val="135000"/>
              </a:lnSpc>
            </a:pP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Cílem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není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snížit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bezpečnost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léčby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ani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obcházet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specialisty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, ale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odstranit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zbytečné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bariéry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tam,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kde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cs-CZ" b="1" dirty="0">
                <a:solidFill>
                  <a:srgbClr val="D6DCEA"/>
                </a:solidFill>
                <a:ea typeface="Calibri"/>
                <a:cs typeface="Calibri"/>
              </a:rPr>
              <a:t>léčba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pacient</a:t>
            </a:r>
            <a:r>
              <a:rPr lang="cs-CZ" b="1" dirty="0">
                <a:solidFill>
                  <a:srgbClr val="D6DCEA"/>
                </a:solidFill>
                <a:ea typeface="Calibri"/>
                <a:cs typeface="Calibri"/>
              </a:rPr>
              <a:t>a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stabilně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p</a:t>
            </a:r>
            <a:r>
              <a:rPr lang="cs-CZ" b="1" dirty="0" err="1">
                <a:solidFill>
                  <a:srgbClr val="D6DCEA"/>
                </a:solidFill>
                <a:ea typeface="Calibri"/>
                <a:cs typeface="Calibri"/>
              </a:rPr>
              <a:t>robíhá</a:t>
            </a:r>
            <a:r>
              <a:rPr lang="cs-CZ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a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kde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to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odborné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podmínky</a:t>
            </a:r>
            <a:r>
              <a:rPr lang="en-US" b="1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D6DCEA"/>
                </a:solidFill>
                <a:ea typeface="Calibri"/>
                <a:cs typeface="Calibri"/>
              </a:rPr>
              <a:t>umožňují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. </a:t>
            </a:r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lnSpc>
                <a:spcPct val="135000"/>
              </a:lnSpc>
            </a:pPr>
            <a:endParaRPr lang="en-US" dirty="0">
              <a:solidFill>
                <a:srgbClr val="D6DCEA"/>
              </a:solidFill>
              <a:ea typeface="Calibri"/>
              <a:cs typeface="Calibri"/>
            </a:endParaRPr>
          </a:p>
          <a:p>
            <a:pPr>
              <a:lnSpc>
                <a:spcPct val="135000"/>
              </a:lnSpc>
            </a:pP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Návrh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zároveň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zachovává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možnost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vyhradit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některé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přípravky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pouze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specialistům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prostřednictvím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nového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D6DCEA"/>
                </a:solidFill>
                <a:ea typeface="Calibri"/>
                <a:cs typeface="Calibri"/>
              </a:rPr>
              <a:t>symbolu</a:t>
            </a:r>
            <a:r>
              <a:rPr lang="en-US" dirty="0">
                <a:solidFill>
                  <a:srgbClr val="D6DCEA"/>
                </a:solidFill>
                <a:ea typeface="Calibri"/>
                <a:cs typeface="Calibri"/>
              </a:rPr>
              <a:t> „F“.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135000"/>
              </a:lnSpc>
            </a:pPr>
            <a:endParaRPr lang="en-US" dirty="0">
              <a:solidFill>
                <a:srgbClr val="D6DCEA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602D6AE2-A210-9E41-239E-DD33A9702505}"/>
              </a:ext>
            </a:extLst>
          </p:cNvPr>
          <p:cNvSpPr/>
          <p:nvPr/>
        </p:nvSpPr>
        <p:spPr>
          <a:xfrm>
            <a:off x="8595360" y="1783080"/>
            <a:ext cx="3017520" cy="123444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E7DA1BCF-3D5C-BCEE-8556-344932EDC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0" y="2153412"/>
            <a:ext cx="493776" cy="493776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71C15CCC-8BC9-116C-FB5B-8E5607343580}"/>
              </a:ext>
            </a:extLst>
          </p:cNvPr>
          <p:cNvSpPr/>
          <p:nvPr/>
        </p:nvSpPr>
        <p:spPr>
          <a:xfrm>
            <a:off x="9555480" y="19842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Symbol „E“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9F378A33-B743-D523-CFEF-FACAED9BA333}"/>
              </a:ext>
            </a:extLst>
          </p:cNvPr>
          <p:cNvSpPr/>
          <p:nvPr/>
        </p:nvSpPr>
        <p:spPr>
          <a:xfrm>
            <a:off x="9555480" y="24231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8E9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širší okruh lékařů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5">
            <a:extLst>
              <a:ext uri="{FF2B5EF4-FFF2-40B4-BE49-F238E27FC236}">
                <a16:creationId xmlns:a16="http://schemas.microsoft.com/office/drawing/2014/main" id="{6D86889A-977E-5EFD-87B8-34A55F2F01A1}"/>
              </a:ext>
            </a:extLst>
          </p:cNvPr>
          <p:cNvSpPr/>
          <p:nvPr/>
        </p:nvSpPr>
        <p:spPr>
          <a:xfrm>
            <a:off x="8595360" y="3200400"/>
            <a:ext cx="3017520" cy="123444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7621E652-B3F0-56AA-D784-15F427758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3570732"/>
            <a:ext cx="493776" cy="493776"/>
          </a:xfrm>
          <a:prstGeom prst="rect">
            <a:avLst/>
          </a:prstGeom>
        </p:spPr>
      </p:pic>
      <p:sp>
        <p:nvSpPr>
          <p:cNvPr id="16" name="Text 6">
            <a:extLst>
              <a:ext uri="{FF2B5EF4-FFF2-40B4-BE49-F238E27FC236}">
                <a16:creationId xmlns:a16="http://schemas.microsoft.com/office/drawing/2014/main" id="{2064071A-AD87-BB67-8795-EEC716C64E2C}"/>
              </a:ext>
            </a:extLst>
          </p:cNvPr>
          <p:cNvSpPr/>
          <p:nvPr/>
        </p:nvSpPr>
        <p:spPr>
          <a:xfrm>
            <a:off x="9555480" y="340156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Symbol „F“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B555F7EB-4E99-5AD4-8398-5A784C50AFDB}"/>
              </a:ext>
            </a:extLst>
          </p:cNvPr>
          <p:cNvSpPr/>
          <p:nvPr/>
        </p:nvSpPr>
        <p:spPr>
          <a:xfrm>
            <a:off x="9555480" y="38404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8E9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bezpečnostní pojistka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F73415C6-9D21-5B97-E76B-0CA23C0C6F7A}"/>
              </a:ext>
            </a:extLst>
          </p:cNvPr>
          <p:cNvSpPr/>
          <p:nvPr/>
        </p:nvSpPr>
        <p:spPr>
          <a:xfrm>
            <a:off x="8595360" y="4617720"/>
            <a:ext cx="3017520" cy="123444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9" name="Image 3" descr="preencoded.png">
            <a:extLst>
              <a:ext uri="{FF2B5EF4-FFF2-40B4-BE49-F238E27FC236}">
                <a16:creationId xmlns:a16="http://schemas.microsoft.com/office/drawing/2014/main" id="{BD073951-5ED4-7931-A21F-28E126D6D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4988052"/>
            <a:ext cx="493776" cy="493776"/>
          </a:xfrm>
          <a:prstGeom prst="rect">
            <a:avLst/>
          </a:prstGeom>
        </p:spPr>
      </p:pic>
      <p:sp>
        <p:nvSpPr>
          <p:cNvPr id="20" name="Text 9">
            <a:extLst>
              <a:ext uri="{FF2B5EF4-FFF2-40B4-BE49-F238E27FC236}">
                <a16:creationId xmlns:a16="http://schemas.microsoft.com/office/drawing/2014/main" id="{E120727A-3AC0-0F83-3905-E031AA6F73AB}"/>
              </a:ext>
            </a:extLst>
          </p:cNvPr>
          <p:cNvSpPr/>
          <p:nvPr/>
        </p:nvSpPr>
        <p:spPr>
          <a:xfrm>
            <a:off x="9555480" y="481888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Bez navýšení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632C6615-0AF3-B632-3FDB-249E0D84631D}"/>
              </a:ext>
            </a:extLst>
          </p:cNvPr>
          <p:cNvSpPr/>
          <p:nvPr/>
        </p:nvSpPr>
        <p:spPr>
          <a:xfrm>
            <a:off x="9555480" y="52578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8E9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nákladů pojištění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514DE9A6-22C7-53C5-ECF3-8459606DF0C4}"/>
              </a:ext>
            </a:extLst>
          </p:cNvPr>
          <p:cNvSpPr/>
          <p:nvPr/>
        </p:nvSpPr>
        <p:spPr>
          <a:xfrm>
            <a:off x="640080" y="594360"/>
            <a:ext cx="8686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cs-CZ" sz="2700" b="1" dirty="0">
                <a:solidFill>
                  <a:srgbClr val="FFFFFF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Shrnutí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07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9CC2-A9E0-3878-533B-8E8A729B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>
            <a:extLst>
              <a:ext uri="{FF2B5EF4-FFF2-40B4-BE49-F238E27FC236}">
                <a16:creationId xmlns:a16="http://schemas.microsoft.com/office/drawing/2014/main" id="{18ACF038-27AC-E4EC-84B3-CB4DDBB519C7}"/>
              </a:ext>
            </a:extLst>
          </p:cNvPr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Co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novela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mění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5A7C5B8A-125D-4B92-5B31-E7F6FD890107}"/>
              </a:ext>
            </a:extLst>
          </p:cNvPr>
          <p:cNvSpPr/>
          <p:nvPr/>
        </p:nvSpPr>
        <p:spPr>
          <a:xfrm>
            <a:off x="548640" y="1554480"/>
            <a:ext cx="5303520" cy="35661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601499CA-1510-A834-302F-E6CB9392B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65960"/>
            <a:ext cx="640080" cy="640080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8A019C70-E4BC-135E-50A3-15CF6D283DAC}"/>
              </a:ext>
            </a:extLst>
          </p:cNvPr>
          <p:cNvSpPr/>
          <p:nvPr/>
        </p:nvSpPr>
        <p:spPr>
          <a:xfrm>
            <a:off x="960120" y="274320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459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 se mění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6444C4E7-D401-58D4-0878-4DCA2E5CCAA1}"/>
              </a:ext>
            </a:extLst>
          </p:cNvPr>
          <p:cNvSpPr/>
          <p:nvPr/>
        </p:nvSpPr>
        <p:spPr>
          <a:xfrm>
            <a:off x="960120" y="3246120"/>
            <a:ext cx="4480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Vybrané hrazené léčivé přípravky s preskripčním omezením „E“ budou moci předepisovat </a:t>
            </a:r>
            <a:r>
              <a:rPr lang="en-US" sz="14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také</a:t>
            </a: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všeobecní</a:t>
            </a: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praktičtí</a:t>
            </a: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lékaři, praktičtí lékaři pro děti a </a:t>
            </a:r>
            <a:r>
              <a:rPr lang="en-US" sz="14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dorost</a:t>
            </a: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4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pediatři</a:t>
            </a:r>
            <a:r>
              <a:rPr lang="en-US" sz="14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pokud tomu nebrání odborné nebo registrační podmínky konkrétního přípravku.</a:t>
            </a:r>
            <a:endParaRPr lang="en-US" sz="1450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A73A327E-9F01-74D2-1DFC-3C810590B61B}"/>
              </a:ext>
            </a:extLst>
          </p:cNvPr>
          <p:cNvSpPr/>
          <p:nvPr/>
        </p:nvSpPr>
        <p:spPr>
          <a:xfrm>
            <a:off x="6309360" y="1554480"/>
            <a:ext cx="5303520" cy="35661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BEEEA71A-D048-64D6-76FB-949E86E7B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1965960"/>
            <a:ext cx="640080" cy="640080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B8D93B2C-F59E-A5ED-AC1C-F6C89D732334}"/>
              </a:ext>
            </a:extLst>
          </p:cNvPr>
          <p:cNvSpPr/>
          <p:nvPr/>
        </p:nvSpPr>
        <p:spPr>
          <a:xfrm>
            <a:off x="6720840" y="274320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Proč to děláme</a:t>
            </a:r>
            <a:endParaRPr lang="en-US" sz="19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F8C9535-50A4-AF45-9972-1763715241CF}"/>
              </a:ext>
            </a:extLst>
          </p:cNvPr>
          <p:cNvSpPr/>
          <p:nvPr/>
        </p:nvSpPr>
        <p:spPr>
          <a:xfrm>
            <a:off x="6720840" y="3246120"/>
            <a:ext cx="4480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</a:pP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Cílem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je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odstranit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zbytečné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administrativní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bariéry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zkrátit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cestu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pacienta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k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léčbě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a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podpořit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kontinuitu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péče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en-US" dirty="0"/>
            </a:b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u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stabilních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chronických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pacientů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— bez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rozšíření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okruhu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pacientů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s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nárokem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úhradu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a 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bez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navýšení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nákladů</a:t>
            </a:r>
            <a:r>
              <a:rPr lang="en-US" sz="14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veřejného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zdravotního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4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pojištění</a:t>
            </a:r>
            <a:r>
              <a:rPr lang="en-US" sz="14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.</a:t>
            </a:r>
            <a:endParaRPr lang="en-US" sz="145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033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9CC2-A9E0-3878-533B-8E8A729B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>
            <a:extLst>
              <a:ext uri="{FF2B5EF4-FFF2-40B4-BE49-F238E27FC236}">
                <a16:creationId xmlns:a16="http://schemas.microsoft.com/office/drawing/2014/main" id="{6EC429E8-5BE2-A47E-D85A-240586B316ED}"/>
              </a:ext>
            </a:extLst>
          </p:cNvPr>
          <p:cNvSpPr/>
          <p:nvPr/>
        </p:nvSpPr>
        <p:spPr>
          <a:xfrm>
            <a:off x="548639" y="457200"/>
            <a:ext cx="856948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Šest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hlavních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přínosů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navrhované</a:t>
            </a:r>
            <a:r>
              <a:rPr lang="en-US" sz="34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změny</a:t>
            </a:r>
            <a:endParaRPr lang="en-US" sz="3400" b="1" dirty="0">
              <a:solidFill>
                <a:srgbClr val="00459B"/>
              </a:solidFill>
              <a:latin typeface="Arial" panose="020B0604020202020204" pitchFamily="34" charset="0"/>
              <a:ea typeface="Calibri Light" pitchFamily="34" charset="-122"/>
              <a:cs typeface="Arial" panose="020B0604020202020204" pitchFamily="34" charset="0"/>
            </a:endParaRPr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1A8282A3-D079-1499-B789-D72B930E6514}"/>
              </a:ext>
            </a:extLst>
          </p:cNvPr>
          <p:cNvSpPr/>
          <p:nvPr/>
        </p:nvSpPr>
        <p:spPr>
          <a:xfrm>
            <a:off x="548640" y="146304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E31B7D0A-26C7-4226-DCFA-D83142F55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1755648"/>
            <a:ext cx="502920" cy="502920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67D76BAD-4D84-4D35-E793-309D431D0B45}"/>
              </a:ext>
            </a:extLst>
          </p:cNvPr>
          <p:cNvSpPr/>
          <p:nvPr/>
        </p:nvSpPr>
        <p:spPr>
          <a:xfrm>
            <a:off x="868680" y="235915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Lepší dostupnost péče</a:t>
            </a:r>
            <a:endParaRPr lang="en-US" sz="1600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9170E323-C67C-681F-DDF6-1166DD97E00A}"/>
              </a:ext>
            </a:extLst>
          </p:cNvPr>
          <p:cNvSpPr/>
          <p:nvPr/>
        </p:nvSpPr>
        <p:spPr>
          <a:xfrm>
            <a:off x="868680" y="276148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 nemusí kvůli předpisu stabilně užívaného léku vždy </a:t>
            </a: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cestovat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specialistovi, pokud to stav a podmínky přípravku umožňují.</a:t>
            </a:r>
            <a:endParaRPr lang="en-US" sz="1250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258E6C50-BC62-6E55-D83C-ABEB0AEFBD49}"/>
              </a:ext>
            </a:extLst>
          </p:cNvPr>
          <p:cNvSpPr/>
          <p:nvPr/>
        </p:nvSpPr>
        <p:spPr>
          <a:xfrm>
            <a:off x="4373880" y="146304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8FD05267-34B8-465D-0CDD-92E83D8E3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920" y="1755648"/>
            <a:ext cx="502920" cy="502920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5561BABE-0A0A-F645-6156-E4C0C13E4086}"/>
              </a:ext>
            </a:extLst>
          </p:cNvPr>
          <p:cNvSpPr/>
          <p:nvPr/>
        </p:nvSpPr>
        <p:spPr>
          <a:xfrm>
            <a:off x="4693920" y="235915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Podpora primární péče</a:t>
            </a:r>
            <a:endParaRPr lang="en-US" sz="16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2694157F-1B40-711F-7618-664F97D53BFB}"/>
              </a:ext>
            </a:extLst>
          </p:cNvPr>
          <p:cNvSpPr/>
          <p:nvPr/>
        </p:nvSpPr>
        <p:spPr>
          <a:xfrm>
            <a:off x="4693920" y="276148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Praktický lékař je nejdostupnějším kontaktem se systémem a u chronických pacientů zajišťuje dlouhodobou kontinuitu péče.</a:t>
            </a:r>
            <a:endParaRPr lang="en-US" sz="1250" dirty="0"/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699796E8-56DC-B47C-50F0-6AA9D61816A0}"/>
              </a:ext>
            </a:extLst>
          </p:cNvPr>
          <p:cNvSpPr/>
          <p:nvPr/>
        </p:nvSpPr>
        <p:spPr>
          <a:xfrm>
            <a:off x="8199120" y="146304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19" name="Image 3" descr="preencoded.png">
            <a:extLst>
              <a:ext uri="{FF2B5EF4-FFF2-40B4-BE49-F238E27FC236}">
                <a16:creationId xmlns:a16="http://schemas.microsoft.com/office/drawing/2014/main" id="{116CB46F-723E-8EF4-875B-1FE4A3828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9160" y="1755648"/>
            <a:ext cx="502920" cy="502920"/>
          </a:xfrm>
          <a:prstGeom prst="rect">
            <a:avLst/>
          </a:prstGeom>
        </p:spPr>
      </p:pic>
      <p:sp>
        <p:nvSpPr>
          <p:cNvPr id="20" name="Text 8">
            <a:extLst>
              <a:ext uri="{FF2B5EF4-FFF2-40B4-BE49-F238E27FC236}">
                <a16:creationId xmlns:a16="http://schemas.microsoft.com/office/drawing/2014/main" id="{F89D07C3-6592-ABC4-0CFF-5E47B39BC1D7}"/>
              </a:ext>
            </a:extLst>
          </p:cNvPr>
          <p:cNvSpPr/>
          <p:nvPr/>
        </p:nvSpPr>
        <p:spPr>
          <a:xfrm>
            <a:off x="8519160" y="235915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Úleva pro specialisty</a:t>
            </a:r>
            <a:endParaRPr lang="en-US" sz="160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0E4D4AA2-D742-729D-520C-184003E7A592}"/>
              </a:ext>
            </a:extLst>
          </p:cNvPr>
          <p:cNvSpPr/>
          <p:nvPr/>
        </p:nvSpPr>
        <p:spPr>
          <a:xfrm>
            <a:off x="8519160" y="276148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Ambulantní specialisté se mohou více soustředit na pacienty, kteří vyžadují specializovanou diagnostiku či zahájení léčby.</a:t>
            </a:r>
            <a:endParaRPr lang="en-US" sz="125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3E4D719C-C696-7E3E-1458-A045F5D198BB}"/>
              </a:ext>
            </a:extLst>
          </p:cNvPr>
          <p:cNvSpPr/>
          <p:nvPr/>
        </p:nvSpPr>
        <p:spPr>
          <a:xfrm>
            <a:off x="548640" y="406908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23" name="Image 4" descr="preencoded.png">
            <a:extLst>
              <a:ext uri="{FF2B5EF4-FFF2-40B4-BE49-F238E27FC236}">
                <a16:creationId xmlns:a16="http://schemas.microsoft.com/office/drawing/2014/main" id="{CFFE9EDD-308F-1A17-A8E0-F072BE534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4361688"/>
            <a:ext cx="502920" cy="502920"/>
          </a:xfrm>
          <a:prstGeom prst="rect">
            <a:avLst/>
          </a:prstGeom>
        </p:spPr>
      </p:pic>
      <p:sp>
        <p:nvSpPr>
          <p:cNvPr id="24" name="Text 11">
            <a:extLst>
              <a:ext uri="{FF2B5EF4-FFF2-40B4-BE49-F238E27FC236}">
                <a16:creationId xmlns:a16="http://schemas.microsoft.com/office/drawing/2014/main" id="{D60CA8A1-EA4F-00B2-B9C8-4F77E5C472B3}"/>
              </a:ext>
            </a:extLst>
          </p:cNvPr>
          <p:cNvSpPr/>
          <p:nvPr/>
        </p:nvSpPr>
        <p:spPr>
          <a:xfrm>
            <a:off x="868680" y="496519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Bezpečnost zůstává</a:t>
            </a:r>
            <a:endParaRPr lang="en-US" sz="1600" dirty="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6648D7FD-0A73-4B28-37C0-393DAD066E81}"/>
              </a:ext>
            </a:extLst>
          </p:cNvPr>
          <p:cNvSpPr/>
          <p:nvPr/>
        </p:nvSpPr>
        <p:spPr>
          <a:xfrm>
            <a:off x="868680" y="536752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Nejde o plošné uvolnění. Tam, kde má léčbu vést pouze specialista, bude možné využít nový symbol „F“.</a:t>
            </a:r>
            <a:endParaRPr lang="en-US" sz="1250" dirty="0"/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8400E2BF-69E2-65D9-CDE9-89D9335645B7}"/>
              </a:ext>
            </a:extLst>
          </p:cNvPr>
          <p:cNvSpPr/>
          <p:nvPr/>
        </p:nvSpPr>
        <p:spPr>
          <a:xfrm>
            <a:off x="4373880" y="406908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27" name="Image 5" descr="preencoded.png">
            <a:extLst>
              <a:ext uri="{FF2B5EF4-FFF2-40B4-BE49-F238E27FC236}">
                <a16:creationId xmlns:a16="http://schemas.microsoft.com/office/drawing/2014/main" id="{5F69208E-C3BC-A326-643D-95FD055B7C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3920" y="4361688"/>
            <a:ext cx="502920" cy="502920"/>
          </a:xfrm>
          <a:prstGeom prst="rect">
            <a:avLst/>
          </a:prstGeom>
        </p:spPr>
      </p:pic>
      <p:sp>
        <p:nvSpPr>
          <p:cNvPr id="28" name="Text 14">
            <a:extLst>
              <a:ext uri="{FF2B5EF4-FFF2-40B4-BE49-F238E27FC236}">
                <a16:creationId xmlns:a16="http://schemas.microsoft.com/office/drawing/2014/main" id="{33F44123-8EEF-89A9-4B0D-D17371749887}"/>
              </a:ext>
            </a:extLst>
          </p:cNvPr>
          <p:cNvSpPr/>
          <p:nvPr/>
        </p:nvSpPr>
        <p:spPr>
          <a:xfrm>
            <a:off x="4693920" y="496519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Žádné navýšení nákladů</a:t>
            </a:r>
            <a:endParaRPr lang="en-US" sz="1600" dirty="0"/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96CA9218-3155-38D4-7749-B35F8F6B9335}"/>
              </a:ext>
            </a:extLst>
          </p:cNvPr>
          <p:cNvSpPr/>
          <p:nvPr/>
        </p:nvSpPr>
        <p:spPr>
          <a:xfrm>
            <a:off x="4693920" y="536752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Návrh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nerozšiřuje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okruh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pacientů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en-US" dirty="0"/>
            </a:b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s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nárokem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úhradu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pouze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umožňuje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předpis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širšímu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okruhu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lékařů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.</a:t>
            </a:r>
            <a:endParaRPr lang="en-US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30" name="Shape 16">
            <a:extLst>
              <a:ext uri="{FF2B5EF4-FFF2-40B4-BE49-F238E27FC236}">
                <a16:creationId xmlns:a16="http://schemas.microsoft.com/office/drawing/2014/main" id="{AA450922-DE11-39EF-C2A7-3C5576622BB9}"/>
              </a:ext>
            </a:extLst>
          </p:cNvPr>
          <p:cNvSpPr/>
          <p:nvPr/>
        </p:nvSpPr>
        <p:spPr>
          <a:xfrm>
            <a:off x="8199120" y="4069080"/>
            <a:ext cx="3413760" cy="2240280"/>
          </a:xfrm>
          <a:prstGeom prst="rect">
            <a:avLst/>
          </a:prstGeom>
          <a:solidFill>
            <a:srgbClr val="F7F9FC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pic>
        <p:nvPicPr>
          <p:cNvPr id="31" name="Image 6" descr="preencoded.png">
            <a:extLst>
              <a:ext uri="{FF2B5EF4-FFF2-40B4-BE49-F238E27FC236}">
                <a16:creationId xmlns:a16="http://schemas.microsoft.com/office/drawing/2014/main" id="{0B8BB7EA-1D7D-B942-8A59-B0889E08B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9160" y="4361688"/>
            <a:ext cx="502920" cy="502920"/>
          </a:xfrm>
          <a:prstGeom prst="rect">
            <a:avLst/>
          </a:prstGeom>
        </p:spPr>
      </p:pic>
      <p:sp>
        <p:nvSpPr>
          <p:cNvPr id="32" name="Text 17">
            <a:extLst>
              <a:ext uri="{FF2B5EF4-FFF2-40B4-BE49-F238E27FC236}">
                <a16:creationId xmlns:a16="http://schemas.microsoft.com/office/drawing/2014/main" id="{59082D6A-58DC-F171-5F60-8F582A85BC84}"/>
              </a:ext>
            </a:extLst>
          </p:cNvPr>
          <p:cNvSpPr/>
          <p:nvPr/>
        </p:nvSpPr>
        <p:spPr>
          <a:xfrm>
            <a:off x="8519160" y="4965192"/>
            <a:ext cx="2773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Digitální kontrola</a:t>
            </a:r>
            <a:endParaRPr lang="en-US" sz="1600" dirty="0"/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439B9063-3392-975A-1936-262B951FE648}"/>
              </a:ext>
            </a:extLst>
          </p:cNvPr>
          <p:cNvSpPr/>
          <p:nvPr/>
        </p:nvSpPr>
        <p:spPr>
          <a:xfrm>
            <a:off x="8519160" y="5367528"/>
            <a:ext cx="277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Riziko duplicitního předepisování je omezeno lékovým záznamem, do kterého mohou ošetřující lékaři nahlížet.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497948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6716-5347-4DFB-A875-BE1EDE693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C701931-8F9F-92DA-DE05-35B67F6412BE}"/>
              </a:ext>
            </a:extLst>
          </p:cNvPr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00" b="1" dirty="0" err="1">
                <a:solidFill>
                  <a:srgbClr val="FFFFFF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Konkrétní</a:t>
            </a:r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FFFFFF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rozsah</a:t>
            </a:r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FFFFFF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změny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9B7BB25E-5E7D-21E4-4AAF-3BFAA32AD96C}"/>
              </a:ext>
            </a:extLst>
          </p:cNvPr>
          <p:cNvSpPr/>
          <p:nvPr/>
        </p:nvSpPr>
        <p:spPr>
          <a:xfrm>
            <a:off x="548640" y="1965960"/>
            <a:ext cx="3383280" cy="320040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C6310696-097C-28CF-1C6C-A444268F50A1}"/>
              </a:ext>
            </a:extLst>
          </p:cNvPr>
          <p:cNvSpPr/>
          <p:nvPr/>
        </p:nvSpPr>
        <p:spPr>
          <a:xfrm>
            <a:off x="822960" y="246888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1 103</a:t>
            </a:r>
            <a:endParaRPr lang="en-US" sz="6400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671E6164-7214-CAFD-A9F2-24436E10B017}"/>
              </a:ext>
            </a:extLst>
          </p:cNvPr>
          <p:cNvSpPr/>
          <p:nvPr/>
        </p:nvSpPr>
        <p:spPr>
          <a:xfrm>
            <a:off x="822960" y="37947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A7A9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léčivých přípravků se symbolem „E“ v základní úhradě</a:t>
            </a:r>
            <a:endParaRPr lang="en-US" sz="1500" dirty="0"/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80513563-4430-F19F-C6E0-B9C878361B6D}"/>
              </a:ext>
            </a:extLst>
          </p:cNvPr>
          <p:cNvSpPr/>
          <p:nvPr/>
        </p:nvSpPr>
        <p:spPr>
          <a:xfrm>
            <a:off x="4389120" y="1965960"/>
            <a:ext cx="3383280" cy="320040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168E2C2A-FEA7-C33B-2207-923E6FDBD430}"/>
              </a:ext>
            </a:extLst>
          </p:cNvPr>
          <p:cNvSpPr/>
          <p:nvPr/>
        </p:nvSpPr>
        <p:spPr>
          <a:xfrm>
            <a:off x="4663440" y="246888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endParaRPr lang="en-US" sz="6400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053B709B-301E-EC26-38EA-6554A17D9A6E}"/>
              </a:ext>
            </a:extLst>
          </p:cNvPr>
          <p:cNvSpPr/>
          <p:nvPr/>
        </p:nvSpPr>
        <p:spPr>
          <a:xfrm>
            <a:off x="4663440" y="37947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A7A9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přípravků se symbolem „E“ v jedné další zvýšené úhradě</a:t>
            </a:r>
            <a:endParaRPr lang="en-US" sz="1500" dirty="0"/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8ECAA239-E54D-41A7-F1BB-44C51CEB3931}"/>
              </a:ext>
            </a:extLst>
          </p:cNvPr>
          <p:cNvSpPr/>
          <p:nvPr/>
        </p:nvSpPr>
        <p:spPr>
          <a:xfrm>
            <a:off x="8229600" y="1965960"/>
            <a:ext cx="3383280" cy="3200400"/>
          </a:xfrm>
          <a:prstGeom prst="rect">
            <a:avLst/>
          </a:prstGeom>
          <a:solidFill>
            <a:srgbClr val="16244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A562A0E9-3C68-388A-8D4B-8821DC8AF31A}"/>
              </a:ext>
            </a:extLst>
          </p:cNvPr>
          <p:cNvSpPr/>
          <p:nvPr/>
        </p:nvSpPr>
        <p:spPr>
          <a:xfrm>
            <a:off x="8503920" y="246888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1/8</a:t>
            </a:r>
            <a:endParaRPr lang="en-US" sz="6400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B2FEF60B-F1F6-4824-FFAB-4A1CAB3727BB}"/>
              </a:ext>
            </a:extLst>
          </p:cNvPr>
          <p:cNvSpPr/>
          <p:nvPr/>
        </p:nvSpPr>
        <p:spPr>
          <a:xfrm>
            <a:off x="8503920" y="37947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A7A9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celkového počtu 8 565 hrazených přípravků v ambulantní péči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0035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73EB6-6217-1159-334E-98EFC9F75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4D11B66-648A-5077-E850-7889E7479019}"/>
              </a:ext>
            </a:extLst>
          </p:cNvPr>
          <p:cNvSpPr/>
          <p:nvPr/>
        </p:nvSpPr>
        <p:spPr>
          <a:xfrm>
            <a:off x="548640" y="45720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Komu změna </a:t>
            </a:r>
            <a:r>
              <a:rPr lang="en-US" sz="32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nejvíce</a:t>
            </a:r>
            <a:r>
              <a:rPr lang="en-US" sz="32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pomůže</a:t>
            </a:r>
            <a:r>
              <a:rPr lang="cs-CZ" sz="3200" b="1" dirty="0">
                <a:solidFill>
                  <a:srgbClr val="00459B"/>
                </a:solidFill>
                <a:latin typeface="Arial" panose="020B0604020202020204" pitchFamily="34" charset="0"/>
                <a:ea typeface="Calibri Light" pitchFamily="34" charset="-122"/>
                <a:cs typeface="Arial" panose="020B0604020202020204" pitchFamily="34" charset="0"/>
              </a:rPr>
              <a:t>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A501344-ADC9-0AE7-1F18-95322A65F252}"/>
              </a:ext>
            </a:extLst>
          </p:cNvPr>
          <p:cNvSpPr/>
          <p:nvPr/>
        </p:nvSpPr>
        <p:spPr>
          <a:xfrm>
            <a:off x="548640" y="1737360"/>
            <a:ext cx="2491740" cy="40233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31E4FF1-1778-D374-B713-0B7EAAC8C4E4}"/>
              </a:ext>
            </a:extLst>
          </p:cNvPr>
          <p:cNvSpPr/>
          <p:nvPr/>
        </p:nvSpPr>
        <p:spPr>
          <a:xfrm>
            <a:off x="1291590" y="2148840"/>
            <a:ext cx="1005840" cy="1005840"/>
          </a:xfrm>
          <a:prstGeom prst="ellipse">
            <a:avLst/>
          </a:prstGeom>
          <a:solidFill>
            <a:srgbClr val="E2ECF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0A20EE0D-8190-0D21-954D-EB3716E24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902" y="2359152"/>
            <a:ext cx="585216" cy="585216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5895FC14-8552-026E-1CB1-0095257CADAE}"/>
              </a:ext>
            </a:extLst>
          </p:cNvPr>
          <p:cNvSpPr/>
          <p:nvPr/>
        </p:nvSpPr>
        <p:spPr>
          <a:xfrm>
            <a:off x="777240" y="3337560"/>
            <a:ext cx="20345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1500" b="1" dirty="0" err="1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Chroničtí</a:t>
            </a:r>
            <a:r>
              <a:rPr lang="en-US" sz="1500" b="1" dirty="0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500" b="1" dirty="0" err="1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pacienti</a:t>
            </a:r>
            <a:r>
              <a:rPr lang="en-US" sz="1500" b="1" dirty="0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en-US" dirty="0"/>
            </a:br>
            <a:r>
              <a:rPr lang="en-US" sz="1500" b="1" dirty="0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a </a:t>
            </a:r>
            <a:r>
              <a:rPr lang="en-US" sz="1500" b="1" dirty="0" err="1">
                <a:solidFill>
                  <a:srgbClr val="00459B"/>
                </a:solidFill>
                <a:latin typeface="Calibri"/>
                <a:ea typeface="Calibri"/>
                <a:cs typeface="Calibri"/>
              </a:rPr>
              <a:t>senioři</a:t>
            </a:r>
            <a:endParaRPr lang="en-US" sz="1500" dirty="0" err="1">
              <a:latin typeface="Calibri"/>
              <a:ea typeface="Calibri"/>
              <a:cs typeface="Calibri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F15EB68-E7E2-9806-B0A1-91D94670FBA0}"/>
              </a:ext>
            </a:extLst>
          </p:cNvPr>
          <p:cNvSpPr/>
          <p:nvPr/>
        </p:nvSpPr>
        <p:spPr>
          <a:xfrm>
            <a:off x="777240" y="4206240"/>
            <a:ext cx="20345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Lidé se stabilní dlouhodobou léčbou, kteří </a:t>
            </a:r>
            <a:r>
              <a:rPr lang="en-US" sz="1250" b="1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pravidelně potřebují předpis léku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7670C36C-DD9A-BB66-B213-7131A0615ADB}"/>
              </a:ext>
            </a:extLst>
          </p:cNvPr>
          <p:cNvSpPr/>
          <p:nvPr/>
        </p:nvSpPr>
        <p:spPr>
          <a:xfrm>
            <a:off x="3406140" y="1737360"/>
            <a:ext cx="2491740" cy="40233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FB33CEA-7C03-1A41-CD56-2F32BB8E9AC7}"/>
              </a:ext>
            </a:extLst>
          </p:cNvPr>
          <p:cNvSpPr/>
          <p:nvPr/>
        </p:nvSpPr>
        <p:spPr>
          <a:xfrm>
            <a:off x="4149090" y="2148840"/>
            <a:ext cx="1005840" cy="1005840"/>
          </a:xfrm>
          <a:prstGeom prst="ellipse">
            <a:avLst/>
          </a:prstGeom>
          <a:solidFill>
            <a:srgbClr val="E2ECF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0" name="Image 2" descr="preencoded.png">
            <a:extLst>
              <a:ext uri="{FF2B5EF4-FFF2-40B4-BE49-F238E27FC236}">
                <a16:creationId xmlns:a16="http://schemas.microsoft.com/office/drawing/2014/main" id="{FCD8D5DF-3476-E556-E649-04D428E5F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402" y="2359152"/>
            <a:ext cx="585216" cy="585216"/>
          </a:xfrm>
          <a:prstGeom prst="rect">
            <a:avLst/>
          </a:prstGeom>
        </p:spPr>
      </p:pic>
      <p:sp>
        <p:nvSpPr>
          <p:cNvPr id="11" name="Text 7">
            <a:extLst>
              <a:ext uri="{FF2B5EF4-FFF2-40B4-BE49-F238E27FC236}">
                <a16:creationId xmlns:a16="http://schemas.microsoft.com/office/drawing/2014/main" id="{6510A3DB-E9A5-EF2A-9A7E-5BBA6B3827CC}"/>
              </a:ext>
            </a:extLst>
          </p:cNvPr>
          <p:cNvSpPr/>
          <p:nvPr/>
        </p:nvSpPr>
        <p:spPr>
          <a:xfrm>
            <a:off x="3634740" y="3337560"/>
            <a:ext cx="20345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Osoby s omezenou mobilitou</a:t>
            </a:r>
            <a:endParaRPr lang="en-US" sz="15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AF9BE3F5-D62B-2C2F-9683-F7D897B48E41}"/>
              </a:ext>
            </a:extLst>
          </p:cNvPr>
          <p:cNvSpPr/>
          <p:nvPr/>
        </p:nvSpPr>
        <p:spPr>
          <a:xfrm>
            <a:off x="3634740" y="4206240"/>
            <a:ext cx="20345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2000"/>
              </a:lnSpc>
            </a:pP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Pacienti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, pro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které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je </a:t>
            </a:r>
            <a:r>
              <a:rPr lang="en-US" sz="12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opakované</a:t>
            </a:r>
            <a:r>
              <a:rPr lang="en-US" sz="12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cestování</a:t>
            </a:r>
            <a:r>
              <a:rPr lang="en-US" sz="12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en-US" dirty="0"/>
            </a:b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ke </a:t>
            </a:r>
            <a:r>
              <a:rPr lang="en-US" sz="1250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specialistovi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velkou</a:t>
            </a:r>
            <a:r>
              <a:rPr lang="en-US" sz="1250" b="1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250" b="1" dirty="0" err="1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zátěží</a:t>
            </a:r>
            <a:r>
              <a:rPr lang="en-US" sz="1250" dirty="0">
                <a:solidFill>
                  <a:srgbClr val="545860"/>
                </a:solidFill>
                <a:latin typeface="Calibri"/>
                <a:ea typeface="Calibri"/>
                <a:cs typeface="Calibri"/>
              </a:rPr>
              <a:t>.</a:t>
            </a:r>
            <a:endParaRPr lang="en-US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17157BD1-794B-B3DF-2D47-706749B857EA}"/>
              </a:ext>
            </a:extLst>
          </p:cNvPr>
          <p:cNvSpPr/>
          <p:nvPr/>
        </p:nvSpPr>
        <p:spPr>
          <a:xfrm>
            <a:off x="6263640" y="1737360"/>
            <a:ext cx="2491740" cy="40233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33168844-22DA-DB32-72F9-DF6F046C0CB4}"/>
              </a:ext>
            </a:extLst>
          </p:cNvPr>
          <p:cNvSpPr/>
          <p:nvPr/>
        </p:nvSpPr>
        <p:spPr>
          <a:xfrm>
            <a:off x="7006590" y="2148840"/>
            <a:ext cx="1005840" cy="1005840"/>
          </a:xfrm>
          <a:prstGeom prst="ellipse">
            <a:avLst/>
          </a:prstGeom>
          <a:solidFill>
            <a:srgbClr val="E2ECF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180AA59B-4C9D-E4F8-2E3A-855D29257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902" y="2359152"/>
            <a:ext cx="585216" cy="585216"/>
          </a:xfrm>
          <a:prstGeom prst="rect">
            <a:avLst/>
          </a:prstGeom>
        </p:spPr>
      </p:pic>
      <p:sp>
        <p:nvSpPr>
          <p:cNvPr id="16" name="Text 11">
            <a:extLst>
              <a:ext uri="{FF2B5EF4-FFF2-40B4-BE49-F238E27FC236}">
                <a16:creationId xmlns:a16="http://schemas.microsoft.com/office/drawing/2014/main" id="{CA1AF623-9171-C71A-C4E0-DDD5AA920FA4}"/>
              </a:ext>
            </a:extLst>
          </p:cNvPr>
          <p:cNvSpPr/>
          <p:nvPr/>
        </p:nvSpPr>
        <p:spPr>
          <a:xfrm>
            <a:off x="6492240" y="3337560"/>
            <a:ext cx="20345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Dětští pacienti</a:t>
            </a:r>
            <a:endParaRPr lang="en-US" sz="150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D7E6AB4-F96D-57BF-B209-7D128E17F11E}"/>
              </a:ext>
            </a:extLst>
          </p:cNvPr>
          <p:cNvSpPr/>
          <p:nvPr/>
        </p:nvSpPr>
        <p:spPr>
          <a:xfrm>
            <a:off x="6492240" y="4206240"/>
            <a:ext cx="20345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Praktičtí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lékaři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 děti a </a:t>
            </a: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dorost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pediatři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získají</a:t>
            </a: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možnost předpisu.</a:t>
            </a:r>
            <a:endParaRPr lang="en-US" sz="125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33BB1001-D9C3-CE28-AD0F-4B10F220CACD}"/>
              </a:ext>
            </a:extLst>
          </p:cNvPr>
          <p:cNvSpPr/>
          <p:nvPr/>
        </p:nvSpPr>
        <p:spPr>
          <a:xfrm>
            <a:off x="9121140" y="1737360"/>
            <a:ext cx="2491740" cy="4023360"/>
          </a:xfrm>
          <a:prstGeom prst="rect">
            <a:avLst/>
          </a:prstGeom>
          <a:solidFill>
            <a:srgbClr val="F2F6FB"/>
          </a:solidFill>
          <a:ln/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cs-CZ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33A9BD5F-36EC-D326-5514-A47D52E751DE}"/>
              </a:ext>
            </a:extLst>
          </p:cNvPr>
          <p:cNvSpPr/>
          <p:nvPr/>
        </p:nvSpPr>
        <p:spPr>
          <a:xfrm>
            <a:off x="9864090" y="2148840"/>
            <a:ext cx="1005840" cy="1005840"/>
          </a:xfrm>
          <a:prstGeom prst="ellipse">
            <a:avLst/>
          </a:prstGeom>
          <a:solidFill>
            <a:srgbClr val="E2ECF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1475E300-F74B-9E99-159C-4E3F7F1E0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4402" y="2359152"/>
            <a:ext cx="585216" cy="585216"/>
          </a:xfrm>
          <a:prstGeom prst="rect">
            <a:avLst/>
          </a:prstGeom>
        </p:spPr>
      </p:pic>
      <p:sp>
        <p:nvSpPr>
          <p:cNvPr id="21" name="Text 15">
            <a:extLst>
              <a:ext uri="{FF2B5EF4-FFF2-40B4-BE49-F238E27FC236}">
                <a16:creationId xmlns:a16="http://schemas.microsoft.com/office/drawing/2014/main" id="{20025668-DBB6-CC82-D838-7B4D37CDA144}"/>
              </a:ext>
            </a:extLst>
          </p:cNvPr>
          <p:cNvSpPr/>
          <p:nvPr/>
        </p:nvSpPr>
        <p:spPr>
          <a:xfrm>
            <a:off x="9349740" y="3337560"/>
            <a:ext cx="20345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045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Pacienti v regionech</a:t>
            </a:r>
            <a:endParaRPr lang="en-US" sz="1500" dirty="0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AF0D5CBF-3157-9CE2-E28D-167BCA1874C8}"/>
              </a:ext>
            </a:extLst>
          </p:cNvPr>
          <p:cNvSpPr/>
          <p:nvPr/>
        </p:nvSpPr>
        <p:spPr>
          <a:xfrm>
            <a:off x="9349740" y="4206240"/>
            <a:ext cx="20345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50" dirty="0">
                <a:solidFill>
                  <a:srgbClr val="54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Lidé tam, kde je specializovaná ambulantní péče hůře dostupná.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3589529005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PPT Dark">
      <a:dk1>
        <a:srgbClr val="FFFFFF"/>
      </a:dk1>
      <a:lt1>
        <a:srgbClr val="0C1838"/>
      </a:lt1>
      <a:dk2>
        <a:srgbClr val="A7A9B3"/>
      </a:dk2>
      <a:lt2>
        <a:srgbClr val="545860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3" id="{24706DEC-CB45-C34C-9235-C38336E695F7}" vid="{3F4E157E-E3E1-6740-B836-DE72813AA057}"/>
    </a:ext>
  </a:extLst>
</a:theme>
</file>

<file path=ppt/theme/theme2.xml><?xml version="1.0" encoding="utf-8"?>
<a:theme xmlns:a="http://schemas.openxmlformats.org/drawingml/2006/main" name="JVS PPS Light">
  <a:themeElements>
    <a:clrScheme name="JVS PPT Light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00469B"/>
      </a:hlink>
      <a:folHlink>
        <a:srgbClr val="0046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3" id="{24706DEC-CB45-C34C-9235-C38336E695F7}" vid="{69CE64EB-08A5-CB4B-BA5A-A4AA83D8789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B2235D7B75EA43A1A835269822FB91" ma:contentTypeVersion="3" ma:contentTypeDescription="Vytvoří nový dokument" ma:contentTypeScope="" ma:versionID="5ac0ebff64a907a12a5bdcc20df105f6">
  <xsd:schema xmlns:xsd="http://www.w3.org/2001/XMLSchema" xmlns:xs="http://www.w3.org/2001/XMLSchema" xmlns:p="http://schemas.microsoft.com/office/2006/metadata/properties" xmlns:ns2="d69e4c6e-7b39-4107-bebb-9e809cba5149" targetNamespace="http://schemas.microsoft.com/office/2006/metadata/properties" ma:root="true" ma:fieldsID="dae4f533048366ace9159a8ae51b096e" ns2:_="">
    <xsd:import namespace="d69e4c6e-7b39-4107-bebb-9e809cba51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9e4c6e-7b39-4107-bebb-9e809cba51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F7873D-CDF2-408D-BE6C-C08D929D14F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598385B-118E-47B3-9FB5-31339A154F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2550B5-436D-4699-B537-30FB64646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9e4c6e-7b39-4107-bebb-9e809cba51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496</Words>
  <Application>Microsoft Office PowerPoint</Application>
  <PresentationFormat>Širokoúhlá obrazovka</PresentationFormat>
  <Paragraphs>58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JVS PPT Dark</vt:lpstr>
      <vt:lpstr>JVS PPS Light</vt:lpstr>
      <vt:lpstr>Prezentace aplikace PowerPoint</vt:lpstr>
      <vt:lpstr>Prezentace aplikace PowerPoint</vt:lpstr>
      <vt:lpstr>Prezentace aplikace PowerPoint</vt:lpstr>
      <vt:lpstr>Novela vyhlášky  o preskripčních omezeních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Argumentář pro tiskovou konferenci</dc:title>
  <dc:subject>PptxGenJS Presentation</dc:subject>
  <dc:creator>Ministerstvo zdravotnictví ČR</dc:creator>
  <cp:lastModifiedBy>Plačková Hana</cp:lastModifiedBy>
  <cp:revision>44</cp:revision>
  <dcterms:created xsi:type="dcterms:W3CDTF">2026-06-25T11:19:45Z</dcterms:created>
  <dcterms:modified xsi:type="dcterms:W3CDTF">2026-06-30T10:11:13Z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0x0101009EB2235D7B75EA43A1A835269822FB91</vt:lpwstr>
  </property>
</Properties>
</file>