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3"/>
  </p:notesMasterIdLst>
  <p:sldIdLst>
    <p:sldId id="256" r:id="rId3"/>
    <p:sldId id="257" r:id="rId4"/>
    <p:sldId id="282" r:id="rId5"/>
    <p:sldId id="275" r:id="rId6"/>
    <p:sldId id="276" r:id="rId7"/>
    <p:sldId id="279" r:id="rId8"/>
    <p:sldId id="278" r:id="rId9"/>
    <p:sldId id="300" r:id="rId10"/>
    <p:sldId id="287" r:id="rId11"/>
    <p:sldId id="288" r:id="rId12"/>
    <p:sldId id="273" r:id="rId13"/>
    <p:sldId id="263" r:id="rId14"/>
    <p:sldId id="284" r:id="rId15"/>
    <p:sldId id="268" r:id="rId16"/>
    <p:sldId id="283" r:id="rId17"/>
    <p:sldId id="292" r:id="rId18"/>
    <p:sldId id="265" r:id="rId19"/>
    <p:sldId id="272" r:id="rId20"/>
    <p:sldId id="262" r:id="rId21"/>
    <p:sldId id="25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68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993D8-9712-4F5E-8211-3FCF63213BA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2A3FF1-2EB7-46A0-B17A-467B1CA247D9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Informační systém zdravotnických prostředků</a:t>
          </a:r>
        </a:p>
      </dgm:t>
    </dgm:pt>
    <dgm:pt modelId="{AD938B14-2E45-418F-992B-3B5677353604}" type="parTrans" cxnId="{D77C096A-64E4-4166-9C2F-8C59153009AF}">
      <dgm:prSet/>
      <dgm:spPr/>
      <dgm:t>
        <a:bodyPr/>
        <a:lstStyle/>
        <a:p>
          <a:endParaRPr lang="cs-CZ"/>
        </a:p>
      </dgm:t>
    </dgm:pt>
    <dgm:pt modelId="{B894DD4E-5A77-4CCA-854B-DF0E8758B1F7}" type="sibTrans" cxnId="{D77C096A-64E4-4166-9C2F-8C59153009AF}">
      <dgm:prSet/>
      <dgm:spPr/>
      <dgm:t>
        <a:bodyPr/>
        <a:lstStyle/>
        <a:p>
          <a:endParaRPr lang="cs-CZ"/>
        </a:p>
      </dgm:t>
    </dgm:pt>
    <dgm:pt modelId="{337A1C7F-BB89-4209-A48A-1274A45B3F96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Ohlašovací povinnost distributorů, osob provádějících servis, výrobců prostředků na zakázku</a:t>
          </a:r>
        </a:p>
      </dgm:t>
    </dgm:pt>
    <dgm:pt modelId="{6DCB7697-B809-43F6-8263-8E55386893C1}" type="parTrans" cxnId="{437836B8-4CEF-4B0C-A358-6BE29F7D4346}">
      <dgm:prSet/>
      <dgm:spPr/>
      <dgm:t>
        <a:bodyPr/>
        <a:lstStyle/>
        <a:p>
          <a:endParaRPr lang="cs-CZ"/>
        </a:p>
      </dgm:t>
    </dgm:pt>
    <dgm:pt modelId="{D7576FAF-5FDB-46CA-B7EB-E688CEF6F761}" type="sibTrans" cxnId="{437836B8-4CEF-4B0C-A358-6BE29F7D4346}">
      <dgm:prSet/>
      <dgm:spPr/>
      <dgm:t>
        <a:bodyPr/>
        <a:lstStyle/>
        <a:p>
          <a:endParaRPr lang="cs-CZ"/>
        </a:p>
      </dgm:t>
    </dgm:pt>
    <dgm:pt modelId="{0C2A96FE-19C7-4386-A95A-469C448D62C3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Zařazování zdravotnických prostředků předepsaných na poukaz do systému úhrad</a:t>
          </a:r>
        </a:p>
      </dgm:t>
    </dgm:pt>
    <dgm:pt modelId="{94538CE5-6EFD-44A3-B27C-617157E1190E}" type="parTrans" cxnId="{6EAEEE7F-FEE9-4F55-996A-28DD72983A8C}">
      <dgm:prSet/>
      <dgm:spPr/>
      <dgm:t>
        <a:bodyPr/>
        <a:lstStyle/>
        <a:p>
          <a:endParaRPr lang="cs-CZ"/>
        </a:p>
      </dgm:t>
    </dgm:pt>
    <dgm:pt modelId="{674C8556-8984-49D9-9BB4-3C203BED3C12}" type="sibTrans" cxnId="{6EAEEE7F-FEE9-4F55-996A-28DD72983A8C}">
      <dgm:prSet/>
      <dgm:spPr/>
      <dgm:t>
        <a:bodyPr/>
        <a:lstStyle/>
        <a:p>
          <a:endParaRPr lang="cs-CZ"/>
        </a:p>
      </dgm:t>
    </dgm:pt>
    <dgm:pt modelId="{92962D70-A827-44DD-BA77-A65FFA2493DD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Registr zdravotnických prostředků</a:t>
          </a:r>
        </a:p>
      </dgm:t>
    </dgm:pt>
    <dgm:pt modelId="{9A8A7C24-47FD-4CD1-BBC0-5486B4694C40}" type="parTrans" cxnId="{58D7265A-F425-4EEA-BDB7-D71841EC59AC}">
      <dgm:prSet/>
      <dgm:spPr/>
      <dgm:t>
        <a:bodyPr/>
        <a:lstStyle/>
        <a:p>
          <a:endParaRPr lang="cs-CZ"/>
        </a:p>
      </dgm:t>
    </dgm:pt>
    <dgm:pt modelId="{110A28F9-3FA3-4CAB-A494-A58651954708}" type="sibTrans" cxnId="{58D7265A-F425-4EEA-BDB7-D71841EC59AC}">
      <dgm:prSet/>
      <dgm:spPr/>
      <dgm:t>
        <a:bodyPr/>
        <a:lstStyle/>
        <a:p>
          <a:endParaRPr lang="cs-CZ"/>
        </a:p>
      </dgm:t>
    </dgm:pt>
    <dgm:pt modelId="{216E4618-5E71-454F-BDC0-2F67DD499D1A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Registrace výrobců, zplnomocněných zástupců, dovozců</a:t>
          </a:r>
        </a:p>
      </dgm:t>
    </dgm:pt>
    <dgm:pt modelId="{C599D875-1198-4120-81C9-FBA5FD678F29}" type="parTrans" cxnId="{AE2FF4E7-7CCD-4803-A699-C374A4BBB01E}">
      <dgm:prSet/>
      <dgm:spPr/>
      <dgm:t>
        <a:bodyPr/>
        <a:lstStyle/>
        <a:p>
          <a:endParaRPr lang="cs-CZ"/>
        </a:p>
      </dgm:t>
    </dgm:pt>
    <dgm:pt modelId="{15CEECA2-5AD9-4B18-A229-A0C5A0F50A59}" type="sibTrans" cxnId="{AE2FF4E7-7CCD-4803-A699-C374A4BBB01E}">
      <dgm:prSet/>
      <dgm:spPr/>
      <dgm:t>
        <a:bodyPr/>
        <a:lstStyle/>
        <a:p>
          <a:endParaRPr lang="cs-CZ"/>
        </a:p>
      </dgm:t>
    </dgm:pt>
    <dgm:pt modelId="{38339D01-0F87-434E-B790-99D30BFB0911}">
      <dgm:prSet phldrT="[Text]"/>
      <dgm:spPr>
        <a:solidFill>
          <a:schemeClr val="accent4"/>
        </a:solidFill>
      </dgm:spPr>
      <dgm:t>
        <a:bodyPr/>
        <a:lstStyle/>
        <a:p>
          <a:endParaRPr lang="cs-CZ" dirty="0"/>
        </a:p>
      </dgm:t>
    </dgm:pt>
    <dgm:pt modelId="{22C9BE20-4F1B-42C6-BAF4-6284F3FC0216}" type="parTrans" cxnId="{96EF1444-EDDF-4B63-AD16-8431504AA1CD}">
      <dgm:prSet/>
      <dgm:spPr/>
      <dgm:t>
        <a:bodyPr/>
        <a:lstStyle/>
        <a:p>
          <a:endParaRPr lang="cs-CZ"/>
        </a:p>
      </dgm:t>
    </dgm:pt>
    <dgm:pt modelId="{80DD9ECF-10D7-4EC3-93F1-87A80C6645BF}" type="sibTrans" cxnId="{96EF1444-EDDF-4B63-AD16-8431504AA1CD}">
      <dgm:prSet/>
      <dgm:spPr/>
      <dgm:t>
        <a:bodyPr/>
        <a:lstStyle/>
        <a:p>
          <a:endParaRPr lang="cs-CZ"/>
        </a:p>
      </dgm:t>
    </dgm:pt>
    <dgm:pt modelId="{C1A2F53A-B0FC-48A4-AFA5-E6E238192633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Hlášení etických komisí pro zdravotnické prostředky</a:t>
          </a:r>
        </a:p>
      </dgm:t>
    </dgm:pt>
    <dgm:pt modelId="{B6FE8B4E-31F7-4B7A-8E58-FA0C13E01529}" type="parTrans" cxnId="{0A689C30-52DA-4C12-848D-54558C6DE17F}">
      <dgm:prSet/>
      <dgm:spPr/>
      <dgm:t>
        <a:bodyPr/>
        <a:lstStyle/>
        <a:p>
          <a:endParaRPr lang="cs-CZ"/>
        </a:p>
      </dgm:t>
    </dgm:pt>
    <dgm:pt modelId="{31208D8A-E028-4FD1-8C2D-D04022E03CCE}" type="sibTrans" cxnId="{0A689C30-52DA-4C12-848D-54558C6DE17F}">
      <dgm:prSet/>
      <dgm:spPr/>
      <dgm:t>
        <a:bodyPr/>
        <a:lstStyle/>
        <a:p>
          <a:endParaRPr lang="cs-CZ"/>
        </a:p>
      </dgm:t>
    </dgm:pt>
    <dgm:pt modelId="{55D79A77-CB85-4D35-895B-0D72C34172B3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Notifikace zdravotnických prostředků</a:t>
          </a:r>
        </a:p>
      </dgm:t>
    </dgm:pt>
    <dgm:pt modelId="{6E9ED735-0438-43AB-988B-96D7AC904916}" type="parTrans" cxnId="{F48EBBE2-21F8-4A4B-BC80-13196E94E79D}">
      <dgm:prSet/>
      <dgm:spPr/>
      <dgm:t>
        <a:bodyPr/>
        <a:lstStyle/>
        <a:p>
          <a:endParaRPr lang="cs-CZ"/>
        </a:p>
      </dgm:t>
    </dgm:pt>
    <dgm:pt modelId="{F3291DF2-4BC3-44F1-BB07-322BDAC4E19B}" type="sibTrans" cxnId="{F48EBBE2-21F8-4A4B-BC80-13196E94E79D}">
      <dgm:prSet/>
      <dgm:spPr/>
      <dgm:t>
        <a:bodyPr/>
        <a:lstStyle/>
        <a:p>
          <a:endParaRPr lang="cs-CZ"/>
        </a:p>
      </dgm:t>
    </dgm:pt>
    <dgm:pt modelId="{F3C7E725-E7C5-403F-859B-C9272B12D5AA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Povolování klinických zkoušek</a:t>
          </a:r>
        </a:p>
      </dgm:t>
    </dgm:pt>
    <dgm:pt modelId="{705C96B0-4B75-4D48-89D8-C81397AE2D16}" type="parTrans" cxnId="{1ED23101-9703-4029-8B29-F6FE84C9C20B}">
      <dgm:prSet/>
      <dgm:spPr/>
      <dgm:t>
        <a:bodyPr/>
        <a:lstStyle/>
        <a:p>
          <a:endParaRPr lang="cs-CZ"/>
        </a:p>
      </dgm:t>
    </dgm:pt>
    <dgm:pt modelId="{1861A536-6D73-42F6-B085-D4E3763BF33A}" type="sibTrans" cxnId="{1ED23101-9703-4029-8B29-F6FE84C9C20B}">
      <dgm:prSet/>
      <dgm:spPr/>
      <dgm:t>
        <a:bodyPr/>
        <a:lstStyle/>
        <a:p>
          <a:endParaRPr lang="cs-CZ"/>
        </a:p>
      </dgm:t>
    </dgm:pt>
    <dgm:pt modelId="{2B4AA4EA-5D21-43FA-9733-244CAD9414A0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Povolování studií funkční způsobilosti</a:t>
          </a:r>
        </a:p>
      </dgm:t>
    </dgm:pt>
    <dgm:pt modelId="{DBBFF1AC-A49B-4CC7-B697-24B8AE1D0F9D}" type="parTrans" cxnId="{F694B6F6-C940-4520-B06E-4C20DDB41434}">
      <dgm:prSet/>
      <dgm:spPr/>
      <dgm:t>
        <a:bodyPr/>
        <a:lstStyle/>
        <a:p>
          <a:endParaRPr lang="cs-CZ"/>
        </a:p>
      </dgm:t>
    </dgm:pt>
    <dgm:pt modelId="{F7035636-6B00-410A-89C7-5FC7DD6FBFFA}" type="sibTrans" cxnId="{F694B6F6-C940-4520-B06E-4C20DDB41434}">
      <dgm:prSet/>
      <dgm:spPr/>
      <dgm:t>
        <a:bodyPr/>
        <a:lstStyle/>
        <a:p>
          <a:endParaRPr lang="cs-CZ"/>
        </a:p>
      </dgm:t>
    </dgm:pt>
    <dgm:pt modelId="{77A9613B-0969-44CD-AC11-60847BA5D31E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Hlášení přebalených / přeznačených ZP dle čl. 16 odst. 4 MDR</a:t>
          </a:r>
        </a:p>
      </dgm:t>
    </dgm:pt>
    <dgm:pt modelId="{1B0800A4-64C6-4CE1-B7FD-750D1E7A9D18}" type="parTrans" cxnId="{A5446E0B-B7D5-497A-BFFB-BF26A4939759}">
      <dgm:prSet/>
      <dgm:spPr/>
      <dgm:t>
        <a:bodyPr/>
        <a:lstStyle/>
        <a:p>
          <a:endParaRPr lang="cs-CZ"/>
        </a:p>
      </dgm:t>
    </dgm:pt>
    <dgm:pt modelId="{64EEAD70-8B02-4053-BF69-FC008185CC27}" type="sibTrans" cxnId="{A5446E0B-B7D5-497A-BFFB-BF26A4939759}">
      <dgm:prSet/>
      <dgm:spPr/>
      <dgm:t>
        <a:bodyPr/>
        <a:lstStyle/>
        <a:p>
          <a:endParaRPr lang="cs-CZ"/>
        </a:p>
      </dgm:t>
    </dgm:pt>
    <dgm:pt modelId="{CA3E4802-6443-43D2-948E-29085D18F073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Jiné klinické zkoušky dle čl. 82 MDR</a:t>
          </a:r>
        </a:p>
      </dgm:t>
    </dgm:pt>
    <dgm:pt modelId="{DACFF4B0-3E8A-40A7-AB77-C69E0776490D}" type="parTrans" cxnId="{E00B45DF-ED06-4C88-AE5A-25AA9E2223F9}">
      <dgm:prSet/>
      <dgm:spPr/>
      <dgm:t>
        <a:bodyPr/>
        <a:lstStyle/>
        <a:p>
          <a:endParaRPr lang="cs-CZ"/>
        </a:p>
      </dgm:t>
    </dgm:pt>
    <dgm:pt modelId="{9C7E5271-F421-4E7D-BCB5-7BC4B83B99B6}" type="sibTrans" cxnId="{E00B45DF-ED06-4C88-AE5A-25AA9E2223F9}">
      <dgm:prSet/>
      <dgm:spPr/>
      <dgm:t>
        <a:bodyPr/>
        <a:lstStyle/>
        <a:p>
          <a:endParaRPr lang="cs-CZ"/>
        </a:p>
      </dgm:t>
    </dgm:pt>
    <dgm:pt modelId="{20CBB991-2347-4DE0-B436-D6CA87C39821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Certifikát o volném prodeji</a:t>
          </a:r>
        </a:p>
      </dgm:t>
    </dgm:pt>
    <dgm:pt modelId="{6FC8E50B-8982-4DBE-B2BE-DCA7FA301A39}" type="parTrans" cxnId="{FE2C8EF9-8831-4DFA-8A88-50B3B260C3FC}">
      <dgm:prSet/>
      <dgm:spPr/>
      <dgm:t>
        <a:bodyPr/>
        <a:lstStyle/>
        <a:p>
          <a:endParaRPr lang="cs-CZ"/>
        </a:p>
      </dgm:t>
    </dgm:pt>
    <dgm:pt modelId="{CBBFA5DC-B112-4A0D-ADC5-0B1DD4E3F985}" type="sibTrans" cxnId="{FE2C8EF9-8831-4DFA-8A88-50B3B260C3FC}">
      <dgm:prSet/>
      <dgm:spPr/>
      <dgm:t>
        <a:bodyPr/>
        <a:lstStyle/>
        <a:p>
          <a:endParaRPr lang="cs-CZ"/>
        </a:p>
      </dgm:t>
    </dgm:pt>
    <dgm:pt modelId="{C7193BBE-ACD3-4A1F-AE67-878C4AE33F93}" type="pres">
      <dgm:prSet presAssocID="{D9F993D8-9712-4F5E-8211-3FCF63213BA7}" presName="linear" presStyleCnt="0">
        <dgm:presLayoutVars>
          <dgm:dir/>
          <dgm:resizeHandles val="exact"/>
        </dgm:presLayoutVars>
      </dgm:prSet>
      <dgm:spPr/>
    </dgm:pt>
    <dgm:pt modelId="{F277F86E-F3B4-40DB-AE6A-D463C8145E5B}" type="pres">
      <dgm:prSet presAssocID="{B42A3FF1-2EB7-46A0-B17A-467B1CA247D9}" presName="comp" presStyleCnt="0"/>
      <dgm:spPr/>
    </dgm:pt>
    <dgm:pt modelId="{0FB1A8A8-A174-4338-85EF-60C6FBD5CFBB}" type="pres">
      <dgm:prSet presAssocID="{B42A3FF1-2EB7-46A0-B17A-467B1CA247D9}" presName="box" presStyleLbl="node1" presStyleIdx="0" presStyleCnt="2"/>
      <dgm:spPr/>
    </dgm:pt>
    <dgm:pt modelId="{E5081DD6-4995-4F12-954D-B1DD9B8A27B7}" type="pres">
      <dgm:prSet presAssocID="{B42A3FF1-2EB7-46A0-B17A-467B1CA247D9}" presName="img" presStyleLbl="fgImgPlace1" presStyleIdx="0" presStyleCnt="2" custScaleX="98722" custScaleY="83506" custLinFactNeighborX="-7654" custLinFactNeighborY="2579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77AB67F7-18AA-4752-826C-CE7F7B535E2C}" type="pres">
      <dgm:prSet presAssocID="{B42A3FF1-2EB7-46A0-B17A-467B1CA247D9}" presName="text" presStyleLbl="node1" presStyleIdx="0" presStyleCnt="2">
        <dgm:presLayoutVars>
          <dgm:bulletEnabled val="1"/>
        </dgm:presLayoutVars>
      </dgm:prSet>
      <dgm:spPr/>
    </dgm:pt>
    <dgm:pt modelId="{8593C688-35DC-4038-9C7E-01904F16DD5E}" type="pres">
      <dgm:prSet presAssocID="{B894DD4E-5A77-4CCA-854B-DF0E8758B1F7}" presName="spacer" presStyleCnt="0"/>
      <dgm:spPr/>
    </dgm:pt>
    <dgm:pt modelId="{320058F9-ECFF-40BF-A943-70935ACADACD}" type="pres">
      <dgm:prSet presAssocID="{92962D70-A827-44DD-BA77-A65FFA2493DD}" presName="comp" presStyleCnt="0"/>
      <dgm:spPr/>
    </dgm:pt>
    <dgm:pt modelId="{ACC9D866-81D1-4236-9D34-638B7FE5DB4E}" type="pres">
      <dgm:prSet presAssocID="{92962D70-A827-44DD-BA77-A65FFA2493DD}" presName="box" presStyleLbl="node1" presStyleIdx="1" presStyleCnt="2"/>
      <dgm:spPr/>
    </dgm:pt>
    <dgm:pt modelId="{2D56F906-D3ED-489F-8D87-AF90195A20ED}" type="pres">
      <dgm:prSet presAssocID="{92962D70-A827-44DD-BA77-A65FFA2493DD}" presName="img" presStyleLbl="fgImgPlace1" presStyleIdx="1" presStyleCnt="2" custScaleX="102897" custScaleY="88983" custLinFactNeighborX="-3479" custLinFactNeighborY="2873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6C4EDEAF-F037-46AC-AC2E-9C07FC550873}" type="pres">
      <dgm:prSet presAssocID="{92962D70-A827-44DD-BA77-A65FFA2493DD}" presName="text" presStyleLbl="node1" presStyleIdx="1" presStyleCnt="2">
        <dgm:presLayoutVars>
          <dgm:bulletEnabled val="1"/>
        </dgm:presLayoutVars>
      </dgm:prSet>
      <dgm:spPr/>
    </dgm:pt>
  </dgm:ptLst>
  <dgm:cxnLst>
    <dgm:cxn modelId="{1ED23101-9703-4029-8B29-F6FE84C9C20B}" srcId="{92962D70-A827-44DD-BA77-A65FFA2493DD}" destId="{F3C7E725-E7C5-403F-859B-C9272B12D5AA}" srcOrd="3" destOrd="0" parTransId="{705C96B0-4B75-4D48-89D8-C81397AE2D16}" sibTransId="{1861A536-6D73-42F6-B085-D4E3763BF33A}"/>
    <dgm:cxn modelId="{A5446E0B-B7D5-497A-BFFB-BF26A4939759}" srcId="{B42A3FF1-2EB7-46A0-B17A-467B1CA247D9}" destId="{77A9613B-0969-44CD-AC11-60847BA5D31E}" srcOrd="3" destOrd="0" parTransId="{1B0800A4-64C6-4CE1-B7FD-750D1E7A9D18}" sibTransId="{64EEAD70-8B02-4053-BF69-FC008185CC27}"/>
    <dgm:cxn modelId="{42FD9A0E-2999-4118-8E9D-115211E1B485}" type="presOf" srcId="{92962D70-A827-44DD-BA77-A65FFA2493DD}" destId="{ACC9D866-81D1-4236-9D34-638B7FE5DB4E}" srcOrd="0" destOrd="0" presId="urn:microsoft.com/office/officeart/2005/8/layout/vList4"/>
    <dgm:cxn modelId="{67356219-6A09-47CA-BFDE-FB2A16A28049}" type="presOf" srcId="{337A1C7F-BB89-4209-A48A-1274A45B3F96}" destId="{77AB67F7-18AA-4752-826C-CE7F7B535E2C}" srcOrd="1" destOrd="1" presId="urn:microsoft.com/office/officeart/2005/8/layout/vList4"/>
    <dgm:cxn modelId="{9FFECC1D-7994-40A4-8BC5-BC247D6AA77F}" type="presOf" srcId="{D9F993D8-9712-4F5E-8211-3FCF63213BA7}" destId="{C7193BBE-ACD3-4A1F-AE67-878C4AE33F93}" srcOrd="0" destOrd="0" presId="urn:microsoft.com/office/officeart/2005/8/layout/vList4"/>
    <dgm:cxn modelId="{36005C1E-2423-4D2E-B81D-CBABA7D509EA}" type="presOf" srcId="{92962D70-A827-44DD-BA77-A65FFA2493DD}" destId="{6C4EDEAF-F037-46AC-AC2E-9C07FC550873}" srcOrd="1" destOrd="0" presId="urn:microsoft.com/office/officeart/2005/8/layout/vList4"/>
    <dgm:cxn modelId="{DBA5BA26-33BB-41AF-AA7E-8632859ED2B3}" type="presOf" srcId="{55D79A77-CB85-4D35-895B-0D72C34172B3}" destId="{6C4EDEAF-F037-46AC-AC2E-9C07FC550873}" srcOrd="1" destOrd="2" presId="urn:microsoft.com/office/officeart/2005/8/layout/vList4"/>
    <dgm:cxn modelId="{9458692C-7777-43E6-9C7A-582B240AE7FE}" type="presOf" srcId="{337A1C7F-BB89-4209-A48A-1274A45B3F96}" destId="{0FB1A8A8-A174-4338-85EF-60C6FBD5CFBB}" srcOrd="0" destOrd="1" presId="urn:microsoft.com/office/officeart/2005/8/layout/vList4"/>
    <dgm:cxn modelId="{0A689C30-52DA-4C12-848D-54558C6DE17F}" srcId="{B42A3FF1-2EB7-46A0-B17A-467B1CA247D9}" destId="{C1A2F53A-B0FC-48A4-AFA5-E6E238192633}" srcOrd="2" destOrd="0" parTransId="{B6FE8B4E-31F7-4B7A-8E58-FA0C13E01529}" sibTransId="{31208D8A-E028-4FD1-8C2D-D04022E03CCE}"/>
    <dgm:cxn modelId="{54F33833-EB8F-464E-A39F-AFD21E85AABE}" type="presOf" srcId="{38339D01-0F87-434E-B790-99D30BFB0911}" destId="{0FB1A8A8-A174-4338-85EF-60C6FBD5CFBB}" srcOrd="0" destOrd="6" presId="urn:microsoft.com/office/officeart/2005/8/layout/vList4"/>
    <dgm:cxn modelId="{76075B34-EFF9-487B-8D11-4B9CA7B9EDFE}" type="presOf" srcId="{CA3E4802-6443-43D2-948E-29085D18F073}" destId="{0FB1A8A8-A174-4338-85EF-60C6FBD5CFBB}" srcOrd="0" destOrd="5" presId="urn:microsoft.com/office/officeart/2005/8/layout/vList4"/>
    <dgm:cxn modelId="{97B33D3A-8E07-44BF-A963-CE0CA510C286}" type="presOf" srcId="{20CBB991-2347-4DE0-B436-D6CA87C39821}" destId="{ACC9D866-81D1-4236-9D34-638B7FE5DB4E}" srcOrd="0" destOrd="3" presId="urn:microsoft.com/office/officeart/2005/8/layout/vList4"/>
    <dgm:cxn modelId="{7709F15E-B535-4456-90FC-EF23EC2EA489}" type="presOf" srcId="{C1A2F53A-B0FC-48A4-AFA5-E6E238192633}" destId="{77AB67F7-18AA-4752-826C-CE7F7B535E2C}" srcOrd="1" destOrd="3" presId="urn:microsoft.com/office/officeart/2005/8/layout/vList4"/>
    <dgm:cxn modelId="{96EF1444-EDDF-4B63-AD16-8431504AA1CD}" srcId="{B42A3FF1-2EB7-46A0-B17A-467B1CA247D9}" destId="{38339D01-0F87-434E-B790-99D30BFB0911}" srcOrd="5" destOrd="0" parTransId="{22C9BE20-4F1B-42C6-BAF4-6284F3FC0216}" sibTransId="{80DD9ECF-10D7-4EC3-93F1-87A80C6645BF}"/>
    <dgm:cxn modelId="{B6CCA544-DCFA-45BF-B2F9-4B1613BA0490}" type="presOf" srcId="{CA3E4802-6443-43D2-948E-29085D18F073}" destId="{77AB67F7-18AA-4752-826C-CE7F7B535E2C}" srcOrd="1" destOrd="5" presId="urn:microsoft.com/office/officeart/2005/8/layout/vList4"/>
    <dgm:cxn modelId="{D77C096A-64E4-4166-9C2F-8C59153009AF}" srcId="{D9F993D8-9712-4F5E-8211-3FCF63213BA7}" destId="{B42A3FF1-2EB7-46A0-B17A-467B1CA247D9}" srcOrd="0" destOrd="0" parTransId="{AD938B14-2E45-418F-992B-3B5677353604}" sibTransId="{B894DD4E-5A77-4CCA-854B-DF0E8758B1F7}"/>
    <dgm:cxn modelId="{19408B4D-476D-47D6-BB6A-2DFA9919E486}" type="presOf" srcId="{0C2A96FE-19C7-4386-A95A-469C448D62C3}" destId="{0FB1A8A8-A174-4338-85EF-60C6FBD5CFBB}" srcOrd="0" destOrd="2" presId="urn:microsoft.com/office/officeart/2005/8/layout/vList4"/>
    <dgm:cxn modelId="{BCDE3050-A21E-4FF7-BBC1-C934E55A81ED}" type="presOf" srcId="{20CBB991-2347-4DE0-B436-D6CA87C39821}" destId="{6C4EDEAF-F037-46AC-AC2E-9C07FC550873}" srcOrd="1" destOrd="3" presId="urn:microsoft.com/office/officeart/2005/8/layout/vList4"/>
    <dgm:cxn modelId="{7A0C0975-66CA-4F40-9CC6-8739A0ED443E}" type="presOf" srcId="{2B4AA4EA-5D21-43FA-9733-244CAD9414A0}" destId="{6C4EDEAF-F037-46AC-AC2E-9C07FC550873}" srcOrd="1" destOrd="5" presId="urn:microsoft.com/office/officeart/2005/8/layout/vList4"/>
    <dgm:cxn modelId="{58D7265A-F425-4EEA-BDB7-D71841EC59AC}" srcId="{D9F993D8-9712-4F5E-8211-3FCF63213BA7}" destId="{92962D70-A827-44DD-BA77-A65FFA2493DD}" srcOrd="1" destOrd="0" parTransId="{9A8A7C24-47FD-4CD1-BBC0-5486B4694C40}" sibTransId="{110A28F9-3FA3-4CAB-A494-A58651954708}"/>
    <dgm:cxn modelId="{6EAEEE7F-FEE9-4F55-996A-28DD72983A8C}" srcId="{B42A3FF1-2EB7-46A0-B17A-467B1CA247D9}" destId="{0C2A96FE-19C7-4386-A95A-469C448D62C3}" srcOrd="1" destOrd="0" parTransId="{94538CE5-6EFD-44A3-B27C-617157E1190E}" sibTransId="{674C8556-8984-49D9-9BB4-3C203BED3C12}"/>
    <dgm:cxn modelId="{27823083-7B79-4716-A748-71F25A79AB4F}" type="presOf" srcId="{55D79A77-CB85-4D35-895B-0D72C34172B3}" destId="{ACC9D866-81D1-4236-9D34-638B7FE5DB4E}" srcOrd="0" destOrd="2" presId="urn:microsoft.com/office/officeart/2005/8/layout/vList4"/>
    <dgm:cxn modelId="{2332CA86-8EC2-497E-9A4B-8677A3F00446}" type="presOf" srcId="{77A9613B-0969-44CD-AC11-60847BA5D31E}" destId="{77AB67F7-18AA-4752-826C-CE7F7B535E2C}" srcOrd="1" destOrd="4" presId="urn:microsoft.com/office/officeart/2005/8/layout/vList4"/>
    <dgm:cxn modelId="{65972189-7AFB-433F-B268-BA44AEF5D19A}" type="presOf" srcId="{2B4AA4EA-5D21-43FA-9733-244CAD9414A0}" destId="{ACC9D866-81D1-4236-9D34-638B7FE5DB4E}" srcOrd="0" destOrd="5" presId="urn:microsoft.com/office/officeart/2005/8/layout/vList4"/>
    <dgm:cxn modelId="{8DB8A69B-0633-4EDA-9827-8861DF8BF929}" type="presOf" srcId="{216E4618-5E71-454F-BDC0-2F67DD499D1A}" destId="{ACC9D866-81D1-4236-9D34-638B7FE5DB4E}" srcOrd="0" destOrd="1" presId="urn:microsoft.com/office/officeart/2005/8/layout/vList4"/>
    <dgm:cxn modelId="{A0C57B9C-14C9-4806-B66C-F5B161531771}" type="presOf" srcId="{C1A2F53A-B0FC-48A4-AFA5-E6E238192633}" destId="{0FB1A8A8-A174-4338-85EF-60C6FBD5CFBB}" srcOrd="0" destOrd="3" presId="urn:microsoft.com/office/officeart/2005/8/layout/vList4"/>
    <dgm:cxn modelId="{F9A541B4-2B72-4BC1-AA0E-3C5D35AF1DD4}" type="presOf" srcId="{B42A3FF1-2EB7-46A0-B17A-467B1CA247D9}" destId="{0FB1A8A8-A174-4338-85EF-60C6FBD5CFBB}" srcOrd="0" destOrd="0" presId="urn:microsoft.com/office/officeart/2005/8/layout/vList4"/>
    <dgm:cxn modelId="{A0E700B7-52DE-4700-BF62-E4FD10B392DF}" type="presOf" srcId="{216E4618-5E71-454F-BDC0-2F67DD499D1A}" destId="{6C4EDEAF-F037-46AC-AC2E-9C07FC550873}" srcOrd="1" destOrd="1" presId="urn:microsoft.com/office/officeart/2005/8/layout/vList4"/>
    <dgm:cxn modelId="{437836B8-4CEF-4B0C-A358-6BE29F7D4346}" srcId="{B42A3FF1-2EB7-46A0-B17A-467B1CA247D9}" destId="{337A1C7F-BB89-4209-A48A-1274A45B3F96}" srcOrd="0" destOrd="0" parTransId="{6DCB7697-B809-43F6-8263-8E55386893C1}" sibTransId="{D7576FAF-5FDB-46CA-B7EB-E688CEF6F761}"/>
    <dgm:cxn modelId="{0883F0C5-935A-4BEB-A7F7-37348CEB8C60}" type="presOf" srcId="{77A9613B-0969-44CD-AC11-60847BA5D31E}" destId="{0FB1A8A8-A174-4338-85EF-60C6FBD5CFBB}" srcOrd="0" destOrd="4" presId="urn:microsoft.com/office/officeart/2005/8/layout/vList4"/>
    <dgm:cxn modelId="{D66709CC-7B61-4480-B4D3-CCDA4B96A5D9}" type="presOf" srcId="{38339D01-0F87-434E-B790-99D30BFB0911}" destId="{77AB67F7-18AA-4752-826C-CE7F7B535E2C}" srcOrd="1" destOrd="6" presId="urn:microsoft.com/office/officeart/2005/8/layout/vList4"/>
    <dgm:cxn modelId="{E00B45DF-ED06-4C88-AE5A-25AA9E2223F9}" srcId="{B42A3FF1-2EB7-46A0-B17A-467B1CA247D9}" destId="{CA3E4802-6443-43D2-948E-29085D18F073}" srcOrd="4" destOrd="0" parTransId="{DACFF4B0-3E8A-40A7-AB77-C69E0776490D}" sibTransId="{9C7E5271-F421-4E7D-BCB5-7BC4B83B99B6}"/>
    <dgm:cxn modelId="{F48EBBE2-21F8-4A4B-BC80-13196E94E79D}" srcId="{92962D70-A827-44DD-BA77-A65FFA2493DD}" destId="{55D79A77-CB85-4D35-895B-0D72C34172B3}" srcOrd="1" destOrd="0" parTransId="{6E9ED735-0438-43AB-988B-96D7AC904916}" sibTransId="{F3291DF2-4BC3-44F1-BB07-322BDAC4E19B}"/>
    <dgm:cxn modelId="{6F75B2E5-CF90-497F-808C-24848C5432C0}" type="presOf" srcId="{F3C7E725-E7C5-403F-859B-C9272B12D5AA}" destId="{ACC9D866-81D1-4236-9D34-638B7FE5DB4E}" srcOrd="0" destOrd="4" presId="urn:microsoft.com/office/officeart/2005/8/layout/vList4"/>
    <dgm:cxn modelId="{AE2FF4E7-7CCD-4803-A699-C374A4BBB01E}" srcId="{92962D70-A827-44DD-BA77-A65FFA2493DD}" destId="{216E4618-5E71-454F-BDC0-2F67DD499D1A}" srcOrd="0" destOrd="0" parTransId="{C599D875-1198-4120-81C9-FBA5FD678F29}" sibTransId="{15CEECA2-5AD9-4B18-A229-A0C5A0F50A59}"/>
    <dgm:cxn modelId="{0275FFED-1D89-496A-9B28-A5D01DF3FC94}" type="presOf" srcId="{F3C7E725-E7C5-403F-859B-C9272B12D5AA}" destId="{6C4EDEAF-F037-46AC-AC2E-9C07FC550873}" srcOrd="1" destOrd="4" presId="urn:microsoft.com/office/officeart/2005/8/layout/vList4"/>
    <dgm:cxn modelId="{3FED30F3-B6B8-449F-897B-63513EF5D7DB}" type="presOf" srcId="{0C2A96FE-19C7-4386-A95A-469C448D62C3}" destId="{77AB67F7-18AA-4752-826C-CE7F7B535E2C}" srcOrd="1" destOrd="2" presId="urn:microsoft.com/office/officeart/2005/8/layout/vList4"/>
    <dgm:cxn modelId="{45D677F6-DED5-46DB-B1AA-187DD978A1C2}" type="presOf" srcId="{B42A3FF1-2EB7-46A0-B17A-467B1CA247D9}" destId="{77AB67F7-18AA-4752-826C-CE7F7B535E2C}" srcOrd="1" destOrd="0" presId="urn:microsoft.com/office/officeart/2005/8/layout/vList4"/>
    <dgm:cxn modelId="{F694B6F6-C940-4520-B06E-4C20DDB41434}" srcId="{92962D70-A827-44DD-BA77-A65FFA2493DD}" destId="{2B4AA4EA-5D21-43FA-9733-244CAD9414A0}" srcOrd="4" destOrd="0" parTransId="{DBBFF1AC-A49B-4CC7-B697-24B8AE1D0F9D}" sibTransId="{F7035636-6B00-410A-89C7-5FC7DD6FBFFA}"/>
    <dgm:cxn modelId="{FE2C8EF9-8831-4DFA-8A88-50B3B260C3FC}" srcId="{92962D70-A827-44DD-BA77-A65FFA2493DD}" destId="{20CBB991-2347-4DE0-B436-D6CA87C39821}" srcOrd="2" destOrd="0" parTransId="{6FC8E50B-8982-4DBE-B2BE-DCA7FA301A39}" sibTransId="{CBBFA5DC-B112-4A0D-ADC5-0B1DD4E3F985}"/>
    <dgm:cxn modelId="{0AD440EA-3E79-4841-AEDE-51DFC44B4153}" type="presParOf" srcId="{C7193BBE-ACD3-4A1F-AE67-878C4AE33F93}" destId="{F277F86E-F3B4-40DB-AE6A-D463C8145E5B}" srcOrd="0" destOrd="0" presId="urn:microsoft.com/office/officeart/2005/8/layout/vList4"/>
    <dgm:cxn modelId="{20B21171-9DF6-412D-9255-C533F7503986}" type="presParOf" srcId="{F277F86E-F3B4-40DB-AE6A-D463C8145E5B}" destId="{0FB1A8A8-A174-4338-85EF-60C6FBD5CFBB}" srcOrd="0" destOrd="0" presId="urn:microsoft.com/office/officeart/2005/8/layout/vList4"/>
    <dgm:cxn modelId="{9EE1870A-29A6-4CF0-9353-FD142252FF87}" type="presParOf" srcId="{F277F86E-F3B4-40DB-AE6A-D463C8145E5B}" destId="{E5081DD6-4995-4F12-954D-B1DD9B8A27B7}" srcOrd="1" destOrd="0" presId="urn:microsoft.com/office/officeart/2005/8/layout/vList4"/>
    <dgm:cxn modelId="{C7D4503D-67A1-4992-B857-B32AF1C2E78C}" type="presParOf" srcId="{F277F86E-F3B4-40DB-AE6A-D463C8145E5B}" destId="{77AB67F7-18AA-4752-826C-CE7F7B535E2C}" srcOrd="2" destOrd="0" presId="urn:microsoft.com/office/officeart/2005/8/layout/vList4"/>
    <dgm:cxn modelId="{FD9E3A93-F768-4467-ADBF-4065232D5DBB}" type="presParOf" srcId="{C7193BBE-ACD3-4A1F-AE67-878C4AE33F93}" destId="{8593C688-35DC-4038-9C7E-01904F16DD5E}" srcOrd="1" destOrd="0" presId="urn:microsoft.com/office/officeart/2005/8/layout/vList4"/>
    <dgm:cxn modelId="{B394B199-9A85-41D2-9AAF-713C896ED1D6}" type="presParOf" srcId="{C7193BBE-ACD3-4A1F-AE67-878C4AE33F93}" destId="{320058F9-ECFF-40BF-A943-70935ACADACD}" srcOrd="2" destOrd="0" presId="urn:microsoft.com/office/officeart/2005/8/layout/vList4"/>
    <dgm:cxn modelId="{09056B12-B5DA-4AF3-90DF-FECC73E0CDB9}" type="presParOf" srcId="{320058F9-ECFF-40BF-A943-70935ACADACD}" destId="{ACC9D866-81D1-4236-9D34-638B7FE5DB4E}" srcOrd="0" destOrd="0" presId="urn:microsoft.com/office/officeart/2005/8/layout/vList4"/>
    <dgm:cxn modelId="{46439F3C-EC4B-42A0-AA83-45D1FED5DAD2}" type="presParOf" srcId="{320058F9-ECFF-40BF-A943-70935ACADACD}" destId="{2D56F906-D3ED-489F-8D87-AF90195A20ED}" srcOrd="1" destOrd="0" presId="urn:microsoft.com/office/officeart/2005/8/layout/vList4"/>
    <dgm:cxn modelId="{E9DF8860-2AF4-4A65-81EF-0123B23FB80C}" type="presParOf" srcId="{320058F9-ECFF-40BF-A943-70935ACADACD}" destId="{6C4EDEAF-F037-46AC-AC2E-9C07FC55087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A8A8-A174-4338-85EF-60C6FBD5CFBB}">
      <dsp:nvSpPr>
        <dsp:cNvPr id="0" name=""/>
        <dsp:cNvSpPr/>
      </dsp:nvSpPr>
      <dsp:spPr>
        <a:xfrm>
          <a:off x="0" y="0"/>
          <a:ext cx="6844581" cy="207155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Informační systém zdravotnických prostředků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Ohlašovací povinnost distributorů, osob provádějících servis, výrobců prostředků na zakázku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Zařazování zdravotnických prostředků předepsaných na poukaz do systému úhrad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Hlášení etických komisí pro zdravotnické prostředky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Hlášení přebalených / přeznačených ZP dle čl. 16 odst. 4 MDR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Jiné klinické zkoušky dle čl. 82 MDR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300" kern="1200" dirty="0"/>
        </a:p>
      </dsp:txBody>
      <dsp:txXfrm>
        <a:off x="1576072" y="0"/>
        <a:ext cx="5268508" cy="2071559"/>
      </dsp:txXfrm>
    </dsp:sp>
    <dsp:sp modelId="{E5081DD6-4995-4F12-954D-B1DD9B8A27B7}">
      <dsp:nvSpPr>
        <dsp:cNvPr id="0" name=""/>
        <dsp:cNvSpPr/>
      </dsp:nvSpPr>
      <dsp:spPr>
        <a:xfrm>
          <a:off x="111126" y="386569"/>
          <a:ext cx="1351421" cy="13839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9D866-81D1-4236-9D34-638B7FE5DB4E}">
      <dsp:nvSpPr>
        <dsp:cNvPr id="0" name=""/>
        <dsp:cNvSpPr/>
      </dsp:nvSpPr>
      <dsp:spPr>
        <a:xfrm>
          <a:off x="0" y="2278715"/>
          <a:ext cx="6844581" cy="207155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Registr zdravotnických prostředků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Registrace výrobců, zplnomocněných zástupců, dovozců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Notifikace zdravotnických prostředků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Certifikát o volném prodeji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Povolování klinických zkoušek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Povolování studií funkční způsobilosti</a:t>
          </a:r>
        </a:p>
      </dsp:txBody>
      <dsp:txXfrm>
        <a:off x="1576072" y="2278715"/>
        <a:ext cx="5268508" cy="2071559"/>
      </dsp:txXfrm>
    </dsp:sp>
    <dsp:sp modelId="{2D56F906-D3ED-489F-8D87-AF90195A20ED}">
      <dsp:nvSpPr>
        <dsp:cNvPr id="0" name=""/>
        <dsp:cNvSpPr/>
      </dsp:nvSpPr>
      <dsp:spPr>
        <a:xfrm>
          <a:off x="139702" y="2624774"/>
          <a:ext cx="1408573" cy="14746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16.04.2025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oblasti regulace ZP se využívají v tento okamžik 2 systémy na národní úrovni a to z důvodu zpoždění EK při spouštění evropské databáze EUDAMED, </a:t>
            </a:r>
            <a:r>
              <a:rPr lang="cs-CZ" dirty="0" err="1"/>
              <a:t>ktrá</a:t>
            </a:r>
            <a:r>
              <a:rPr lang="cs-CZ" dirty="0"/>
              <a:t> se </a:t>
            </a:r>
            <a:r>
              <a:rPr lang="cs-CZ" dirty="0" err="1"/>
              <a:t>del</a:t>
            </a:r>
            <a:r>
              <a:rPr lang="cs-CZ" dirty="0"/>
              <a:t> MDR/IVDR má stát jednotným zdrojem informací o ZP a subjektech. ISZP již vyplývá z </a:t>
            </a:r>
            <a:r>
              <a:rPr lang="cs-CZ" dirty="0" err="1"/>
              <a:t>ZoZP</a:t>
            </a:r>
            <a:r>
              <a:rPr lang="cs-CZ" dirty="0"/>
              <a:t>, nicméně mělo být napojeno na </a:t>
            </a:r>
            <a:r>
              <a:rPr lang="cs-CZ" dirty="0" err="1"/>
              <a:t>EUDamed</a:t>
            </a:r>
            <a:r>
              <a:rPr lang="cs-CZ" dirty="0"/>
              <a:t> a </a:t>
            </a:r>
            <a:r>
              <a:rPr lang="cs-CZ" dirty="0" err="1"/>
              <a:t>poživíat</a:t>
            </a:r>
            <a:r>
              <a:rPr lang="cs-CZ" dirty="0"/>
              <a:t> data o ZP a subjektech. V tento okamžik jsou </a:t>
            </a:r>
            <a:r>
              <a:rPr lang="cs-CZ" dirty="0" err="1"/>
              <a:t>někdteé</a:t>
            </a:r>
            <a:r>
              <a:rPr lang="cs-CZ" dirty="0"/>
              <a:t> procesy nastaveny dle přechodných ustanovení </a:t>
            </a:r>
            <a:r>
              <a:rPr lang="cs-CZ" dirty="0" err="1"/>
              <a:t>ZoZP</a:t>
            </a:r>
            <a:r>
              <a:rPr lang="cs-CZ" dirty="0"/>
              <a:t>. Používá se pro hlášení DIS,SER,VYR, což původně bylo v RZPRO odkud byly ohlášené činnosti migrované.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52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Veškeré informace týkající se ISZP najdete na internetových stránkách Ústavu. K </a:t>
            </a:r>
            <a:r>
              <a:rPr lang="cs-CZ" dirty="0" err="1"/>
              <a:t>xx</a:t>
            </a:r>
            <a:r>
              <a:rPr lang="cs-CZ" dirty="0"/>
              <a:t> </a:t>
            </a:r>
            <a:r>
              <a:rPr lang="cs-CZ" dirty="0" err="1"/>
              <a:t>říjnak</a:t>
            </a:r>
            <a:r>
              <a:rPr lang="cs-CZ" dirty="0"/>
              <a:t> byl spuštěn nový web a veškeré informace z niszp.cz tam byly přemístěn. Informace k ISZP najdete pod částí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26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zveřejnění v úředním věstníku běží lhůta 6 měsíců pro povinné použití </a:t>
            </a:r>
            <a:r>
              <a:rPr lang="cs-CZ" dirty="0" err="1"/>
              <a:t>eudamadu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02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16.04.2025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16.04.2025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16.04.2025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16.04.2025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16.04.2025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16.04.2025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16.04.2025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16.04.2025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16.04.2025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health.ec.europa.eu%2Fdocument%2Fdownload%2Fc56f83df-fca8-4f46-ad6d-bd6b3dd49f54_en%3Ffilename%3Dmd_confirmation-letter-2023-607-nbcg.docx&amp;wdOrigin=BROWSELINK" TargetMode="External"/><Relationship Id="rId2" Type="http://schemas.openxmlformats.org/officeDocument/2006/relationships/hyperlink" Target="https://www.medtecheurope.org/resource-library/manufacturers-declaration-in-relation-to-regulation-eu-2023-60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.ec.europa.eu/document/download/dfd7a1c6-f319-4682-9bac-77bef1165818_en?filename=mdr_qna-ext-ivdr.pdf" TargetMode="External"/><Relationship Id="rId5" Type="http://schemas.openxmlformats.org/officeDocument/2006/relationships/hyperlink" Target="https://sukl.gov.cz/sites/default/files/dokumenty/mdr_proposal_extension-q-n-a_p%C5%AFvodn%C3%AD%20dokument062023.pdf" TargetMode="External"/><Relationship Id="rId4" Type="http://schemas.openxmlformats.org/officeDocument/2006/relationships/hyperlink" Target="https://health.ec.europa.eu/document/download/592008f6-3456-4afb-a13a-733a87da1b00_en?filename=mdr_proposal_extension-q-n-a_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ukl.gov.cz/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Ohlašovací povinnost distributorů / dovozců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Petra Remešová</a:t>
            </a:r>
          </a:p>
          <a:p>
            <a:r>
              <a:rPr lang="cs-CZ" dirty="0"/>
              <a:t>Sekce regulace zdravotnických prostředků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16.04.2025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D975-9469-F854-7C54-7C122439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91"/>
            <a:ext cx="10515600" cy="733497"/>
          </a:xfrm>
        </p:spPr>
        <p:txBody>
          <a:bodyPr/>
          <a:lstStyle/>
          <a:p>
            <a:r>
              <a:rPr lang="cs-CZ" dirty="0"/>
              <a:t>Doložení splnění podmínek pro uvádění na trh </a:t>
            </a:r>
            <a:r>
              <a:rPr lang="cs-CZ" dirty="0" err="1"/>
              <a:t>legacy</a:t>
            </a:r>
            <a:r>
              <a:rPr lang="cs-CZ" dirty="0"/>
              <a:t> </a:t>
            </a:r>
            <a:r>
              <a:rPr lang="cs-CZ" dirty="0" err="1"/>
              <a:t>devices</a:t>
            </a:r>
            <a:r>
              <a:rPr lang="cs-CZ" dirty="0"/>
              <a:t> – přechodná ustanovení MDR/IVDR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24C6-F521-5D56-685D-2B9E99FE3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endParaRPr lang="cs-CZ" sz="1000" dirty="0"/>
          </a:p>
          <a:p>
            <a:pPr algn="just"/>
            <a:r>
              <a:rPr lang="cs-CZ" sz="2000" dirty="0"/>
              <a:t>Čestné prohlášení výrobce / zplnomocněného zástupce </a:t>
            </a:r>
          </a:p>
          <a:p>
            <a:pPr algn="just"/>
            <a:r>
              <a:rPr lang="cs-CZ" sz="2000" dirty="0"/>
              <a:t>Prohlášení výrobce dle vzoru </a:t>
            </a:r>
            <a:r>
              <a:rPr lang="en-US" sz="2000" dirty="0">
                <a:hlinkClick r:id="rId2"/>
              </a:rPr>
              <a:t>Manufacturer’s Declaration in relation to Regulation (EU) 2023/607 - MedTech Europe</a:t>
            </a:r>
            <a:endParaRPr lang="cs-CZ" sz="2000" dirty="0"/>
          </a:p>
          <a:p>
            <a:pPr algn="just"/>
            <a:r>
              <a:rPr lang="cs-CZ" sz="2000" dirty="0"/>
              <a:t>„potvrzující dopis“ vydaný oznámeným subjektem, který doloží přijetí žádosti výrobce o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2000" dirty="0"/>
              <a:t>posouzení shody a uzavření písemné dohody</a:t>
            </a:r>
            <a:r>
              <a:rPr lang="cs-CZ" sz="2000" dirty="0">
                <a:hlinkClick r:id="rId3"/>
              </a:rPr>
              <a:t> md_confirmation-letter-2023-607-nbcg.docx</a:t>
            </a:r>
            <a:endParaRPr lang="cs-CZ" sz="2000" dirty="0"/>
          </a:p>
          <a:p>
            <a:pPr algn="just"/>
            <a:r>
              <a:rPr lang="cs-CZ" sz="2000" dirty="0"/>
              <a:t>Kopie dokumentů (uzavřená dohoda s oznámeným subjektem, podané žádosti apod.)</a:t>
            </a:r>
          </a:p>
          <a:p>
            <a:pPr marL="457200" lvl="1" indent="0" algn="just">
              <a:buNone/>
            </a:pPr>
            <a:endParaRPr lang="cs-CZ" sz="1800" dirty="0"/>
          </a:p>
          <a:p>
            <a:pPr algn="just"/>
            <a:r>
              <a:rPr lang="cs-CZ" sz="1600" dirty="0"/>
              <a:t>MDCG dokumenty – otázky a odpovědi</a:t>
            </a:r>
          </a:p>
          <a:p>
            <a:pPr lvl="1" algn="just"/>
            <a:r>
              <a:rPr lang="cs-CZ" sz="1600" dirty="0"/>
              <a:t>Q&amp;A – Prodloužení přechodného období MDR a odstranění lhůt pro doprodej </a:t>
            </a:r>
            <a:r>
              <a:rPr lang="cs-CZ" sz="1600" dirty="0">
                <a:hlinkClick r:id="rId4"/>
              </a:rPr>
              <a:t>592008f6-3456-4afb-a13a-733a87da1b00_en</a:t>
            </a:r>
            <a:r>
              <a:rPr lang="cs-CZ" sz="1600" dirty="0"/>
              <a:t> (ČJ verze </a:t>
            </a:r>
            <a:r>
              <a:rPr lang="cs-CZ" sz="1600" dirty="0" err="1">
                <a:hlinkClick r:id="rId5"/>
              </a:rPr>
              <a:t>mdr_proposal_extension</a:t>
            </a:r>
            <a:r>
              <a:rPr lang="cs-CZ" sz="1600" dirty="0">
                <a:hlinkClick r:id="rId5"/>
              </a:rPr>
              <a:t>-q-n-</a:t>
            </a:r>
            <a:r>
              <a:rPr lang="cs-CZ" sz="1600" dirty="0" err="1">
                <a:hlinkClick r:id="rId5"/>
              </a:rPr>
              <a:t>a_původní</a:t>
            </a:r>
            <a:r>
              <a:rPr lang="cs-CZ" sz="1600" dirty="0">
                <a:hlinkClick r:id="rId5"/>
              </a:rPr>
              <a:t> dokument062023.pdf</a:t>
            </a:r>
            <a:r>
              <a:rPr lang="cs-CZ" sz="1600" dirty="0"/>
              <a:t>)</a:t>
            </a:r>
          </a:p>
          <a:p>
            <a:pPr lvl="1" algn="just"/>
            <a:r>
              <a:rPr lang="cs-CZ" sz="1600" dirty="0"/>
              <a:t>Q&amp;A - Prodloužení přechodného období IVDR </a:t>
            </a:r>
            <a:r>
              <a:rPr lang="cs-CZ" sz="1600" dirty="0">
                <a:hlinkClick r:id="rId6"/>
              </a:rPr>
              <a:t>dfd7a1c6-f319-4682-9bac-77bef1165818_en</a:t>
            </a:r>
            <a:endParaRPr lang="cs-CZ" sz="1600" dirty="0"/>
          </a:p>
          <a:p>
            <a:pPr marL="457200" lvl="1" indent="0" algn="just">
              <a:buNone/>
            </a:pP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DE5EF-E78E-19E0-C388-C69B9E60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390F33-8732-E06B-76E0-4FCB8B413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A90632-E0AF-4323-60B4-856DEDB45B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2122" y="661019"/>
            <a:ext cx="5531678" cy="296171"/>
          </a:xfrm>
        </p:spPr>
        <p:txBody>
          <a:bodyPr/>
          <a:lstStyle/>
          <a:p>
            <a:r>
              <a:rPr lang="cs-CZ" dirty="0"/>
              <a:t>Doložení splnění podmínek pro uvádění na trh </a:t>
            </a:r>
            <a:r>
              <a:rPr lang="cs-CZ" dirty="0" err="1"/>
              <a:t>legacy</a:t>
            </a:r>
            <a:r>
              <a:rPr lang="cs-CZ" dirty="0"/>
              <a:t> </a:t>
            </a:r>
            <a:r>
              <a:rPr lang="cs-CZ" dirty="0" err="1"/>
              <a:t>devices</a:t>
            </a:r>
            <a:r>
              <a:rPr lang="cs-CZ" dirty="0"/>
              <a:t> – přechodná ustanovení MDR/IVDR</a:t>
            </a:r>
          </a:p>
        </p:txBody>
      </p:sp>
    </p:spTree>
    <p:extLst>
      <p:ext uri="{BB962C8B-B14F-4D97-AF65-F5344CB8AC3E}">
        <p14:creationId xmlns:p14="http://schemas.microsoft.com/office/powerpoint/2010/main" val="19518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2C67E-45A0-CC0F-9CDD-4A85D361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EUDAMED - spuštění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A9DE9-CFE1-DB40-7FFE-E51E702C4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Nařízení Evropského parlamentu a Rady (EU) 2024/1860 ze dne 13. června 2024, kterým se mění nařízení (EU) 2017/745 a (EU) 2017/746, pokud jde </a:t>
            </a:r>
            <a:r>
              <a:rPr lang="cs-CZ" b="1" dirty="0"/>
              <a:t>o postupné zavádění databáze </a:t>
            </a:r>
            <a:r>
              <a:rPr lang="cs-CZ" b="1" dirty="0" err="1"/>
              <a:t>Eudamed</a:t>
            </a:r>
            <a:r>
              <a:rPr lang="cs-CZ" dirty="0"/>
              <a:t>, povinnost informovat v případě přerušení nebo ukončení dodávek a přechodná ustanovení pro některé diagnostické zdravotnické prostředky in vitro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E3E815-CAB3-50FE-86F2-245A5C2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0B5927-E8FC-3569-1B2B-2BB6CB0252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344EB3C-135A-2136-F908-B05F8224E9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EUDAMED - spuštění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21CF24-0767-376E-E752-D2187648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830" y="3269588"/>
            <a:ext cx="5095465" cy="25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C6589-CD79-931F-9549-A416DE03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EUDAMED – časový harmonogram spuštění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7EEEB62-F400-7772-DA3D-599770D13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087" y="1690688"/>
            <a:ext cx="9479877" cy="4351338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10F10B-8C12-32DD-07AF-7CE83EC7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C70FF3-9873-3E46-11E7-61E678AC64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F842F1-529F-7623-3C05-0B9D36F010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EUDAMED – časový harmonogram spuštění</a:t>
            </a:r>
          </a:p>
        </p:txBody>
      </p:sp>
    </p:spTree>
    <p:extLst>
      <p:ext uri="{BB962C8B-B14F-4D97-AF65-F5344CB8AC3E}">
        <p14:creationId xmlns:p14="http://schemas.microsoft.com/office/powerpoint/2010/main" val="119011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4D80D-966C-9879-CD3E-3AE26BEF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spuštění modulů ACT/UDI/CERT/MS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F7A58DD-6EE4-C07A-6854-4155FD36B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30" y="1990175"/>
            <a:ext cx="9541067" cy="3901778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FF922D-9455-8CAE-6CC9-9E369BB9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A4F6F1-45F7-968F-79DC-7341CD27B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FADDF78-BB2F-B42D-A072-D8E237AA4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Harmonogram spuštění modulů ACT/UDI/CERT/MS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09A747-9813-EB8A-4963-0A8E28C4CBBC}"/>
              </a:ext>
            </a:extLst>
          </p:cNvPr>
          <p:cNvSpPr txBox="1"/>
          <p:nvPr/>
        </p:nvSpPr>
        <p:spPr>
          <a:xfrm>
            <a:off x="8489093" y="3429000"/>
            <a:ext cx="174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Netýká se modulu VIG</a:t>
            </a:r>
          </a:p>
        </p:txBody>
      </p:sp>
    </p:spTree>
    <p:extLst>
      <p:ext uri="{BB962C8B-B14F-4D97-AF65-F5344CB8AC3E}">
        <p14:creationId xmlns:p14="http://schemas.microsoft.com/office/powerpoint/2010/main" val="312261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6D0AD-BBBA-BAD7-BD8A-285AAD0D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milníky spouštění EUDAMED – plán Evropské komise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4D607-25CE-D0A9-7D84-F996DE96D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dirty="0"/>
              <a:t>1. 7. 2025 – oznámení o spuštění plně funkčního EUDAMED v Úředním věstníku EU</a:t>
            </a:r>
          </a:p>
          <a:p>
            <a:pPr algn="just"/>
            <a:r>
              <a:rPr lang="cs-CZ" sz="2200" dirty="0"/>
              <a:t>1. 1. 2026 – povinné použití EUDAMED – </a:t>
            </a:r>
            <a:r>
              <a:rPr lang="cs-CZ" sz="2200" dirty="0" err="1"/>
              <a:t>Actors</a:t>
            </a:r>
            <a:r>
              <a:rPr lang="cs-CZ" sz="2200" dirty="0"/>
              <a:t>/UDI/Certifikáty/Dozor nad trhem</a:t>
            </a:r>
          </a:p>
          <a:p>
            <a:pPr algn="just"/>
            <a:r>
              <a:rPr lang="cs-CZ" sz="2200" dirty="0"/>
              <a:t>1. 1. 2026 – oznámení o spuštění modulu </a:t>
            </a:r>
            <a:r>
              <a:rPr lang="cs-CZ" sz="2200" dirty="0" err="1"/>
              <a:t>Vigilance</a:t>
            </a:r>
            <a:r>
              <a:rPr lang="cs-CZ" sz="2200" dirty="0"/>
              <a:t> v Úředním věstníku EU</a:t>
            </a:r>
          </a:p>
          <a:p>
            <a:pPr algn="just"/>
            <a:r>
              <a:rPr lang="cs-CZ" sz="2200" dirty="0"/>
              <a:t>1. 7. 2026 – povinné použití </a:t>
            </a:r>
            <a:r>
              <a:rPr lang="cs-CZ" sz="2200" dirty="0" err="1"/>
              <a:t>Vigilančního</a:t>
            </a:r>
            <a:r>
              <a:rPr lang="cs-CZ" sz="2200" dirty="0"/>
              <a:t> modulu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4E7C0D-D299-848C-5AC0-0ACEC6BE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2E6BA5-9EE4-B337-6BEF-1B6589DA22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39D45BF-59F6-AF66-28FF-F18D56276F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Klíčové milníky spouštění EUDAMED</a:t>
            </a:r>
          </a:p>
        </p:txBody>
      </p:sp>
    </p:spTree>
    <p:extLst>
      <p:ext uri="{BB962C8B-B14F-4D97-AF65-F5344CB8AC3E}">
        <p14:creationId xmlns:p14="http://schemas.microsoft.com/office/powerpoint/2010/main" val="31441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F9374-8B10-D007-BB48-05AB26E7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Registrační povinnost hospodářských subjektů – Dovozce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CE74E-72E7-B478-52F9-971B616D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Registrace hospodářských subjektů již může probíhat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 6 měsíců od oznámení v Úředním věstníku </a:t>
            </a:r>
            <a:r>
              <a:rPr lang="cs-CZ" b="1" dirty="0"/>
              <a:t>zaregistrovat subjekt – získat SRN</a:t>
            </a:r>
            <a:r>
              <a:rPr lang="cs-CZ" sz="1600" dirty="0"/>
              <a:t>– </a:t>
            </a:r>
            <a:r>
              <a:rPr lang="cs-CZ" sz="1600" b="1" dirty="0"/>
              <a:t>do 1. 1. 2026</a:t>
            </a:r>
          </a:p>
          <a:p>
            <a:pPr marL="0" indent="0">
              <a:buNone/>
            </a:pPr>
            <a:endParaRPr lang="cs-CZ" sz="1600" b="1" dirty="0"/>
          </a:p>
          <a:p>
            <a:r>
              <a:rPr lang="cs-CZ" dirty="0"/>
              <a:t>Žádost o SRN bude zpoplatněna správním poplatkem ve výši 3000 Kč </a:t>
            </a:r>
            <a:r>
              <a:rPr lang="cs-CZ" u="sng" dirty="0"/>
              <a:t>až</a:t>
            </a:r>
            <a:r>
              <a:rPr lang="cs-CZ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u="sng" dirty="0"/>
              <a:t>od</a:t>
            </a:r>
            <a:r>
              <a:rPr lang="cs-CZ" sz="18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u="sng" dirty="0"/>
              <a:t>okamžiku povinného použití EUDAMED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/>
              <a:t>Žádost o SRN validuje příslušný orgán – SÚKL</a:t>
            </a:r>
          </a:p>
          <a:p>
            <a:pPr lvl="1"/>
            <a:r>
              <a:rPr lang="cs-CZ" sz="1600" dirty="0"/>
              <a:t>Prohlášení o odpovědnosti za bezpečnost informací – nutný podpis osoba oprávněné jednat za společnost</a:t>
            </a:r>
          </a:p>
          <a:p>
            <a:pPr lvl="1"/>
            <a:r>
              <a:rPr lang="cs-CZ" sz="1600" dirty="0"/>
              <a:t>DIČ, číslo EORI, vnitrostátní obchodní rejstřík – v ČR povinné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5761DF-D8CB-F930-F09C-CB71F211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2A86A4-F648-6CE3-054B-F37EEEBF14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DE25C92-07B4-494A-2CE2-0D0DBD8FA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Registrační povinnost hospodářských subjektů</a:t>
            </a:r>
          </a:p>
        </p:txBody>
      </p:sp>
    </p:spTree>
    <p:extLst>
      <p:ext uri="{BB962C8B-B14F-4D97-AF65-F5344CB8AC3E}">
        <p14:creationId xmlns:p14="http://schemas.microsoft.com/office/powerpoint/2010/main" val="147301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866D4-45EB-D539-76D3-6A543FCD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 </a:t>
            </a:r>
            <a:r>
              <a:rPr lang="cs-CZ" dirty="0" err="1"/>
              <a:t>Actors</a:t>
            </a:r>
            <a:r>
              <a:rPr lang="cs-CZ" dirty="0"/>
              <a:t> (aktéři) -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C1743-E8AC-24AD-AC8A-6C74F5850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Dovozce označuje výrobce mimo EU, jejichž ZP uvádí na trh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actor</a:t>
            </a:r>
            <a:r>
              <a:rPr lang="cs-CZ" dirty="0"/>
              <a:t> data (změny)</a:t>
            </a:r>
          </a:p>
          <a:p>
            <a:pPr lvl="1" algn="just"/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(vytvořit novou verzi)</a:t>
            </a:r>
          </a:p>
          <a:p>
            <a:pPr lvl="1" algn="just"/>
            <a:r>
              <a:rPr lang="cs-CZ" dirty="0"/>
              <a:t>DIČ, číslo EORI, vnitrostátní obchodní rejstřík – nelze měnit, nutná žádost na UDI helpdesk</a:t>
            </a:r>
          </a:p>
          <a:p>
            <a:pPr lvl="1" algn="just"/>
            <a:r>
              <a:rPr lang="cs-CZ" dirty="0"/>
              <a:t>Potvrzení správnosti údajů – 1x / rok nebo vytvoří aktér novou verzi</a:t>
            </a:r>
          </a:p>
          <a:p>
            <a:pPr marL="457200" lvl="1" indent="0" algn="just">
              <a:buNone/>
            </a:pPr>
            <a:endParaRPr lang="cs-CZ" dirty="0"/>
          </a:p>
          <a:p>
            <a:pPr marL="457200" lvl="1" indent="0" algn="just">
              <a:buNone/>
            </a:pPr>
            <a:endParaRPr lang="cs-CZ" dirty="0"/>
          </a:p>
          <a:p>
            <a:pPr algn="just"/>
            <a:r>
              <a:rPr lang="cs-CZ" dirty="0"/>
              <a:t>EK připravuje pravidla týkající se fúzí, koupí apod. - dopad na UDI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CFFA16-EE12-CB3F-4487-30BBB024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26D4E0-6ADC-643C-DDB2-5F907D7CEE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CA8E99-28DF-2DDB-625D-6600575FB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Modul </a:t>
            </a:r>
            <a:r>
              <a:rPr lang="cs-CZ" dirty="0" err="1"/>
              <a:t>Actors</a:t>
            </a:r>
            <a:r>
              <a:rPr lang="cs-CZ" dirty="0"/>
              <a:t> (aktéři) - procesy</a:t>
            </a:r>
          </a:p>
        </p:txBody>
      </p:sp>
    </p:spTree>
    <p:extLst>
      <p:ext uri="{BB962C8B-B14F-4D97-AF65-F5344CB8AC3E}">
        <p14:creationId xmlns:p14="http://schemas.microsoft.com/office/powerpoint/2010/main" val="153001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E9DBB-DF0E-BE40-5A36-C3397BA4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ISZP – změny související se spuštěním EUDAMED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937CC-5F32-BCF7-5737-6FCE59B3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Ohlašovací povinnost distributorů</a:t>
            </a:r>
          </a:p>
          <a:p>
            <a:pPr lvl="1"/>
            <a:r>
              <a:rPr lang="cs-CZ" dirty="0"/>
              <a:t>Výběr základního UDI-DI staženého z EUDAMED</a:t>
            </a:r>
          </a:p>
          <a:p>
            <a:pPr lvl="1"/>
            <a:r>
              <a:rPr lang="cs-CZ" dirty="0"/>
              <a:t>Vložit určený účel v ČJ</a:t>
            </a:r>
          </a:p>
          <a:p>
            <a:r>
              <a:rPr lang="cs-CZ" dirty="0"/>
              <a:t>Ohlašovací povinnosti osob provádějících servis</a:t>
            </a:r>
          </a:p>
          <a:p>
            <a:pPr lvl="1"/>
            <a:r>
              <a:rPr lang="cs-CZ" dirty="0"/>
              <a:t>Výběr výrobce dle SRN</a:t>
            </a:r>
          </a:p>
          <a:p>
            <a:pPr lvl="1"/>
            <a:r>
              <a:rPr lang="cs-CZ" dirty="0"/>
              <a:t>Možnost ručního vložení výrobce, který není v EUDAMED (např. zanikl)</a:t>
            </a:r>
          </a:p>
          <a:p>
            <a:r>
              <a:rPr lang="cs-CZ" dirty="0"/>
              <a:t>Správní poplatek za přidělení SRN</a:t>
            </a:r>
          </a:p>
          <a:p>
            <a:pPr lvl="1"/>
            <a:r>
              <a:rPr lang="cs-CZ" dirty="0"/>
              <a:t>Žádost v EUDAMED</a:t>
            </a:r>
          </a:p>
          <a:p>
            <a:pPr lvl="1"/>
            <a:r>
              <a:rPr lang="cs-CZ" dirty="0"/>
              <a:t>Předpis platby generuje ISZP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F06C74-66A0-8D2D-27EC-7EDA60D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57CD15-5F6E-D156-D67E-B925EB8FD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2DE5F01-298B-F8B1-E95E-0D11A1762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ISZP – změny související se spuštěním EUDAMED</a:t>
            </a:r>
          </a:p>
        </p:txBody>
      </p:sp>
    </p:spTree>
    <p:extLst>
      <p:ext uri="{BB962C8B-B14F-4D97-AF65-F5344CB8AC3E}">
        <p14:creationId xmlns:p14="http://schemas.microsoft.com/office/powerpoint/2010/main" val="79433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CE95B-BD52-7609-5781-46C2717C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ISZP – změny související se spuštěním EUDAMED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691A2D-B211-D7E4-690E-C0DBFA19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/>
          <a:lstStyle/>
          <a:p>
            <a:r>
              <a:rPr lang="cs-CZ" dirty="0"/>
              <a:t>Modul přebalení / přeznačení </a:t>
            </a:r>
          </a:p>
          <a:p>
            <a:pPr lvl="1"/>
            <a:r>
              <a:rPr lang="cs-CZ" dirty="0"/>
              <a:t>Prostředky se budou vybírat na úrovni základního UDI-DI</a:t>
            </a:r>
          </a:p>
          <a:p>
            <a:r>
              <a:rPr lang="cs-CZ" dirty="0"/>
              <a:t>Žádost o certifikát o volném prodeji</a:t>
            </a:r>
          </a:p>
          <a:p>
            <a:pPr lvl="1"/>
            <a:r>
              <a:rPr lang="cs-CZ" dirty="0"/>
              <a:t>Prostředky se budou vybírat na úrovni základního UDI-DI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8CEEE6-F98F-6B6C-E03A-0411BC13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6238C4-12DC-52C3-BF14-0F28FFC56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45DF675-324B-A9A5-674A-375444734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ISZP – změny související se spuštěním EUDAMED</a:t>
            </a:r>
          </a:p>
        </p:txBody>
      </p:sp>
    </p:spTree>
    <p:extLst>
      <p:ext uri="{BB962C8B-B14F-4D97-AF65-F5344CB8AC3E}">
        <p14:creationId xmlns:p14="http://schemas.microsoft.com/office/powerpoint/2010/main" val="372591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38211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Systémy používané v ČR – stav do spuštění EUDAMED povinně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Systémy používané v ČR – stav do spuštění EUDAMED povinně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58D8B19-744A-66B6-5135-E3BA5CAF3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845751"/>
              </p:ext>
            </p:extLst>
          </p:nvPr>
        </p:nvGraphicFramePr>
        <p:xfrm>
          <a:off x="2032000" y="1786995"/>
          <a:ext cx="684458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2046AAE9-2CD1-B80E-630C-9C3BEF8CD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168" y="3914073"/>
            <a:ext cx="2833118" cy="903274"/>
          </a:xfrm>
          <a:prstGeom prst="rect">
            <a:avLst/>
          </a:prstGeom>
          <a:ln w="44450">
            <a:solidFill>
              <a:schemeClr val="accent4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A4B11B0-DCD9-B8D8-E55F-FE33B71EF70E}"/>
              </a:ext>
            </a:extLst>
          </p:cNvPr>
          <p:cNvCxnSpPr>
            <a:cxnSpLocks/>
          </p:cNvCxnSpPr>
          <p:nvPr/>
        </p:nvCxnSpPr>
        <p:spPr>
          <a:xfrm flipV="1">
            <a:off x="9108660" y="4921893"/>
            <a:ext cx="976244" cy="903274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3B5BBCA-29FE-B2DA-ACB9-6F86D8CE386E}"/>
              </a:ext>
            </a:extLst>
          </p:cNvPr>
          <p:cNvCxnSpPr>
            <a:cxnSpLocks/>
          </p:cNvCxnSpPr>
          <p:nvPr/>
        </p:nvCxnSpPr>
        <p:spPr>
          <a:xfrm flipH="1" flipV="1">
            <a:off x="9002643" y="2847065"/>
            <a:ext cx="1157356" cy="903274"/>
          </a:xfrm>
          <a:prstGeom prst="straightConnector1">
            <a:avLst/>
          </a:prstGeom>
          <a:ln w="60325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2F97E20-A7F9-05BB-6483-F2E2A0B89D38}"/>
              </a:ext>
            </a:extLst>
          </p:cNvPr>
          <p:cNvSpPr txBox="1"/>
          <p:nvPr/>
        </p:nvSpPr>
        <p:spPr>
          <a:xfrm>
            <a:off x="10159999" y="2898912"/>
            <a:ext cx="1400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accent4"/>
                </a:solidFill>
              </a:rPr>
              <a:t>Data o hospodářských subjektech / prostředcích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06713C-2A18-4552-BA65-0D48C4134CB1}"/>
              </a:ext>
            </a:extLst>
          </p:cNvPr>
          <p:cNvSpPr txBox="1"/>
          <p:nvPr/>
        </p:nvSpPr>
        <p:spPr>
          <a:xfrm>
            <a:off x="9687339" y="5278511"/>
            <a:ext cx="1713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accent4"/>
                </a:solidFill>
              </a:rPr>
              <a:t>Povinný EUDAMED</a:t>
            </a:r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76F9C-53D2-A85E-0547-8F8BDD3A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na nových webových stránkách SÚKL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C7A409C0-52A9-F9F3-9DBD-CD4CD4706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95" y="1690688"/>
            <a:ext cx="6991347" cy="328217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65EACC-9960-5425-8EDE-95E935BF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2D95A5-0AB9-5B67-C99E-6F1CA7F86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E2234B-602D-BF3F-4DE0-5FDE183B53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Informace na nových webových stránkách SÚKL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0B7E945-0DA5-F7E8-2FE8-9DDCA8C5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96" y="4252902"/>
            <a:ext cx="8248692" cy="26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0DC67004-1AED-C521-EB60-CCD668522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3805596"/>
            <a:ext cx="3575405" cy="205746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021E000-014F-524C-AB9D-14AD0477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ISZP – aktuální </a:t>
            </a:r>
            <a:r>
              <a:rPr lang="cs-CZ" dirty="0" err="1"/>
              <a:t>info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27970-6D64-74EB-3E3D-C385F029E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Informace na webových stránkách - </a:t>
            </a:r>
            <a:r>
              <a:rPr lang="cs-CZ" sz="1800" dirty="0">
                <a:hlinkClick r:id="rId4"/>
              </a:rPr>
              <a:t>https://sukl.gov.cz/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74FF1-BE93-68AF-9B26-4B616E0B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378B4D-3265-162C-2992-42C8F90CA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7ED088F-F37B-EDC2-1862-68B207522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ISZP – aktuální </a:t>
            </a:r>
            <a:r>
              <a:rPr lang="cs-CZ" dirty="0" err="1"/>
              <a:t>info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0E8759-5E5A-71BA-D39B-6358F8C2D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53" y="2200932"/>
            <a:ext cx="3800376" cy="9656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6E7ABFD-A239-5537-7626-813DFD312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423" y="3234070"/>
            <a:ext cx="3738723" cy="10682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CE55AC9-CBFB-3B8B-276C-107BECF70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216" y="4736648"/>
            <a:ext cx="2864841" cy="84643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1812FA2-4DB0-D632-B1C2-F6CE7506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0856" y="5255203"/>
            <a:ext cx="3672379" cy="930018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D0F9AC8-7080-5B18-3E7A-91D76F445844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3647785" y="3234070"/>
            <a:ext cx="283693" cy="5428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FE8FD91B-D310-ABB3-80BE-C2CD9112B226}"/>
              </a:ext>
            </a:extLst>
          </p:cNvPr>
          <p:cNvCxnSpPr>
            <a:cxnSpLocks/>
          </p:cNvCxnSpPr>
          <p:nvPr/>
        </p:nvCxnSpPr>
        <p:spPr>
          <a:xfrm>
            <a:off x="4244008" y="4240927"/>
            <a:ext cx="1273138" cy="19628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B77722D3-F315-2A93-C891-AD20F9CA4764}"/>
              </a:ext>
            </a:extLst>
          </p:cNvPr>
          <p:cNvCxnSpPr>
            <a:cxnSpLocks/>
          </p:cNvCxnSpPr>
          <p:nvPr/>
        </p:nvCxnSpPr>
        <p:spPr>
          <a:xfrm>
            <a:off x="6108781" y="4613031"/>
            <a:ext cx="428958" cy="5468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E329B48-F8E0-75B2-A4D7-20062D2CB622}"/>
              </a:ext>
            </a:extLst>
          </p:cNvPr>
          <p:cNvCxnSpPr>
            <a:cxnSpLocks/>
          </p:cNvCxnSpPr>
          <p:nvPr/>
        </p:nvCxnSpPr>
        <p:spPr>
          <a:xfrm>
            <a:off x="7999896" y="5548243"/>
            <a:ext cx="1400313" cy="31481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9AB02357-B196-608F-5268-1744A3BD0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4352" y="1168739"/>
            <a:ext cx="2396376" cy="26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2BFDD-1AC4-EC76-C224-8FE928D8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modulu osoby dle zákona č. 375/2022 Sb. - distributor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A2AEB-9F6C-EC72-5774-9403E0AA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Ohlášení činnosti – správní poplatek 3000 Kč (§23)</a:t>
            </a:r>
          </a:p>
          <a:p>
            <a:r>
              <a:rPr lang="cs-CZ" sz="1800" dirty="0"/>
              <a:t>Změnové ohlášení – (DIS – ohlášení prostředku) (§ 25 odst. 1)</a:t>
            </a:r>
          </a:p>
          <a:p>
            <a:r>
              <a:rPr lang="cs-CZ" sz="1800" dirty="0"/>
              <a:t>Potvrzení správnosti údajů (§ 25 odst. 2)</a:t>
            </a:r>
          </a:p>
          <a:p>
            <a:r>
              <a:rPr lang="cs-CZ" sz="1800" dirty="0"/>
              <a:t>Výzva k nápravě údajů v případě nesouladu dat – reakce změnové ohlášení ve stanovené </a:t>
            </a:r>
          </a:p>
          <a:p>
            <a:pPr marL="0" indent="0">
              <a:buNone/>
            </a:pPr>
            <a:r>
              <a:rPr lang="cs-CZ" sz="1800" dirty="0"/>
              <a:t>      lhůtě (§24 odst. 3)</a:t>
            </a:r>
          </a:p>
          <a:p>
            <a:r>
              <a:rPr lang="cs-CZ" sz="1800" dirty="0"/>
              <a:t>Obnovení činnosti – správní poplatek 1500 Kč (§ 25 </a:t>
            </a:r>
            <a:r>
              <a:rPr lang="cs-CZ" sz="1800" dirty="0" err="1"/>
              <a:t>ods</a:t>
            </a:r>
            <a:r>
              <a:rPr lang="cs-CZ" sz="1800" dirty="0"/>
              <a:t>. 3)</a:t>
            </a:r>
          </a:p>
          <a:p>
            <a:r>
              <a:rPr lang="cs-CZ" sz="1800" dirty="0"/>
              <a:t>Výmaz činnosti (§24 odst.2)</a:t>
            </a:r>
          </a:p>
          <a:p>
            <a:r>
              <a:rPr lang="cs-CZ" sz="1800" strike="sngStrike" dirty="0">
                <a:solidFill>
                  <a:srgbClr val="FF0000"/>
                </a:solidFill>
              </a:rPr>
              <a:t>Notifikace zdravotnického prostředku</a:t>
            </a:r>
          </a:p>
          <a:p>
            <a:r>
              <a:rPr lang="cs-CZ" sz="1800" strike="sngStrike" dirty="0">
                <a:solidFill>
                  <a:srgbClr val="FF0000"/>
                </a:solidFill>
              </a:rPr>
              <a:t>Platnost zdravotnického prostředku – žádost o prodloužení platnosti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176C9F-A913-B9CA-FAB0-8AC05088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262F23-5B20-99E0-BB72-87F53EC970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7D374AF-B777-36EB-55CF-FB88A37BC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Procesy modulu osoby dle zákona č. 375/2022 Sb. - distributor </a:t>
            </a:r>
          </a:p>
        </p:txBody>
      </p:sp>
    </p:spTree>
    <p:extLst>
      <p:ext uri="{BB962C8B-B14F-4D97-AF65-F5344CB8AC3E}">
        <p14:creationId xmlns:p14="http://schemas.microsoft.com/office/powerpoint/2010/main" val="128413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E189E-01C8-D3EA-23C8-BC929099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ISZP – 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BD45C-190B-AFDF-3667-BBF75CFF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Potvrzení správnosti údajů – 3. 2. 2025 odcházel notifikační email upozorňující na konec platnosti činnosti za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1800" dirty="0"/>
              <a:t>30 dní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Pokud ve lhůtě nebyla potvrzena správnost údajů nebo podána změna – Oznámení o zneplatnění činnosti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Pokud údaje nebyly v pořádku – vydána Výzva k nápravě údajů (lhůta pro podání změnového ohlášení)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 případě nereagování ve lhůtě – Rozhodnutí o výmazu činnost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Obnovení činnosti – 6 měsíců od zneplatnění ( 1 500 Kč)</a:t>
            </a:r>
          </a:p>
          <a:p>
            <a:pPr marL="0" indent="0">
              <a:buNone/>
            </a:pPr>
            <a:endParaRPr lang="cs-CZ" sz="14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0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A70BEB-8D24-C2F9-5A03-DB258170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D6D4AF-752A-E265-7D71-66CC71D46C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AB50A76-3943-48C6-CC98-E56CD7C80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ISZP – aktuální stav</a:t>
            </a:r>
          </a:p>
        </p:txBody>
      </p:sp>
    </p:spTree>
    <p:extLst>
      <p:ext uri="{BB962C8B-B14F-4D97-AF65-F5344CB8AC3E}">
        <p14:creationId xmlns:p14="http://schemas.microsoft.com/office/powerpoint/2010/main" val="27175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F84B6-216A-D19F-7A18-FA8778DC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Přebalování / přeznačování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30851-B8FA-8D86-CFD6-B45F9CAE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42502" cy="4351338"/>
          </a:xfrm>
        </p:spPr>
        <p:txBody>
          <a:bodyPr>
            <a:normAutofit/>
          </a:bodyPr>
          <a:lstStyle/>
          <a:p>
            <a:r>
              <a:rPr lang="cs-CZ" sz="2100" dirty="0"/>
              <a:t>Čl. 16 odst. 4 MDR / IVDR</a:t>
            </a:r>
          </a:p>
          <a:p>
            <a:pPr marL="0" indent="0" algn="just">
              <a:buNone/>
            </a:pPr>
            <a:r>
              <a:rPr lang="cs-CZ" sz="1600" i="1" dirty="0"/>
              <a:t>Nejpozději 28 dní předtím, než je přeznačený či přebalený prostředek dodán na trh, informují distributoři či</a:t>
            </a:r>
            <a:r>
              <a:rPr lang="cs-C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1600" i="1" dirty="0"/>
              <a:t>dovozci provádějící některou z činností uvedených v odst. 2 písm. a) a b) výrobce a příslušný orgán členského státu, ve kterém zamýšlejí prostředek dodat na trh, o tom, že chtějí dodávat na trh přeznačený či přebalený prostředek, a na požádání poskytnou výrobci a příslušnému orgánu vzorek či maketu přeznačeného nebo přebaleného prostředku, včetně veškerých přeložených označení a návodů k použití. V rámci stejného období 28 dní předloží </a:t>
            </a:r>
            <a:r>
              <a:rPr lang="cs-CZ" sz="1600" b="1" i="1" dirty="0"/>
              <a:t>distributor nebo dovozce příslušnému orgánu certifikát vydaný oznámeným subjektem</a:t>
            </a:r>
            <a:r>
              <a:rPr lang="cs-CZ" sz="1600" i="1" dirty="0"/>
              <a:t> jmenovaným pro typ prostředků, na který se vztahují činnosti uvedené v odst. 2 písm. a) a b), potvrzující, že</a:t>
            </a:r>
            <a:r>
              <a:rPr lang="cs-C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1600" i="1" dirty="0"/>
              <a:t>jejich systém řízení kvality odpovídá požadavkům stanoveným v</a:t>
            </a:r>
            <a:r>
              <a:rPr lang="cs-CZ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1600" i="1" dirty="0"/>
              <a:t>odstavci 3.</a:t>
            </a:r>
          </a:p>
          <a:p>
            <a:pPr marL="0" indent="0" algn="just">
              <a:buNone/>
            </a:pPr>
            <a:endParaRPr lang="cs-CZ" sz="2100" i="1" dirty="0"/>
          </a:p>
          <a:p>
            <a:pPr algn="just"/>
            <a:r>
              <a:rPr lang="cs-CZ" sz="2100" dirty="0"/>
              <a:t>§ 7 odst. 5 zákona č. 375/2022 Sb.</a:t>
            </a:r>
          </a:p>
          <a:p>
            <a:pPr marL="0" indent="0" algn="just">
              <a:buNone/>
            </a:pPr>
            <a:r>
              <a:rPr lang="cs-CZ" sz="1600" i="1" dirty="0"/>
              <a:t>Informace podle </a:t>
            </a:r>
            <a:r>
              <a:rPr lang="cs-CZ" sz="1600" b="1" i="1" dirty="0"/>
              <a:t>čl. 16 odst. 4 </a:t>
            </a:r>
            <a:r>
              <a:rPr lang="cs-CZ" sz="1600" i="1" dirty="0"/>
              <a:t>nařízení o zdravotnických prostředcích nebo podle čl. 16 odst. 4 nařízení o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cs-CZ" sz="1600" i="1" dirty="0"/>
              <a:t>diagnostických zdravotnických prostředcích in vitro podávají distributoři nebo dovozci Ústavu prostřednictvím Informačního systému zdravotnických prostředků.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0F5805-F27E-5A29-B15B-E8A09C8B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D79DE6-2933-CDF0-A468-3ADFDF3E89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19FAFCC-1A23-1C64-FEB4-E58459A2F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Přebalování / přeznačování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FF25F0-8CE1-2C18-C232-5553DC99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558" y="901017"/>
            <a:ext cx="1736097" cy="37397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170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1B22F-B245-20C4-58B4-48231653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91"/>
            <a:ext cx="10515600" cy="431187"/>
          </a:xfrm>
        </p:spPr>
        <p:txBody>
          <a:bodyPr/>
          <a:lstStyle/>
          <a:p>
            <a:r>
              <a:rPr lang="cs-CZ" dirty="0"/>
              <a:t>Nejčastější chyby v ISZP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AD1A0-257F-C2DC-B171-D81566609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Žádost o přístup</a:t>
            </a:r>
          </a:p>
          <a:p>
            <a:pPr lvl="1" algn="just"/>
            <a:r>
              <a:rPr lang="cs-CZ" dirty="0"/>
              <a:t>Není doloženo oprávnění jednat za společnost</a:t>
            </a:r>
          </a:p>
          <a:p>
            <a:pPr lvl="1" algn="just"/>
            <a:r>
              <a:rPr lang="cs-CZ" dirty="0"/>
              <a:t>Není nastaven účet v externích identitách – certifikát a oprávněné osoby</a:t>
            </a:r>
          </a:p>
          <a:p>
            <a:pPr algn="just"/>
            <a:r>
              <a:rPr lang="cs-CZ" dirty="0"/>
              <a:t>Žádost o plnou moc</a:t>
            </a:r>
          </a:p>
          <a:p>
            <a:pPr lvl="1" algn="just"/>
            <a:r>
              <a:rPr lang="cs-CZ" dirty="0"/>
              <a:t>Není doložen originál plné moci</a:t>
            </a:r>
          </a:p>
          <a:p>
            <a:pPr lvl="1" algn="just"/>
            <a:r>
              <a:rPr lang="cs-CZ" dirty="0"/>
              <a:t>Není nahrán </a:t>
            </a:r>
            <a:r>
              <a:rPr lang="cs-CZ" dirty="0" err="1"/>
              <a:t>scan</a:t>
            </a:r>
            <a:r>
              <a:rPr lang="cs-CZ" dirty="0"/>
              <a:t> originálu v žádosti v ISZP</a:t>
            </a:r>
          </a:p>
          <a:p>
            <a:pPr algn="just"/>
            <a:r>
              <a:rPr lang="cs-CZ" dirty="0"/>
              <a:t>Modul osob</a:t>
            </a:r>
          </a:p>
          <a:p>
            <a:pPr lvl="1" algn="just"/>
            <a:r>
              <a:rPr lang="cs-CZ" dirty="0"/>
              <a:t>Hromadný import – není uloženo ve formátu UTF-8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B4B070-4A17-2BA4-7190-37CB606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A68607-4284-B638-C194-49BD16F74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F21814A-68D8-92D5-1D48-64387FC3B0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Nejčastější chyby v ISZP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6A18B3B-9D4F-6751-8CA1-E3109885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208" y="4865615"/>
            <a:ext cx="5017613" cy="12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3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21AA7-713F-EF51-D7F0-914F1775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RZPRO – dovozce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C7F8F-77D1-27EB-A3F7-F5DE8BF73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Ohlášení činnosti – na 5 let, nutnost prodloužení</a:t>
            </a:r>
          </a:p>
          <a:p>
            <a:r>
              <a:rPr lang="cs-CZ" dirty="0"/>
              <a:t>Notifikace prostředku – na 5 let, nutnost prodloužení</a:t>
            </a:r>
          </a:p>
          <a:p>
            <a:r>
              <a:rPr lang="cs-CZ" dirty="0"/>
              <a:t>Posouzení shody dle MDR/IVDR – žádost o změnu notifikace</a:t>
            </a:r>
          </a:p>
          <a:p>
            <a:pPr lvl="1"/>
            <a:r>
              <a:rPr lang="cs-CZ" dirty="0"/>
              <a:t>Návod k použití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chemeClr val="accent4"/>
                </a:solidFill>
              </a:rPr>
              <a:t>Jak poznám, že výrobce uvádí prostředek na trh v souladu s přechodnými ustanoveními MDR/IVDR tzn. že je </a:t>
            </a:r>
            <a:r>
              <a:rPr lang="cs-CZ" dirty="0" err="1">
                <a:solidFill>
                  <a:schemeClr val="accent4"/>
                </a:solidFill>
              </a:rPr>
              <a:t>legacy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 err="1">
                <a:solidFill>
                  <a:schemeClr val="accent4"/>
                </a:solidFill>
              </a:rPr>
              <a:t>device</a:t>
            </a:r>
            <a:r>
              <a:rPr lang="cs-CZ" dirty="0">
                <a:solidFill>
                  <a:schemeClr val="accent4"/>
                </a:solidFill>
              </a:rPr>
              <a:t>?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68386D-8A9F-B2B8-957D-60542FC8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16.04.2025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CD7D56-C975-E494-B646-863FEBA19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Systémy v oblasti regulace zdravotnických prostředků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AB1E086-6A9C-C279-4DCE-C966BBAB5C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RZPRO – dovozce</a:t>
            </a:r>
          </a:p>
        </p:txBody>
      </p:sp>
    </p:spTree>
    <p:extLst>
      <p:ext uri="{BB962C8B-B14F-4D97-AF65-F5344CB8AC3E}">
        <p14:creationId xmlns:p14="http://schemas.microsoft.com/office/powerpoint/2010/main" val="3740258054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5046</TotalTime>
  <Words>1622</Words>
  <Application>Microsoft Office PowerPoint</Application>
  <PresentationFormat>Širokoúhlá obrazovka</PresentationFormat>
  <Paragraphs>195</Paragraphs>
  <Slides>20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Calibri-Bold</vt:lpstr>
      <vt:lpstr>Times New Roman</vt:lpstr>
      <vt:lpstr>Česky</vt:lpstr>
      <vt:lpstr>English</vt:lpstr>
      <vt:lpstr>Ohlašovací povinnost distributorů / dovozců</vt:lpstr>
      <vt:lpstr>Systémy používané v ČR – stav do spuštění EUDAMED povinně</vt:lpstr>
      <vt:lpstr>Informace na nových webových stránkách SÚKL</vt:lpstr>
      <vt:lpstr>ISZP – aktuální info </vt:lpstr>
      <vt:lpstr>Procesy modulu osoby dle zákona č. 375/2022 Sb. - distributor </vt:lpstr>
      <vt:lpstr>ISZP – aktuální stav</vt:lpstr>
      <vt:lpstr>Přebalování / přeznačování</vt:lpstr>
      <vt:lpstr>Nejčastější chyby v ISZP</vt:lpstr>
      <vt:lpstr>RZPRO – dovozce</vt:lpstr>
      <vt:lpstr>Doložení splnění podmínek pro uvádění na trh legacy devices – přechodná ustanovení MDR/IVDR</vt:lpstr>
      <vt:lpstr>EUDAMED - spuštění</vt:lpstr>
      <vt:lpstr>EUDAMED – časový harmonogram spuštění</vt:lpstr>
      <vt:lpstr>Harmonogram spuštění modulů ACT/UDI/CERT/MS</vt:lpstr>
      <vt:lpstr>Klíčové milníky spouštění EUDAMED – plán Evropské komise</vt:lpstr>
      <vt:lpstr>Registrační povinnost hospodářských subjektů – Dovozce</vt:lpstr>
      <vt:lpstr>Modul Actors (aktéři) - procesy</vt:lpstr>
      <vt:lpstr>ISZP – změny související se spuštěním EUDAMED</vt:lpstr>
      <vt:lpstr>ISZP – změny související se spuštěním EUDAMED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Remešová Petra</cp:lastModifiedBy>
  <cp:revision>53</cp:revision>
  <dcterms:created xsi:type="dcterms:W3CDTF">2024-05-28T13:59:04Z</dcterms:created>
  <dcterms:modified xsi:type="dcterms:W3CDTF">2025-04-16T06:46:27Z</dcterms:modified>
</cp:coreProperties>
</file>