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3"/>
  </p:notesMasterIdLst>
  <p:sldIdLst>
    <p:sldId id="256" r:id="rId3"/>
    <p:sldId id="257" r:id="rId4"/>
    <p:sldId id="263" r:id="rId5"/>
    <p:sldId id="264" r:id="rId6"/>
    <p:sldId id="266" r:id="rId7"/>
    <p:sldId id="267" r:id="rId8"/>
    <p:sldId id="269" r:id="rId9"/>
    <p:sldId id="268" r:id="rId10"/>
    <p:sldId id="262" r:id="rId11"/>
    <p:sldId id="25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DAC8-C7DA-467B-AFFE-93327161B9E3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2271-EC98-4276-88F2-214CB8592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04.09.2024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DĚKUJEME ZA POZORNOST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  <a:t>STÁTNÍ ÚSTAV PRO KONTROLU LÉČIV</a:t>
            </a:r>
            <a:b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</a:br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4976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04.09.2024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0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94576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09922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32067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and ma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199" y="6300580"/>
            <a:ext cx="2735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63630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04.09.2024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6668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04.09.2024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88527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5067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1000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THANK YOU FOR YOUR ATTENTION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>
                <a:solidFill>
                  <a:schemeClr val="accent4"/>
                </a:solidFill>
              </a:rPr>
              <a:t>STATE INSTITUTE FOR DRUG CONTROL</a:t>
            </a:r>
          </a:p>
          <a:p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5599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sek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3930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9089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216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obrázkem a mask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26946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04.09.2024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05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04.09.2024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96487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4779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3773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04.09.2024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36756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3" r:id="rId7"/>
    <p:sldLayoutId id="2147483654" r:id="rId8"/>
    <p:sldLayoutId id="2147483655" r:id="rId9"/>
    <p:sldLayoutId id="214748365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7557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04.09.2024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92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49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wsBLCYs3W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A75-0ABB-51C7-3ABA-8E33D1D0D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3460" y="4051852"/>
            <a:ext cx="8279296" cy="1325217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Zákon o regulaci reklamy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C67C-8E86-4EB4-EA77-4E36416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Jaroslava Doležalová, vedoucí oddělení dozoru nad reklamou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207-124A-C54F-6682-04957472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17.09.2024</a:t>
            </a:r>
          </a:p>
        </p:txBody>
      </p:sp>
    </p:spTree>
    <p:extLst>
      <p:ext uri="{BB962C8B-B14F-4D97-AF65-F5344CB8AC3E}">
        <p14:creationId xmlns:p14="http://schemas.microsoft.com/office/powerpoint/2010/main" val="305428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BD8A100-8A01-4329-F9EE-CCD8E1A03D6F}"/>
              </a:ext>
            </a:extLst>
          </p:cNvPr>
          <p:cNvSpPr txBox="1">
            <a:spLocks/>
          </p:cNvSpPr>
          <p:nvPr/>
        </p:nvSpPr>
        <p:spPr>
          <a:xfrm>
            <a:off x="8277001" y="1266471"/>
            <a:ext cx="3662316" cy="2585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Aplikace navíc nabízí i benefity pro pacienty, např. možnost přístupu ke všem údajům o své elektronické preskripci, včetně lékového záznamu a nastavení souhlasů k němu.</a:t>
            </a:r>
          </a:p>
          <a:p>
            <a:endParaRPr lang="cs-CZ" sz="1800" b="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Upozorňujeme, že při aktivaci aplikace budete vyzvání k ověření vaší identity prostřednictvím identity občana.</a:t>
            </a:r>
            <a:br>
              <a:rPr lang="cs-CZ" sz="20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cs-CZ" sz="2000" b="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17414-4C53-637D-5B26-20EE7DF75E63}"/>
              </a:ext>
            </a:extLst>
          </p:cNvPr>
          <p:cNvSpPr txBox="1"/>
          <p:nvPr/>
        </p:nvSpPr>
        <p:spPr>
          <a:xfrm>
            <a:off x="8277001" y="859361"/>
            <a:ext cx="350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/>
                </a:solidFill>
                <a:latin typeface="+mj-lt"/>
              </a:rPr>
              <a:t>Už máte naši aplikaci eRecept?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7D6CB6-6352-197B-620A-DD3E853238D3}"/>
              </a:ext>
            </a:extLst>
          </p:cNvPr>
          <p:cNvSpPr txBox="1"/>
          <p:nvPr/>
        </p:nvSpPr>
        <p:spPr>
          <a:xfrm>
            <a:off x="8277001" y="4013166"/>
            <a:ext cx="23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  <a:latin typeface="+mj-lt"/>
              </a:rPr>
              <a:t>Aplikace ke stažení:</a:t>
            </a:r>
          </a:p>
        </p:txBody>
      </p:sp>
      <p:pic>
        <p:nvPicPr>
          <p:cNvPr id="6" name="Obrázek 5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EFFE5E52-7186-6F9B-CF65-CF30635A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3" y="178621"/>
            <a:ext cx="884624" cy="504381"/>
          </a:xfrm>
          <a:prstGeom prst="rect">
            <a:avLst/>
          </a:prstGeom>
        </p:spPr>
      </p:pic>
      <p:pic>
        <p:nvPicPr>
          <p:cNvPr id="7" name="Obrázek 6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CDEDC3FC-33FF-F934-D128-D13570F3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42" y="4898085"/>
            <a:ext cx="1442862" cy="1442862"/>
          </a:xfrm>
          <a:prstGeom prst="rect">
            <a:avLst/>
          </a:prstGeom>
        </p:spPr>
      </p:pic>
      <p:pic>
        <p:nvPicPr>
          <p:cNvPr id="8" name="Obrázek 7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3537CD63-E845-9336-307E-AD15DC0E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70" y="4898085"/>
            <a:ext cx="1443600" cy="1443600"/>
          </a:xfrm>
          <a:prstGeom prst="rect">
            <a:avLst/>
          </a:prstGeom>
        </p:spPr>
      </p:pic>
      <p:pic>
        <p:nvPicPr>
          <p:cNvPr id="9" name="Obrázek 8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F90CB6E1-814C-FFC7-2C0D-9830759FC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3552" r="4340" b="51784"/>
          <a:stretch/>
        </p:blipFill>
        <p:spPr>
          <a:xfrm>
            <a:off x="10228970" y="4435193"/>
            <a:ext cx="1369472" cy="455892"/>
          </a:xfrm>
          <a:prstGeom prst="rect">
            <a:avLst/>
          </a:prstGeom>
        </p:spPr>
      </p:pic>
      <p:pic>
        <p:nvPicPr>
          <p:cNvPr id="10" name="Obrázek 9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5126D1B9-EC9C-75E7-D530-D1BE0C330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9874" b="15462"/>
          <a:stretch/>
        </p:blipFill>
        <p:spPr>
          <a:xfrm>
            <a:off x="8307042" y="4447696"/>
            <a:ext cx="1442862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8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rámec pro reklamu na léčivé přípravky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Zákon č. 40/1995 Sb., o regulaci reklamy a o změně a doplnění zákona </a:t>
            </a:r>
            <a:br>
              <a:rPr lang="cs-CZ" dirty="0"/>
            </a:br>
            <a:r>
              <a:rPr lang="cs-CZ" dirty="0"/>
              <a:t>č. 468/1991 Sb., o provozování rozhlasového a televizního vysílání, ve znění pozdějších předpisů</a:t>
            </a:r>
          </a:p>
          <a:p>
            <a:pPr lvl="1"/>
            <a:r>
              <a:rPr lang="cs-CZ" dirty="0"/>
              <a:t>reklama na léčivé přípravky má rozdílná pravidla dle jejího adresáta</a:t>
            </a:r>
          </a:p>
          <a:p>
            <a:pPr lvl="1"/>
            <a:endParaRPr lang="cs-CZ" dirty="0"/>
          </a:p>
          <a:p>
            <a:pPr lvl="2"/>
            <a:r>
              <a:rPr lang="cs-CZ" sz="2000" dirty="0"/>
              <a:t>§ 5a zákona o regulaci reklamy – reklama na humánní léčivé přípravky zaměřená </a:t>
            </a:r>
            <a:br>
              <a:rPr lang="cs-CZ" sz="2000" dirty="0"/>
            </a:br>
            <a:r>
              <a:rPr lang="cs-CZ" sz="2000" dirty="0"/>
              <a:t>na širokou veřejnost</a:t>
            </a:r>
          </a:p>
          <a:p>
            <a:pPr lvl="3"/>
            <a:r>
              <a:rPr lang="cs-CZ" sz="2000" dirty="0"/>
              <a:t>Pouze léčivé přípravky volně prodejné (OTC)</a:t>
            </a:r>
          </a:p>
          <a:p>
            <a:pPr lvl="2"/>
            <a:r>
              <a:rPr lang="cs-CZ" sz="2000" dirty="0"/>
              <a:t>§ 5b zákona o regulaci reklamy – reklama na humánní léčivé přípravky zaměřená </a:t>
            </a:r>
            <a:br>
              <a:rPr lang="cs-CZ" sz="2000" dirty="0"/>
            </a:br>
            <a:r>
              <a:rPr lang="cs-CZ" sz="2000" dirty="0"/>
              <a:t>na odborníky</a:t>
            </a:r>
          </a:p>
          <a:p>
            <a:pPr lvl="3"/>
            <a:r>
              <a:rPr lang="cs-CZ" sz="2000" dirty="0" err="1"/>
              <a:t>Rx</a:t>
            </a:r>
            <a:r>
              <a:rPr lang="cs-CZ" sz="2000" dirty="0"/>
              <a:t> i OTC léčivé přípravky</a:t>
            </a:r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17.09.2024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Zákon o regulaci reklamy</a:t>
            </a:r>
            <a:br>
              <a:rPr lang="cs-CZ" dirty="0"/>
            </a:br>
            <a:r>
              <a:rPr lang="cs-CZ" dirty="0">
                <a:solidFill>
                  <a:schemeClr val="accent1"/>
                </a:solidFill>
              </a:rPr>
              <a:t>Legislativní rámec pro reklamu na léčivé přípravky</a:t>
            </a:r>
          </a:p>
        </p:txBody>
      </p:sp>
    </p:spTree>
    <p:extLst>
      <p:ext uri="{BB962C8B-B14F-4D97-AF65-F5344CB8AC3E}">
        <p14:creationId xmlns:p14="http://schemas.microsoft.com/office/powerpoint/2010/main" val="36287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rámec pro reklamu na léčivé přípravky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Zákon č. 40/1995 Sb., o regulaci reklamy a o změně a doplnění zákona </a:t>
            </a:r>
            <a:br>
              <a:rPr lang="cs-CZ" dirty="0"/>
            </a:br>
            <a:r>
              <a:rPr lang="cs-CZ" dirty="0"/>
              <a:t>č. 468/1991 Sb., o provozování rozhlasového a televizního vysílání, ve znění pozdějších předpisů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vysvětlení pojmů</a:t>
            </a:r>
          </a:p>
          <a:p>
            <a:pPr lvl="1"/>
            <a:endParaRPr lang="cs-CZ" dirty="0"/>
          </a:p>
          <a:p>
            <a:pPr lvl="2"/>
            <a:r>
              <a:rPr lang="cs-CZ" sz="2000" dirty="0"/>
              <a:t>odborník – dle § 2a zákona o regulaci reklamy osoba oprávněná léčivé přípravky předepisovat nebo vydávat</a:t>
            </a:r>
          </a:p>
          <a:p>
            <a:pPr lvl="3"/>
            <a:r>
              <a:rPr lang="cs-CZ" sz="2000" dirty="0"/>
              <a:t>lékař, lékárník, farmaceutický asistent a lékárna</a:t>
            </a:r>
          </a:p>
          <a:p>
            <a:pPr lvl="2"/>
            <a:r>
              <a:rPr lang="cs-CZ" sz="2000" dirty="0"/>
              <a:t>široká veřejnost – ostatní včetně nelékařského zdravotnického personálu</a:t>
            </a:r>
          </a:p>
          <a:p>
            <a:pPr lvl="1"/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17.09.2024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Zákon o regulaci reklamy</a:t>
            </a:r>
            <a:br>
              <a:rPr lang="cs-CZ" dirty="0"/>
            </a:br>
            <a:r>
              <a:rPr lang="cs-CZ" dirty="0">
                <a:solidFill>
                  <a:schemeClr val="accent1"/>
                </a:solidFill>
              </a:rPr>
              <a:t>Legislativní rámec pro reklamu na léčivé přípravky</a:t>
            </a:r>
          </a:p>
        </p:txBody>
      </p:sp>
    </p:spTree>
    <p:extLst>
      <p:ext uri="{BB962C8B-B14F-4D97-AF65-F5344CB8AC3E}">
        <p14:creationId xmlns:p14="http://schemas.microsoft.com/office/powerpoint/2010/main" val="274502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424"/>
            <a:ext cx="10515600" cy="557627"/>
          </a:xfrm>
        </p:spPr>
        <p:txBody>
          <a:bodyPr/>
          <a:lstStyle/>
          <a:p>
            <a:r>
              <a:rPr lang="cs-CZ" dirty="0"/>
              <a:t>Reklama zaměřená na širokou veřejnost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Předmětem reklamy zaměřené na širokou veřejnost nesmí být</a:t>
            </a:r>
          </a:p>
          <a:p>
            <a:pPr lvl="1"/>
            <a:r>
              <a:rPr lang="cs-CZ" dirty="0"/>
              <a:t>humánní léčivé přípravky, jejichž výdej je vázán pouze na lékařský předpis</a:t>
            </a:r>
          </a:p>
          <a:p>
            <a:pPr lvl="1"/>
            <a:r>
              <a:rPr lang="cs-CZ" dirty="0"/>
              <a:t>humánní léčivé přípravky obsahující omamné nebo psychotropní látky</a:t>
            </a:r>
          </a:p>
          <a:p>
            <a:r>
              <a:rPr lang="cs-CZ" dirty="0"/>
              <a:t> Povolená je pouze reklama na volně prodejné LP (OTC)</a:t>
            </a:r>
          </a:p>
          <a:p>
            <a:r>
              <a:rPr lang="cs-CZ" dirty="0"/>
              <a:t> Zakazuje se poskytování vzorků humánních léčivých přípravků široké veřejnosti</a:t>
            </a:r>
          </a:p>
          <a:p>
            <a:r>
              <a:rPr lang="cs-CZ" dirty="0"/>
              <a:t>Reklama zaměřená na širokou veřejnost musí</a:t>
            </a:r>
          </a:p>
          <a:p>
            <a:pPr lvl="1"/>
            <a:r>
              <a:rPr lang="cs-CZ" dirty="0"/>
              <a:t>upozornit, že výrobek je humánním léčivým přípravkem</a:t>
            </a:r>
          </a:p>
          <a:p>
            <a:pPr lvl="1"/>
            <a:r>
              <a:rPr lang="cs-CZ" dirty="0"/>
              <a:t>obsahovat název humánního léčivého přípravku</a:t>
            </a:r>
          </a:p>
          <a:p>
            <a:pPr lvl="1"/>
            <a:r>
              <a:rPr lang="cs-CZ" dirty="0"/>
              <a:t>obsahovat informace nezbytné pro správné použití</a:t>
            </a:r>
          </a:p>
          <a:p>
            <a:pPr lvl="1"/>
            <a:r>
              <a:rPr lang="cs-CZ" dirty="0"/>
              <a:t>obsahovat výzvu k pečlivému pročtení příbalové informace</a:t>
            </a:r>
          </a:p>
          <a:p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17.09.2024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Zákon o regulaci reklamy</a:t>
            </a:r>
            <a:br>
              <a:rPr lang="cs-CZ" dirty="0"/>
            </a:br>
            <a:r>
              <a:rPr lang="cs-CZ" dirty="0">
                <a:solidFill>
                  <a:schemeClr val="accent1"/>
                </a:solidFill>
              </a:rPr>
              <a:t>Reklama zaměřená na širokou veřejnost </a:t>
            </a:r>
          </a:p>
        </p:txBody>
      </p:sp>
    </p:spTree>
    <p:extLst>
      <p:ext uri="{BB962C8B-B14F-4D97-AF65-F5344CB8AC3E}">
        <p14:creationId xmlns:p14="http://schemas.microsoft.com/office/powerpoint/2010/main" val="175300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424"/>
            <a:ext cx="10515600" cy="557627"/>
          </a:xfrm>
        </p:spPr>
        <p:txBody>
          <a:bodyPr/>
          <a:lstStyle/>
          <a:p>
            <a:r>
              <a:rPr lang="cs-CZ" dirty="0"/>
              <a:t>Reklama zaměřená na odborníky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Může být šířena pouze prostřednictvím komunikačních prostředků určených převážně pro tyto odborníky</a:t>
            </a:r>
          </a:p>
          <a:p>
            <a:r>
              <a:rPr lang="cs-CZ" dirty="0"/>
              <a:t> Zákon o regulaci reklamy obsahuje pravidla pro</a:t>
            </a:r>
          </a:p>
          <a:p>
            <a:pPr lvl="1"/>
            <a:r>
              <a:rPr lang="cs-CZ" dirty="0"/>
              <a:t>obsah reklamy </a:t>
            </a:r>
          </a:p>
          <a:p>
            <a:pPr lvl="1"/>
            <a:r>
              <a:rPr lang="cs-CZ" dirty="0"/>
              <a:t>povinnosti obchodních zástupců</a:t>
            </a:r>
          </a:p>
          <a:p>
            <a:pPr lvl="1"/>
            <a:r>
              <a:rPr lang="cs-CZ" dirty="0"/>
              <a:t>poskytování darů a jiného prospěchu odborníkům</a:t>
            </a:r>
          </a:p>
          <a:p>
            <a:pPr lvl="1"/>
            <a:r>
              <a:rPr lang="cs-CZ" dirty="0"/>
              <a:t>rozsahu bezplatně poskytovaného pohoštění a ubytování na akcích pro odborníky</a:t>
            </a:r>
          </a:p>
          <a:p>
            <a:pPr lvl="1"/>
            <a:r>
              <a:rPr lang="cs-CZ" dirty="0"/>
              <a:t>poskytování vzorků humánních léčivých přípravků</a:t>
            </a:r>
          </a:p>
          <a:p>
            <a:pPr lvl="1"/>
            <a:r>
              <a:rPr lang="cs-CZ" dirty="0"/>
              <a:t>připomínkovou reklamu </a:t>
            </a:r>
          </a:p>
          <a:p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17.09.2024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Zákon o regulaci reklamy</a:t>
            </a:r>
            <a:br>
              <a:rPr lang="cs-CZ" dirty="0"/>
            </a:br>
            <a:r>
              <a:rPr lang="cs-CZ" dirty="0">
                <a:solidFill>
                  <a:schemeClr val="accent1"/>
                </a:solidFill>
              </a:rPr>
              <a:t>Reklama zaměřená na odborníky</a:t>
            </a:r>
          </a:p>
        </p:txBody>
      </p:sp>
    </p:spTree>
    <p:extLst>
      <p:ext uri="{BB962C8B-B14F-4D97-AF65-F5344CB8AC3E}">
        <p14:creationId xmlns:p14="http://schemas.microsoft.com/office/powerpoint/2010/main" val="25670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424"/>
            <a:ext cx="10515600" cy="557627"/>
          </a:xfrm>
        </p:spPr>
        <p:txBody>
          <a:bodyPr/>
          <a:lstStyle/>
          <a:p>
            <a:r>
              <a:rPr lang="cs-CZ" dirty="0"/>
              <a:t>Za reklamu se nepovažují – možný zdroj informací pro pacienty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Informace – návrh UST-27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o dostupnosti LP</a:t>
            </a:r>
          </a:p>
          <a:p>
            <a:pPr lvl="1"/>
            <a:r>
              <a:rPr lang="cs-CZ" dirty="0"/>
              <a:t>o přerušení či ukončení dodávání LP na trh</a:t>
            </a:r>
          </a:p>
          <a:p>
            <a:pPr lvl="1"/>
            <a:r>
              <a:rPr lang="cs-CZ" dirty="0"/>
              <a:t>o znovuobnovení dodávání LP na trh</a:t>
            </a:r>
          </a:p>
          <a:p>
            <a:pPr lvl="1"/>
            <a:r>
              <a:rPr lang="cs-CZ" dirty="0"/>
              <a:t>o stahování šarží LP</a:t>
            </a:r>
          </a:p>
          <a:p>
            <a:pPr lvl="1"/>
            <a:r>
              <a:rPr lang="cs-CZ" dirty="0"/>
              <a:t>korespondence nutná k zodpovězení specifických dotazů na konkrétní humánní léčivý přípravek a případné doprovodné materiály nereklamní povahy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17.09.2024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Zákon o regulaci reklamy</a:t>
            </a:r>
            <a:br>
              <a:rPr lang="cs-CZ" dirty="0"/>
            </a:br>
            <a:r>
              <a:rPr lang="cs-CZ" dirty="0">
                <a:solidFill>
                  <a:schemeClr val="accent1"/>
                </a:solidFill>
              </a:rPr>
              <a:t>Za reklamu se nepovažují</a:t>
            </a:r>
          </a:p>
        </p:txBody>
      </p:sp>
    </p:spTree>
    <p:extLst>
      <p:ext uri="{BB962C8B-B14F-4D97-AF65-F5344CB8AC3E}">
        <p14:creationId xmlns:p14="http://schemas.microsoft.com/office/powerpoint/2010/main" val="191054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424"/>
            <a:ext cx="10515600" cy="557627"/>
          </a:xfrm>
        </p:spPr>
        <p:txBody>
          <a:bodyPr/>
          <a:lstStyle/>
          <a:p>
            <a:r>
              <a:rPr lang="cs-CZ" dirty="0"/>
              <a:t>Za reklamu se nepovažují – možný zdroj informací pro pacienty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Informace – návrh UST-27</a:t>
            </a:r>
          </a:p>
          <a:p>
            <a:endParaRPr lang="cs-CZ" dirty="0"/>
          </a:p>
          <a:p>
            <a:pPr lvl="1"/>
            <a:r>
              <a:rPr lang="cs-CZ" dirty="0"/>
              <a:t>prodejní katalogy a ceníky, pokud neobsahují popis vlastností humánních léčivých přípravků, dále na oznámení, upozornění a poskytnutí informací, týkajících se například změn balení, varování před nežádoucími účinky humánního léčivého přípravku</a:t>
            </a:r>
          </a:p>
          <a:p>
            <a:pPr lvl="1"/>
            <a:r>
              <a:rPr lang="cs-CZ" dirty="0"/>
              <a:t>údaje o lidském zdraví nebo onemocněních, pokud neobsahují žádný odkaz, a to ani nepřímý, na humánní léčivý přípravek</a:t>
            </a:r>
          </a:p>
          <a:p>
            <a:pPr lvl="1"/>
            <a:r>
              <a:rPr lang="cs-CZ" dirty="0"/>
              <a:t>schválené edukační materiály pro zdravotnické pracovníky a pacienty viz https://www.sukl.cz/leciva/edukacni-materialy-k-bezpecnemu-pouzivani-lecivych-pripravku-2 </a:t>
            </a:r>
          </a:p>
          <a:p>
            <a:pPr lvl="1"/>
            <a:r>
              <a:rPr lang="cs-CZ" dirty="0"/>
              <a:t>informace o zdraví, existenci určitých onemocnění, a jejich charakteru a motivující širokou veřejnost k diagnostické prevenci či změně životního stylu nebo vyhledání zdravotnického odborníka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17.09.2024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Zákon o regulaci reklamy</a:t>
            </a:r>
            <a:br>
              <a:rPr lang="cs-CZ" dirty="0"/>
            </a:br>
            <a:r>
              <a:rPr lang="cs-CZ" dirty="0">
                <a:solidFill>
                  <a:schemeClr val="accent1"/>
                </a:solidFill>
              </a:rPr>
              <a:t>Za reklamu se nepovažují</a:t>
            </a:r>
          </a:p>
        </p:txBody>
      </p:sp>
    </p:spTree>
    <p:extLst>
      <p:ext uri="{BB962C8B-B14F-4D97-AF65-F5344CB8AC3E}">
        <p14:creationId xmlns:p14="http://schemas.microsoft.com/office/powerpoint/2010/main" val="318553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424"/>
            <a:ext cx="10515600" cy="557627"/>
          </a:xfrm>
        </p:spPr>
        <p:txBody>
          <a:bodyPr/>
          <a:lstStyle/>
          <a:p>
            <a:r>
              <a:rPr lang="cs-CZ" dirty="0"/>
              <a:t>Problematika melatoninu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Melatonin – léčivý přípravek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melatonin v doporučené denní dávce (DDD) 0,5 mg a vyšší = léčivý přípravek</a:t>
            </a:r>
          </a:p>
          <a:p>
            <a:pPr lvl="1"/>
            <a:r>
              <a:rPr lang="cs-CZ" dirty="0"/>
              <a:t>na trhu v současnosti výrobky s obsahem nižším než 0,5 mg – doplňky stravy</a:t>
            </a:r>
          </a:p>
          <a:p>
            <a:pPr lvl="1"/>
            <a:r>
              <a:rPr lang="cs-CZ" dirty="0"/>
              <a:t>značení na obalu doplňků stravy s obsahem melatoninu předpokládá dělení tablet, aby byla dodržena DDD nižší než 0,5 mg</a:t>
            </a:r>
          </a:p>
          <a:p>
            <a:pPr lvl="1"/>
            <a:r>
              <a:rPr lang="cs-CZ" dirty="0"/>
              <a:t>výrobky s obsahem melatoninu nižším než 0,5 mg jsou doplňky stravy – orgán dozoru je SZPI</a:t>
            </a:r>
          </a:p>
          <a:p>
            <a:pPr lvl="1"/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17.09.2024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EF87717-6B1F-3003-D50A-521E9BB15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5388" y="504825"/>
            <a:ext cx="5078412" cy="146050"/>
          </a:xfrm>
        </p:spPr>
        <p:txBody>
          <a:bodyPr/>
          <a:lstStyle/>
          <a:p>
            <a:r>
              <a:rPr lang="cs-CZ" dirty="0"/>
              <a:t>Zákon o regulaci reklamy</a:t>
            </a:r>
            <a:br>
              <a:rPr lang="cs-CZ" dirty="0"/>
            </a:br>
            <a:r>
              <a:rPr lang="cs-CZ" dirty="0">
                <a:solidFill>
                  <a:schemeClr val="accent1"/>
                </a:solidFill>
              </a:rPr>
              <a:t>Problematika melatoninu</a:t>
            </a:r>
          </a:p>
        </p:txBody>
      </p:sp>
    </p:spTree>
    <p:extLst>
      <p:ext uri="{BB962C8B-B14F-4D97-AF65-F5344CB8AC3E}">
        <p14:creationId xmlns:p14="http://schemas.microsoft.com/office/powerpoint/2010/main" val="220601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>
            <a:extLst>
              <a:ext uri="{FF2B5EF4-FFF2-40B4-BE49-F238E27FC236}">
                <a16:creationId xmlns:a16="http://schemas.microsoft.com/office/drawing/2014/main" id="{D522555F-8E88-61D8-EFD5-9F0F94738D0E}"/>
              </a:ext>
            </a:extLst>
          </p:cNvPr>
          <p:cNvSpPr txBox="1">
            <a:spLocks/>
          </p:cNvSpPr>
          <p:nvPr/>
        </p:nvSpPr>
        <p:spPr>
          <a:xfrm>
            <a:off x="2543392" y="2824480"/>
            <a:ext cx="9201568" cy="2397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Máte zkušenosti se SÚKL?</a:t>
            </a:r>
            <a:r>
              <a:rPr lang="cs-CZ" sz="28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cs-CZ" sz="2800" dirty="0">
              <a:solidFill>
                <a:schemeClr val="accent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Podělte se o ně s námi!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SÚKL se jako každá organizace snaží zlepšovat a rozvíjet poskytované</a:t>
            </a:r>
            <a:r>
              <a:rPr lang="cs-CZ" b="0" spc="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služby.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Budeme proto rádi, když nám dáte zpětnou vazbu vyplněním následujícího dotazníku.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236539-B08E-C35C-6A9B-ECD08855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09" y="1129448"/>
            <a:ext cx="1443600" cy="1443600"/>
          </a:xfrm>
          <a:prstGeom prst="rect">
            <a:avLst/>
          </a:prstGeom>
        </p:spPr>
      </p:pic>
      <p:sp>
        <p:nvSpPr>
          <p:cNvPr id="7" name="Nadpis 13">
            <a:extLst>
              <a:ext uri="{FF2B5EF4-FFF2-40B4-BE49-F238E27FC236}">
                <a16:creationId xmlns:a16="http://schemas.microsoft.com/office/drawing/2014/main" id="{6C40E2CF-7ADF-F549-6625-194A1D2B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563" y="5130800"/>
            <a:ext cx="4805678" cy="863600"/>
          </a:xfrm>
        </p:spPr>
        <p:txBody>
          <a:bodyPr>
            <a:normAutofit/>
          </a:bodyPr>
          <a:lstStyle/>
          <a:p>
            <a:pPr algn="ctr"/>
            <a:r>
              <a:rPr lang="cs-CZ" sz="2800" cap="al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dotazník spokojenosti</a:t>
            </a:r>
            <a:br>
              <a:rPr lang="cs-CZ" sz="2200" dirty="0"/>
            </a:br>
            <a:endParaRPr lang="cs-CZ" sz="2200" b="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B83422-20E8-5B91-76BD-1D753A25763C}"/>
              </a:ext>
            </a:extLst>
          </p:cNvPr>
          <p:cNvSpPr txBox="1"/>
          <p:nvPr/>
        </p:nvSpPr>
        <p:spPr>
          <a:xfrm>
            <a:off x="2543392" y="5994400"/>
            <a:ext cx="90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Předem děkujeme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spolupráci a za čas věnovaný odpovědím.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0D1734-B41C-7370-A1CD-F90DC3B83F63}"/>
              </a:ext>
            </a:extLst>
          </p:cNvPr>
          <p:cNvSpPr txBox="1"/>
          <p:nvPr/>
        </p:nvSpPr>
        <p:spPr>
          <a:xfrm>
            <a:off x="6891580" y="1139694"/>
            <a:ext cx="288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Dotazník spokojenosti:</a:t>
            </a:r>
          </a:p>
        </p:txBody>
      </p:sp>
    </p:spTree>
    <p:extLst>
      <p:ext uri="{BB962C8B-B14F-4D97-AF65-F5344CB8AC3E}">
        <p14:creationId xmlns:p14="http://schemas.microsoft.com/office/powerpoint/2010/main" val="3821132717"/>
      </p:ext>
    </p:extLst>
  </p:cSld>
  <p:clrMapOvr>
    <a:masterClrMapping/>
  </p:clrMapOvr>
</p:sld>
</file>

<file path=ppt/theme/theme1.xml><?xml version="1.0" encoding="utf-8"?>
<a:theme xmlns:a="http://schemas.openxmlformats.org/drawingml/2006/main" name="Česky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78403386-E9DF-4437-9C02-DA7F45366568}"/>
    </a:ext>
  </a:extLst>
</a:theme>
</file>

<file path=ppt/theme/theme2.xml><?xml version="1.0" encoding="utf-8"?>
<a:theme xmlns:a="http://schemas.openxmlformats.org/drawingml/2006/main" name="English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1E30B279-4E93-43E7-88D7-3DE50E5097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UKL">
    <a:dk1>
      <a:sysClr val="windowText" lastClr="000000"/>
    </a:dk1>
    <a:lt1>
      <a:sysClr val="window" lastClr="FFFFFF"/>
    </a:lt1>
    <a:dk2>
      <a:srgbClr val="1C2F76"/>
    </a:dk2>
    <a:lt2>
      <a:srgbClr val="DADADA"/>
    </a:lt2>
    <a:accent1>
      <a:srgbClr val="1C2F76"/>
    </a:accent1>
    <a:accent2>
      <a:srgbClr val="215C88"/>
    </a:accent2>
    <a:accent3>
      <a:srgbClr val="04778B"/>
    </a:accent3>
    <a:accent4>
      <a:srgbClr val="1EA3A4"/>
    </a:accent4>
    <a:accent5>
      <a:srgbClr val="B2B2B2"/>
    </a:accent5>
    <a:accent6>
      <a:srgbClr val="DADADA"/>
    </a:accent6>
    <a:hlink>
      <a:srgbClr val="1EA3A4"/>
    </a:hlink>
    <a:folHlink>
      <a:srgbClr val="04778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SÚKL dvoujazyčná HD</Template>
  <TotalTime>1068</TotalTime>
  <Words>748</Words>
  <Application>Microsoft Office PowerPoint</Application>
  <PresentationFormat>Širokoúhlá obrazovka</PresentationFormat>
  <Paragraphs>91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Calibri-Bold</vt:lpstr>
      <vt:lpstr>Times New Roman</vt:lpstr>
      <vt:lpstr>Česky</vt:lpstr>
      <vt:lpstr>English</vt:lpstr>
      <vt:lpstr> Zákon o regulaci reklamy</vt:lpstr>
      <vt:lpstr>Legislativní rámec pro reklamu na léčivé přípravky</vt:lpstr>
      <vt:lpstr>Legislativní rámec pro reklamu na léčivé přípravky</vt:lpstr>
      <vt:lpstr>Reklama zaměřená na širokou veřejnost </vt:lpstr>
      <vt:lpstr>Reklama zaměřená na odborníky</vt:lpstr>
      <vt:lpstr>Za reklamu se nepovažují – možný zdroj informací pro pacienty </vt:lpstr>
      <vt:lpstr>Za reklamu se nepovažují – možný zdroj informací pro pacienty </vt:lpstr>
      <vt:lpstr>Problematika melatoninu</vt:lpstr>
      <vt:lpstr>dotazník spokojenosti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Vojáčková Lukrécie Sophie</dc:creator>
  <cp:lastModifiedBy>Vojáčková Lukrécie Sophie</cp:lastModifiedBy>
  <cp:revision>40</cp:revision>
  <dcterms:created xsi:type="dcterms:W3CDTF">2024-05-28T13:59:04Z</dcterms:created>
  <dcterms:modified xsi:type="dcterms:W3CDTF">2024-09-04T13:01:31Z</dcterms:modified>
</cp:coreProperties>
</file>