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  <p:sldMasterId id="2147483709" r:id="rId3"/>
    <p:sldMasterId id="2147483717" r:id="rId4"/>
  </p:sldMasterIdLst>
  <p:notesMasterIdLst>
    <p:notesMasterId r:id="rId26"/>
  </p:notesMasterIdLst>
  <p:handoutMasterIdLst>
    <p:handoutMasterId r:id="rId27"/>
  </p:handoutMasterIdLst>
  <p:sldIdLst>
    <p:sldId id="917" r:id="rId5"/>
    <p:sldId id="932" r:id="rId6"/>
    <p:sldId id="922" r:id="rId7"/>
    <p:sldId id="913" r:id="rId8"/>
    <p:sldId id="259" r:id="rId9"/>
    <p:sldId id="916" r:id="rId10"/>
    <p:sldId id="501" r:id="rId11"/>
    <p:sldId id="266" r:id="rId12"/>
    <p:sldId id="914" r:id="rId13"/>
    <p:sldId id="911" r:id="rId14"/>
    <p:sldId id="938" r:id="rId15"/>
    <p:sldId id="918" r:id="rId16"/>
    <p:sldId id="919" r:id="rId17"/>
    <p:sldId id="920" r:id="rId18"/>
    <p:sldId id="935" r:id="rId19"/>
    <p:sldId id="936" r:id="rId20"/>
    <p:sldId id="937" r:id="rId21"/>
    <p:sldId id="262" r:id="rId22"/>
    <p:sldId id="258" r:id="rId23"/>
    <p:sldId id="939" r:id="rId24"/>
    <p:sldId id="921" r:id="rId25"/>
  </p:sldIdLst>
  <p:sldSz cx="12192000" cy="6858000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C9712B-129D-C4BB-5E2A-9145E070A864}" name="Havlínová Petra" initials="HP" userId="S::Havlinova@sukl.cz::ce555c47-b50f-40d2-879b-408183575659" providerId="AD"/>
  <p188:author id="{FB126F6F-1201-6836-6959-D84CFD03A5CE}" name="Kosová Michaela" initials="KM" userId="S::KosovaM@sukl.cz::b6bd54b1-ca51-4925-a0f4-ca2509618060" providerId="AD"/>
  <p188:author id="{579A68E5-FDF6-94D2-828A-75498EB85918}" name="Faukner Antonín" initials="FA" userId="S::Faukner@sukl.cz::cf5333ce-ae84-4134-bfe7-0b47dc97fe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E00"/>
    <a:srgbClr val="F7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4" autoAdjust="0"/>
  </p:normalViewPr>
  <p:slideViewPr>
    <p:cSldViewPr snapToGrid="0">
      <p:cViewPr varScale="1">
        <p:scale>
          <a:sx n="104" d="100"/>
          <a:sy n="104" d="100"/>
        </p:scale>
        <p:origin x="31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-share\data\Posuzov&#225;n&#237;%20dostupnosti%20a%20nahraditelnosti\Statistiky\P&#345;ehledy\statistika_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-share\data\Posuzov&#225;n&#237;%20dostupnosti%20a%20nahraditelnosti\Statistiky\P&#345;ehledy\statistika_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-share\data\Posuzov&#225;n&#237;%20dostupnosti%20a%20nahraditelnosti\Statistiky\P&#345;ehledy\statistika_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-share\data\Posuzov&#225;n&#237;%20dostupnosti%20a%20nahraditelnosti\Statistiky\P&#345;ehledy\statistika_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-share\data\Posuzov&#225;n&#237;%20dostupnosti%20a%20nahraditelnosti\Statistiky\P&#345;ehledy\statistika_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-share\data\Posuzov&#225;n&#237;%20dostupnosti%20a%20nahraditelnosti\Statistiky\P&#345;ehledy\statistika_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/>
              <a:t>Cizojazyčné šarže</a:t>
            </a:r>
          </a:p>
        </c:rich>
      </c:tx>
      <c:layout>
        <c:manualLayout>
          <c:xMode val="edge"/>
          <c:yMode val="edge"/>
          <c:x val="0.33674272027171459"/>
          <c:y val="4.9247444755612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75240594925637"/>
          <c:y val="0.16089129483814521"/>
          <c:w val="0.82446981627296589"/>
          <c:h val="0.6249573490813648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cat>
            <c:strRef>
              <c:f>'Cizojazyčné šarže'!$B$4:$B$11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1-7/2024</c:v>
                </c:pt>
              </c:strCache>
            </c:strRef>
          </c:cat>
          <c:val>
            <c:numRef>
              <c:f>'Cizojazyčné šarže'!$D$4:$D$11</c:f>
              <c:numCache>
                <c:formatCode>General</c:formatCode>
                <c:ptCount val="8"/>
                <c:pt idx="0">
                  <c:v>35</c:v>
                </c:pt>
                <c:pt idx="1">
                  <c:v>62</c:v>
                </c:pt>
                <c:pt idx="2">
                  <c:v>93</c:v>
                </c:pt>
                <c:pt idx="3">
                  <c:v>122</c:v>
                </c:pt>
                <c:pt idx="4">
                  <c:v>151</c:v>
                </c:pt>
                <c:pt idx="5">
                  <c:v>188</c:v>
                </c:pt>
                <c:pt idx="6">
                  <c:v>226</c:v>
                </c:pt>
                <c:pt idx="7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D-42B9-905F-7A9463CE8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2829544"/>
        <c:axId val="432831840"/>
        <c:axId val="0"/>
      </c:bar3DChart>
      <c:catAx>
        <c:axId val="432829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/>
                  <a:t>Rok</a:t>
                </a:r>
              </a:p>
            </c:rich>
          </c:tx>
          <c:layout>
            <c:manualLayout>
              <c:xMode val="edge"/>
              <c:yMode val="edge"/>
              <c:x val="0.50395420004813807"/>
              <c:y val="0.915630089035384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831840"/>
        <c:crosses val="autoZero"/>
        <c:auto val="1"/>
        <c:lblAlgn val="ctr"/>
        <c:lblOffset val="100"/>
        <c:noMultiLvlLbl val="0"/>
      </c:catAx>
      <c:valAx>
        <c:axId val="432831840"/>
        <c:scaling>
          <c:orientation val="minMax"/>
          <c:max val="24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/>
                  <a:t>Počet žádostí</a:t>
                </a:r>
              </a:p>
            </c:rich>
          </c:tx>
          <c:layout>
            <c:manualLayout>
              <c:xMode val="edge"/>
              <c:yMode val="edge"/>
              <c:x val="5.6335160266743622E-3"/>
              <c:y val="0.3303696847363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829544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1"/>
              <a:t>Specifické léčebné programy + ZvLP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90946063599088"/>
          <c:y val="0.16354126910606762"/>
          <c:w val="0.83684999608193389"/>
          <c:h val="0.50753978693839741"/>
        </c:manualLayout>
      </c:layout>
      <c:bar3DChart>
        <c:barDir val="col"/>
        <c:grouping val="clustered"/>
        <c:varyColors val="0"/>
        <c:ser>
          <c:idx val="1"/>
          <c:order val="1"/>
          <c:spPr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cat>
            <c:strRef>
              <c:f>SpLP!$B$4:$B$11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1-7/2024</c:v>
                </c:pt>
              </c:strCache>
            </c:strRef>
          </c:cat>
          <c:val>
            <c:numRef>
              <c:f>SpLP!$C$4:$C$11</c:f>
              <c:numCache>
                <c:formatCode>General</c:formatCode>
                <c:ptCount val="8"/>
                <c:pt idx="0">
                  <c:v>50</c:v>
                </c:pt>
                <c:pt idx="1">
                  <c:v>64</c:v>
                </c:pt>
                <c:pt idx="2">
                  <c:v>66</c:v>
                </c:pt>
                <c:pt idx="3">
                  <c:v>79</c:v>
                </c:pt>
                <c:pt idx="4">
                  <c:v>78</c:v>
                </c:pt>
                <c:pt idx="5">
                  <c:v>59</c:v>
                </c:pt>
                <c:pt idx="6">
                  <c:v>70</c:v>
                </c:pt>
                <c:pt idx="7">
                  <c:v>36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17A0-4C66-BDA2-CCBCF2C42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2829544"/>
        <c:axId val="432831840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SpLP!$B$4:$B$11</c15:sqref>
                        </c15:formulaRef>
                      </c:ext>
                    </c:extLst>
                    <c:strCache>
                      <c:ptCount val="8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1-7/2024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SpLP!$B$4:$B$11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2017</c:v>
                      </c:pt>
                      <c:pt idx="1">
                        <c:v>2018</c:v>
                      </c:pt>
                      <c:pt idx="2" formatCode="@">
                        <c:v>0</c:v>
                      </c:pt>
                      <c:pt idx="3" formatCode="@">
                        <c:v>0</c:v>
                      </c:pt>
                      <c:pt idx="4" formatCode="@">
                        <c:v>2021</c:v>
                      </c:pt>
                      <c:pt idx="5" formatCode="@">
                        <c:v>0</c:v>
                      </c:pt>
                      <c:pt idx="6" formatCode="@">
                        <c:v>0</c:v>
                      </c:pt>
                      <c:pt idx="7" formatCode="@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7A0-4C66-BDA2-CCBCF2C42436}"/>
                  </c:ext>
                </c:extLst>
              </c15:ser>
            </c15:filteredBarSeries>
          </c:ext>
        </c:extLst>
      </c:bar3DChart>
      <c:catAx>
        <c:axId val="432829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/>
                  <a:t>Rok</a:t>
                </a:r>
              </a:p>
            </c:rich>
          </c:tx>
          <c:layout>
            <c:manualLayout>
              <c:xMode val="edge"/>
              <c:yMode val="edge"/>
              <c:x val="0.48428898789642266"/>
              <c:y val="0.821308404731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831840"/>
        <c:crosses val="autoZero"/>
        <c:auto val="1"/>
        <c:lblAlgn val="ctr"/>
        <c:lblOffset val="100"/>
        <c:noMultiLvlLbl val="0"/>
      </c:catAx>
      <c:valAx>
        <c:axId val="432831840"/>
        <c:scaling>
          <c:orientation val="minMax"/>
          <c:max val="8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/>
                  <a:t>Počet žádostí</a:t>
                </a:r>
              </a:p>
            </c:rich>
          </c:tx>
          <c:layout>
            <c:manualLayout>
              <c:xMode val="edge"/>
              <c:yMode val="edge"/>
              <c:x val="2.9801876592750822E-2"/>
              <c:y val="0.280239034673619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82954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/>
              <a:t>Vyhodnocení</a:t>
            </a:r>
            <a:r>
              <a:rPr lang="cs-CZ" sz="1200" b="1" baseline="0" dirty="0"/>
              <a:t> p</a:t>
            </a:r>
            <a:r>
              <a:rPr lang="cs-CZ" sz="1200" b="1" dirty="0"/>
              <a:t>řerušení dodávek</a:t>
            </a:r>
          </a:p>
        </c:rich>
      </c:tx>
      <c:layout>
        <c:manualLayout>
          <c:xMode val="edge"/>
          <c:yMode val="edge"/>
          <c:x val="0.24220196161364718"/>
          <c:y val="2.7274500017610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strRef>
              <c:f>'Výpadky Q1-Q4'!$B$2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cat>
            <c:strRef>
              <c:f>'Výpadky Q1-Q4'!$B$11:$B$14</c:f>
              <c:strCache>
                <c:ptCount val="4"/>
                <c:pt idx="0">
                  <c:v>Q1 </c:v>
                </c:pt>
                <c:pt idx="1">
                  <c:v>Q2 </c:v>
                </c:pt>
                <c:pt idx="2">
                  <c:v>Q3 </c:v>
                </c:pt>
                <c:pt idx="3">
                  <c:v>Q4</c:v>
                </c:pt>
              </c:strCache>
            </c:strRef>
          </c:cat>
          <c:val>
            <c:numRef>
              <c:f>'Výpadky Q1-Q4'!$C$3:$C$6</c:f>
              <c:numCache>
                <c:formatCode>General</c:formatCode>
                <c:ptCount val="4"/>
                <c:pt idx="0">
                  <c:v>465</c:v>
                </c:pt>
                <c:pt idx="1">
                  <c:v>550</c:v>
                </c:pt>
                <c:pt idx="2">
                  <c:v>575</c:v>
                </c:pt>
                <c:pt idx="3">
                  <c:v>621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22C3-4612-9076-705799233796}"/>
            </c:ext>
          </c:extLst>
        </c:ser>
        <c:ser>
          <c:idx val="0"/>
          <c:order val="1"/>
          <c:tx>
            <c:strRef>
              <c:f>'Výpadky Q1-Q4'!$B$10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cat>
            <c:strRef>
              <c:f>'Výpadky Q1-Q4'!$B$11:$B$14</c:f>
              <c:strCache>
                <c:ptCount val="4"/>
                <c:pt idx="0">
                  <c:v>Q1 </c:v>
                </c:pt>
                <c:pt idx="1">
                  <c:v>Q2 </c:v>
                </c:pt>
                <c:pt idx="2">
                  <c:v>Q3 </c:v>
                </c:pt>
                <c:pt idx="3">
                  <c:v>Q4</c:v>
                </c:pt>
              </c:strCache>
            </c:strRef>
          </c:cat>
          <c:val>
            <c:numRef>
              <c:f>'Výpadky Q1-Q4'!$C$11:$C$14</c:f>
              <c:numCache>
                <c:formatCode>General</c:formatCode>
                <c:ptCount val="4"/>
                <c:pt idx="0">
                  <c:v>785</c:v>
                </c:pt>
                <c:pt idx="1">
                  <c:v>418</c:v>
                </c:pt>
                <c:pt idx="2">
                  <c:v>335</c:v>
                </c:pt>
                <c:pt idx="3">
                  <c:v>360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22C3-4612-9076-705799233796}"/>
            </c:ext>
          </c:extLst>
        </c:ser>
        <c:ser>
          <c:idx val="1"/>
          <c:order val="2"/>
          <c:tx>
            <c:strRef>
              <c:f>'Výpadky Q1-Q4'!$B$18</c:f>
              <c:strCache>
                <c:ptCount val="1"/>
                <c:pt idx="0">
                  <c:v>2021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val>
            <c:numRef>
              <c:f>'Výpadky Q1-Q4'!$C$19:$C$22</c:f>
              <c:numCache>
                <c:formatCode>General</c:formatCode>
                <c:ptCount val="4"/>
                <c:pt idx="0">
                  <c:v>495</c:v>
                </c:pt>
                <c:pt idx="1">
                  <c:v>513</c:v>
                </c:pt>
                <c:pt idx="2">
                  <c:v>309</c:v>
                </c:pt>
                <c:pt idx="3">
                  <c:v>536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22C3-4612-9076-705799233796}"/>
            </c:ext>
          </c:extLst>
        </c:ser>
        <c:ser>
          <c:idx val="3"/>
          <c:order val="3"/>
          <c:tx>
            <c:strRef>
              <c:f>'Výpadky Q1-Q4'!$B$25</c:f>
              <c:strCache>
                <c:ptCount val="1"/>
                <c:pt idx="0">
                  <c:v>2022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val>
            <c:numRef>
              <c:f>'Výpadky Q1-Q4'!$C$26:$C$29</c:f>
              <c:numCache>
                <c:formatCode>General</c:formatCode>
                <c:ptCount val="4"/>
                <c:pt idx="0">
                  <c:v>677</c:v>
                </c:pt>
                <c:pt idx="1">
                  <c:v>670</c:v>
                </c:pt>
                <c:pt idx="2">
                  <c:v>652</c:v>
                </c:pt>
                <c:pt idx="3">
                  <c:v>827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22C3-4612-9076-705799233796}"/>
            </c:ext>
          </c:extLst>
        </c:ser>
        <c:ser>
          <c:idx val="4"/>
          <c:order val="4"/>
          <c:tx>
            <c:strRef>
              <c:f>'Výpadky Q1-Q4'!$B$32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val>
            <c:numRef>
              <c:f>'Výpadky Q1-Q4'!$C$33:$C$36</c:f>
              <c:numCache>
                <c:formatCode>General</c:formatCode>
                <c:ptCount val="4"/>
                <c:pt idx="0">
                  <c:v>1195</c:v>
                </c:pt>
                <c:pt idx="1">
                  <c:v>1048</c:v>
                </c:pt>
                <c:pt idx="2">
                  <c:v>978</c:v>
                </c:pt>
                <c:pt idx="3">
                  <c:v>924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22C3-4612-9076-705799233796}"/>
            </c:ext>
          </c:extLst>
        </c:ser>
        <c:ser>
          <c:idx val="5"/>
          <c:order val="5"/>
          <c:tx>
            <c:strRef>
              <c:f>'Výpadky Q1-Q4'!$B$39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16D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val>
            <c:numRef>
              <c:f>'Výpadky Q1-Q4'!$C$40:$C$43</c:f>
              <c:numCache>
                <c:formatCode>General</c:formatCode>
                <c:ptCount val="4"/>
                <c:pt idx="0">
                  <c:v>1059</c:v>
                </c:pt>
                <c:pt idx="1">
                  <c:v>1104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22C3-4612-9076-705799233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8382920"/>
        <c:axId val="778383576"/>
        <c:axId val="0"/>
      </c:bar3DChart>
      <c:catAx>
        <c:axId val="77838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78383576"/>
        <c:crosses val="autoZero"/>
        <c:auto val="1"/>
        <c:lblAlgn val="ctr"/>
        <c:lblOffset val="100"/>
        <c:noMultiLvlLbl val="0"/>
      </c:catAx>
      <c:valAx>
        <c:axId val="7783835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/>
                  <a:t>Počet hlášení</a:t>
                </a:r>
              </a:p>
            </c:rich>
          </c:tx>
          <c:layout>
            <c:manualLayout>
              <c:xMode val="edge"/>
              <c:yMode val="edge"/>
              <c:x val="3.2473152943087023E-2"/>
              <c:y val="0.314294586935213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7838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91163604549432"/>
          <c:y val="0.86538674276453698"/>
          <c:w val="0.62708836395450573"/>
          <c:h val="8.6334090788986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ysClr val="windowText" lastClr="000000"/>
                </a:solidFill>
              </a:rPr>
              <a:t>Vyhodnocení</a:t>
            </a:r>
            <a:r>
              <a:rPr lang="cs-CZ" sz="1200" b="1" baseline="0" dirty="0">
                <a:solidFill>
                  <a:sysClr val="windowText" lastClr="000000"/>
                </a:solidFill>
              </a:rPr>
              <a:t> h</a:t>
            </a:r>
            <a:r>
              <a:rPr lang="cs-CZ" sz="1200" b="1" dirty="0">
                <a:solidFill>
                  <a:sysClr val="windowText" lastClr="000000"/>
                </a:solidFill>
              </a:rPr>
              <a:t>lášení</a:t>
            </a:r>
            <a:r>
              <a:rPr lang="cs-CZ" sz="1200" b="1" baseline="0" dirty="0">
                <a:solidFill>
                  <a:sysClr val="windowText" lastClr="000000"/>
                </a:solidFill>
              </a:rPr>
              <a:t> plánovaného re-exportu</a:t>
            </a:r>
            <a:endParaRPr lang="cs-CZ" sz="12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7303639653468827"/>
          <c:y val="3.4495980675007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cat>
            <c:strRef>
              <c:f>'77c a 77d'!$C$20:$H$20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1-7/2024</c:v>
                </c:pt>
              </c:strCache>
            </c:strRef>
          </c:cat>
          <c:val>
            <c:numRef>
              <c:f>'77c a 77d'!$C$21:$H$21</c:f>
              <c:numCache>
                <c:formatCode>General</c:formatCode>
                <c:ptCount val="6"/>
                <c:pt idx="0">
                  <c:v>57</c:v>
                </c:pt>
                <c:pt idx="1">
                  <c:v>831</c:v>
                </c:pt>
                <c:pt idx="2">
                  <c:v>1444</c:v>
                </c:pt>
                <c:pt idx="3">
                  <c:v>2300</c:v>
                </c:pt>
                <c:pt idx="4">
                  <c:v>2243</c:v>
                </c:pt>
                <c:pt idx="5">
                  <c:v>1291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398-4CDD-9E31-4F40490F2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2829544"/>
        <c:axId val="432831840"/>
        <c:axId val="0"/>
      </c:bar3DChart>
      <c:catAx>
        <c:axId val="432829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>
                    <a:solidFill>
                      <a:sysClr val="windowText" lastClr="000000"/>
                    </a:solidFill>
                  </a:rPr>
                  <a:t>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831840"/>
        <c:crosses val="autoZero"/>
        <c:auto val="1"/>
        <c:lblAlgn val="ctr"/>
        <c:lblOffset val="100"/>
        <c:noMultiLvlLbl val="0"/>
      </c:catAx>
      <c:valAx>
        <c:axId val="432831840"/>
        <c:scaling>
          <c:orientation val="minMax"/>
          <c:max val="240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>
                    <a:solidFill>
                      <a:sysClr val="windowText" lastClr="000000"/>
                    </a:solidFill>
                  </a:rPr>
                  <a:t>Počet hlášení</a:t>
                </a:r>
              </a:p>
            </c:rich>
          </c:tx>
          <c:layout>
            <c:manualLayout>
              <c:xMode val="edge"/>
              <c:yMode val="edge"/>
              <c:x val="4.0921277327380712E-2"/>
              <c:y val="0.304770859828088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829544"/>
        <c:crosses val="autoZero"/>
        <c:crossBetween val="between"/>
        <c:majorUnit val="400"/>
        <c:minorUnit val="1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Zařazení na Seznam omezující re-export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cat>
            <c:strRef>
              <c:f>'77c a 77d'!$C$12:$H$12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1-7/2024</c:v>
                </c:pt>
              </c:strCache>
            </c:strRef>
          </c:cat>
          <c:val>
            <c:numRef>
              <c:f>'77c a 77d'!$C$7:$H$7</c:f>
              <c:numCache>
                <c:formatCode>General</c:formatCode>
                <c:ptCount val="6"/>
                <c:pt idx="0">
                  <c:v>52</c:v>
                </c:pt>
                <c:pt idx="1">
                  <c:v>151</c:v>
                </c:pt>
                <c:pt idx="2">
                  <c:v>155</c:v>
                </c:pt>
                <c:pt idx="3">
                  <c:v>86</c:v>
                </c:pt>
                <c:pt idx="4">
                  <c:v>246</c:v>
                </c:pt>
                <c:pt idx="5">
                  <c:v>49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25FB-4803-A79C-B1E83F6E6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2829544"/>
        <c:axId val="432831840"/>
        <c:axId val="0"/>
      </c:bar3DChart>
      <c:catAx>
        <c:axId val="432829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/>
                  <a:t>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831840"/>
        <c:crosses val="autoZero"/>
        <c:auto val="1"/>
        <c:lblAlgn val="ctr"/>
        <c:lblOffset val="100"/>
        <c:noMultiLvlLbl val="0"/>
      </c:catAx>
      <c:valAx>
        <c:axId val="432831840"/>
        <c:scaling>
          <c:orientation val="minMax"/>
          <c:max val="25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/>
                  <a:t>Kódy SÚKL</a:t>
                </a:r>
              </a:p>
            </c:rich>
          </c:tx>
          <c:layout>
            <c:manualLayout>
              <c:xMode val="edge"/>
              <c:yMode val="edge"/>
              <c:x val="4.0921277327380712E-2"/>
              <c:y val="0.304770859828088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829544"/>
        <c:crosses val="autoZero"/>
        <c:crossBetween val="between"/>
        <c:majorUnit val="50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ysClr val="windowText" lastClr="000000"/>
                </a:solidFill>
              </a:rPr>
              <a:t>Zákaz re-exportu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cat>
            <c:strRef>
              <c:f>'77c a 77d'!$C$12:$H$12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1-7/2024</c:v>
                </c:pt>
              </c:strCache>
            </c:strRef>
          </c:cat>
          <c:val>
            <c:numRef>
              <c:f>'77c a 77d'!$C$15:$H$15</c:f>
              <c:numCache>
                <c:formatCode>General</c:formatCode>
                <c:ptCount val="6"/>
                <c:pt idx="0">
                  <c:v>4</c:v>
                </c:pt>
                <c:pt idx="1">
                  <c:v>24</c:v>
                </c:pt>
                <c:pt idx="2">
                  <c:v>46</c:v>
                </c:pt>
                <c:pt idx="3">
                  <c:v>27</c:v>
                </c:pt>
                <c:pt idx="4">
                  <c:v>80</c:v>
                </c:pt>
                <c:pt idx="5">
                  <c:v>29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12E-4065-B6F0-D4C449C9E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2829544"/>
        <c:axId val="432831840"/>
        <c:axId val="0"/>
      </c:bar3DChart>
      <c:catAx>
        <c:axId val="432829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>
                    <a:solidFill>
                      <a:sysClr val="windowText" lastClr="000000"/>
                    </a:solidFill>
                  </a:rPr>
                  <a:t>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831840"/>
        <c:crosses val="autoZero"/>
        <c:auto val="1"/>
        <c:lblAlgn val="ctr"/>
        <c:lblOffset val="100"/>
        <c:noMultiLvlLbl val="0"/>
      </c:catAx>
      <c:valAx>
        <c:axId val="432831840"/>
        <c:scaling>
          <c:orientation val="minMax"/>
          <c:max val="8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>
                    <a:solidFill>
                      <a:sysClr val="windowText" lastClr="000000"/>
                    </a:solidFill>
                  </a:rPr>
                  <a:t>Kódy</a:t>
                </a:r>
                <a:r>
                  <a:rPr lang="cs-CZ" sz="1100" b="1" baseline="0">
                    <a:solidFill>
                      <a:sysClr val="windowText" lastClr="000000"/>
                    </a:solidFill>
                  </a:rPr>
                  <a:t> SÚKL</a:t>
                </a:r>
                <a:endParaRPr lang="cs-CZ" sz="11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0921277327380712E-2"/>
              <c:y val="0.304770859828088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829544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CE861-FE08-4929-A3FE-631C2059B3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A4D7C6-12BB-40FD-B4D1-85706FED22A9}">
      <dgm:prSet phldrT="[Text]"/>
      <dgm:spPr/>
      <dgm:t>
        <a:bodyPr/>
        <a:lstStyle/>
        <a:p>
          <a:pPr algn="ctr"/>
          <a:r>
            <a:rPr lang="cs-CZ" dirty="0"/>
            <a:t>Vytvoření </a:t>
          </a:r>
          <a: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  <a:t>systému sběru </a:t>
          </a:r>
          <a:b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</a:br>
          <a: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  <a:t>a vyhodnocování nových  informací a dat</a:t>
          </a:r>
        </a:p>
      </dgm:t>
    </dgm:pt>
    <dgm:pt modelId="{CE9FD5C6-4424-4F12-A2C2-8692B6EBAD69}" type="parTrans" cxnId="{F67EA170-3985-4340-BD5C-25C3BBA6A925}">
      <dgm:prSet/>
      <dgm:spPr/>
      <dgm:t>
        <a:bodyPr/>
        <a:lstStyle/>
        <a:p>
          <a:pPr algn="ctr"/>
          <a:endParaRPr lang="cs-CZ"/>
        </a:p>
      </dgm:t>
    </dgm:pt>
    <dgm:pt modelId="{73DD1F22-B74B-4DC5-8D88-5C4E4CD0CEEA}" type="sibTrans" cxnId="{F67EA170-3985-4340-BD5C-25C3BBA6A925}">
      <dgm:prSet/>
      <dgm:spPr/>
      <dgm:t>
        <a:bodyPr/>
        <a:lstStyle/>
        <a:p>
          <a:pPr algn="ctr"/>
          <a:endParaRPr lang="cs-CZ"/>
        </a:p>
      </dgm:t>
    </dgm:pt>
    <dgm:pt modelId="{4DB74ED1-D411-40A6-A996-A6720C55BDE6}">
      <dgm:prSet/>
      <dgm:spPr/>
      <dgm:t>
        <a:bodyPr/>
        <a:lstStyle/>
        <a:p>
          <a:pPr algn="ctr"/>
          <a:r>
            <a:rPr lang="cs-CZ"/>
            <a:t>Automatizovaně</a:t>
          </a:r>
          <a:endParaRPr lang="cs-CZ" dirty="0"/>
        </a:p>
      </dgm:t>
    </dgm:pt>
    <dgm:pt modelId="{24EE88E6-7622-44EA-A35E-FD7CB7AF9FAC}" type="parTrans" cxnId="{6C191771-7871-47B4-AA8A-1ACC3689A8B5}">
      <dgm:prSet/>
      <dgm:spPr/>
      <dgm:t>
        <a:bodyPr/>
        <a:lstStyle/>
        <a:p>
          <a:pPr algn="ctr"/>
          <a:endParaRPr lang="cs-CZ"/>
        </a:p>
      </dgm:t>
    </dgm:pt>
    <dgm:pt modelId="{C077B44D-939B-4B4A-99EE-330F6805D80F}" type="sibTrans" cxnId="{6C191771-7871-47B4-AA8A-1ACC3689A8B5}">
      <dgm:prSet/>
      <dgm:spPr/>
      <dgm:t>
        <a:bodyPr/>
        <a:lstStyle/>
        <a:p>
          <a:pPr algn="ctr"/>
          <a:endParaRPr lang="cs-CZ"/>
        </a:p>
      </dgm:t>
    </dgm:pt>
    <dgm:pt modelId="{6E08B86A-EB02-4158-8110-4412FE0D21B9}">
      <dgm:prSet/>
      <dgm:spPr/>
      <dgm:t>
        <a:bodyPr/>
        <a:lstStyle/>
        <a:p>
          <a:pPr algn="ctr"/>
          <a:r>
            <a:rPr lang="cs-CZ"/>
            <a:t>Prostřednictvím webového formuláře</a:t>
          </a:r>
          <a:endParaRPr lang="cs-CZ" dirty="0"/>
        </a:p>
      </dgm:t>
    </dgm:pt>
    <dgm:pt modelId="{2EE0EBB0-04F0-47DE-BCE2-053BE72F3F55}" type="parTrans" cxnId="{48F75874-C8AB-493C-80E1-670CD2CA3C11}">
      <dgm:prSet/>
      <dgm:spPr/>
      <dgm:t>
        <a:bodyPr/>
        <a:lstStyle/>
        <a:p>
          <a:pPr algn="ctr"/>
          <a:endParaRPr lang="cs-CZ"/>
        </a:p>
      </dgm:t>
    </dgm:pt>
    <dgm:pt modelId="{379641DB-1AC2-4BD4-AC14-C17970810379}" type="sibTrans" cxnId="{48F75874-C8AB-493C-80E1-670CD2CA3C11}">
      <dgm:prSet/>
      <dgm:spPr/>
      <dgm:t>
        <a:bodyPr/>
        <a:lstStyle/>
        <a:p>
          <a:pPr algn="ctr"/>
          <a:endParaRPr lang="cs-CZ"/>
        </a:p>
      </dgm:t>
    </dgm:pt>
    <dgm:pt modelId="{BB1D5AE6-4823-4431-8032-8CE07912F801}">
      <dgm:prSet/>
      <dgm:spPr/>
      <dgm:t>
        <a:bodyPr/>
        <a:lstStyle/>
        <a:p>
          <a:pPr algn="ctr"/>
          <a: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  <a:t>Interní systémy pro vyhodnocení a publikaci výzev a OOP </a:t>
          </a:r>
        </a:p>
      </dgm:t>
    </dgm:pt>
    <dgm:pt modelId="{61C70474-EA0B-46C0-A9CD-E3FBA0A78F13}" type="parTrans" cxnId="{EE64A65A-BD61-4F97-BD61-A08B1702F24C}">
      <dgm:prSet/>
      <dgm:spPr/>
      <dgm:t>
        <a:bodyPr/>
        <a:lstStyle/>
        <a:p>
          <a:pPr algn="ctr"/>
          <a:endParaRPr lang="cs-CZ"/>
        </a:p>
      </dgm:t>
    </dgm:pt>
    <dgm:pt modelId="{A5A82962-D0CE-44FB-A461-72026FDE82C2}" type="sibTrans" cxnId="{EE64A65A-BD61-4F97-BD61-A08B1702F24C}">
      <dgm:prSet/>
      <dgm:spPr/>
      <dgm:t>
        <a:bodyPr/>
        <a:lstStyle/>
        <a:p>
          <a:pPr algn="ctr"/>
          <a:endParaRPr lang="cs-CZ"/>
        </a:p>
      </dgm:t>
    </dgm:pt>
    <dgm:pt modelId="{9C85AC1D-DBEF-490C-B092-3414BCCB39C3}">
      <dgm:prSet/>
      <dgm:spPr/>
      <dgm:t>
        <a:bodyPr/>
        <a:lstStyle/>
        <a:p>
          <a:pPr algn="ctr"/>
          <a:r>
            <a:rPr lang="cs-CZ" dirty="0"/>
            <a:t>Sjednocení přístupu k hlášení – identity/přístupy</a:t>
          </a:r>
        </a:p>
        <a:p>
          <a:pPr algn="ctr"/>
          <a: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  <a:t>Nové doporučené postupy</a:t>
          </a:r>
        </a:p>
      </dgm:t>
    </dgm:pt>
    <dgm:pt modelId="{48FB6ED1-15A8-4356-BE96-056220D8722E}" type="parTrans" cxnId="{FEADF181-A055-4968-9EED-1DFA13695FF4}">
      <dgm:prSet/>
      <dgm:spPr/>
      <dgm:t>
        <a:bodyPr/>
        <a:lstStyle/>
        <a:p>
          <a:pPr algn="ctr"/>
          <a:endParaRPr lang="cs-CZ"/>
        </a:p>
      </dgm:t>
    </dgm:pt>
    <dgm:pt modelId="{DF3B07EF-6676-4B16-8204-6F073FE7134D}" type="sibTrans" cxnId="{FEADF181-A055-4968-9EED-1DFA13695FF4}">
      <dgm:prSet/>
      <dgm:spPr/>
      <dgm:t>
        <a:bodyPr/>
        <a:lstStyle/>
        <a:p>
          <a:pPr algn="ctr"/>
          <a:endParaRPr lang="cs-CZ"/>
        </a:p>
      </dgm:t>
    </dgm:pt>
    <dgm:pt modelId="{C2337973-5692-47A8-B676-ED7F54826FDB}">
      <dgm:prSet custT="1"/>
      <dgm:spPr/>
      <dgm:t>
        <a:bodyPr/>
        <a:lstStyle/>
        <a:p>
          <a:pPr algn="ctr"/>
          <a:r>
            <a:rPr lang="cs-CZ" sz="1600" dirty="0">
              <a:solidFill>
                <a:schemeClr val="accent3">
                  <a:lumMod val="60000"/>
                  <a:lumOff val="40000"/>
                </a:schemeClr>
              </a:solidFill>
            </a:rPr>
            <a:t>Personální zajištění </a:t>
          </a:r>
          <a:r>
            <a:rPr lang="cs-CZ" sz="1600" dirty="0"/>
            <a:t>oddělení výpadků </a:t>
          </a:r>
          <a:br>
            <a:rPr lang="cs-CZ" sz="1600" dirty="0"/>
          </a:br>
          <a:r>
            <a:rPr lang="cs-CZ" sz="1600" dirty="0"/>
            <a:t>a nahraditelnosti </a:t>
          </a:r>
        </a:p>
      </dgm:t>
    </dgm:pt>
    <dgm:pt modelId="{129A9D08-ACEE-4C82-B3EC-A26E8D3D2866}" type="parTrans" cxnId="{9DB168EC-B372-4009-9251-8150CB04ECCF}">
      <dgm:prSet/>
      <dgm:spPr/>
      <dgm:t>
        <a:bodyPr/>
        <a:lstStyle/>
        <a:p>
          <a:pPr algn="ctr"/>
          <a:endParaRPr lang="cs-CZ"/>
        </a:p>
      </dgm:t>
    </dgm:pt>
    <dgm:pt modelId="{505B5EAF-CDCC-4AC3-BFC2-A543A7BDD5F6}" type="sibTrans" cxnId="{9DB168EC-B372-4009-9251-8150CB04ECCF}">
      <dgm:prSet/>
      <dgm:spPr/>
      <dgm:t>
        <a:bodyPr/>
        <a:lstStyle/>
        <a:p>
          <a:pPr algn="ctr"/>
          <a:endParaRPr lang="cs-CZ"/>
        </a:p>
      </dgm:t>
    </dgm:pt>
    <dgm:pt modelId="{3D99C864-777B-4998-9B86-A0F7149E9EF2}">
      <dgm:prSet/>
      <dgm:spPr/>
      <dgm:t>
        <a:bodyPr/>
        <a:lstStyle/>
        <a:p>
          <a:pPr algn="ctr"/>
          <a: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  <a:t>Úprava současných formulářů </a:t>
          </a:r>
          <a:r>
            <a:rPr lang="cs-CZ" dirty="0"/>
            <a:t>hlášení a žádostí</a:t>
          </a:r>
        </a:p>
      </dgm:t>
    </dgm:pt>
    <dgm:pt modelId="{CF67BC32-D01C-4768-A801-3330CB4C0BEC}" type="parTrans" cxnId="{6439E746-523D-429D-B1D3-579B662E4A0B}">
      <dgm:prSet/>
      <dgm:spPr/>
      <dgm:t>
        <a:bodyPr/>
        <a:lstStyle/>
        <a:p>
          <a:pPr algn="ctr"/>
          <a:endParaRPr lang="cs-CZ"/>
        </a:p>
      </dgm:t>
    </dgm:pt>
    <dgm:pt modelId="{B2526C64-698E-467C-957F-B9FDC4FDC3FC}" type="sibTrans" cxnId="{6439E746-523D-429D-B1D3-579B662E4A0B}">
      <dgm:prSet/>
      <dgm:spPr/>
      <dgm:t>
        <a:bodyPr/>
        <a:lstStyle/>
        <a:p>
          <a:pPr algn="ctr"/>
          <a:endParaRPr lang="cs-CZ"/>
        </a:p>
      </dgm:t>
    </dgm:pt>
    <dgm:pt modelId="{3A619E49-173A-47E2-ADCB-B59DBAA4B8DA}">
      <dgm:prSet/>
      <dgm:spPr/>
      <dgm:t>
        <a:bodyPr/>
        <a:lstStyle/>
        <a:p>
          <a:pPr algn="ctr"/>
          <a:r>
            <a:rPr lang="cs-CZ" dirty="0"/>
            <a:t>Systém </a:t>
          </a:r>
          <a: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  <a:t>vydávání výzev </a:t>
          </a:r>
          <a:b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</a:br>
          <a:r>
            <a:rPr lang="cs-CZ" dirty="0"/>
            <a:t>k poskytnutí údajů</a:t>
          </a:r>
        </a:p>
      </dgm:t>
    </dgm:pt>
    <dgm:pt modelId="{E870F2A0-A30C-43B8-84D4-A29FF0B1E8C8}" type="parTrans" cxnId="{A39CDF23-B852-4DBC-8921-D7523E90C2F6}">
      <dgm:prSet/>
      <dgm:spPr/>
      <dgm:t>
        <a:bodyPr/>
        <a:lstStyle/>
        <a:p>
          <a:pPr algn="ctr"/>
          <a:endParaRPr lang="cs-CZ"/>
        </a:p>
      </dgm:t>
    </dgm:pt>
    <dgm:pt modelId="{A3BB3F50-2E6A-4CAD-8C8D-F71A7CD55C4B}" type="sibTrans" cxnId="{A39CDF23-B852-4DBC-8921-D7523E90C2F6}">
      <dgm:prSet/>
      <dgm:spPr/>
      <dgm:t>
        <a:bodyPr/>
        <a:lstStyle/>
        <a:p>
          <a:pPr algn="ctr"/>
          <a:endParaRPr lang="cs-CZ"/>
        </a:p>
      </dgm:t>
    </dgm:pt>
    <dgm:pt modelId="{E728FEA5-C923-48FD-B090-AE2D863875A6}">
      <dgm:prSet/>
      <dgm:spPr/>
      <dgm:t>
        <a:bodyPr/>
        <a:lstStyle/>
        <a:p>
          <a:pPr algn="ctr"/>
          <a:r>
            <a:rPr lang="cs-CZ" dirty="0"/>
            <a:t>Úřední deska</a:t>
          </a:r>
        </a:p>
      </dgm:t>
    </dgm:pt>
    <dgm:pt modelId="{2182748F-2F51-471E-90E4-A7E913933C08}" type="parTrans" cxnId="{D976C331-660F-4870-8A22-EFE5C0374609}">
      <dgm:prSet/>
      <dgm:spPr/>
      <dgm:t>
        <a:bodyPr/>
        <a:lstStyle/>
        <a:p>
          <a:pPr algn="ctr"/>
          <a:endParaRPr lang="cs-CZ"/>
        </a:p>
      </dgm:t>
    </dgm:pt>
    <dgm:pt modelId="{3F660D52-3EF0-471E-8760-F7E472790756}" type="sibTrans" cxnId="{D976C331-660F-4870-8A22-EFE5C0374609}">
      <dgm:prSet/>
      <dgm:spPr/>
      <dgm:t>
        <a:bodyPr/>
        <a:lstStyle/>
        <a:p>
          <a:pPr algn="ctr"/>
          <a:endParaRPr lang="cs-CZ"/>
        </a:p>
      </dgm:t>
    </dgm:pt>
    <dgm:pt modelId="{B8DC396D-2BE6-4FA3-BBE5-13F5DEFB950C}">
      <dgm:prSet/>
      <dgm:spPr/>
      <dgm:t>
        <a:bodyPr/>
        <a:lstStyle/>
        <a:p>
          <a:pPr algn="ctr"/>
          <a:r>
            <a:rPr lang="cs-CZ"/>
            <a:t>Webová služba</a:t>
          </a:r>
          <a:endParaRPr lang="cs-CZ" dirty="0"/>
        </a:p>
      </dgm:t>
    </dgm:pt>
    <dgm:pt modelId="{3DBD4E14-5EFF-40E6-BD91-2742D2FC021F}" type="parTrans" cxnId="{8BB319C0-9230-4884-8F90-3B85FF46736B}">
      <dgm:prSet/>
      <dgm:spPr/>
      <dgm:t>
        <a:bodyPr/>
        <a:lstStyle/>
        <a:p>
          <a:pPr algn="ctr"/>
          <a:endParaRPr lang="cs-CZ"/>
        </a:p>
      </dgm:t>
    </dgm:pt>
    <dgm:pt modelId="{505AECF9-3344-40F8-AA7D-DF26CA0F24C2}" type="sibTrans" cxnId="{8BB319C0-9230-4884-8F90-3B85FF46736B}">
      <dgm:prSet/>
      <dgm:spPr/>
      <dgm:t>
        <a:bodyPr/>
        <a:lstStyle/>
        <a:p>
          <a:pPr algn="ctr"/>
          <a:endParaRPr lang="cs-CZ"/>
        </a:p>
      </dgm:t>
    </dgm:pt>
    <dgm:pt modelId="{AD897D2D-089B-4B15-B9A3-3B5F5C958FA1}">
      <dgm:prSet/>
      <dgm:spPr/>
      <dgm:t>
        <a:bodyPr/>
        <a:lstStyle/>
        <a:p>
          <a:pPr algn="ctr"/>
          <a:r>
            <a:rPr lang="cs-CZ"/>
            <a:t>Individuální doručení držitelům rozhodnutí o registraci</a:t>
          </a:r>
          <a:endParaRPr lang="cs-CZ" dirty="0"/>
        </a:p>
      </dgm:t>
    </dgm:pt>
    <dgm:pt modelId="{D2FE9B8B-FEA8-4649-91A6-46E737539450}" type="parTrans" cxnId="{6E4DE3A6-C457-4EA8-A717-EB88C28875E9}">
      <dgm:prSet/>
      <dgm:spPr/>
      <dgm:t>
        <a:bodyPr/>
        <a:lstStyle/>
        <a:p>
          <a:pPr algn="ctr"/>
          <a:endParaRPr lang="cs-CZ"/>
        </a:p>
      </dgm:t>
    </dgm:pt>
    <dgm:pt modelId="{0F0D40B9-1EA8-4302-8FC3-772B678E813B}" type="sibTrans" cxnId="{6E4DE3A6-C457-4EA8-A717-EB88C28875E9}">
      <dgm:prSet/>
      <dgm:spPr/>
      <dgm:t>
        <a:bodyPr/>
        <a:lstStyle/>
        <a:p>
          <a:pPr algn="ctr"/>
          <a:endParaRPr lang="cs-CZ"/>
        </a:p>
      </dgm:t>
    </dgm:pt>
    <dgm:pt modelId="{9159DE58-1B13-4C85-9DCE-60D210A5FF0E}">
      <dgm:prSet/>
      <dgm:spPr/>
      <dgm:t>
        <a:bodyPr/>
        <a:lstStyle/>
        <a:p>
          <a:pPr algn="ctr"/>
          <a: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  <a:t>Systém vydávání OOP Omezená dostupnost</a:t>
          </a:r>
        </a:p>
      </dgm:t>
    </dgm:pt>
    <dgm:pt modelId="{460859FD-CA5A-4503-BC06-F5F20D782716}" type="parTrans" cxnId="{3D3B39C7-D9D2-4D68-AD09-4493AEAB7809}">
      <dgm:prSet/>
      <dgm:spPr/>
      <dgm:t>
        <a:bodyPr/>
        <a:lstStyle/>
        <a:p>
          <a:pPr algn="ctr"/>
          <a:endParaRPr lang="cs-CZ"/>
        </a:p>
      </dgm:t>
    </dgm:pt>
    <dgm:pt modelId="{8974A8D8-EAD7-4E70-9A18-BDBB9DED9679}" type="sibTrans" cxnId="{3D3B39C7-D9D2-4D68-AD09-4493AEAB7809}">
      <dgm:prSet/>
      <dgm:spPr/>
      <dgm:t>
        <a:bodyPr/>
        <a:lstStyle/>
        <a:p>
          <a:pPr algn="ctr"/>
          <a:endParaRPr lang="cs-CZ"/>
        </a:p>
      </dgm:t>
    </dgm:pt>
    <dgm:pt modelId="{73266273-3AB1-4FB7-8D65-90338A8ABDEB}">
      <dgm:prSet/>
      <dgm:spPr/>
      <dgm:t>
        <a:bodyPr/>
        <a:lstStyle/>
        <a:p>
          <a:pPr algn="ctr"/>
          <a:r>
            <a:rPr lang="cs-CZ" dirty="0"/>
            <a:t>Úřední deska</a:t>
          </a:r>
        </a:p>
      </dgm:t>
    </dgm:pt>
    <dgm:pt modelId="{35D7630F-87B9-46EF-8B5E-8168071B3762}" type="parTrans" cxnId="{12994A8D-6032-4C54-8723-9E92E71AD72D}">
      <dgm:prSet/>
      <dgm:spPr/>
      <dgm:t>
        <a:bodyPr/>
        <a:lstStyle/>
        <a:p>
          <a:pPr algn="ctr"/>
          <a:endParaRPr lang="cs-CZ"/>
        </a:p>
      </dgm:t>
    </dgm:pt>
    <dgm:pt modelId="{A612DD3C-6744-4C03-9A7B-75297DCAC362}" type="sibTrans" cxnId="{12994A8D-6032-4C54-8723-9E92E71AD72D}">
      <dgm:prSet/>
      <dgm:spPr/>
      <dgm:t>
        <a:bodyPr/>
        <a:lstStyle/>
        <a:p>
          <a:pPr algn="ctr"/>
          <a:endParaRPr lang="cs-CZ"/>
        </a:p>
      </dgm:t>
    </dgm:pt>
    <dgm:pt modelId="{BE1EE1B9-D242-4933-A912-4AD5FC786F39}">
      <dgm:prSet/>
      <dgm:spPr/>
      <dgm:t>
        <a:bodyPr/>
        <a:lstStyle/>
        <a:p>
          <a:pPr algn="ctr"/>
          <a:r>
            <a:rPr lang="cs-CZ" dirty="0"/>
            <a:t>Webová služba</a:t>
          </a:r>
        </a:p>
      </dgm:t>
    </dgm:pt>
    <dgm:pt modelId="{FED33E49-501A-4664-A5B9-136782E45D09}" type="parTrans" cxnId="{A24437B4-5040-4F86-9EC1-6D8022838341}">
      <dgm:prSet/>
      <dgm:spPr/>
      <dgm:t>
        <a:bodyPr/>
        <a:lstStyle/>
        <a:p>
          <a:pPr algn="ctr"/>
          <a:endParaRPr lang="cs-CZ"/>
        </a:p>
      </dgm:t>
    </dgm:pt>
    <dgm:pt modelId="{0EFFD102-E76F-43B7-BAFC-A643B43FB943}" type="sibTrans" cxnId="{A24437B4-5040-4F86-9EC1-6D8022838341}">
      <dgm:prSet/>
      <dgm:spPr/>
      <dgm:t>
        <a:bodyPr/>
        <a:lstStyle/>
        <a:p>
          <a:pPr algn="ctr"/>
          <a:endParaRPr lang="cs-CZ"/>
        </a:p>
      </dgm:t>
    </dgm:pt>
    <dgm:pt modelId="{80B63DA2-FD07-4C58-BD92-D41CE82ED2A9}">
      <dgm:prSet/>
      <dgm:spPr/>
      <dgm:t>
        <a:bodyPr/>
        <a:lstStyle/>
        <a:p>
          <a:pPr algn="ctr"/>
          <a:r>
            <a:rPr lang="cs-CZ" dirty="0"/>
            <a:t>Předkládání „</a:t>
          </a:r>
          <a: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  <a:t>Opatření pro odstranění důvodu přerušení“</a:t>
          </a:r>
          <a:r>
            <a:rPr lang="cs-CZ" dirty="0"/>
            <a:t> prostřednictvím </a:t>
          </a:r>
          <a: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  <a:t>webového formuláře</a:t>
          </a:r>
        </a:p>
      </dgm:t>
    </dgm:pt>
    <dgm:pt modelId="{EA6B9120-E00F-435C-918E-3E29626CC220}" type="parTrans" cxnId="{75FBE1D9-A766-47D1-BDC9-4550812B19C6}">
      <dgm:prSet/>
      <dgm:spPr/>
      <dgm:t>
        <a:bodyPr/>
        <a:lstStyle/>
        <a:p>
          <a:pPr algn="ctr"/>
          <a:endParaRPr lang="cs-CZ"/>
        </a:p>
      </dgm:t>
    </dgm:pt>
    <dgm:pt modelId="{05EA3DC0-86D6-4394-990A-18EB3E3B0B77}" type="sibTrans" cxnId="{75FBE1D9-A766-47D1-BDC9-4550812B19C6}">
      <dgm:prSet/>
      <dgm:spPr/>
      <dgm:t>
        <a:bodyPr/>
        <a:lstStyle/>
        <a:p>
          <a:pPr algn="ctr"/>
          <a:endParaRPr lang="cs-CZ"/>
        </a:p>
      </dgm:t>
    </dgm:pt>
    <dgm:pt modelId="{BC014492-3FAC-411C-8322-6C5D46C879C1}">
      <dgm:prSet/>
      <dgm:spPr/>
      <dgm:t>
        <a:bodyPr/>
        <a:lstStyle/>
        <a:p>
          <a:pPr algn="ctr"/>
          <a: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  <a:t>Stanoviska, vyjádření, podněty a data pro MZ </a:t>
          </a:r>
          <a:r>
            <a:rPr lang="cs-CZ" dirty="0"/>
            <a:t>(rezervní zásoby, omezení preskripce,..)</a:t>
          </a:r>
        </a:p>
      </dgm:t>
    </dgm:pt>
    <dgm:pt modelId="{9F2B3440-58C5-4C1F-82DE-78E457A97D09}" type="parTrans" cxnId="{62EB3500-A63F-4402-BC61-BE9B69C65316}">
      <dgm:prSet/>
      <dgm:spPr/>
      <dgm:t>
        <a:bodyPr/>
        <a:lstStyle/>
        <a:p>
          <a:pPr algn="ctr"/>
          <a:endParaRPr lang="cs-CZ"/>
        </a:p>
      </dgm:t>
    </dgm:pt>
    <dgm:pt modelId="{83D54858-7765-4982-BAE2-8AA01E36C641}" type="sibTrans" cxnId="{62EB3500-A63F-4402-BC61-BE9B69C65316}">
      <dgm:prSet/>
      <dgm:spPr/>
      <dgm:t>
        <a:bodyPr/>
        <a:lstStyle/>
        <a:p>
          <a:pPr algn="ctr"/>
          <a:endParaRPr lang="cs-CZ"/>
        </a:p>
      </dgm:t>
    </dgm:pt>
    <dgm:pt modelId="{721D11C9-C1F0-407B-9E8D-4FEF8649D0A5}">
      <dgm:prSet/>
      <dgm:spPr/>
      <dgm:t>
        <a:bodyPr/>
        <a:lstStyle/>
        <a:p>
          <a:pPr algn="ctr"/>
          <a: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  <a:t>Rozšíření kontrolní činnosti</a:t>
          </a:r>
        </a:p>
      </dgm:t>
    </dgm:pt>
    <dgm:pt modelId="{AEB89A59-797D-4D91-8AAC-154D1036D9B4}" type="parTrans" cxnId="{C7234986-6DDD-480B-AD6B-38D7AA69553D}">
      <dgm:prSet/>
      <dgm:spPr/>
      <dgm:t>
        <a:bodyPr/>
        <a:lstStyle/>
        <a:p>
          <a:pPr algn="ctr"/>
          <a:endParaRPr lang="cs-CZ"/>
        </a:p>
      </dgm:t>
    </dgm:pt>
    <dgm:pt modelId="{421D9C54-E0CB-422B-926A-35099CD78592}" type="sibTrans" cxnId="{C7234986-6DDD-480B-AD6B-38D7AA69553D}">
      <dgm:prSet/>
      <dgm:spPr/>
      <dgm:t>
        <a:bodyPr/>
        <a:lstStyle/>
        <a:p>
          <a:pPr algn="ctr"/>
          <a:endParaRPr lang="cs-CZ"/>
        </a:p>
      </dgm:t>
    </dgm:pt>
    <dgm:pt modelId="{D90C5AAD-3148-4B7F-B28C-7E06FB5286AB}">
      <dgm:prSet/>
      <dgm:spPr/>
      <dgm:t>
        <a:bodyPr/>
        <a:lstStyle/>
        <a:p>
          <a:pPr algn="ctr"/>
          <a: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  <a:t>Úprava systému </a:t>
          </a:r>
          <a:r>
            <a:rPr lang="cs-CZ" dirty="0" err="1">
              <a:solidFill>
                <a:schemeClr val="accent3">
                  <a:lumMod val="60000"/>
                  <a:lumOff val="40000"/>
                </a:schemeClr>
              </a:solidFill>
            </a:rPr>
            <a:t>ePreskripce</a:t>
          </a:r>
          <a:endParaRPr lang="cs-CZ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76223163-CB1C-45B4-BBA1-B0E6EF4C594B}" type="parTrans" cxnId="{33DD1319-5252-4BAC-8D9A-3D03057DEF1B}">
      <dgm:prSet/>
      <dgm:spPr/>
      <dgm:t>
        <a:bodyPr/>
        <a:lstStyle/>
        <a:p>
          <a:pPr algn="ctr"/>
          <a:endParaRPr lang="cs-CZ"/>
        </a:p>
      </dgm:t>
    </dgm:pt>
    <dgm:pt modelId="{3A9F280D-48E0-487A-8A6A-221B0AFCFB7D}" type="sibTrans" cxnId="{33DD1319-5252-4BAC-8D9A-3D03057DEF1B}">
      <dgm:prSet/>
      <dgm:spPr/>
      <dgm:t>
        <a:bodyPr/>
        <a:lstStyle/>
        <a:p>
          <a:pPr algn="ctr"/>
          <a:endParaRPr lang="cs-CZ"/>
        </a:p>
      </dgm:t>
    </dgm:pt>
    <dgm:pt modelId="{F090B4A0-55F3-45F5-B535-A582FC5245EB}">
      <dgm:prSet/>
      <dgm:spPr/>
      <dgm:t>
        <a:bodyPr/>
        <a:lstStyle/>
        <a:p>
          <a:pPr algn="ctr"/>
          <a:r>
            <a:rPr lang="cs-CZ" dirty="0">
              <a:solidFill>
                <a:schemeClr val="accent3">
                  <a:lumMod val="60000"/>
                  <a:lumOff val="40000"/>
                </a:schemeClr>
              </a:solidFill>
            </a:rPr>
            <a:t>Vydávání cenových rozhodnutí </a:t>
          </a:r>
          <a:r>
            <a:rPr lang="cs-CZ" dirty="0"/>
            <a:t>pro nahrazující  léčivé přípravky</a:t>
          </a:r>
        </a:p>
      </dgm:t>
    </dgm:pt>
    <dgm:pt modelId="{B4E7D771-C20F-4C09-9EBB-15ABCFB780DE}" type="parTrans" cxnId="{466A6714-A4AF-4008-9557-CB42669972F8}">
      <dgm:prSet/>
      <dgm:spPr/>
      <dgm:t>
        <a:bodyPr/>
        <a:lstStyle/>
        <a:p>
          <a:pPr algn="ctr"/>
          <a:endParaRPr lang="cs-CZ"/>
        </a:p>
      </dgm:t>
    </dgm:pt>
    <dgm:pt modelId="{DB140108-BB89-447F-9A70-DB9B7D0B224D}" type="sibTrans" cxnId="{466A6714-A4AF-4008-9557-CB42669972F8}">
      <dgm:prSet/>
      <dgm:spPr/>
      <dgm:t>
        <a:bodyPr/>
        <a:lstStyle/>
        <a:p>
          <a:pPr algn="ctr"/>
          <a:endParaRPr lang="cs-CZ"/>
        </a:p>
      </dgm:t>
    </dgm:pt>
    <dgm:pt modelId="{1FDCDB6A-6008-4692-ADB4-5D03EE97210C}">
      <dgm:prSet/>
      <dgm:spPr/>
      <dgm:t>
        <a:bodyPr/>
        <a:lstStyle/>
        <a:p>
          <a:pPr algn="ctr"/>
          <a:r>
            <a:rPr lang="cs-CZ" dirty="0"/>
            <a:t>Přehledová databáze</a:t>
          </a:r>
        </a:p>
      </dgm:t>
    </dgm:pt>
    <dgm:pt modelId="{E9429719-46F6-413F-8C37-FDD1C87C661B}" type="parTrans" cxnId="{B5070090-23EE-4F5D-A2AB-617FEDEC4303}">
      <dgm:prSet/>
      <dgm:spPr/>
      <dgm:t>
        <a:bodyPr/>
        <a:lstStyle/>
        <a:p>
          <a:endParaRPr lang="cs-CZ"/>
        </a:p>
      </dgm:t>
    </dgm:pt>
    <dgm:pt modelId="{354D11CF-3AD3-478B-9E1E-B28D1AEA5450}" type="sibTrans" cxnId="{B5070090-23EE-4F5D-A2AB-617FEDEC4303}">
      <dgm:prSet/>
      <dgm:spPr/>
      <dgm:t>
        <a:bodyPr/>
        <a:lstStyle/>
        <a:p>
          <a:endParaRPr lang="cs-CZ"/>
        </a:p>
      </dgm:t>
    </dgm:pt>
    <dgm:pt modelId="{984C96B7-C7D5-4097-BB02-161BFEDFDDE1}" type="pres">
      <dgm:prSet presAssocID="{F83CE861-FE08-4929-A3FE-631C2059B3F5}" presName="diagram" presStyleCnt="0">
        <dgm:presLayoutVars>
          <dgm:dir/>
          <dgm:resizeHandles val="exact"/>
        </dgm:presLayoutVars>
      </dgm:prSet>
      <dgm:spPr/>
    </dgm:pt>
    <dgm:pt modelId="{8B5A23EC-3994-4CEE-AFD4-ABFADEBB9766}" type="pres">
      <dgm:prSet presAssocID="{66A4D7C6-12BB-40FD-B4D1-85706FED22A9}" presName="node" presStyleLbl="node1" presStyleIdx="0" presStyleCnt="12">
        <dgm:presLayoutVars>
          <dgm:bulletEnabled val="1"/>
        </dgm:presLayoutVars>
      </dgm:prSet>
      <dgm:spPr/>
    </dgm:pt>
    <dgm:pt modelId="{2C3FD64B-8EA0-4CC0-A475-428A73770F24}" type="pres">
      <dgm:prSet presAssocID="{73DD1F22-B74B-4DC5-8D88-5C4E4CD0CEEA}" presName="sibTrans" presStyleCnt="0"/>
      <dgm:spPr/>
    </dgm:pt>
    <dgm:pt modelId="{8D252FE6-7BC8-4150-A5D9-23F2A972354E}" type="pres">
      <dgm:prSet presAssocID="{BB1D5AE6-4823-4431-8032-8CE07912F801}" presName="node" presStyleLbl="node1" presStyleIdx="1" presStyleCnt="12">
        <dgm:presLayoutVars>
          <dgm:bulletEnabled val="1"/>
        </dgm:presLayoutVars>
      </dgm:prSet>
      <dgm:spPr/>
    </dgm:pt>
    <dgm:pt modelId="{501FA071-F0EE-4C9F-8EF5-119A8E5AA917}" type="pres">
      <dgm:prSet presAssocID="{A5A82962-D0CE-44FB-A461-72026FDE82C2}" presName="sibTrans" presStyleCnt="0"/>
      <dgm:spPr/>
    </dgm:pt>
    <dgm:pt modelId="{5C07DA51-73E7-47EF-81E7-A9848FB2A667}" type="pres">
      <dgm:prSet presAssocID="{9C85AC1D-DBEF-490C-B092-3414BCCB39C3}" presName="node" presStyleLbl="node1" presStyleIdx="2" presStyleCnt="12">
        <dgm:presLayoutVars>
          <dgm:bulletEnabled val="1"/>
        </dgm:presLayoutVars>
      </dgm:prSet>
      <dgm:spPr/>
    </dgm:pt>
    <dgm:pt modelId="{FC08F742-B668-492C-B13D-D9DE9D71B858}" type="pres">
      <dgm:prSet presAssocID="{DF3B07EF-6676-4B16-8204-6F073FE7134D}" presName="sibTrans" presStyleCnt="0"/>
      <dgm:spPr/>
    </dgm:pt>
    <dgm:pt modelId="{4C2CE579-E216-4614-A982-A16A149971E4}" type="pres">
      <dgm:prSet presAssocID="{C2337973-5692-47A8-B676-ED7F54826FDB}" presName="node" presStyleLbl="node1" presStyleIdx="3" presStyleCnt="12">
        <dgm:presLayoutVars>
          <dgm:bulletEnabled val="1"/>
        </dgm:presLayoutVars>
      </dgm:prSet>
      <dgm:spPr/>
    </dgm:pt>
    <dgm:pt modelId="{6DF791D3-431A-4313-9379-0D88E0ED962F}" type="pres">
      <dgm:prSet presAssocID="{505B5EAF-CDCC-4AC3-BFC2-A543A7BDD5F6}" presName="sibTrans" presStyleCnt="0"/>
      <dgm:spPr/>
    </dgm:pt>
    <dgm:pt modelId="{83F365AA-9D96-4634-AD26-5A12B9E7247C}" type="pres">
      <dgm:prSet presAssocID="{3D99C864-777B-4998-9B86-A0F7149E9EF2}" presName="node" presStyleLbl="node1" presStyleIdx="4" presStyleCnt="12">
        <dgm:presLayoutVars>
          <dgm:bulletEnabled val="1"/>
        </dgm:presLayoutVars>
      </dgm:prSet>
      <dgm:spPr/>
    </dgm:pt>
    <dgm:pt modelId="{E9A6036B-B483-475F-BC80-394667277A9E}" type="pres">
      <dgm:prSet presAssocID="{B2526C64-698E-467C-957F-B9FDC4FDC3FC}" presName="sibTrans" presStyleCnt="0"/>
      <dgm:spPr/>
    </dgm:pt>
    <dgm:pt modelId="{9E847A5E-7E60-439C-B180-D855E783B64B}" type="pres">
      <dgm:prSet presAssocID="{3A619E49-173A-47E2-ADCB-B59DBAA4B8DA}" presName="node" presStyleLbl="node1" presStyleIdx="5" presStyleCnt="12">
        <dgm:presLayoutVars>
          <dgm:bulletEnabled val="1"/>
        </dgm:presLayoutVars>
      </dgm:prSet>
      <dgm:spPr/>
    </dgm:pt>
    <dgm:pt modelId="{53DC6E6B-1F04-42D9-9696-4BB708848A75}" type="pres">
      <dgm:prSet presAssocID="{A3BB3F50-2E6A-4CAD-8C8D-F71A7CD55C4B}" presName="sibTrans" presStyleCnt="0"/>
      <dgm:spPr/>
    </dgm:pt>
    <dgm:pt modelId="{7341FA42-B47E-4E3C-814E-D700C83CC09F}" type="pres">
      <dgm:prSet presAssocID="{9159DE58-1B13-4C85-9DCE-60D210A5FF0E}" presName="node" presStyleLbl="node1" presStyleIdx="6" presStyleCnt="12">
        <dgm:presLayoutVars>
          <dgm:bulletEnabled val="1"/>
        </dgm:presLayoutVars>
      </dgm:prSet>
      <dgm:spPr/>
    </dgm:pt>
    <dgm:pt modelId="{EF261E6E-7917-42DB-8055-584B6164EA12}" type="pres">
      <dgm:prSet presAssocID="{8974A8D8-EAD7-4E70-9A18-BDBB9DED9679}" presName="sibTrans" presStyleCnt="0"/>
      <dgm:spPr/>
    </dgm:pt>
    <dgm:pt modelId="{288D5FE1-1B91-4E60-A600-AB9E16DBEE2E}" type="pres">
      <dgm:prSet presAssocID="{80B63DA2-FD07-4C58-BD92-D41CE82ED2A9}" presName="node" presStyleLbl="node1" presStyleIdx="7" presStyleCnt="12">
        <dgm:presLayoutVars>
          <dgm:bulletEnabled val="1"/>
        </dgm:presLayoutVars>
      </dgm:prSet>
      <dgm:spPr/>
    </dgm:pt>
    <dgm:pt modelId="{70ACE782-0D9F-4E7B-931C-81C53B19DC89}" type="pres">
      <dgm:prSet presAssocID="{05EA3DC0-86D6-4394-990A-18EB3E3B0B77}" presName="sibTrans" presStyleCnt="0"/>
      <dgm:spPr/>
    </dgm:pt>
    <dgm:pt modelId="{5570E7B2-9521-4E02-B77D-12320847CF1D}" type="pres">
      <dgm:prSet presAssocID="{BC014492-3FAC-411C-8322-6C5D46C879C1}" presName="node" presStyleLbl="node1" presStyleIdx="8" presStyleCnt="12">
        <dgm:presLayoutVars>
          <dgm:bulletEnabled val="1"/>
        </dgm:presLayoutVars>
      </dgm:prSet>
      <dgm:spPr/>
    </dgm:pt>
    <dgm:pt modelId="{955CD765-2A27-42DE-A10F-65DF8EE670E8}" type="pres">
      <dgm:prSet presAssocID="{83D54858-7765-4982-BAE2-8AA01E36C641}" presName="sibTrans" presStyleCnt="0"/>
      <dgm:spPr/>
    </dgm:pt>
    <dgm:pt modelId="{D51513EF-68AA-4964-BE66-8FA53EFDE03F}" type="pres">
      <dgm:prSet presAssocID="{721D11C9-C1F0-407B-9E8D-4FEF8649D0A5}" presName="node" presStyleLbl="node1" presStyleIdx="9" presStyleCnt="12">
        <dgm:presLayoutVars>
          <dgm:bulletEnabled val="1"/>
        </dgm:presLayoutVars>
      </dgm:prSet>
      <dgm:spPr/>
    </dgm:pt>
    <dgm:pt modelId="{1D9A6BA4-DAF7-47B2-8CD1-AD0975FF86D7}" type="pres">
      <dgm:prSet presAssocID="{421D9C54-E0CB-422B-926A-35099CD78592}" presName="sibTrans" presStyleCnt="0"/>
      <dgm:spPr/>
    </dgm:pt>
    <dgm:pt modelId="{DAF96D1B-50A6-4E50-A630-F305BCAD52D1}" type="pres">
      <dgm:prSet presAssocID="{D90C5AAD-3148-4B7F-B28C-7E06FB5286AB}" presName="node" presStyleLbl="node1" presStyleIdx="10" presStyleCnt="12">
        <dgm:presLayoutVars>
          <dgm:bulletEnabled val="1"/>
        </dgm:presLayoutVars>
      </dgm:prSet>
      <dgm:spPr/>
    </dgm:pt>
    <dgm:pt modelId="{7F3639FB-40D4-4B09-B13F-7DFF74B9799D}" type="pres">
      <dgm:prSet presAssocID="{3A9F280D-48E0-487A-8A6A-221B0AFCFB7D}" presName="sibTrans" presStyleCnt="0"/>
      <dgm:spPr/>
    </dgm:pt>
    <dgm:pt modelId="{575B7096-D9AB-447D-A472-9594D6A1A454}" type="pres">
      <dgm:prSet presAssocID="{F090B4A0-55F3-45F5-B535-A582FC5245EB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2EB3500-A63F-4402-BC61-BE9B69C65316}" srcId="{F83CE861-FE08-4929-A3FE-631C2059B3F5}" destId="{BC014492-3FAC-411C-8322-6C5D46C879C1}" srcOrd="8" destOrd="0" parTransId="{9F2B3440-58C5-4C1F-82DE-78E457A97D09}" sibTransId="{83D54858-7765-4982-BAE2-8AA01E36C641}"/>
    <dgm:cxn modelId="{F9CC530C-2F63-4253-8935-7350A8E2DF0A}" type="presOf" srcId="{B8DC396D-2BE6-4FA3-BBE5-13F5DEFB950C}" destId="{9E847A5E-7E60-439C-B180-D855E783B64B}" srcOrd="0" destOrd="2" presId="urn:microsoft.com/office/officeart/2005/8/layout/default"/>
    <dgm:cxn modelId="{466A6714-A4AF-4008-9557-CB42669972F8}" srcId="{F83CE861-FE08-4929-A3FE-631C2059B3F5}" destId="{F090B4A0-55F3-45F5-B535-A582FC5245EB}" srcOrd="11" destOrd="0" parTransId="{B4E7D771-C20F-4C09-9EBB-15ABCFB780DE}" sibTransId="{DB140108-BB89-447F-9A70-DB9B7D0B224D}"/>
    <dgm:cxn modelId="{33DD1319-5252-4BAC-8D9A-3D03057DEF1B}" srcId="{F83CE861-FE08-4929-A3FE-631C2059B3F5}" destId="{D90C5AAD-3148-4B7F-B28C-7E06FB5286AB}" srcOrd="10" destOrd="0" parTransId="{76223163-CB1C-45B4-BBA1-B0E6EF4C594B}" sibTransId="{3A9F280D-48E0-487A-8A6A-221B0AFCFB7D}"/>
    <dgm:cxn modelId="{44A9EB1B-E3D4-4806-AD75-82C5AC5D6A61}" type="presOf" srcId="{BC014492-3FAC-411C-8322-6C5D46C879C1}" destId="{5570E7B2-9521-4E02-B77D-12320847CF1D}" srcOrd="0" destOrd="0" presId="urn:microsoft.com/office/officeart/2005/8/layout/default"/>
    <dgm:cxn modelId="{A39CDF23-B852-4DBC-8921-D7523E90C2F6}" srcId="{F83CE861-FE08-4929-A3FE-631C2059B3F5}" destId="{3A619E49-173A-47E2-ADCB-B59DBAA4B8DA}" srcOrd="5" destOrd="0" parTransId="{E870F2A0-A30C-43B8-84D4-A29FF0B1E8C8}" sibTransId="{A3BB3F50-2E6A-4CAD-8C8D-F71A7CD55C4B}"/>
    <dgm:cxn modelId="{D976C331-660F-4870-8A22-EFE5C0374609}" srcId="{3A619E49-173A-47E2-ADCB-B59DBAA4B8DA}" destId="{E728FEA5-C923-48FD-B090-AE2D863875A6}" srcOrd="0" destOrd="0" parTransId="{2182748F-2F51-471E-90E4-A7E913933C08}" sibTransId="{3F660D52-3EF0-471E-8760-F7E472790756}"/>
    <dgm:cxn modelId="{5B275432-ECB8-415E-8249-B29E731C6C4C}" type="presOf" srcId="{6E08B86A-EB02-4158-8110-4412FE0D21B9}" destId="{8B5A23EC-3994-4CEE-AFD4-ABFADEBB9766}" srcOrd="0" destOrd="2" presId="urn:microsoft.com/office/officeart/2005/8/layout/default"/>
    <dgm:cxn modelId="{A0DC1234-9F0B-4946-B811-BA139E06CF99}" type="presOf" srcId="{BB1D5AE6-4823-4431-8032-8CE07912F801}" destId="{8D252FE6-7BC8-4150-A5D9-23F2A972354E}" srcOrd="0" destOrd="0" presId="urn:microsoft.com/office/officeart/2005/8/layout/default"/>
    <dgm:cxn modelId="{C358223A-8A4B-47D8-A27A-55B70E62E135}" type="presOf" srcId="{F090B4A0-55F3-45F5-B535-A582FC5245EB}" destId="{575B7096-D9AB-447D-A472-9594D6A1A454}" srcOrd="0" destOrd="0" presId="urn:microsoft.com/office/officeart/2005/8/layout/default"/>
    <dgm:cxn modelId="{7F97E45D-92A6-48B7-87E4-BB4DB582A7E2}" type="presOf" srcId="{BE1EE1B9-D242-4933-A912-4AD5FC786F39}" destId="{7341FA42-B47E-4E3C-814E-D700C83CC09F}" srcOrd="0" destOrd="2" presId="urn:microsoft.com/office/officeart/2005/8/layout/default"/>
    <dgm:cxn modelId="{B6470960-CEB7-4D60-9EA5-BC307ACD6E71}" type="presOf" srcId="{66A4D7C6-12BB-40FD-B4D1-85706FED22A9}" destId="{8B5A23EC-3994-4CEE-AFD4-ABFADEBB9766}" srcOrd="0" destOrd="0" presId="urn:microsoft.com/office/officeart/2005/8/layout/default"/>
    <dgm:cxn modelId="{474DB641-25AA-47BD-8135-26669C02EE16}" type="presOf" srcId="{D90C5AAD-3148-4B7F-B28C-7E06FB5286AB}" destId="{DAF96D1B-50A6-4E50-A630-F305BCAD52D1}" srcOrd="0" destOrd="0" presId="urn:microsoft.com/office/officeart/2005/8/layout/default"/>
    <dgm:cxn modelId="{1F62A565-9BD6-485D-B981-EBE1EFED3521}" type="presOf" srcId="{F83CE861-FE08-4929-A3FE-631C2059B3F5}" destId="{984C96B7-C7D5-4097-BB02-161BFEDFDDE1}" srcOrd="0" destOrd="0" presId="urn:microsoft.com/office/officeart/2005/8/layout/default"/>
    <dgm:cxn modelId="{2B2CE545-B96D-4FF3-9CB4-670AB70944DF}" type="presOf" srcId="{3D99C864-777B-4998-9B86-A0F7149E9EF2}" destId="{83F365AA-9D96-4634-AD26-5A12B9E7247C}" srcOrd="0" destOrd="0" presId="urn:microsoft.com/office/officeart/2005/8/layout/default"/>
    <dgm:cxn modelId="{6439E746-523D-429D-B1D3-579B662E4A0B}" srcId="{F83CE861-FE08-4929-A3FE-631C2059B3F5}" destId="{3D99C864-777B-4998-9B86-A0F7149E9EF2}" srcOrd="4" destOrd="0" parTransId="{CF67BC32-D01C-4768-A801-3330CB4C0BEC}" sibTransId="{B2526C64-698E-467C-957F-B9FDC4FDC3FC}"/>
    <dgm:cxn modelId="{F67EA170-3985-4340-BD5C-25C3BBA6A925}" srcId="{F83CE861-FE08-4929-A3FE-631C2059B3F5}" destId="{66A4D7C6-12BB-40FD-B4D1-85706FED22A9}" srcOrd="0" destOrd="0" parTransId="{CE9FD5C6-4424-4F12-A2C2-8692B6EBAD69}" sibTransId="{73DD1F22-B74B-4DC5-8D88-5C4E4CD0CEEA}"/>
    <dgm:cxn modelId="{7F8AA150-1C34-4707-90D6-0D6FFC117765}" type="presOf" srcId="{E728FEA5-C923-48FD-B090-AE2D863875A6}" destId="{9E847A5E-7E60-439C-B180-D855E783B64B}" srcOrd="0" destOrd="1" presId="urn:microsoft.com/office/officeart/2005/8/layout/default"/>
    <dgm:cxn modelId="{6C191771-7871-47B4-AA8A-1ACC3689A8B5}" srcId="{66A4D7C6-12BB-40FD-B4D1-85706FED22A9}" destId="{4DB74ED1-D411-40A6-A996-A6720C55BDE6}" srcOrd="0" destOrd="0" parTransId="{24EE88E6-7622-44EA-A35E-FD7CB7AF9FAC}" sibTransId="{C077B44D-939B-4B4A-99EE-330F6805D80F}"/>
    <dgm:cxn modelId="{EAD1FE52-575E-416D-8EB7-226A51FC4C35}" type="presOf" srcId="{80B63DA2-FD07-4C58-BD92-D41CE82ED2A9}" destId="{288D5FE1-1B91-4E60-A600-AB9E16DBEE2E}" srcOrd="0" destOrd="0" presId="urn:microsoft.com/office/officeart/2005/8/layout/default"/>
    <dgm:cxn modelId="{D29A5173-1980-4A15-8B73-1368B55621AC}" type="presOf" srcId="{721D11C9-C1F0-407B-9E8D-4FEF8649D0A5}" destId="{D51513EF-68AA-4964-BE66-8FA53EFDE03F}" srcOrd="0" destOrd="0" presId="urn:microsoft.com/office/officeart/2005/8/layout/default"/>
    <dgm:cxn modelId="{48F75874-C8AB-493C-80E1-670CD2CA3C11}" srcId="{66A4D7C6-12BB-40FD-B4D1-85706FED22A9}" destId="{6E08B86A-EB02-4158-8110-4412FE0D21B9}" srcOrd="1" destOrd="0" parTransId="{2EE0EBB0-04F0-47DE-BCE2-053BE72F3F55}" sibTransId="{379641DB-1AC2-4BD4-AC14-C17970810379}"/>
    <dgm:cxn modelId="{8E5A047A-B1DA-4F75-8BA2-748FB6E97C69}" type="presOf" srcId="{9C85AC1D-DBEF-490C-B092-3414BCCB39C3}" destId="{5C07DA51-73E7-47EF-81E7-A9848FB2A667}" srcOrd="0" destOrd="0" presId="urn:microsoft.com/office/officeart/2005/8/layout/default"/>
    <dgm:cxn modelId="{EE64A65A-BD61-4F97-BD61-A08B1702F24C}" srcId="{F83CE861-FE08-4929-A3FE-631C2059B3F5}" destId="{BB1D5AE6-4823-4431-8032-8CE07912F801}" srcOrd="1" destOrd="0" parTransId="{61C70474-EA0B-46C0-A9CD-E3FBA0A78F13}" sibTransId="{A5A82962-D0CE-44FB-A461-72026FDE82C2}"/>
    <dgm:cxn modelId="{FEADF181-A055-4968-9EED-1DFA13695FF4}" srcId="{F83CE861-FE08-4929-A3FE-631C2059B3F5}" destId="{9C85AC1D-DBEF-490C-B092-3414BCCB39C3}" srcOrd="2" destOrd="0" parTransId="{48FB6ED1-15A8-4356-BE96-056220D8722E}" sibTransId="{DF3B07EF-6676-4B16-8204-6F073FE7134D}"/>
    <dgm:cxn modelId="{C7234986-6DDD-480B-AD6B-38D7AA69553D}" srcId="{F83CE861-FE08-4929-A3FE-631C2059B3F5}" destId="{721D11C9-C1F0-407B-9E8D-4FEF8649D0A5}" srcOrd="9" destOrd="0" parTransId="{AEB89A59-797D-4D91-8AAC-154D1036D9B4}" sibTransId="{421D9C54-E0CB-422B-926A-35099CD78592}"/>
    <dgm:cxn modelId="{12994A8D-6032-4C54-8723-9E92E71AD72D}" srcId="{9159DE58-1B13-4C85-9DCE-60D210A5FF0E}" destId="{73266273-3AB1-4FB7-8D65-90338A8ABDEB}" srcOrd="0" destOrd="0" parTransId="{35D7630F-87B9-46EF-8B5E-8168071B3762}" sibTransId="{A612DD3C-6744-4C03-9A7B-75297DCAC362}"/>
    <dgm:cxn modelId="{B5070090-23EE-4F5D-A2AB-617FEDEC4303}" srcId="{9159DE58-1B13-4C85-9DCE-60D210A5FF0E}" destId="{1FDCDB6A-6008-4692-ADB4-5D03EE97210C}" srcOrd="2" destOrd="0" parTransId="{E9429719-46F6-413F-8C37-FDD1C87C661B}" sibTransId="{354D11CF-3AD3-478B-9E1E-B28D1AEA5450}"/>
    <dgm:cxn modelId="{5507359F-B7D5-43D5-8F88-0D9A4C158A95}" type="presOf" srcId="{4DB74ED1-D411-40A6-A996-A6720C55BDE6}" destId="{8B5A23EC-3994-4CEE-AFD4-ABFADEBB9766}" srcOrd="0" destOrd="1" presId="urn:microsoft.com/office/officeart/2005/8/layout/default"/>
    <dgm:cxn modelId="{F72FE89F-5CFD-47B9-A4C9-A5BEDB6CF416}" type="presOf" srcId="{3A619E49-173A-47E2-ADCB-B59DBAA4B8DA}" destId="{9E847A5E-7E60-439C-B180-D855E783B64B}" srcOrd="0" destOrd="0" presId="urn:microsoft.com/office/officeart/2005/8/layout/default"/>
    <dgm:cxn modelId="{6E4DE3A6-C457-4EA8-A717-EB88C28875E9}" srcId="{3A619E49-173A-47E2-ADCB-B59DBAA4B8DA}" destId="{AD897D2D-089B-4B15-B9A3-3B5F5C958FA1}" srcOrd="2" destOrd="0" parTransId="{D2FE9B8B-FEA8-4649-91A6-46E737539450}" sibTransId="{0F0D40B9-1EA8-4302-8FC3-772B678E813B}"/>
    <dgm:cxn modelId="{A24437B4-5040-4F86-9EC1-6D8022838341}" srcId="{9159DE58-1B13-4C85-9DCE-60D210A5FF0E}" destId="{BE1EE1B9-D242-4933-A912-4AD5FC786F39}" srcOrd="1" destOrd="0" parTransId="{FED33E49-501A-4664-A5B9-136782E45D09}" sibTransId="{0EFFD102-E76F-43B7-BAFC-A643B43FB943}"/>
    <dgm:cxn modelId="{8BB319C0-9230-4884-8F90-3B85FF46736B}" srcId="{3A619E49-173A-47E2-ADCB-B59DBAA4B8DA}" destId="{B8DC396D-2BE6-4FA3-BBE5-13F5DEFB950C}" srcOrd="1" destOrd="0" parTransId="{3DBD4E14-5EFF-40E6-BD91-2742D2FC021F}" sibTransId="{505AECF9-3344-40F8-AA7D-DF26CA0F24C2}"/>
    <dgm:cxn modelId="{3D3B39C7-D9D2-4D68-AD09-4493AEAB7809}" srcId="{F83CE861-FE08-4929-A3FE-631C2059B3F5}" destId="{9159DE58-1B13-4C85-9DCE-60D210A5FF0E}" srcOrd="6" destOrd="0" parTransId="{460859FD-CA5A-4503-BC06-F5F20D782716}" sibTransId="{8974A8D8-EAD7-4E70-9A18-BDBB9DED9679}"/>
    <dgm:cxn modelId="{887786CE-D49E-4DDD-8582-83168E247700}" type="presOf" srcId="{73266273-3AB1-4FB7-8D65-90338A8ABDEB}" destId="{7341FA42-B47E-4E3C-814E-D700C83CC09F}" srcOrd="0" destOrd="1" presId="urn:microsoft.com/office/officeart/2005/8/layout/default"/>
    <dgm:cxn modelId="{AB65BCCF-2877-461D-9526-37D96A17E8C3}" type="presOf" srcId="{1FDCDB6A-6008-4692-ADB4-5D03EE97210C}" destId="{7341FA42-B47E-4E3C-814E-D700C83CC09F}" srcOrd="0" destOrd="3" presId="urn:microsoft.com/office/officeart/2005/8/layout/default"/>
    <dgm:cxn modelId="{75FBE1D9-A766-47D1-BDC9-4550812B19C6}" srcId="{F83CE861-FE08-4929-A3FE-631C2059B3F5}" destId="{80B63DA2-FD07-4C58-BD92-D41CE82ED2A9}" srcOrd="7" destOrd="0" parTransId="{EA6B9120-E00F-435C-918E-3E29626CC220}" sibTransId="{05EA3DC0-86D6-4394-990A-18EB3E3B0B77}"/>
    <dgm:cxn modelId="{F0388AE0-0829-45E1-9A1E-5D3B6CA93525}" type="presOf" srcId="{9159DE58-1B13-4C85-9DCE-60D210A5FF0E}" destId="{7341FA42-B47E-4E3C-814E-D700C83CC09F}" srcOrd="0" destOrd="0" presId="urn:microsoft.com/office/officeart/2005/8/layout/default"/>
    <dgm:cxn modelId="{4E98FDE2-4E44-48A0-B8D5-FFDB3A8A0983}" type="presOf" srcId="{C2337973-5692-47A8-B676-ED7F54826FDB}" destId="{4C2CE579-E216-4614-A982-A16A149971E4}" srcOrd="0" destOrd="0" presId="urn:microsoft.com/office/officeart/2005/8/layout/default"/>
    <dgm:cxn modelId="{9DB168EC-B372-4009-9251-8150CB04ECCF}" srcId="{F83CE861-FE08-4929-A3FE-631C2059B3F5}" destId="{C2337973-5692-47A8-B676-ED7F54826FDB}" srcOrd="3" destOrd="0" parTransId="{129A9D08-ACEE-4C82-B3EC-A26E8D3D2866}" sibTransId="{505B5EAF-CDCC-4AC3-BFC2-A543A7BDD5F6}"/>
    <dgm:cxn modelId="{0A9909EF-88B5-4D67-8BC2-2A1E15CF7075}" type="presOf" srcId="{AD897D2D-089B-4B15-B9A3-3B5F5C958FA1}" destId="{9E847A5E-7E60-439C-B180-D855E783B64B}" srcOrd="0" destOrd="3" presId="urn:microsoft.com/office/officeart/2005/8/layout/default"/>
    <dgm:cxn modelId="{809DCD92-A259-479A-BBD7-446EF407AA13}" type="presParOf" srcId="{984C96B7-C7D5-4097-BB02-161BFEDFDDE1}" destId="{8B5A23EC-3994-4CEE-AFD4-ABFADEBB9766}" srcOrd="0" destOrd="0" presId="urn:microsoft.com/office/officeart/2005/8/layout/default"/>
    <dgm:cxn modelId="{46D30BB7-6E8D-46FC-A40A-E63B404048F0}" type="presParOf" srcId="{984C96B7-C7D5-4097-BB02-161BFEDFDDE1}" destId="{2C3FD64B-8EA0-4CC0-A475-428A73770F24}" srcOrd="1" destOrd="0" presId="urn:microsoft.com/office/officeart/2005/8/layout/default"/>
    <dgm:cxn modelId="{FF097E07-DDC6-4B3D-8778-31AA3E0DA5BB}" type="presParOf" srcId="{984C96B7-C7D5-4097-BB02-161BFEDFDDE1}" destId="{8D252FE6-7BC8-4150-A5D9-23F2A972354E}" srcOrd="2" destOrd="0" presId="urn:microsoft.com/office/officeart/2005/8/layout/default"/>
    <dgm:cxn modelId="{BEED194A-CEB9-4F07-8278-C1862B38619E}" type="presParOf" srcId="{984C96B7-C7D5-4097-BB02-161BFEDFDDE1}" destId="{501FA071-F0EE-4C9F-8EF5-119A8E5AA917}" srcOrd="3" destOrd="0" presId="urn:microsoft.com/office/officeart/2005/8/layout/default"/>
    <dgm:cxn modelId="{0FBF4386-AA1A-497D-BA2C-A06DADF297F5}" type="presParOf" srcId="{984C96B7-C7D5-4097-BB02-161BFEDFDDE1}" destId="{5C07DA51-73E7-47EF-81E7-A9848FB2A667}" srcOrd="4" destOrd="0" presId="urn:microsoft.com/office/officeart/2005/8/layout/default"/>
    <dgm:cxn modelId="{D84A7509-D50D-43A6-8C10-3376ECAD4C30}" type="presParOf" srcId="{984C96B7-C7D5-4097-BB02-161BFEDFDDE1}" destId="{FC08F742-B668-492C-B13D-D9DE9D71B858}" srcOrd="5" destOrd="0" presId="urn:microsoft.com/office/officeart/2005/8/layout/default"/>
    <dgm:cxn modelId="{09585A2D-F172-402C-90B0-689E00261AB0}" type="presParOf" srcId="{984C96B7-C7D5-4097-BB02-161BFEDFDDE1}" destId="{4C2CE579-E216-4614-A982-A16A149971E4}" srcOrd="6" destOrd="0" presId="urn:microsoft.com/office/officeart/2005/8/layout/default"/>
    <dgm:cxn modelId="{3BF28A8F-F630-48AD-8E57-0EBE394D26F7}" type="presParOf" srcId="{984C96B7-C7D5-4097-BB02-161BFEDFDDE1}" destId="{6DF791D3-431A-4313-9379-0D88E0ED962F}" srcOrd="7" destOrd="0" presId="urn:microsoft.com/office/officeart/2005/8/layout/default"/>
    <dgm:cxn modelId="{3FD88DA6-5AB0-437B-A4F5-E19073A96B10}" type="presParOf" srcId="{984C96B7-C7D5-4097-BB02-161BFEDFDDE1}" destId="{83F365AA-9D96-4634-AD26-5A12B9E7247C}" srcOrd="8" destOrd="0" presId="urn:microsoft.com/office/officeart/2005/8/layout/default"/>
    <dgm:cxn modelId="{5049E751-797E-4C47-BA00-7DE9015F5A1E}" type="presParOf" srcId="{984C96B7-C7D5-4097-BB02-161BFEDFDDE1}" destId="{E9A6036B-B483-475F-BC80-394667277A9E}" srcOrd="9" destOrd="0" presId="urn:microsoft.com/office/officeart/2005/8/layout/default"/>
    <dgm:cxn modelId="{333F03EE-C858-4BDC-8368-282B5BE31BAD}" type="presParOf" srcId="{984C96B7-C7D5-4097-BB02-161BFEDFDDE1}" destId="{9E847A5E-7E60-439C-B180-D855E783B64B}" srcOrd="10" destOrd="0" presId="urn:microsoft.com/office/officeart/2005/8/layout/default"/>
    <dgm:cxn modelId="{FCCF3A27-0EDB-41FB-8893-8D1F59D91656}" type="presParOf" srcId="{984C96B7-C7D5-4097-BB02-161BFEDFDDE1}" destId="{53DC6E6B-1F04-42D9-9696-4BB708848A75}" srcOrd="11" destOrd="0" presId="urn:microsoft.com/office/officeart/2005/8/layout/default"/>
    <dgm:cxn modelId="{8E681979-3B4C-4DD8-8911-54ADB6B47E38}" type="presParOf" srcId="{984C96B7-C7D5-4097-BB02-161BFEDFDDE1}" destId="{7341FA42-B47E-4E3C-814E-D700C83CC09F}" srcOrd="12" destOrd="0" presId="urn:microsoft.com/office/officeart/2005/8/layout/default"/>
    <dgm:cxn modelId="{586CFD13-7C07-4D99-9425-C664BC329063}" type="presParOf" srcId="{984C96B7-C7D5-4097-BB02-161BFEDFDDE1}" destId="{EF261E6E-7917-42DB-8055-584B6164EA12}" srcOrd="13" destOrd="0" presId="urn:microsoft.com/office/officeart/2005/8/layout/default"/>
    <dgm:cxn modelId="{A9FE4C7B-E435-4B22-8961-CD5A04266BB7}" type="presParOf" srcId="{984C96B7-C7D5-4097-BB02-161BFEDFDDE1}" destId="{288D5FE1-1B91-4E60-A600-AB9E16DBEE2E}" srcOrd="14" destOrd="0" presId="urn:microsoft.com/office/officeart/2005/8/layout/default"/>
    <dgm:cxn modelId="{A0D86EEA-4510-4953-A8CA-DC95466F2D9D}" type="presParOf" srcId="{984C96B7-C7D5-4097-BB02-161BFEDFDDE1}" destId="{70ACE782-0D9F-4E7B-931C-81C53B19DC89}" srcOrd="15" destOrd="0" presId="urn:microsoft.com/office/officeart/2005/8/layout/default"/>
    <dgm:cxn modelId="{DD6161E6-ECC2-4F49-8B6A-972563F627DF}" type="presParOf" srcId="{984C96B7-C7D5-4097-BB02-161BFEDFDDE1}" destId="{5570E7B2-9521-4E02-B77D-12320847CF1D}" srcOrd="16" destOrd="0" presId="urn:microsoft.com/office/officeart/2005/8/layout/default"/>
    <dgm:cxn modelId="{43285F4F-1AC5-47CA-A7E6-9E37D77DD6F7}" type="presParOf" srcId="{984C96B7-C7D5-4097-BB02-161BFEDFDDE1}" destId="{955CD765-2A27-42DE-A10F-65DF8EE670E8}" srcOrd="17" destOrd="0" presId="urn:microsoft.com/office/officeart/2005/8/layout/default"/>
    <dgm:cxn modelId="{2F4003D6-375E-4C32-B7E4-009EEC63AECA}" type="presParOf" srcId="{984C96B7-C7D5-4097-BB02-161BFEDFDDE1}" destId="{D51513EF-68AA-4964-BE66-8FA53EFDE03F}" srcOrd="18" destOrd="0" presId="urn:microsoft.com/office/officeart/2005/8/layout/default"/>
    <dgm:cxn modelId="{8CB44523-0249-45B0-91BE-0C1C01088AA7}" type="presParOf" srcId="{984C96B7-C7D5-4097-BB02-161BFEDFDDE1}" destId="{1D9A6BA4-DAF7-47B2-8CD1-AD0975FF86D7}" srcOrd="19" destOrd="0" presId="urn:microsoft.com/office/officeart/2005/8/layout/default"/>
    <dgm:cxn modelId="{07761A6F-CA13-4C9B-8712-27557A3BC14B}" type="presParOf" srcId="{984C96B7-C7D5-4097-BB02-161BFEDFDDE1}" destId="{DAF96D1B-50A6-4E50-A630-F305BCAD52D1}" srcOrd="20" destOrd="0" presId="urn:microsoft.com/office/officeart/2005/8/layout/default"/>
    <dgm:cxn modelId="{13762ECE-A30D-46BD-8B3C-4FA4E1A59A44}" type="presParOf" srcId="{984C96B7-C7D5-4097-BB02-161BFEDFDDE1}" destId="{7F3639FB-40D4-4B09-B13F-7DFF74B9799D}" srcOrd="21" destOrd="0" presId="urn:microsoft.com/office/officeart/2005/8/layout/default"/>
    <dgm:cxn modelId="{1AFAADB0-6EAF-4315-A8E7-20B042B0DDC9}" type="presParOf" srcId="{984C96B7-C7D5-4097-BB02-161BFEDFDDE1}" destId="{575B7096-D9AB-447D-A472-9594D6A1A45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EB01C-2420-4769-834B-26491AD19A3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F9FE0AE-1A08-419A-A3D8-561F0B030AA3}">
      <dgm:prSet phldrT="[Text]" custT="1"/>
      <dgm:spPr/>
      <dgm:t>
        <a:bodyPr/>
        <a:lstStyle/>
        <a:p>
          <a:r>
            <a:rPr lang="cs-CZ" sz="2400" b="1" dirty="0"/>
            <a:t>Ohlášení přerušení/ukončení</a:t>
          </a:r>
        </a:p>
      </dgm:t>
    </dgm:pt>
    <dgm:pt modelId="{BA56C5E4-9362-463A-A39F-2ED36225BE2C}" type="parTrans" cxnId="{8B5C95BD-D7EF-4C2D-A862-389ECF94AE62}">
      <dgm:prSet/>
      <dgm:spPr/>
      <dgm:t>
        <a:bodyPr/>
        <a:lstStyle/>
        <a:p>
          <a:endParaRPr lang="cs-CZ" sz="2400" b="1"/>
        </a:p>
      </dgm:t>
    </dgm:pt>
    <dgm:pt modelId="{B3D73395-3231-406E-944B-1442B91D624B}" type="sibTrans" cxnId="{8B5C95BD-D7EF-4C2D-A862-389ECF94AE62}">
      <dgm:prSet/>
      <dgm:spPr/>
      <dgm:t>
        <a:bodyPr/>
        <a:lstStyle/>
        <a:p>
          <a:endParaRPr lang="cs-CZ" sz="2400" b="1"/>
        </a:p>
      </dgm:t>
    </dgm:pt>
    <dgm:pt modelId="{505002D3-62D3-459C-9E97-E312252BCD49}">
      <dgm:prSet phldrT="[Text]" custT="1"/>
      <dgm:spPr/>
      <dgm:t>
        <a:bodyPr/>
        <a:lstStyle/>
        <a:p>
          <a:r>
            <a:rPr lang="cs-CZ" sz="2400" b="1" dirty="0"/>
            <a:t>Vyhodnocení</a:t>
          </a:r>
        </a:p>
      </dgm:t>
    </dgm:pt>
    <dgm:pt modelId="{6A1CE674-25C2-4A15-A0C8-B1A7A579FCE1}" type="parTrans" cxnId="{B215681C-3AA9-4CBD-B1D4-0D54ED565357}">
      <dgm:prSet/>
      <dgm:spPr/>
      <dgm:t>
        <a:bodyPr/>
        <a:lstStyle/>
        <a:p>
          <a:endParaRPr lang="cs-CZ" sz="2400" b="1"/>
        </a:p>
      </dgm:t>
    </dgm:pt>
    <dgm:pt modelId="{DB8AC544-7308-435D-82B3-B73A64D9EF33}" type="sibTrans" cxnId="{B215681C-3AA9-4CBD-B1D4-0D54ED565357}">
      <dgm:prSet/>
      <dgm:spPr/>
      <dgm:t>
        <a:bodyPr/>
        <a:lstStyle/>
        <a:p>
          <a:endParaRPr lang="cs-CZ" sz="2400" b="1"/>
        </a:p>
      </dgm:t>
    </dgm:pt>
    <dgm:pt modelId="{67031825-3F4A-4247-8F3E-7F2D7BC4C144}">
      <dgm:prSet phldrT="[Text]" custT="1"/>
      <dgm:spPr>
        <a:ln>
          <a:noFill/>
        </a:ln>
      </dgm:spPr>
      <dgm:t>
        <a:bodyPr/>
        <a:lstStyle/>
        <a:p>
          <a:r>
            <a:rPr lang="cs-CZ" sz="2400" b="1" dirty="0">
              <a:solidFill>
                <a:schemeClr val="accent3">
                  <a:lumMod val="60000"/>
                  <a:lumOff val="40000"/>
                </a:schemeClr>
              </a:solidFill>
            </a:rPr>
            <a:t>Opatření</a:t>
          </a:r>
        </a:p>
      </dgm:t>
    </dgm:pt>
    <dgm:pt modelId="{2C01B134-FDC6-4D7B-AB8E-5FE87C7D8642}" type="parTrans" cxnId="{E3DD86F0-820B-400F-8BFD-FF7B44D58050}">
      <dgm:prSet/>
      <dgm:spPr/>
      <dgm:t>
        <a:bodyPr/>
        <a:lstStyle/>
        <a:p>
          <a:endParaRPr lang="cs-CZ" sz="2400" b="1"/>
        </a:p>
      </dgm:t>
    </dgm:pt>
    <dgm:pt modelId="{BA1E4C86-CED5-4B2F-80FA-1FF4F0B08C61}" type="sibTrans" cxnId="{E3DD86F0-820B-400F-8BFD-FF7B44D58050}">
      <dgm:prSet/>
      <dgm:spPr/>
      <dgm:t>
        <a:bodyPr/>
        <a:lstStyle/>
        <a:p>
          <a:endParaRPr lang="cs-CZ" sz="2400" b="1"/>
        </a:p>
      </dgm:t>
    </dgm:pt>
    <dgm:pt modelId="{3503B8E7-F8AD-4705-804B-5A7EF91DD6C7}">
      <dgm:prSet phldrT="[Text]" custT="1"/>
      <dgm:spPr/>
      <dgm:t>
        <a:bodyPr/>
        <a:lstStyle/>
        <a:p>
          <a:r>
            <a:rPr lang="cs-CZ" sz="2400" b="1" dirty="0" err="1"/>
            <a:t>Follow</a:t>
          </a:r>
          <a:r>
            <a:rPr lang="cs-CZ" sz="2400" b="1" dirty="0"/>
            <a:t> up</a:t>
          </a:r>
        </a:p>
      </dgm:t>
    </dgm:pt>
    <dgm:pt modelId="{9AE3572F-3E25-46C2-8D12-B5836805C63D}" type="parTrans" cxnId="{BA06D048-C989-451F-87C7-3559F922271D}">
      <dgm:prSet/>
      <dgm:spPr/>
      <dgm:t>
        <a:bodyPr/>
        <a:lstStyle/>
        <a:p>
          <a:endParaRPr lang="cs-CZ" sz="2400" b="1"/>
        </a:p>
      </dgm:t>
    </dgm:pt>
    <dgm:pt modelId="{4CF64403-076A-4741-A675-A469BEE5BA73}" type="sibTrans" cxnId="{BA06D048-C989-451F-87C7-3559F922271D}">
      <dgm:prSet/>
      <dgm:spPr/>
      <dgm:t>
        <a:bodyPr/>
        <a:lstStyle/>
        <a:p>
          <a:endParaRPr lang="cs-CZ" sz="2400" b="1"/>
        </a:p>
      </dgm:t>
    </dgm:pt>
    <dgm:pt modelId="{07529750-4E35-44C5-A837-DDDF7A006239}">
      <dgm:prSet phldrT="[Text]" custT="1"/>
      <dgm:spPr/>
      <dgm:t>
        <a:bodyPr/>
        <a:lstStyle/>
        <a:p>
          <a:r>
            <a:rPr lang="cs-CZ" sz="2400" b="1" dirty="0"/>
            <a:t>Zrušení OOP </a:t>
          </a:r>
        </a:p>
      </dgm:t>
    </dgm:pt>
    <dgm:pt modelId="{58291473-A8C5-4F30-A8F2-F6CDC144C64E}" type="parTrans" cxnId="{AD90C1B4-0BAF-4690-A73A-3848582F262D}">
      <dgm:prSet/>
      <dgm:spPr/>
      <dgm:t>
        <a:bodyPr/>
        <a:lstStyle/>
        <a:p>
          <a:endParaRPr lang="cs-CZ" sz="2400" b="1"/>
        </a:p>
      </dgm:t>
    </dgm:pt>
    <dgm:pt modelId="{8105D800-5502-446E-B271-8E0D6E88C97A}" type="sibTrans" cxnId="{AD90C1B4-0BAF-4690-A73A-3848582F262D}">
      <dgm:prSet/>
      <dgm:spPr/>
      <dgm:t>
        <a:bodyPr/>
        <a:lstStyle/>
        <a:p>
          <a:endParaRPr lang="cs-CZ" sz="2400" b="1"/>
        </a:p>
      </dgm:t>
    </dgm:pt>
    <dgm:pt modelId="{F9671BB6-0E76-4827-B1A5-9DF37FE8CCCA}" type="pres">
      <dgm:prSet presAssocID="{878EB01C-2420-4769-834B-26491AD19A33}" presName="Name0" presStyleCnt="0">
        <dgm:presLayoutVars>
          <dgm:dir/>
          <dgm:resizeHandles val="exact"/>
        </dgm:presLayoutVars>
      </dgm:prSet>
      <dgm:spPr/>
    </dgm:pt>
    <dgm:pt modelId="{4DDFBC9F-6BD3-422D-9046-A48A82BDA8F8}" type="pres">
      <dgm:prSet presAssocID="{878EB01C-2420-4769-834B-26491AD19A33}" presName="arrow" presStyleLbl="bgShp" presStyleIdx="0" presStyleCnt="1"/>
      <dgm:spPr/>
    </dgm:pt>
    <dgm:pt modelId="{5BC70140-F9E4-4B9C-92EA-8B49769A8728}" type="pres">
      <dgm:prSet presAssocID="{878EB01C-2420-4769-834B-26491AD19A33}" presName="points" presStyleCnt="0"/>
      <dgm:spPr/>
    </dgm:pt>
    <dgm:pt modelId="{F781087E-13BE-4519-AC9D-7A4CEC01C1C8}" type="pres">
      <dgm:prSet presAssocID="{6F9FE0AE-1A08-419A-A3D8-561F0B030AA3}" presName="compositeA" presStyleCnt="0"/>
      <dgm:spPr/>
    </dgm:pt>
    <dgm:pt modelId="{343AB95B-CABA-4D58-AE3A-99B8CE404228}" type="pres">
      <dgm:prSet presAssocID="{6F9FE0AE-1A08-419A-A3D8-561F0B030AA3}" presName="textA" presStyleLbl="revTx" presStyleIdx="0" presStyleCnt="5" custScaleX="91705">
        <dgm:presLayoutVars>
          <dgm:bulletEnabled val="1"/>
        </dgm:presLayoutVars>
      </dgm:prSet>
      <dgm:spPr/>
    </dgm:pt>
    <dgm:pt modelId="{2DAD8F51-C407-45B5-A916-91DA948A310C}" type="pres">
      <dgm:prSet presAssocID="{6F9FE0AE-1A08-419A-A3D8-561F0B030AA3}" presName="circleA" presStyleLbl="node1" presStyleIdx="0" presStyleCnt="5"/>
      <dgm:spPr/>
    </dgm:pt>
    <dgm:pt modelId="{09D2E144-117D-4ED5-B401-81D2C28A9CFE}" type="pres">
      <dgm:prSet presAssocID="{6F9FE0AE-1A08-419A-A3D8-561F0B030AA3}" presName="spaceA" presStyleCnt="0"/>
      <dgm:spPr/>
    </dgm:pt>
    <dgm:pt modelId="{EC2F66F9-5DBB-41A1-8101-7C7D93E7B42C}" type="pres">
      <dgm:prSet presAssocID="{B3D73395-3231-406E-944B-1442B91D624B}" presName="space" presStyleCnt="0"/>
      <dgm:spPr/>
    </dgm:pt>
    <dgm:pt modelId="{15434B5A-3B71-4EB6-A047-25C609FA455B}" type="pres">
      <dgm:prSet presAssocID="{505002D3-62D3-459C-9E97-E312252BCD49}" presName="compositeB" presStyleCnt="0"/>
      <dgm:spPr/>
    </dgm:pt>
    <dgm:pt modelId="{3E547749-2783-401C-B665-7621EB15E43E}" type="pres">
      <dgm:prSet presAssocID="{505002D3-62D3-459C-9E97-E312252BCD49}" presName="textB" presStyleLbl="revTx" presStyleIdx="1" presStyleCnt="5" custScaleX="128655">
        <dgm:presLayoutVars>
          <dgm:bulletEnabled val="1"/>
        </dgm:presLayoutVars>
      </dgm:prSet>
      <dgm:spPr/>
    </dgm:pt>
    <dgm:pt modelId="{81C784C4-A965-4A30-8C7A-ECE49BD2B943}" type="pres">
      <dgm:prSet presAssocID="{505002D3-62D3-459C-9E97-E312252BCD49}" presName="circleB" presStyleLbl="node1" presStyleIdx="1" presStyleCnt="5"/>
      <dgm:spPr/>
    </dgm:pt>
    <dgm:pt modelId="{20F1EC82-B193-47CB-9F66-6630628A24AB}" type="pres">
      <dgm:prSet presAssocID="{505002D3-62D3-459C-9E97-E312252BCD49}" presName="spaceB" presStyleCnt="0"/>
      <dgm:spPr/>
    </dgm:pt>
    <dgm:pt modelId="{F9349CBC-2D3F-43C8-8804-426EB5396DD2}" type="pres">
      <dgm:prSet presAssocID="{DB8AC544-7308-435D-82B3-B73A64D9EF33}" presName="space" presStyleCnt="0"/>
      <dgm:spPr/>
    </dgm:pt>
    <dgm:pt modelId="{6E38432F-1CFF-4A01-8423-D27507E3DC32}" type="pres">
      <dgm:prSet presAssocID="{67031825-3F4A-4247-8F3E-7F2D7BC4C144}" presName="compositeA" presStyleCnt="0"/>
      <dgm:spPr/>
    </dgm:pt>
    <dgm:pt modelId="{433FC919-CD16-46A2-8226-8A3D37A06FDD}" type="pres">
      <dgm:prSet presAssocID="{67031825-3F4A-4247-8F3E-7F2D7BC4C144}" presName="textA" presStyleLbl="revTx" presStyleIdx="2" presStyleCnt="5">
        <dgm:presLayoutVars>
          <dgm:bulletEnabled val="1"/>
        </dgm:presLayoutVars>
      </dgm:prSet>
      <dgm:spPr/>
    </dgm:pt>
    <dgm:pt modelId="{D7242EC4-BA6A-4BD5-A663-ABDD8854B380}" type="pres">
      <dgm:prSet presAssocID="{67031825-3F4A-4247-8F3E-7F2D7BC4C144}" presName="circleA" presStyleLbl="node1" presStyleIdx="2" presStyleCnt="5"/>
      <dgm:spPr/>
    </dgm:pt>
    <dgm:pt modelId="{BAC7FF03-F17F-4BFB-8080-627AB8984509}" type="pres">
      <dgm:prSet presAssocID="{67031825-3F4A-4247-8F3E-7F2D7BC4C144}" presName="spaceA" presStyleCnt="0"/>
      <dgm:spPr/>
    </dgm:pt>
    <dgm:pt modelId="{C04780C9-897E-4D7F-B56F-A3891BB81754}" type="pres">
      <dgm:prSet presAssocID="{BA1E4C86-CED5-4B2F-80FA-1FF4F0B08C61}" presName="space" presStyleCnt="0"/>
      <dgm:spPr/>
    </dgm:pt>
    <dgm:pt modelId="{5BD43979-426C-408F-B5FC-CC178DF468B5}" type="pres">
      <dgm:prSet presAssocID="{3503B8E7-F8AD-4705-804B-5A7EF91DD6C7}" presName="compositeB" presStyleCnt="0"/>
      <dgm:spPr/>
    </dgm:pt>
    <dgm:pt modelId="{8536D3F7-C9BB-4A96-88D2-F714B881E0E2}" type="pres">
      <dgm:prSet presAssocID="{3503B8E7-F8AD-4705-804B-5A7EF91DD6C7}" presName="textB" presStyleLbl="revTx" presStyleIdx="3" presStyleCnt="5">
        <dgm:presLayoutVars>
          <dgm:bulletEnabled val="1"/>
        </dgm:presLayoutVars>
      </dgm:prSet>
      <dgm:spPr/>
    </dgm:pt>
    <dgm:pt modelId="{0C17EBD7-365B-4F2D-8DE6-65C672EE5C1A}" type="pres">
      <dgm:prSet presAssocID="{3503B8E7-F8AD-4705-804B-5A7EF91DD6C7}" presName="circleB" presStyleLbl="node1" presStyleIdx="3" presStyleCnt="5"/>
      <dgm:spPr/>
    </dgm:pt>
    <dgm:pt modelId="{52F080E9-F866-4795-8F0F-7AF05969FB62}" type="pres">
      <dgm:prSet presAssocID="{3503B8E7-F8AD-4705-804B-5A7EF91DD6C7}" presName="spaceB" presStyleCnt="0"/>
      <dgm:spPr/>
    </dgm:pt>
    <dgm:pt modelId="{77277C4A-889B-46B2-9B63-BAE68B0C7805}" type="pres">
      <dgm:prSet presAssocID="{4CF64403-076A-4741-A675-A469BEE5BA73}" presName="space" presStyleCnt="0"/>
      <dgm:spPr/>
    </dgm:pt>
    <dgm:pt modelId="{94675DF3-4A00-4D57-9670-0516DD137502}" type="pres">
      <dgm:prSet presAssocID="{07529750-4E35-44C5-A837-DDDF7A006239}" presName="compositeA" presStyleCnt="0"/>
      <dgm:spPr/>
    </dgm:pt>
    <dgm:pt modelId="{D5269CF6-A206-4FB0-9279-A9F23B69F1DE}" type="pres">
      <dgm:prSet presAssocID="{07529750-4E35-44C5-A837-DDDF7A006239}" presName="textA" presStyleLbl="revTx" presStyleIdx="4" presStyleCnt="5">
        <dgm:presLayoutVars>
          <dgm:bulletEnabled val="1"/>
        </dgm:presLayoutVars>
      </dgm:prSet>
      <dgm:spPr/>
    </dgm:pt>
    <dgm:pt modelId="{C3DA1F02-26F4-4654-A146-C2029BC76E6F}" type="pres">
      <dgm:prSet presAssocID="{07529750-4E35-44C5-A837-DDDF7A006239}" presName="circleA" presStyleLbl="node1" presStyleIdx="4" presStyleCnt="5"/>
      <dgm:spPr/>
    </dgm:pt>
    <dgm:pt modelId="{DAD62E22-CF86-4B63-A433-8237A4C0E74E}" type="pres">
      <dgm:prSet presAssocID="{07529750-4E35-44C5-A837-DDDF7A006239}" presName="spaceA" presStyleCnt="0"/>
      <dgm:spPr/>
    </dgm:pt>
  </dgm:ptLst>
  <dgm:cxnLst>
    <dgm:cxn modelId="{88D47007-1515-4922-9FFF-E463CF9FCC96}" type="presOf" srcId="{3503B8E7-F8AD-4705-804B-5A7EF91DD6C7}" destId="{8536D3F7-C9BB-4A96-88D2-F714B881E0E2}" srcOrd="0" destOrd="0" presId="urn:microsoft.com/office/officeart/2005/8/layout/hProcess11"/>
    <dgm:cxn modelId="{B215681C-3AA9-4CBD-B1D4-0D54ED565357}" srcId="{878EB01C-2420-4769-834B-26491AD19A33}" destId="{505002D3-62D3-459C-9E97-E312252BCD49}" srcOrd="1" destOrd="0" parTransId="{6A1CE674-25C2-4A15-A0C8-B1A7A579FCE1}" sibTransId="{DB8AC544-7308-435D-82B3-B73A64D9EF33}"/>
    <dgm:cxn modelId="{BA06D048-C989-451F-87C7-3559F922271D}" srcId="{878EB01C-2420-4769-834B-26491AD19A33}" destId="{3503B8E7-F8AD-4705-804B-5A7EF91DD6C7}" srcOrd="3" destOrd="0" parTransId="{9AE3572F-3E25-46C2-8D12-B5836805C63D}" sibTransId="{4CF64403-076A-4741-A675-A469BEE5BA73}"/>
    <dgm:cxn modelId="{E03B7049-C665-421B-9B43-FA4F6C57926A}" type="presOf" srcId="{67031825-3F4A-4247-8F3E-7F2D7BC4C144}" destId="{433FC919-CD16-46A2-8226-8A3D37A06FDD}" srcOrd="0" destOrd="0" presId="urn:microsoft.com/office/officeart/2005/8/layout/hProcess11"/>
    <dgm:cxn modelId="{45588E4D-FCA0-41CD-9EE3-1771C232357E}" type="presOf" srcId="{07529750-4E35-44C5-A837-DDDF7A006239}" destId="{D5269CF6-A206-4FB0-9279-A9F23B69F1DE}" srcOrd="0" destOrd="0" presId="urn:microsoft.com/office/officeart/2005/8/layout/hProcess11"/>
    <dgm:cxn modelId="{476C149C-F677-4DA9-AAC6-B52429182F70}" type="presOf" srcId="{878EB01C-2420-4769-834B-26491AD19A33}" destId="{F9671BB6-0E76-4827-B1A5-9DF37FE8CCCA}" srcOrd="0" destOrd="0" presId="urn:microsoft.com/office/officeart/2005/8/layout/hProcess11"/>
    <dgm:cxn modelId="{925099B0-B943-4F63-958A-1B7064FB5FF8}" type="presOf" srcId="{6F9FE0AE-1A08-419A-A3D8-561F0B030AA3}" destId="{343AB95B-CABA-4D58-AE3A-99B8CE404228}" srcOrd="0" destOrd="0" presId="urn:microsoft.com/office/officeart/2005/8/layout/hProcess11"/>
    <dgm:cxn modelId="{25A44AB4-6637-464A-8E7C-C41E9696488A}" type="presOf" srcId="{505002D3-62D3-459C-9E97-E312252BCD49}" destId="{3E547749-2783-401C-B665-7621EB15E43E}" srcOrd="0" destOrd="0" presId="urn:microsoft.com/office/officeart/2005/8/layout/hProcess11"/>
    <dgm:cxn modelId="{AD90C1B4-0BAF-4690-A73A-3848582F262D}" srcId="{878EB01C-2420-4769-834B-26491AD19A33}" destId="{07529750-4E35-44C5-A837-DDDF7A006239}" srcOrd="4" destOrd="0" parTransId="{58291473-A8C5-4F30-A8F2-F6CDC144C64E}" sibTransId="{8105D800-5502-446E-B271-8E0D6E88C97A}"/>
    <dgm:cxn modelId="{8B5C95BD-D7EF-4C2D-A862-389ECF94AE62}" srcId="{878EB01C-2420-4769-834B-26491AD19A33}" destId="{6F9FE0AE-1A08-419A-A3D8-561F0B030AA3}" srcOrd="0" destOrd="0" parTransId="{BA56C5E4-9362-463A-A39F-2ED36225BE2C}" sibTransId="{B3D73395-3231-406E-944B-1442B91D624B}"/>
    <dgm:cxn modelId="{E3DD86F0-820B-400F-8BFD-FF7B44D58050}" srcId="{878EB01C-2420-4769-834B-26491AD19A33}" destId="{67031825-3F4A-4247-8F3E-7F2D7BC4C144}" srcOrd="2" destOrd="0" parTransId="{2C01B134-FDC6-4D7B-AB8E-5FE87C7D8642}" sibTransId="{BA1E4C86-CED5-4B2F-80FA-1FF4F0B08C61}"/>
    <dgm:cxn modelId="{DDB2EF6F-03B2-4999-A615-03998172866C}" type="presParOf" srcId="{F9671BB6-0E76-4827-B1A5-9DF37FE8CCCA}" destId="{4DDFBC9F-6BD3-422D-9046-A48A82BDA8F8}" srcOrd="0" destOrd="0" presId="urn:microsoft.com/office/officeart/2005/8/layout/hProcess11"/>
    <dgm:cxn modelId="{B7B1E33E-D047-47AA-82D9-AEA05ABAB667}" type="presParOf" srcId="{F9671BB6-0E76-4827-B1A5-9DF37FE8CCCA}" destId="{5BC70140-F9E4-4B9C-92EA-8B49769A8728}" srcOrd="1" destOrd="0" presId="urn:microsoft.com/office/officeart/2005/8/layout/hProcess11"/>
    <dgm:cxn modelId="{976FD327-C62A-440E-962D-2B4ADAC438E0}" type="presParOf" srcId="{5BC70140-F9E4-4B9C-92EA-8B49769A8728}" destId="{F781087E-13BE-4519-AC9D-7A4CEC01C1C8}" srcOrd="0" destOrd="0" presId="urn:microsoft.com/office/officeart/2005/8/layout/hProcess11"/>
    <dgm:cxn modelId="{8EA25027-4411-44A6-98D9-C35C17C771F2}" type="presParOf" srcId="{F781087E-13BE-4519-AC9D-7A4CEC01C1C8}" destId="{343AB95B-CABA-4D58-AE3A-99B8CE404228}" srcOrd="0" destOrd="0" presId="urn:microsoft.com/office/officeart/2005/8/layout/hProcess11"/>
    <dgm:cxn modelId="{C1DCB06A-8AA8-4CD1-9230-A3D0E97D865A}" type="presParOf" srcId="{F781087E-13BE-4519-AC9D-7A4CEC01C1C8}" destId="{2DAD8F51-C407-45B5-A916-91DA948A310C}" srcOrd="1" destOrd="0" presId="urn:microsoft.com/office/officeart/2005/8/layout/hProcess11"/>
    <dgm:cxn modelId="{B6F6C8E5-434B-422B-B493-D5C5B8583730}" type="presParOf" srcId="{F781087E-13BE-4519-AC9D-7A4CEC01C1C8}" destId="{09D2E144-117D-4ED5-B401-81D2C28A9CFE}" srcOrd="2" destOrd="0" presId="urn:microsoft.com/office/officeart/2005/8/layout/hProcess11"/>
    <dgm:cxn modelId="{34BA58EC-5E32-4CCC-9DBA-0D52CA8CF595}" type="presParOf" srcId="{5BC70140-F9E4-4B9C-92EA-8B49769A8728}" destId="{EC2F66F9-5DBB-41A1-8101-7C7D93E7B42C}" srcOrd="1" destOrd="0" presId="urn:microsoft.com/office/officeart/2005/8/layout/hProcess11"/>
    <dgm:cxn modelId="{F43BCEDB-7FBD-466C-96A2-661C5F84A61A}" type="presParOf" srcId="{5BC70140-F9E4-4B9C-92EA-8B49769A8728}" destId="{15434B5A-3B71-4EB6-A047-25C609FA455B}" srcOrd="2" destOrd="0" presId="urn:microsoft.com/office/officeart/2005/8/layout/hProcess11"/>
    <dgm:cxn modelId="{36D9006C-0686-4379-B1B7-68C1DA5221CE}" type="presParOf" srcId="{15434B5A-3B71-4EB6-A047-25C609FA455B}" destId="{3E547749-2783-401C-B665-7621EB15E43E}" srcOrd="0" destOrd="0" presId="urn:microsoft.com/office/officeart/2005/8/layout/hProcess11"/>
    <dgm:cxn modelId="{18709131-0537-4DC6-BD1D-C44C4F4B4B26}" type="presParOf" srcId="{15434B5A-3B71-4EB6-A047-25C609FA455B}" destId="{81C784C4-A965-4A30-8C7A-ECE49BD2B943}" srcOrd="1" destOrd="0" presId="urn:microsoft.com/office/officeart/2005/8/layout/hProcess11"/>
    <dgm:cxn modelId="{79A53EA8-8833-4496-85C2-B7511080EDC0}" type="presParOf" srcId="{15434B5A-3B71-4EB6-A047-25C609FA455B}" destId="{20F1EC82-B193-47CB-9F66-6630628A24AB}" srcOrd="2" destOrd="0" presId="urn:microsoft.com/office/officeart/2005/8/layout/hProcess11"/>
    <dgm:cxn modelId="{4BA221CF-1CB9-4579-BEA1-7590370A6DA3}" type="presParOf" srcId="{5BC70140-F9E4-4B9C-92EA-8B49769A8728}" destId="{F9349CBC-2D3F-43C8-8804-426EB5396DD2}" srcOrd="3" destOrd="0" presId="urn:microsoft.com/office/officeart/2005/8/layout/hProcess11"/>
    <dgm:cxn modelId="{02F0189C-0BC0-4CC4-9307-564EAD44C436}" type="presParOf" srcId="{5BC70140-F9E4-4B9C-92EA-8B49769A8728}" destId="{6E38432F-1CFF-4A01-8423-D27507E3DC32}" srcOrd="4" destOrd="0" presId="urn:microsoft.com/office/officeart/2005/8/layout/hProcess11"/>
    <dgm:cxn modelId="{7E9B2212-4379-4639-AF89-1191435DDF4E}" type="presParOf" srcId="{6E38432F-1CFF-4A01-8423-D27507E3DC32}" destId="{433FC919-CD16-46A2-8226-8A3D37A06FDD}" srcOrd="0" destOrd="0" presId="urn:microsoft.com/office/officeart/2005/8/layout/hProcess11"/>
    <dgm:cxn modelId="{437C35E6-2DDC-4BCB-9791-A31F0AD7FFBE}" type="presParOf" srcId="{6E38432F-1CFF-4A01-8423-D27507E3DC32}" destId="{D7242EC4-BA6A-4BD5-A663-ABDD8854B380}" srcOrd="1" destOrd="0" presId="urn:microsoft.com/office/officeart/2005/8/layout/hProcess11"/>
    <dgm:cxn modelId="{81FC6FD5-24C3-4139-8A7A-49FA4BEC7C38}" type="presParOf" srcId="{6E38432F-1CFF-4A01-8423-D27507E3DC32}" destId="{BAC7FF03-F17F-4BFB-8080-627AB8984509}" srcOrd="2" destOrd="0" presId="urn:microsoft.com/office/officeart/2005/8/layout/hProcess11"/>
    <dgm:cxn modelId="{826B54D1-8421-4160-9B74-460D6EAA08F3}" type="presParOf" srcId="{5BC70140-F9E4-4B9C-92EA-8B49769A8728}" destId="{C04780C9-897E-4D7F-B56F-A3891BB81754}" srcOrd="5" destOrd="0" presId="urn:microsoft.com/office/officeart/2005/8/layout/hProcess11"/>
    <dgm:cxn modelId="{86188F18-3CE2-4DFE-ADBC-BD2CC0ED4ED1}" type="presParOf" srcId="{5BC70140-F9E4-4B9C-92EA-8B49769A8728}" destId="{5BD43979-426C-408F-B5FC-CC178DF468B5}" srcOrd="6" destOrd="0" presId="urn:microsoft.com/office/officeart/2005/8/layout/hProcess11"/>
    <dgm:cxn modelId="{C595CEE7-C4C6-4DAF-8122-99FFC8A4C75F}" type="presParOf" srcId="{5BD43979-426C-408F-B5FC-CC178DF468B5}" destId="{8536D3F7-C9BB-4A96-88D2-F714B881E0E2}" srcOrd="0" destOrd="0" presId="urn:microsoft.com/office/officeart/2005/8/layout/hProcess11"/>
    <dgm:cxn modelId="{4DD4309D-B9D4-415F-B714-F91F16E52325}" type="presParOf" srcId="{5BD43979-426C-408F-B5FC-CC178DF468B5}" destId="{0C17EBD7-365B-4F2D-8DE6-65C672EE5C1A}" srcOrd="1" destOrd="0" presId="urn:microsoft.com/office/officeart/2005/8/layout/hProcess11"/>
    <dgm:cxn modelId="{00B2C009-5FCE-4BD8-91FC-B4468E2E8B05}" type="presParOf" srcId="{5BD43979-426C-408F-B5FC-CC178DF468B5}" destId="{52F080E9-F866-4795-8F0F-7AF05969FB62}" srcOrd="2" destOrd="0" presId="urn:microsoft.com/office/officeart/2005/8/layout/hProcess11"/>
    <dgm:cxn modelId="{8D2FE14F-024A-4490-9C52-C7355D2FFF05}" type="presParOf" srcId="{5BC70140-F9E4-4B9C-92EA-8B49769A8728}" destId="{77277C4A-889B-46B2-9B63-BAE68B0C7805}" srcOrd="7" destOrd="0" presId="urn:microsoft.com/office/officeart/2005/8/layout/hProcess11"/>
    <dgm:cxn modelId="{0F83A8D9-65A4-4C05-84A6-090756A5D391}" type="presParOf" srcId="{5BC70140-F9E4-4B9C-92EA-8B49769A8728}" destId="{94675DF3-4A00-4D57-9670-0516DD137502}" srcOrd="8" destOrd="0" presId="urn:microsoft.com/office/officeart/2005/8/layout/hProcess11"/>
    <dgm:cxn modelId="{8F7FF1DC-5ABA-4653-B723-501974DB4E7F}" type="presParOf" srcId="{94675DF3-4A00-4D57-9670-0516DD137502}" destId="{D5269CF6-A206-4FB0-9279-A9F23B69F1DE}" srcOrd="0" destOrd="0" presId="urn:microsoft.com/office/officeart/2005/8/layout/hProcess11"/>
    <dgm:cxn modelId="{EF142C24-7FE5-4FD5-9330-187CAE6AC210}" type="presParOf" srcId="{94675DF3-4A00-4D57-9670-0516DD137502}" destId="{C3DA1F02-26F4-4654-A146-C2029BC76E6F}" srcOrd="1" destOrd="0" presId="urn:microsoft.com/office/officeart/2005/8/layout/hProcess11"/>
    <dgm:cxn modelId="{ABB25A82-25B0-44F4-B827-F29F5FCBD971}" type="presParOf" srcId="{94675DF3-4A00-4D57-9670-0516DD137502}" destId="{DAD62E22-CF86-4B63-A433-8237A4C0E74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A23EC-3994-4CEE-AFD4-ABFADEBB9766}">
      <dsp:nvSpPr>
        <dsp:cNvPr id="0" name=""/>
        <dsp:cNvSpPr/>
      </dsp:nvSpPr>
      <dsp:spPr>
        <a:xfrm>
          <a:off x="789807" y="2269"/>
          <a:ext cx="2419598" cy="145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Vytvoření </a:t>
          </a:r>
          <a: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systému sběru </a:t>
          </a:r>
          <a:b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</a:br>
          <a: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a vyhodnocování nových  informací a dat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Automatizovaně</a:t>
          </a:r>
          <a:endParaRPr lang="cs-CZ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Prostřednictvím webového formuláře</a:t>
          </a:r>
          <a:endParaRPr lang="cs-CZ" sz="1200" kern="1200" dirty="0"/>
        </a:p>
      </dsp:txBody>
      <dsp:txXfrm>
        <a:off x="789807" y="2269"/>
        <a:ext cx="2419598" cy="1451759"/>
      </dsp:txXfrm>
    </dsp:sp>
    <dsp:sp modelId="{8D252FE6-7BC8-4150-A5D9-23F2A972354E}">
      <dsp:nvSpPr>
        <dsp:cNvPr id="0" name=""/>
        <dsp:cNvSpPr/>
      </dsp:nvSpPr>
      <dsp:spPr>
        <a:xfrm>
          <a:off x="3451365" y="2269"/>
          <a:ext cx="2419598" cy="145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Interní systémy pro vyhodnocení a publikaci výzev a OOP </a:t>
          </a:r>
        </a:p>
      </dsp:txBody>
      <dsp:txXfrm>
        <a:off x="3451365" y="2269"/>
        <a:ext cx="2419598" cy="1451759"/>
      </dsp:txXfrm>
    </dsp:sp>
    <dsp:sp modelId="{5C07DA51-73E7-47EF-81E7-A9848FB2A667}">
      <dsp:nvSpPr>
        <dsp:cNvPr id="0" name=""/>
        <dsp:cNvSpPr/>
      </dsp:nvSpPr>
      <dsp:spPr>
        <a:xfrm>
          <a:off x="6112923" y="2269"/>
          <a:ext cx="2419598" cy="145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Sjednocení přístupu k hlášení – identity/přístupy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Nové doporučené postupy</a:t>
          </a:r>
        </a:p>
      </dsp:txBody>
      <dsp:txXfrm>
        <a:off x="6112923" y="2269"/>
        <a:ext cx="2419598" cy="1451759"/>
      </dsp:txXfrm>
    </dsp:sp>
    <dsp:sp modelId="{4C2CE579-E216-4614-A982-A16A149971E4}">
      <dsp:nvSpPr>
        <dsp:cNvPr id="0" name=""/>
        <dsp:cNvSpPr/>
      </dsp:nvSpPr>
      <dsp:spPr>
        <a:xfrm>
          <a:off x="8774482" y="2269"/>
          <a:ext cx="2419598" cy="145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Personální zajištění </a:t>
          </a:r>
          <a:r>
            <a:rPr lang="cs-CZ" sz="1600" kern="1200" dirty="0"/>
            <a:t>oddělení výpadků </a:t>
          </a:r>
          <a:br>
            <a:rPr lang="cs-CZ" sz="1600" kern="1200" dirty="0"/>
          </a:br>
          <a:r>
            <a:rPr lang="cs-CZ" sz="1600" kern="1200" dirty="0"/>
            <a:t>a nahraditelnosti </a:t>
          </a:r>
        </a:p>
      </dsp:txBody>
      <dsp:txXfrm>
        <a:off x="8774482" y="2269"/>
        <a:ext cx="2419598" cy="1451759"/>
      </dsp:txXfrm>
    </dsp:sp>
    <dsp:sp modelId="{83F365AA-9D96-4634-AD26-5A12B9E7247C}">
      <dsp:nvSpPr>
        <dsp:cNvPr id="0" name=""/>
        <dsp:cNvSpPr/>
      </dsp:nvSpPr>
      <dsp:spPr>
        <a:xfrm>
          <a:off x="789807" y="1695987"/>
          <a:ext cx="2419598" cy="145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Úprava současných formulářů </a:t>
          </a:r>
          <a:r>
            <a:rPr lang="cs-CZ" sz="1600" kern="1200" dirty="0"/>
            <a:t>hlášení a žádostí</a:t>
          </a:r>
        </a:p>
      </dsp:txBody>
      <dsp:txXfrm>
        <a:off x="789807" y="1695987"/>
        <a:ext cx="2419598" cy="1451759"/>
      </dsp:txXfrm>
    </dsp:sp>
    <dsp:sp modelId="{9E847A5E-7E60-439C-B180-D855E783B64B}">
      <dsp:nvSpPr>
        <dsp:cNvPr id="0" name=""/>
        <dsp:cNvSpPr/>
      </dsp:nvSpPr>
      <dsp:spPr>
        <a:xfrm>
          <a:off x="3451365" y="1695987"/>
          <a:ext cx="2419598" cy="145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Systém </a:t>
          </a:r>
          <a: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vydávání výzev </a:t>
          </a:r>
          <a:b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</a:br>
          <a:r>
            <a:rPr lang="cs-CZ" sz="1600" kern="1200" dirty="0"/>
            <a:t>k poskytnutí údajů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Úřední deska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Webová služba</a:t>
          </a:r>
          <a:endParaRPr lang="cs-CZ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Individuální doručení držitelům rozhodnutí o registraci</a:t>
          </a:r>
          <a:endParaRPr lang="cs-CZ" sz="1200" kern="1200" dirty="0"/>
        </a:p>
      </dsp:txBody>
      <dsp:txXfrm>
        <a:off x="3451365" y="1695987"/>
        <a:ext cx="2419598" cy="1451759"/>
      </dsp:txXfrm>
    </dsp:sp>
    <dsp:sp modelId="{7341FA42-B47E-4E3C-814E-D700C83CC09F}">
      <dsp:nvSpPr>
        <dsp:cNvPr id="0" name=""/>
        <dsp:cNvSpPr/>
      </dsp:nvSpPr>
      <dsp:spPr>
        <a:xfrm>
          <a:off x="6112923" y="1695987"/>
          <a:ext cx="2419598" cy="145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Systém vydávání OOP Omezená dostupnost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Úřední deska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Webová služba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Přehledová databáze</a:t>
          </a:r>
        </a:p>
      </dsp:txBody>
      <dsp:txXfrm>
        <a:off x="6112923" y="1695987"/>
        <a:ext cx="2419598" cy="1451759"/>
      </dsp:txXfrm>
    </dsp:sp>
    <dsp:sp modelId="{288D5FE1-1B91-4E60-A600-AB9E16DBEE2E}">
      <dsp:nvSpPr>
        <dsp:cNvPr id="0" name=""/>
        <dsp:cNvSpPr/>
      </dsp:nvSpPr>
      <dsp:spPr>
        <a:xfrm>
          <a:off x="8774482" y="1695987"/>
          <a:ext cx="2419598" cy="145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Předkládání „</a:t>
          </a:r>
          <a: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Opatření pro odstranění důvodu přerušení“</a:t>
          </a:r>
          <a:r>
            <a:rPr lang="cs-CZ" sz="1600" kern="1200" dirty="0"/>
            <a:t> prostřednictvím </a:t>
          </a:r>
          <a: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webového formuláře</a:t>
          </a:r>
        </a:p>
      </dsp:txBody>
      <dsp:txXfrm>
        <a:off x="8774482" y="1695987"/>
        <a:ext cx="2419598" cy="1451759"/>
      </dsp:txXfrm>
    </dsp:sp>
    <dsp:sp modelId="{5570E7B2-9521-4E02-B77D-12320847CF1D}">
      <dsp:nvSpPr>
        <dsp:cNvPr id="0" name=""/>
        <dsp:cNvSpPr/>
      </dsp:nvSpPr>
      <dsp:spPr>
        <a:xfrm>
          <a:off x="789807" y="3389706"/>
          <a:ext cx="2419598" cy="145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Stanoviska, vyjádření, podněty a data pro MZ </a:t>
          </a:r>
          <a:r>
            <a:rPr lang="cs-CZ" sz="1600" kern="1200" dirty="0"/>
            <a:t>(rezervní zásoby, omezení preskripce,..)</a:t>
          </a:r>
        </a:p>
      </dsp:txBody>
      <dsp:txXfrm>
        <a:off x="789807" y="3389706"/>
        <a:ext cx="2419598" cy="1451759"/>
      </dsp:txXfrm>
    </dsp:sp>
    <dsp:sp modelId="{D51513EF-68AA-4964-BE66-8FA53EFDE03F}">
      <dsp:nvSpPr>
        <dsp:cNvPr id="0" name=""/>
        <dsp:cNvSpPr/>
      </dsp:nvSpPr>
      <dsp:spPr>
        <a:xfrm>
          <a:off x="3451365" y="3389706"/>
          <a:ext cx="2419598" cy="145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Rozšíření kontrolní činnosti</a:t>
          </a:r>
        </a:p>
      </dsp:txBody>
      <dsp:txXfrm>
        <a:off x="3451365" y="3389706"/>
        <a:ext cx="2419598" cy="1451759"/>
      </dsp:txXfrm>
    </dsp:sp>
    <dsp:sp modelId="{DAF96D1B-50A6-4E50-A630-F305BCAD52D1}">
      <dsp:nvSpPr>
        <dsp:cNvPr id="0" name=""/>
        <dsp:cNvSpPr/>
      </dsp:nvSpPr>
      <dsp:spPr>
        <a:xfrm>
          <a:off x="6112923" y="3389706"/>
          <a:ext cx="2419598" cy="145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Úprava systému </a:t>
          </a:r>
          <a:r>
            <a:rPr lang="cs-CZ" sz="1600" kern="1200" dirty="0" err="1">
              <a:solidFill>
                <a:schemeClr val="accent3">
                  <a:lumMod val="60000"/>
                  <a:lumOff val="40000"/>
                </a:schemeClr>
              </a:solidFill>
            </a:rPr>
            <a:t>ePreskripce</a:t>
          </a:r>
          <a:endParaRPr lang="cs-CZ" sz="16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6112923" y="3389706"/>
        <a:ext cx="2419598" cy="1451759"/>
      </dsp:txXfrm>
    </dsp:sp>
    <dsp:sp modelId="{575B7096-D9AB-447D-A472-9594D6A1A454}">
      <dsp:nvSpPr>
        <dsp:cNvPr id="0" name=""/>
        <dsp:cNvSpPr/>
      </dsp:nvSpPr>
      <dsp:spPr>
        <a:xfrm>
          <a:off x="8774482" y="3389706"/>
          <a:ext cx="2419598" cy="145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Vydávání cenových rozhodnutí </a:t>
          </a:r>
          <a:r>
            <a:rPr lang="cs-CZ" sz="1600" kern="1200" dirty="0"/>
            <a:t>pro nahrazující  léčivé přípravky</a:t>
          </a:r>
        </a:p>
      </dsp:txBody>
      <dsp:txXfrm>
        <a:off x="8774482" y="3389706"/>
        <a:ext cx="2419598" cy="1451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FBC9F-6BD3-422D-9046-A48A82BDA8F8}">
      <dsp:nvSpPr>
        <dsp:cNvPr id="0" name=""/>
        <dsp:cNvSpPr/>
      </dsp:nvSpPr>
      <dsp:spPr>
        <a:xfrm>
          <a:off x="0" y="1266671"/>
          <a:ext cx="11470639" cy="168889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AB95B-CABA-4D58-AE3A-99B8CE404228}">
      <dsp:nvSpPr>
        <dsp:cNvPr id="0" name=""/>
        <dsp:cNvSpPr/>
      </dsp:nvSpPr>
      <dsp:spPr>
        <a:xfrm>
          <a:off x="81805" y="0"/>
          <a:ext cx="1724257" cy="168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Ohlášení přerušení/ukončení</a:t>
          </a:r>
        </a:p>
      </dsp:txBody>
      <dsp:txXfrm>
        <a:off x="81805" y="0"/>
        <a:ext cx="1724257" cy="1688895"/>
      </dsp:txXfrm>
    </dsp:sp>
    <dsp:sp modelId="{2DAD8F51-C407-45B5-A916-91DA948A310C}">
      <dsp:nvSpPr>
        <dsp:cNvPr id="0" name=""/>
        <dsp:cNvSpPr/>
      </dsp:nvSpPr>
      <dsp:spPr>
        <a:xfrm>
          <a:off x="732821" y="1900007"/>
          <a:ext cx="422223" cy="422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47749-2783-401C-B665-7621EB15E43E}">
      <dsp:nvSpPr>
        <dsp:cNvPr id="0" name=""/>
        <dsp:cNvSpPr/>
      </dsp:nvSpPr>
      <dsp:spPr>
        <a:xfrm>
          <a:off x="1978055" y="2533343"/>
          <a:ext cx="2418999" cy="168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Vyhodnocení</a:t>
          </a:r>
        </a:p>
      </dsp:txBody>
      <dsp:txXfrm>
        <a:off x="1978055" y="2533343"/>
        <a:ext cx="2418999" cy="1688895"/>
      </dsp:txXfrm>
    </dsp:sp>
    <dsp:sp modelId="{81C784C4-A965-4A30-8C7A-ECE49BD2B943}">
      <dsp:nvSpPr>
        <dsp:cNvPr id="0" name=""/>
        <dsp:cNvSpPr/>
      </dsp:nvSpPr>
      <dsp:spPr>
        <a:xfrm>
          <a:off x="2976443" y="1900007"/>
          <a:ext cx="422223" cy="422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FC919-CD16-46A2-8226-8A3D37A06FDD}">
      <dsp:nvSpPr>
        <dsp:cNvPr id="0" name=""/>
        <dsp:cNvSpPr/>
      </dsp:nvSpPr>
      <dsp:spPr>
        <a:xfrm>
          <a:off x="4491065" y="0"/>
          <a:ext cx="1880221" cy="168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Opatření</a:t>
          </a:r>
        </a:p>
      </dsp:txBody>
      <dsp:txXfrm>
        <a:off x="4491065" y="0"/>
        <a:ext cx="1880221" cy="1688895"/>
      </dsp:txXfrm>
    </dsp:sp>
    <dsp:sp modelId="{D7242EC4-BA6A-4BD5-A663-ABDD8854B380}">
      <dsp:nvSpPr>
        <dsp:cNvPr id="0" name=""/>
        <dsp:cNvSpPr/>
      </dsp:nvSpPr>
      <dsp:spPr>
        <a:xfrm>
          <a:off x="5220064" y="1900007"/>
          <a:ext cx="422223" cy="422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6D3F7-C9BB-4A96-88D2-F714B881E0E2}">
      <dsp:nvSpPr>
        <dsp:cNvPr id="0" name=""/>
        <dsp:cNvSpPr/>
      </dsp:nvSpPr>
      <dsp:spPr>
        <a:xfrm>
          <a:off x="6465298" y="2533343"/>
          <a:ext cx="1880221" cy="168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 err="1"/>
            <a:t>Follow</a:t>
          </a:r>
          <a:r>
            <a:rPr lang="cs-CZ" sz="2400" b="1" kern="1200" dirty="0"/>
            <a:t> up</a:t>
          </a:r>
        </a:p>
      </dsp:txBody>
      <dsp:txXfrm>
        <a:off x="6465298" y="2533343"/>
        <a:ext cx="1880221" cy="1688895"/>
      </dsp:txXfrm>
    </dsp:sp>
    <dsp:sp modelId="{0C17EBD7-365B-4F2D-8DE6-65C672EE5C1A}">
      <dsp:nvSpPr>
        <dsp:cNvPr id="0" name=""/>
        <dsp:cNvSpPr/>
      </dsp:nvSpPr>
      <dsp:spPr>
        <a:xfrm>
          <a:off x="7194297" y="1900007"/>
          <a:ext cx="422223" cy="422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69CF6-A206-4FB0-9279-A9F23B69F1DE}">
      <dsp:nvSpPr>
        <dsp:cNvPr id="0" name=""/>
        <dsp:cNvSpPr/>
      </dsp:nvSpPr>
      <dsp:spPr>
        <a:xfrm>
          <a:off x="8439531" y="0"/>
          <a:ext cx="1880221" cy="168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Zrušení OOP </a:t>
          </a:r>
        </a:p>
      </dsp:txBody>
      <dsp:txXfrm>
        <a:off x="8439531" y="0"/>
        <a:ext cx="1880221" cy="1688895"/>
      </dsp:txXfrm>
    </dsp:sp>
    <dsp:sp modelId="{C3DA1F02-26F4-4654-A146-C2029BC76E6F}">
      <dsp:nvSpPr>
        <dsp:cNvPr id="0" name=""/>
        <dsp:cNvSpPr/>
      </dsp:nvSpPr>
      <dsp:spPr>
        <a:xfrm>
          <a:off x="9168530" y="1900007"/>
          <a:ext cx="422223" cy="422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27DC4A0-BF2E-41A4-858F-75B1EDF5C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F1C0AA-79A8-4973-B21E-776C9F8FAB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38C13-4D6E-4CAA-8004-4BAB2F6ACAB3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173F7F-E0F5-43C6-B805-32797E2D3C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C9A5F3-D15B-4503-8652-021F617C34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0E308-2E4C-4197-A271-031AF0A039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653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87671-D2C0-4E76-8FB3-B548D9870CD7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49D03-5F4B-434E-B979-37F56C301A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2300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95BDE-F4CE-47BB-A5D7-2E46527CA0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54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95BDE-F4CE-47BB-A5D7-2E46527CA0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61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Soubežný</a:t>
            </a:r>
            <a:r>
              <a:rPr lang="cs-CZ" dirty="0"/>
              <a:t> dovoz a distribuce jsou komerční nástroje</a:t>
            </a:r>
          </a:p>
        </p:txBody>
      </p:sp>
    </p:spTree>
    <p:extLst>
      <p:ext uri="{BB962C8B-B14F-4D97-AF65-F5344CB8AC3E}">
        <p14:creationId xmlns:p14="http://schemas.microsoft.com/office/powerpoint/2010/main" val="99036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48000" y="2130425"/>
            <a:ext cx="8640000" cy="1440000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48000" y="3780000"/>
            <a:ext cx="8640000" cy="180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FE8E-BF00-47F2-8BD6-E6C4955A887F}" type="datetime1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8247857F-CB28-4FD6-ACC2-46A3D22003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22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8413039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7DB0-E780-4C25-B68C-C37295749A3F}" type="datetime1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3D401DCE-8F9E-4450-AAB9-478E17905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22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9640007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1080000"/>
            <a:ext cx="2743200" cy="5040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080000"/>
            <a:ext cx="8026400" cy="5040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84CA-2E9D-4F85-A303-3DA920E484DF}" type="datetime1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94DFB5D1-2ECF-4A94-8657-99402FA347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22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394646371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371469" y="2120524"/>
            <a:ext cx="8640000" cy="1440000"/>
          </a:xfrm>
          <a:prstGeom prst="rect">
            <a:avLst/>
          </a:prstGeom>
        </p:spPr>
        <p:txBody>
          <a:bodyPr/>
          <a:lstStyle/>
          <a:p>
            <a:r>
              <a:rPr lang="cs-CZ" cap="all" dirty="0">
                <a:solidFill>
                  <a:schemeClr val="bg1"/>
                </a:solidFill>
              </a:rPr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71469" y="3745817"/>
            <a:ext cx="8640000" cy="180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2400" dirty="0">
                <a:solidFill>
                  <a:schemeClr val="bg1"/>
                </a:solidFill>
              </a:rPr>
              <a:t>Titul, jméno a příjmení</a:t>
            </a:r>
          </a:p>
          <a:p>
            <a:r>
              <a:rPr lang="cs-CZ" sz="2400" dirty="0">
                <a:solidFill>
                  <a:schemeClr val="bg1"/>
                </a:solidFill>
              </a:rPr>
              <a:t>Místo konání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EC85-DAFC-419C-807F-3D12BA1FA754}" type="datetime1">
              <a:rPr lang="cs-CZ" smtClean="0"/>
              <a:t>13.09.2024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66902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35984"/>
            <a:ext cx="10972800" cy="67283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625F-9D93-452E-876D-BCB8AF1A5D3D}" type="datetime1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12700"/>
            <a:ext cx="672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39366089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3813-AA0E-4EA9-8ABB-41BE4EFA5068}" type="datetime1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12700"/>
            <a:ext cx="672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21731682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201" y="1128632"/>
            <a:ext cx="10989892" cy="101194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2303875"/>
            <a:ext cx="5384800" cy="3889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2303875"/>
            <a:ext cx="5384800" cy="3889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2C6A-F159-4CA1-AB7F-47596EA5B5A7}" type="datetime1">
              <a:rPr lang="cs-CZ" smtClean="0"/>
              <a:t>13.09.2024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494700"/>
            <a:ext cx="672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8009105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080000"/>
            <a:ext cx="10972800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849498"/>
            <a:ext cx="5386917" cy="612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618997"/>
            <a:ext cx="5386917" cy="356429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8968" y="1849498"/>
            <a:ext cx="5389033" cy="612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618997"/>
            <a:ext cx="5389033" cy="356429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7243-5C3A-4DF5-B30D-8C91D95CEB5C}" type="datetime1">
              <a:rPr lang="cs-CZ" smtClean="0"/>
              <a:t>13.09.2024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494700"/>
            <a:ext cx="672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29851705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33746"/>
            <a:ext cx="10972800" cy="63007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1EB4-81DB-4ED3-8E5B-36EBEC0D49C8}" type="datetime1">
              <a:rPr lang="cs-CZ" smtClean="0"/>
              <a:t>13.09.2024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12700"/>
            <a:ext cx="672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297662057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C0A8-6CE2-464D-96B0-16DE5D70354A}" type="datetime1">
              <a:rPr lang="cs-CZ" smtClean="0"/>
              <a:t>13.09.2024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494700"/>
            <a:ext cx="672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290331075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1080001"/>
            <a:ext cx="4011084" cy="503795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1080004"/>
            <a:ext cx="6815667" cy="51393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763816"/>
            <a:ext cx="4011084" cy="445549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E129-A1B7-4DFA-9AA7-72097B4CA916}" type="datetime1">
              <a:rPr lang="cs-CZ" smtClean="0"/>
              <a:t>13.09.2024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494700"/>
            <a:ext cx="672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7387536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CDD-1B17-482A-8451-DBE42761B1C3}" type="datetime1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14">
            <a:extLst>
              <a:ext uri="{FF2B5EF4-FFF2-40B4-BE49-F238E27FC236}">
                <a16:creationId xmlns:a16="http://schemas.microsoft.com/office/drawing/2014/main" id="{E3517C42-B3E3-4F57-BEF4-05BBE9C90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22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40509403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80003"/>
            <a:ext cx="7315200" cy="363883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9B1B-00F8-4415-8466-33B0EEA7929E}" type="datetime1">
              <a:rPr lang="cs-CZ" smtClean="0"/>
              <a:t>13.09.2024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12700"/>
            <a:ext cx="672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415407259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200" y="1135983"/>
            <a:ext cx="10972800" cy="62783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EB09-C09F-4E47-8F4D-439F130C019A}" type="datetime1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10681"/>
            <a:ext cx="672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266486629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1080000"/>
            <a:ext cx="2743200" cy="5040000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080000"/>
            <a:ext cx="8026400" cy="5040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28B7-6FDD-4DE7-A40A-A912A9E9B7F2}" type="datetime1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02136"/>
            <a:ext cx="672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276639669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7771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918400" y="504000"/>
            <a:ext cx="6720000" cy="2520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30635556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cs-CZ"/>
              <a:t>6.6..2024</a:t>
            </a:r>
          </a:p>
        </p:txBody>
      </p:sp>
    </p:spTree>
    <p:extLst>
      <p:ext uri="{BB962C8B-B14F-4D97-AF65-F5344CB8AC3E}">
        <p14:creationId xmlns:p14="http://schemas.microsoft.com/office/powerpoint/2010/main" val="3877053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6.6..2024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683474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sek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3543381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6.6..2024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702078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6.6..2024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42964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6585" y="1808820"/>
            <a:ext cx="10965815" cy="432048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B0A242B4-54ED-4BED-8103-6F88AF5A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467F2761-E2A7-42FA-8CE5-FC60EA976E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D8D83A-D96A-47F1-BE28-738BD12195BA}" type="datetime1">
              <a:rPr lang="cs-CZ" smtClean="0"/>
              <a:t>13.09.2024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740A6FBE-ABBC-4BDF-88CD-9B76AA0ABE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3784F50-0A1F-490E-98D2-3A12530CA9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8C278270-ACFF-42D2-8541-88965E70CD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22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389456006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s obrázkem a mask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6.6..2024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2230960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6.6..2024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940252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6.6..2024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983152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6.6..2024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444827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DĚKUJEME ZA POZORNOST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  <a:t>STÁTNÍ ÚSTAV PRO KONTROLU LÉČIV</a:t>
            </a:r>
            <a:b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</a:br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4265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853825"/>
            <a:ext cx="5384800" cy="43396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53825"/>
            <a:ext cx="5384800" cy="43396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A830-1819-4BF0-BD95-32ADF1E4AF55}" type="datetime1">
              <a:rPr lang="cs-CZ" smtClean="0"/>
              <a:t>13.09.2024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14">
            <a:extLst>
              <a:ext uri="{FF2B5EF4-FFF2-40B4-BE49-F238E27FC236}">
                <a16:creationId xmlns:a16="http://schemas.microsoft.com/office/drawing/2014/main" id="{1865ACF8-9868-4EB2-A995-514D35E2D1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22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24931561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9071" y="1826890"/>
            <a:ext cx="5386917" cy="612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9071" y="2636994"/>
            <a:ext cx="5407447" cy="35823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826890"/>
            <a:ext cx="5389033" cy="6210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655094"/>
            <a:ext cx="5389033" cy="35642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3A85-F34F-4E9D-A3FC-FE3101175DD2}" type="datetime1">
              <a:rPr lang="cs-CZ" smtClean="0"/>
              <a:t>13.09.2024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527469F8-0A16-45AF-B9EA-40ECABCD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1366"/>
            <a:ext cx="10972800" cy="57742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text 14">
            <a:extLst>
              <a:ext uri="{FF2B5EF4-FFF2-40B4-BE49-F238E27FC236}">
                <a16:creationId xmlns:a16="http://schemas.microsoft.com/office/drawing/2014/main" id="{96CC2FC1-8534-44E0-AD51-F54A381E9E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22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7433059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AF94-6C8B-468D-9E0B-E0F6BD59C242}" type="datetime1">
              <a:rPr lang="cs-CZ" smtClean="0"/>
              <a:t>13.09.2024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text 14">
            <a:extLst>
              <a:ext uri="{FF2B5EF4-FFF2-40B4-BE49-F238E27FC236}">
                <a16:creationId xmlns:a16="http://schemas.microsoft.com/office/drawing/2014/main" id="{88459AE6-251E-4E1B-8C2C-0A05C6649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22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75600463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3B1E-4CF8-4C12-B03D-26651E1079C5}" type="datetime1">
              <a:rPr lang="cs-CZ" smtClean="0"/>
              <a:t>13.09.2024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symbol pro text 14">
            <a:extLst>
              <a:ext uri="{FF2B5EF4-FFF2-40B4-BE49-F238E27FC236}">
                <a16:creationId xmlns:a16="http://schemas.microsoft.com/office/drawing/2014/main" id="{57D2C694-68F7-4B29-8504-09D0AB3868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22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8816645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1080000"/>
            <a:ext cx="4011084" cy="63881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1080004"/>
            <a:ext cx="6815667" cy="51393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898830"/>
            <a:ext cx="4011085" cy="432048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9185-10FD-4AA1-AC99-BB9492447674}" type="datetime1">
              <a:rPr lang="cs-CZ" smtClean="0"/>
              <a:t>13.09.2024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14">
            <a:extLst>
              <a:ext uri="{FF2B5EF4-FFF2-40B4-BE49-F238E27FC236}">
                <a16:creationId xmlns:a16="http://schemas.microsoft.com/office/drawing/2014/main" id="{994D53D7-16E3-40FD-96D6-A98E8103A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22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21065789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80003"/>
            <a:ext cx="7315200" cy="363883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C6F-6E29-4B1A-B139-29D23A9E237D}" type="datetime1">
              <a:rPr lang="cs-CZ" smtClean="0"/>
              <a:t>13.09.2024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14">
            <a:extLst>
              <a:ext uri="{FF2B5EF4-FFF2-40B4-BE49-F238E27FC236}">
                <a16:creationId xmlns:a16="http://schemas.microsoft.com/office/drawing/2014/main" id="{81A4417B-2729-40F8-9443-7314C27400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22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  <p:extLst>
      <p:ext uri="{BB962C8B-B14F-4D97-AF65-F5344CB8AC3E}">
        <p14:creationId xmlns:p14="http://schemas.microsoft.com/office/powerpoint/2010/main" val="33553396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wmf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1051366"/>
            <a:ext cx="10972800" cy="577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763816"/>
            <a:ext cx="10972800" cy="4356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 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168000" y="6356350"/>
            <a:ext cx="24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2D7615C2-C980-46DC-B283-8ADD9170502D}" type="datetime1">
              <a:rPr lang="cs-CZ" smtClean="0"/>
              <a:t>13.09.2024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80000" y="540000"/>
            <a:ext cx="144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75" b="0">
                <a:solidFill>
                  <a:schemeClr val="tx1"/>
                </a:solidFill>
              </a:defRPr>
            </a:lvl1pPr>
          </a:lstStyle>
          <a:p>
            <a:fld id="{3F7E86AA-FCC7-45ED-BAA9-A02C04DFE91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 descr="SÚKL - logo modré.w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09599" y="440617"/>
            <a:ext cx="1501211" cy="406771"/>
          </a:xfrm>
          <a:prstGeom prst="rect">
            <a:avLst/>
          </a:prstGeom>
        </p:spPr>
      </p:pic>
      <p:cxnSp>
        <p:nvCxnSpPr>
          <p:cNvPr id="9" name="Přímá spojovací čára 8"/>
          <p:cNvCxnSpPr>
            <a:cxnSpLocks/>
          </p:cNvCxnSpPr>
          <p:nvPr userDrawn="1"/>
        </p:nvCxnSpPr>
        <p:spPr>
          <a:xfrm>
            <a:off x="2427006" y="773705"/>
            <a:ext cx="9128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95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sldNum="0" hdr="0"/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Tx/>
        <a:buBlip>
          <a:blip r:embed="rId14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19535" y="1083738"/>
            <a:ext cx="10972800" cy="680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943836"/>
            <a:ext cx="10972800" cy="4176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 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168000" y="6356350"/>
            <a:ext cx="24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5C87FCF5-DF5D-4C89-9B17-707E8ACC64DF}" type="datetime1">
              <a:rPr lang="cs-CZ" smtClean="0"/>
              <a:t>13.09.2024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80000" y="512700"/>
            <a:ext cx="144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75" b="0">
                <a:solidFill>
                  <a:schemeClr val="bg1"/>
                </a:solidFill>
              </a:defRPr>
            </a:lvl1pPr>
          </a:lstStyle>
          <a:p>
            <a:fld id="{3F7E86AA-FCC7-45ED-BAA9-A02C04DFE91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 descr="SÚKL - logo modré.wm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09602" y="440614"/>
            <a:ext cx="1501209" cy="406773"/>
          </a:xfrm>
          <a:prstGeom prst="rect">
            <a:avLst/>
          </a:prstGeom>
        </p:spPr>
      </p:pic>
      <p:cxnSp>
        <p:nvCxnSpPr>
          <p:cNvPr id="12" name="Přímá spojovací čára 8">
            <a:extLst>
              <a:ext uri="{FF2B5EF4-FFF2-40B4-BE49-F238E27FC236}">
                <a16:creationId xmlns:a16="http://schemas.microsoft.com/office/drawing/2014/main" id="{21AAE0DA-3E1B-4D19-A847-50C167EED148}"/>
              </a:ext>
            </a:extLst>
          </p:cNvPr>
          <p:cNvCxnSpPr>
            <a:cxnSpLocks/>
          </p:cNvCxnSpPr>
          <p:nvPr userDrawn="1"/>
        </p:nvCxnSpPr>
        <p:spPr>
          <a:xfrm>
            <a:off x="2427006" y="773705"/>
            <a:ext cx="91286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71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/>
  </p:transition>
  <p:hf sldNum="0" hdr="0"/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Tx/>
        <a:buBlip>
          <a:blip r:embed="rId15"/>
        </a:buBlip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EBAE336E-6565-4C34-9E9B-2B4274B1A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68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</a:t>
            </a:r>
            <a:r>
              <a:rPr lang="cs-CZ" dirty="0"/>
              <a:t>3</a:t>
            </a:r>
            <a:r>
              <a:rPr lang="en-US" dirty="0"/>
              <a:t>  STATE INSTITUTE FOR DRUG CONTROL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BDFD9D-EB0C-4A2F-947F-DF35717C5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68000" y="6356350"/>
            <a:ext cx="2400000" cy="360000"/>
          </a:xfrm>
          <a:prstGeom prst="rect">
            <a:avLst/>
          </a:prstGeom>
        </p:spPr>
        <p:txBody>
          <a:bodyPr anchor="ctr"/>
          <a:lstStyle>
            <a:lvl1pPr algn="r">
              <a:defRPr sz="680">
                <a:solidFill>
                  <a:schemeClr val="bg1"/>
                </a:solidFill>
              </a:defRPr>
            </a:lvl1pPr>
          </a:lstStyle>
          <a:p>
            <a:fld id="{E5D328B7-6FDD-4DE7-A40A-A912A9E9B7F2}" type="datetime1">
              <a:rPr lang="cs-CZ" smtClean="0"/>
              <a:pPr/>
              <a:t>13.09.2024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6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</p:sldLayoutIdLst>
  <p:transition>
    <p:fade/>
  </p:transition>
  <p:hf sldNum="0" hdr="0"/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Tx/>
        <a:buBlip>
          <a:blip r:embed="rId5"/>
        </a:buBlip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93773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6.6..2024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347325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epreskripce.cz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wsBLCYs3W6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DD46D-5354-6E23-A35D-415EC88B3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Zajištění dostupnosti léčivých přípravků</a:t>
            </a:r>
            <a:br>
              <a:rPr lang="cs-CZ" dirty="0"/>
            </a:br>
            <a:r>
              <a:rPr lang="cs-CZ" dirty="0"/>
              <a:t>Vstup neregistrovaných léčivých přípravků na trh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BBEFF5-DADE-83D0-170D-D661F91922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Velík</a:t>
            </a:r>
          </a:p>
          <a:p>
            <a:r>
              <a:rPr lang="cs-CZ" dirty="0"/>
              <a:t>Oddělení dostupnosti a nahraditelnosti</a:t>
            </a:r>
          </a:p>
          <a:p>
            <a:endParaRPr lang="cs-CZ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5ACCD6-1D22-BFCE-97A7-A4A8F285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/>
          <a:p>
            <a:fld id="{3002DDAE-AF89-4425-A1FE-C6AA08B911D5}" type="datetime1">
              <a:rPr lang="cs-CZ" smtClean="0"/>
              <a:t>13.09.2024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352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729FB-F433-423F-0E29-7DADC795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Dostupnost v aplikaci eRecept!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0F6E70-3CF4-619E-6780-3229537515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Novela zákona o léčivech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E02C099-6B2F-1C2D-1CD0-8C9D3C5D4D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Dostupnost v aplikaci eRecept</a:t>
            </a:r>
          </a:p>
        </p:txBody>
      </p:sp>
      <p:pic>
        <p:nvPicPr>
          <p:cNvPr id="1028" name="Picture 4" descr="Formuláře | Elektronické preskripce">
            <a:extLst>
              <a:ext uri="{FF2B5EF4-FFF2-40B4-BE49-F238E27FC236}">
                <a16:creationId xmlns:a16="http://schemas.microsoft.com/office/drawing/2014/main" id="{5C7E07D3-2783-F5F6-62B9-3A4EA64A0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3565"/>
            <a:ext cx="2828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E73DF9C-5847-4156-C908-699A153A05B6}"/>
              </a:ext>
            </a:extLst>
          </p:cNvPr>
          <p:cNvSpPr txBox="1"/>
          <p:nvPr/>
        </p:nvSpPr>
        <p:spPr>
          <a:xfrm>
            <a:off x="438837" y="5857876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Elektronické preskripce | eRecept (epreskripce.cz)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74ACC2E-F123-22C8-CCA3-F6C1BAA30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043" y="1867255"/>
            <a:ext cx="1755455" cy="379512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80C7314-840A-5D60-0409-0E746BAEF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337" y="1826689"/>
            <a:ext cx="1755455" cy="38097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C76943C-ADF0-9643-8345-8B04BF05B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368" y="1837997"/>
            <a:ext cx="1761210" cy="3809710"/>
          </a:xfrm>
          <a:prstGeom prst="rect">
            <a:avLst/>
          </a:prstGeom>
        </p:spPr>
      </p:pic>
      <p:pic>
        <p:nvPicPr>
          <p:cNvPr id="8" name="Obrázek 7" descr="Obsah obrázku vzor, čtverec, Symetrie, design&#10;&#10;Popis byl vytvořen automaticky">
            <a:extLst>
              <a:ext uri="{FF2B5EF4-FFF2-40B4-BE49-F238E27FC236}">
                <a16:creationId xmlns:a16="http://schemas.microsoft.com/office/drawing/2014/main" id="{6449F9B6-C97A-020E-7BE9-2C51CF3019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3" y="4154099"/>
            <a:ext cx="1508283" cy="1508283"/>
          </a:xfrm>
          <a:prstGeom prst="rect">
            <a:avLst/>
          </a:prstGeom>
        </p:spPr>
      </p:pic>
      <p:pic>
        <p:nvPicPr>
          <p:cNvPr id="9" name="Obrázek 8" descr="Obsah obrázku vzor, čtverec, pixel&#10;&#10;Popis byl vytvořen automaticky">
            <a:extLst>
              <a:ext uri="{FF2B5EF4-FFF2-40B4-BE49-F238E27FC236}">
                <a16:creationId xmlns:a16="http://schemas.microsoft.com/office/drawing/2014/main" id="{C34670BB-7538-B1EB-078F-1ABC452AE1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34" y="4154099"/>
            <a:ext cx="1508283" cy="1508283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41702947-16FD-1243-74E5-4283A8A8AA2D}"/>
              </a:ext>
            </a:extLst>
          </p:cNvPr>
          <p:cNvSpPr/>
          <p:nvPr/>
        </p:nvSpPr>
        <p:spPr>
          <a:xfrm>
            <a:off x="4908570" y="3212976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NECONABOLEST FORTE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7672F732-47E8-2076-0695-2AF8F9FC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3773" y="6300580"/>
            <a:ext cx="1050235" cy="253916"/>
          </a:xfrm>
        </p:spPr>
        <p:txBody>
          <a:bodyPr/>
          <a:lstStyle/>
          <a:p>
            <a:fld id="{57691037-523B-4BF7-9F10-B66A48121EE5}" type="datetime1">
              <a:rPr lang="cs-CZ" smtClean="0"/>
              <a:t>13.09.2024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88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C7AD06-03CC-9013-7ACA-7935460BDF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Novela zákona o léčivech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2DB6FF-291A-905F-17AE-6D29895AB6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1000" dirty="0"/>
              <a:t>Interpretace informací o výskytu na trhu a obchodování a dostupnosti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188941-592E-FDB4-14CE-5ADB4F49C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22" y="1987585"/>
            <a:ext cx="11744754" cy="2945794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5AB82ED1-3371-FE3B-949A-BB305E578107}"/>
              </a:ext>
            </a:extLst>
          </p:cNvPr>
          <p:cNvSpPr txBox="1">
            <a:spLocks/>
          </p:cNvSpPr>
          <p:nvPr/>
        </p:nvSpPr>
        <p:spPr>
          <a:xfrm>
            <a:off x="609600" y="1270071"/>
            <a:ext cx="10972800" cy="5774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INTERPRETACE INFORMACÍ O VÝSKYTU NA TRHU A OBCHODOVÁNÍ A DOSTUPNOSTI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6261E41-2410-17D1-BF90-8F63A6896A03}"/>
              </a:ext>
            </a:extLst>
          </p:cNvPr>
          <p:cNvSpPr/>
          <p:nvPr/>
        </p:nvSpPr>
        <p:spPr>
          <a:xfrm>
            <a:off x="5954485" y="4425043"/>
            <a:ext cx="359229" cy="31568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Bublinový popisek: čárový se zvýrazněním 9">
            <a:extLst>
              <a:ext uri="{FF2B5EF4-FFF2-40B4-BE49-F238E27FC236}">
                <a16:creationId xmlns:a16="http://schemas.microsoft.com/office/drawing/2014/main" id="{962D7B95-FCD7-72FD-3953-BC01EA064268}"/>
              </a:ext>
            </a:extLst>
          </p:cNvPr>
          <p:cNvSpPr/>
          <p:nvPr/>
        </p:nvSpPr>
        <p:spPr>
          <a:xfrm>
            <a:off x="701809" y="5213566"/>
            <a:ext cx="2578628" cy="1322783"/>
          </a:xfrm>
          <a:prstGeom prst="accentCallout1">
            <a:avLst>
              <a:gd name="adj1" fmla="val 1550"/>
              <a:gd name="adj2" fmla="val 102696"/>
              <a:gd name="adj3" fmla="val -36662"/>
              <a:gd name="adj4" fmla="val 20384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OBCHODOVÁNÍ </a:t>
            </a:r>
            <a:br>
              <a:rPr lang="cs-CZ" dirty="0"/>
            </a:br>
            <a:r>
              <a:rPr lang="cs-CZ" dirty="0"/>
              <a:t>V DISTRIBUCI </a:t>
            </a:r>
            <a:br>
              <a:rPr lang="cs-CZ" dirty="0"/>
            </a:br>
            <a:r>
              <a:rPr lang="cs-CZ" dirty="0"/>
              <a:t>V PŘEDCHOZÍCH </a:t>
            </a:r>
            <a:br>
              <a:rPr lang="cs-CZ" dirty="0"/>
            </a:br>
            <a:r>
              <a:rPr lang="cs-CZ" dirty="0"/>
              <a:t>3 MĚSÍCÍCH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D542BB90-88E1-ECA1-D604-121DCFF6C7C5}"/>
              </a:ext>
            </a:extLst>
          </p:cNvPr>
          <p:cNvSpPr/>
          <p:nvPr/>
        </p:nvSpPr>
        <p:spPr>
          <a:xfrm>
            <a:off x="6193971" y="4429196"/>
            <a:ext cx="359229" cy="3156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Bublinový popisek: čárový se zvýrazněním 11">
            <a:extLst>
              <a:ext uri="{FF2B5EF4-FFF2-40B4-BE49-F238E27FC236}">
                <a16:creationId xmlns:a16="http://schemas.microsoft.com/office/drawing/2014/main" id="{60CF961F-4741-7DED-CF03-31FEB4FF3A80}"/>
              </a:ext>
            </a:extLst>
          </p:cNvPr>
          <p:cNvSpPr/>
          <p:nvPr/>
        </p:nvSpPr>
        <p:spPr>
          <a:xfrm>
            <a:off x="3822172" y="5213567"/>
            <a:ext cx="2578628" cy="1322783"/>
          </a:xfrm>
          <a:prstGeom prst="accentCallout1">
            <a:avLst>
              <a:gd name="adj1" fmla="val 1550"/>
              <a:gd name="adj2" fmla="val 102696"/>
              <a:gd name="adj3" fmla="val -27610"/>
              <a:gd name="adj4" fmla="val 97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OZNAČENÍ OMEZENÁ DOSTUPNOST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0D27CEA1-4A3A-3983-3A01-9C69DC65C5C9}"/>
              </a:ext>
            </a:extLst>
          </p:cNvPr>
          <p:cNvSpPr/>
          <p:nvPr/>
        </p:nvSpPr>
        <p:spPr>
          <a:xfrm>
            <a:off x="6585857" y="4490358"/>
            <a:ext cx="1360714" cy="315685"/>
          </a:xfrm>
          <a:prstGeom prst="ellipse">
            <a:avLst/>
          </a:prstGeom>
          <a:noFill/>
          <a:ln w="57150">
            <a:solidFill>
              <a:srgbClr val="F18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Bublinový popisek: čárový se zvýrazněním 13">
            <a:extLst>
              <a:ext uri="{FF2B5EF4-FFF2-40B4-BE49-F238E27FC236}">
                <a16:creationId xmlns:a16="http://schemas.microsoft.com/office/drawing/2014/main" id="{46F98B75-C38C-D016-ACB2-F72B1925E53F}"/>
              </a:ext>
            </a:extLst>
          </p:cNvPr>
          <p:cNvSpPr/>
          <p:nvPr/>
        </p:nvSpPr>
        <p:spPr>
          <a:xfrm>
            <a:off x="7266214" y="5213566"/>
            <a:ext cx="2578628" cy="1322783"/>
          </a:xfrm>
          <a:prstGeom prst="accentCallout1">
            <a:avLst>
              <a:gd name="adj1" fmla="val 9779"/>
              <a:gd name="adj2" fmla="val -3686"/>
              <a:gd name="adj3" fmla="val -25141"/>
              <a:gd name="adj4" fmla="val -1743"/>
            </a:avLst>
          </a:prstGeom>
          <a:solidFill>
            <a:srgbClr val="F18E00"/>
          </a:solidFill>
          <a:ln>
            <a:solidFill>
              <a:srgbClr val="F18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AKTUÁLNÍ HLÁŠENÍ DRŽITELE ROZHODNUTÍ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O REGISTRACI</a:t>
            </a:r>
          </a:p>
        </p:txBody>
      </p:sp>
    </p:spTree>
    <p:extLst>
      <p:ext uri="{BB962C8B-B14F-4D97-AF65-F5344CB8AC3E}">
        <p14:creationId xmlns:p14="http://schemas.microsoft.com/office/powerpoint/2010/main" val="208501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280044-1CEC-3BD2-77E0-F6AA7E7E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neregistrovaných léčivých přípravků</a:t>
            </a:r>
          </a:p>
        </p:txBody>
      </p:sp>
    </p:spTree>
    <p:extLst>
      <p:ext uri="{BB962C8B-B14F-4D97-AF65-F5344CB8AC3E}">
        <p14:creationId xmlns:p14="http://schemas.microsoft.com/office/powerpoint/2010/main" val="226726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8869D-A6F7-A3F8-59FA-E5874B13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629900" cy="557627"/>
          </a:xfrm>
        </p:spPr>
        <p:txBody>
          <a:bodyPr/>
          <a:lstStyle/>
          <a:p>
            <a:r>
              <a:rPr lang="cs-CZ" dirty="0"/>
              <a:t>Přednostně používat registrované léčivé přípravky v souladu </a:t>
            </a:r>
            <a:br>
              <a:rPr lang="cs-CZ" dirty="0"/>
            </a:br>
            <a:r>
              <a:rPr lang="cs-CZ" dirty="0"/>
              <a:t>s registrační dokumentací!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BD1C69-3B16-7760-2784-8EE546961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/>
              <a:t>Jiné řešení má být umožněno pouze v případě kdy:</a:t>
            </a:r>
          </a:p>
          <a:p>
            <a:r>
              <a:rPr lang="cs-CZ" dirty="0"/>
              <a:t>…</a:t>
            </a:r>
            <a:r>
              <a:rPr lang="cs-CZ" dirty="0">
                <a:solidFill>
                  <a:schemeClr val="accent4"/>
                </a:solidFill>
              </a:rPr>
              <a:t>není distribuován nebo není v oběhu </a:t>
            </a:r>
            <a:r>
              <a:rPr lang="cs-CZ" dirty="0"/>
              <a:t>v České republice léčivý přípravek odpovídajícího složení nebo obdobných terapeutických vlastností, který je registrován… (§ 8 odst. 3 a) </a:t>
            </a:r>
            <a:r>
              <a:rPr lang="cs-CZ" dirty="0" err="1"/>
              <a:t>ZoL</a:t>
            </a:r>
            <a:r>
              <a:rPr lang="cs-CZ" dirty="0"/>
              <a:t>)</a:t>
            </a:r>
          </a:p>
          <a:p>
            <a:r>
              <a:rPr lang="cs-CZ" dirty="0"/>
              <a:t>…</a:t>
            </a:r>
            <a:r>
              <a:rPr lang="cs-CZ" dirty="0">
                <a:solidFill>
                  <a:schemeClr val="accent4"/>
                </a:solidFill>
              </a:rPr>
              <a:t>při předpokládaném nebo potvrzeném šíření původců </a:t>
            </a:r>
            <a:r>
              <a:rPr lang="cs-CZ" dirty="0"/>
              <a:t>onemocnění, toxinů, chemických látek nebo při předpokládané nebo potvrzené radiační nehodě nebo havárii, které by mohly závažným způsobem ohrozit veřejné zdraví... (§ 8 odst. 6 </a:t>
            </a:r>
            <a:r>
              <a:rPr lang="cs-CZ" dirty="0" err="1"/>
              <a:t>ZoL</a:t>
            </a:r>
            <a:r>
              <a:rPr lang="cs-CZ" dirty="0"/>
              <a:t>)</a:t>
            </a:r>
          </a:p>
          <a:p>
            <a:r>
              <a:rPr lang="cs-CZ" dirty="0"/>
              <a:t>…</a:t>
            </a:r>
            <a:r>
              <a:rPr lang="cs-CZ" dirty="0">
                <a:solidFill>
                  <a:schemeClr val="accent4"/>
                </a:solidFill>
              </a:rPr>
              <a:t>jsou-li vážné potíže </a:t>
            </a:r>
            <a:r>
              <a:rPr lang="cs-CZ" dirty="0"/>
              <a:t>s dostupností léčivého přípravku… (§38 </a:t>
            </a:r>
            <a:r>
              <a:rPr lang="cs-CZ" dirty="0" err="1"/>
              <a:t>ZoL</a:t>
            </a:r>
            <a:r>
              <a:rPr lang="cs-CZ" dirty="0"/>
              <a:t>)</a:t>
            </a:r>
          </a:p>
          <a:p>
            <a:r>
              <a:rPr lang="cs-CZ" dirty="0"/>
              <a:t>…</a:t>
            </a:r>
            <a:r>
              <a:rPr lang="cs-CZ" dirty="0">
                <a:solidFill>
                  <a:schemeClr val="accent4"/>
                </a:solidFill>
              </a:rPr>
              <a:t>za situací jiné mimořádné potřeby</a:t>
            </a:r>
            <a:r>
              <a:rPr lang="cs-CZ" dirty="0"/>
              <a:t>, kdy není pro účinnou léčbu pacientů, profylaxi a prevenci vzniku infekčních onemocnění nebo stanovení diagnózy dostupný humánní léčivý přípravek registrovaný… (§ 49 </a:t>
            </a:r>
            <a:r>
              <a:rPr lang="cs-CZ" dirty="0" err="1"/>
              <a:t>ZoL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3783152-F3A5-5DA9-41B1-11295F5A5D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Použití neregistrovaných léčivých přípravků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3A650BF-1AF3-5EB3-C004-BA3BF58A76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Přehled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030A6AF-B5DC-B9C7-9154-2CA18F03BB31}"/>
              </a:ext>
            </a:extLst>
          </p:cNvPr>
          <p:cNvSpPr/>
          <p:nvPr/>
        </p:nvSpPr>
        <p:spPr>
          <a:xfrm>
            <a:off x="1164771" y="3429000"/>
            <a:ext cx="8523514" cy="72934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„Mimořádné opatření MZ“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C250E598-F850-103B-C21B-BF1A3C1A8F89}"/>
              </a:ext>
            </a:extLst>
          </p:cNvPr>
          <p:cNvSpPr/>
          <p:nvPr/>
        </p:nvSpPr>
        <p:spPr>
          <a:xfrm>
            <a:off x="3690257" y="2503714"/>
            <a:ext cx="8523514" cy="72934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„Individuální dovoz“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7BF37D8B-243D-3403-10D4-56192431B6EC}"/>
              </a:ext>
            </a:extLst>
          </p:cNvPr>
          <p:cNvSpPr/>
          <p:nvPr/>
        </p:nvSpPr>
        <p:spPr>
          <a:xfrm>
            <a:off x="3668486" y="4281960"/>
            <a:ext cx="8523514" cy="72934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„Cizojazyčné šarže“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2B6E199C-73EA-FD7F-63B4-5AA80D419541}"/>
              </a:ext>
            </a:extLst>
          </p:cNvPr>
          <p:cNvSpPr/>
          <p:nvPr/>
        </p:nvSpPr>
        <p:spPr>
          <a:xfrm>
            <a:off x="1164771" y="5093571"/>
            <a:ext cx="8523514" cy="72934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„Specifický léčebný program“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61843EA7-D51B-89F9-D2AD-1467C973C172}"/>
              </a:ext>
            </a:extLst>
          </p:cNvPr>
          <p:cNvSpPr/>
          <p:nvPr/>
        </p:nvSpPr>
        <p:spPr>
          <a:xfrm>
            <a:off x="533400" y="5846398"/>
            <a:ext cx="11658600" cy="72934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„Zvláštní léčebný program“ a „Nemocniční výjimka pro LPMT“</a:t>
            </a:r>
          </a:p>
        </p:txBody>
      </p:sp>
      <p:sp>
        <p:nvSpPr>
          <p:cNvPr id="12" name="Zástupný symbol pro datum 3">
            <a:extLst>
              <a:ext uri="{FF2B5EF4-FFF2-40B4-BE49-F238E27FC236}">
                <a16:creationId xmlns:a16="http://schemas.microsoft.com/office/drawing/2014/main" id="{AE9455C6-2504-266F-3FA0-D94EED361D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3773" y="6300580"/>
            <a:ext cx="1050235" cy="253916"/>
          </a:xfrm>
        </p:spPr>
        <p:txBody>
          <a:bodyPr/>
          <a:lstStyle/>
          <a:p>
            <a:fld id="{57691037-523B-4BF7-9F10-B66A48121EE5}" type="datetime1">
              <a:rPr lang="cs-CZ" smtClean="0"/>
              <a:t>13.09.2024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2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97A3-D830-18F6-61CB-B1665192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dovoz neregistrovaného LP (§8 odst. 3–5 </a:t>
            </a:r>
            <a:r>
              <a:rPr lang="cs-CZ" dirty="0" err="1"/>
              <a:t>ZoL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77096-4AE4-D794-FF7C-307745164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772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cs-CZ" dirty="0"/>
              <a:t>Při poskytování zdravotních služeb </a:t>
            </a:r>
            <a:r>
              <a:rPr lang="cs-CZ" b="1" dirty="0"/>
              <a:t>jednotlivým pacientům </a:t>
            </a:r>
            <a:r>
              <a:rPr lang="cs-CZ" dirty="0"/>
              <a:t>může </a:t>
            </a:r>
            <a:r>
              <a:rPr lang="cs-CZ" b="1" dirty="0"/>
              <a:t>ošetřující lékař </a:t>
            </a:r>
            <a:r>
              <a:rPr lang="cs-CZ" dirty="0"/>
              <a:t>za účelem poskytnutí optimálních zdravotních služeb předepsat nebo použít i léčivé přípravky neregistrované podle tohoto zákona pouze za situace, kdy zároveň</a:t>
            </a:r>
          </a:p>
          <a:p>
            <a:pPr lvl="1" algn="just"/>
            <a:r>
              <a:rPr lang="cs-CZ" sz="2000" dirty="0"/>
              <a:t>není </a:t>
            </a:r>
            <a:r>
              <a:rPr lang="cs-CZ" sz="2000" b="1" dirty="0"/>
              <a:t>distribuován nebo není v oběhu </a:t>
            </a:r>
            <a:r>
              <a:rPr lang="cs-CZ" sz="2000" dirty="0"/>
              <a:t>v České republice léčivý přípravek </a:t>
            </a:r>
            <a:r>
              <a:rPr lang="cs-CZ" sz="2000" b="1" dirty="0"/>
              <a:t>odpovídajícího složení nebo obdobných terapeutických vlastností</a:t>
            </a:r>
            <a:r>
              <a:rPr lang="cs-CZ" sz="2000" dirty="0"/>
              <a:t>, který je registrován,</a:t>
            </a:r>
          </a:p>
          <a:p>
            <a:pPr lvl="1" algn="just"/>
            <a:r>
              <a:rPr lang="cs-CZ" sz="2000" dirty="0"/>
              <a:t>jde o léčivý přípravek, který je již </a:t>
            </a:r>
            <a:r>
              <a:rPr lang="cs-CZ" sz="2000" b="1" dirty="0"/>
              <a:t>registrovaný v jiném státě</a:t>
            </a:r>
            <a:r>
              <a:rPr lang="cs-CZ" sz="2000" dirty="0"/>
              <a:t>,</a:t>
            </a:r>
          </a:p>
          <a:p>
            <a:pPr lvl="1" algn="just"/>
            <a:r>
              <a:rPr lang="cs-CZ" sz="2000" dirty="0"/>
              <a:t>takový způsob je dostatečně </a:t>
            </a:r>
            <a:r>
              <a:rPr lang="cs-CZ" sz="2000" b="1" dirty="0"/>
              <a:t>odůvodněn</a:t>
            </a:r>
            <a:r>
              <a:rPr lang="cs-CZ" sz="2000" dirty="0"/>
              <a:t> vědeckými poznatky.</a:t>
            </a:r>
            <a:endParaRPr lang="cs-CZ" dirty="0"/>
          </a:p>
          <a:p>
            <a:pPr algn="just">
              <a:lnSpc>
                <a:spcPct val="110000"/>
              </a:lnSpc>
            </a:pPr>
            <a:r>
              <a:rPr lang="cs-CZ" dirty="0"/>
              <a:t>Poskytovatel zdravotních služeb </a:t>
            </a:r>
            <a:r>
              <a:rPr lang="cs-CZ" b="1" dirty="0"/>
              <a:t>odpovídá za škodu na zdraví nebo za usmrcení</a:t>
            </a:r>
            <a:r>
              <a:rPr lang="cs-CZ" dirty="0"/>
              <a:t> člověka, ke kterým došlo v důsledku použití neregistrovaného léčivého přípravku.</a:t>
            </a:r>
          </a:p>
          <a:p>
            <a:r>
              <a:rPr lang="cs-CZ" dirty="0"/>
              <a:t>Ošetřující </a:t>
            </a:r>
            <a:r>
              <a:rPr lang="cs-CZ" b="1" dirty="0"/>
              <a:t>lékař seznámí pacienta </a:t>
            </a:r>
            <a:r>
              <a:rPr lang="cs-CZ" dirty="0"/>
              <a:t>se skutečností, že hodlá předepsat či použít neregistrovaný léčivý přípravek a seznámí pacienta s důsledky léčby, předepsání neregistrovaného léčivého přípravku </a:t>
            </a:r>
            <a:r>
              <a:rPr lang="cs-CZ" b="1" dirty="0"/>
              <a:t>vyznačí v lékařském předpisu</a:t>
            </a:r>
            <a:r>
              <a:rPr lang="cs-CZ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cs-CZ" b="1" dirty="0"/>
              <a:t>Předepsání nebo použití </a:t>
            </a:r>
            <a:r>
              <a:rPr lang="cs-CZ" dirty="0"/>
              <a:t>neregistrovaného léčivého přípravku ošetřující lékař neprodleně </a:t>
            </a:r>
            <a:r>
              <a:rPr lang="cs-CZ" b="1" dirty="0"/>
              <a:t>oznámí Ústavu </a:t>
            </a:r>
            <a:r>
              <a:rPr lang="cs-CZ" dirty="0"/>
              <a:t>(formulář na webu Ústavu, do 7 dnů)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4CDBC5A-B62E-D410-2949-20413F3B5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Použití neregistrovaných léčivých přípravků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E16F1DC-83E3-5CEB-430D-75BBE4664E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Individuální dovoz neregistrovaného LP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E58BF950-B111-6E5D-5C90-D26C2A9D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3773" y="6300580"/>
            <a:ext cx="1050235" cy="253916"/>
          </a:xfrm>
        </p:spPr>
        <p:txBody>
          <a:bodyPr/>
          <a:lstStyle/>
          <a:p>
            <a:fld id="{57691037-523B-4BF7-9F10-B66A48121EE5}" type="datetime1">
              <a:rPr lang="cs-CZ" smtClean="0"/>
              <a:t>13.09.2024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85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97A3-D830-18F6-61CB-B1665192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Specifický léčebný program (</a:t>
            </a:r>
            <a:r>
              <a:rPr lang="cs-CZ" dirty="0" err="1"/>
              <a:t>SpLP</a:t>
            </a:r>
            <a:r>
              <a:rPr lang="cs-CZ" dirty="0"/>
              <a:t>) s využitím neregistrovaných LP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77096-4AE4-D794-FF7C-307745164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772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Léčba, profylaxe či diagnostika život ohrožujících stavů pro definovanou skupinu pacientů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(</a:t>
            </a:r>
            <a:r>
              <a:rPr lang="pl-PL" dirty="0"/>
              <a:t>§ 49 zákona 378/2007 Sb. o léčivech, </a:t>
            </a:r>
            <a:r>
              <a:rPr lang="cs-CZ" dirty="0"/>
              <a:t>§ 2 vyhlášky 228/2008 Sb. o registraci LP)</a:t>
            </a:r>
          </a:p>
          <a:p>
            <a:r>
              <a:rPr lang="cs-CZ" dirty="0"/>
              <a:t>Zejména pro zajištění jinde registrovaných LP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ale také nikde ve světě registrované LP → </a:t>
            </a:r>
            <a:r>
              <a:rPr lang="cs-CZ" dirty="0" err="1"/>
              <a:t>Compassionate</a:t>
            </a:r>
            <a:r>
              <a:rPr lang="cs-CZ" dirty="0"/>
              <a:t> Use Program, </a:t>
            </a:r>
            <a:r>
              <a:rPr lang="cs-CZ" dirty="0" err="1"/>
              <a:t>Expanded</a:t>
            </a:r>
            <a:r>
              <a:rPr lang="cs-CZ" dirty="0"/>
              <a:t> </a:t>
            </a:r>
            <a:r>
              <a:rPr lang="cs-CZ" dirty="0" err="1"/>
              <a:t>Acces</a:t>
            </a:r>
            <a:r>
              <a:rPr lang="cs-CZ" dirty="0"/>
              <a:t> Program (takový LP pouze v klinickém hodnocení, jiný typ dovozu nikde </a:t>
            </a:r>
            <a:r>
              <a:rPr lang="cs-CZ" dirty="0" err="1"/>
              <a:t>nereg</a:t>
            </a:r>
            <a:r>
              <a:rPr lang="cs-CZ" dirty="0"/>
              <a:t>. LP legislativa nezná!)</a:t>
            </a:r>
          </a:p>
          <a:p>
            <a:r>
              <a:rPr lang="cs-CZ" dirty="0"/>
              <a:t>Žádost souběžně na SÚKL a MZ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SÚKL vypracuje stanovisko pro MZ (posouzení předložené dokumentace), které vydá rozhodnutí (standardně proces trvá cca 1 měsíc od podání žádosti v případě, že je předložená dokumentace vyhovující)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Podmínky, za které lze uskutečnit </a:t>
            </a:r>
            <a:r>
              <a:rPr lang="cs-CZ" dirty="0" err="1"/>
              <a:t>SpLP</a:t>
            </a:r>
            <a:r>
              <a:rPr lang="cs-CZ" dirty="0"/>
              <a:t> jsou uvedeny v rozhodnutí MZ 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dirty="0"/>
              <a:t>vymezení cílové skupiny pacientů, terapeutické indikace, pracoviště, výrobce, distributor, doba platnosti </a:t>
            </a:r>
            <a:r>
              <a:rPr lang="cs-CZ" dirty="0" err="1"/>
              <a:t>SpLP</a:t>
            </a:r>
            <a:r>
              <a:rPr lang="cs-CZ" dirty="0"/>
              <a:t>, povinnost předkládat zprávy o průběhu, přiložení PIL k balení, </a:t>
            </a:r>
            <a:r>
              <a:rPr lang="cs-CZ" dirty="0" err="1"/>
              <a:t>SmPC</a:t>
            </a:r>
            <a:r>
              <a:rPr lang="cs-CZ" dirty="0"/>
              <a:t> apod.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LP obdrží kód SÚKL, informace o LP jsou publikovány na webu Ústavu 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dirty="0"/>
              <a:t>praktické pro lékaře, distributory, lékárny; možnost požádat o stanovení ceny a úhrady</a:t>
            </a:r>
          </a:p>
          <a:p>
            <a:pPr algn="just">
              <a:lnSpc>
                <a:spcPct val="110000"/>
              </a:lnSpc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4CDBC5A-B62E-D410-2949-20413F3B5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Použití neregistrovaných léčivých přípravků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E16F1DC-83E3-5CEB-430D-75BBE4664E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Specifický léčebný program 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78215D56-E9E8-94F1-460F-18CBDF75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3773" y="6300580"/>
            <a:ext cx="1050235" cy="253916"/>
          </a:xfrm>
        </p:spPr>
        <p:txBody>
          <a:bodyPr/>
          <a:lstStyle/>
          <a:p>
            <a:fld id="{57691037-523B-4BF7-9F10-B66A48121EE5}" type="datetime1">
              <a:rPr lang="cs-CZ" smtClean="0"/>
              <a:t>13.09.2024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2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CE869-AB1C-E60C-C876-951E97A7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činnosti oddělení dostupnosti a nahraditelnosti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A61589-D169-69F5-71B2-383638E013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Použití neregistrovaných léčivých přípravků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78C904B-4B27-CC80-F06F-288C594111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Statistiky činnosti oddělení dostupnosti a nahraditelnosti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BAC952BC-DEEB-4F40-A554-1847C0AF7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409757"/>
              </p:ext>
            </p:extLst>
          </p:nvPr>
        </p:nvGraphicFramePr>
        <p:xfrm>
          <a:off x="254325" y="1629666"/>
          <a:ext cx="3550785" cy="257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E1D5006A-A747-4835-B11F-1F4A4B64AB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534653"/>
              </p:ext>
            </p:extLst>
          </p:nvPr>
        </p:nvGraphicFramePr>
        <p:xfrm>
          <a:off x="3644673" y="1822606"/>
          <a:ext cx="4258356" cy="232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A9E6694A-2764-499F-9DB5-893DC7944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022387"/>
              </p:ext>
            </p:extLst>
          </p:nvPr>
        </p:nvGraphicFramePr>
        <p:xfrm>
          <a:off x="7750628" y="1766920"/>
          <a:ext cx="4125685" cy="232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421FF01D-AD8E-438C-9E01-7ADD7D8507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503995"/>
              </p:ext>
            </p:extLst>
          </p:nvPr>
        </p:nvGraphicFramePr>
        <p:xfrm>
          <a:off x="4008031" y="4119542"/>
          <a:ext cx="3939963" cy="220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51DA1502-CB1C-4C77-B5A7-F43982D031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643686"/>
              </p:ext>
            </p:extLst>
          </p:nvPr>
        </p:nvGraphicFramePr>
        <p:xfrm>
          <a:off x="51404" y="4147457"/>
          <a:ext cx="3979335" cy="222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F651BA44-7240-4FFC-8C86-94B51776B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109637"/>
              </p:ext>
            </p:extLst>
          </p:nvPr>
        </p:nvGraphicFramePr>
        <p:xfrm>
          <a:off x="7987366" y="4144284"/>
          <a:ext cx="3985330" cy="223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4F485470-2763-4E86-6039-48279769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3773" y="6300580"/>
            <a:ext cx="1050235" cy="253916"/>
          </a:xfrm>
        </p:spPr>
        <p:txBody>
          <a:bodyPr/>
          <a:lstStyle/>
          <a:p>
            <a:fld id="{57691037-523B-4BF7-9F10-B66A48121EE5}" type="datetime1">
              <a:rPr lang="cs-CZ" smtClean="0"/>
              <a:t>13.09.2024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345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5BDDF-E339-E481-1787-1004FFE5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 v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2CD44-79F8-E52D-7313-37B8937F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HMA/EMA Task Force on Availability of </a:t>
            </a:r>
            <a:r>
              <a:rPr lang="en-US" dirty="0" err="1"/>
              <a:t>authorised</a:t>
            </a:r>
            <a:r>
              <a:rPr lang="en-US" dirty="0"/>
              <a:t> medicines for human and veterinary use (TF AAM)</a:t>
            </a:r>
            <a:endParaRPr lang="cs-CZ" dirty="0"/>
          </a:p>
          <a:p>
            <a:pPr lvl="1"/>
            <a:r>
              <a:rPr lang="en-US" dirty="0"/>
              <a:t>Good practice guidance for patient and healthcare professional </a:t>
            </a:r>
            <a:r>
              <a:rPr lang="en-US" dirty="0" err="1"/>
              <a:t>organisations</a:t>
            </a:r>
            <a:r>
              <a:rPr lang="en-US" dirty="0"/>
              <a:t> on the prevention of shortages of medicines for human use </a:t>
            </a:r>
            <a:endParaRPr lang="cs-CZ" dirty="0"/>
          </a:p>
          <a:p>
            <a:r>
              <a:rPr lang="en-US" dirty="0"/>
              <a:t>Medicine Shortages Single Point of Contact (SPOC) Working Party</a:t>
            </a:r>
            <a:endParaRPr lang="cs-CZ" dirty="0"/>
          </a:p>
          <a:p>
            <a:pPr lvl="1"/>
            <a:r>
              <a:rPr lang="cs-CZ" dirty="0"/>
              <a:t>Sdílení a koordinované řešení výpadků léčivých přípravků</a:t>
            </a:r>
          </a:p>
          <a:p>
            <a:pPr lvl="1"/>
            <a:r>
              <a:rPr lang="en-US" dirty="0"/>
              <a:t>Multistakeholder workshop on shortages of Glucagon-Like Peptide-1 (GLP-1) receptor agonists</a:t>
            </a:r>
            <a:endParaRPr lang="cs-CZ" dirty="0"/>
          </a:p>
          <a:p>
            <a:r>
              <a:rPr lang="en-US" dirty="0"/>
              <a:t>Executive Steering Group on Shortages and Safety of Medicinal Products (MSSG)</a:t>
            </a:r>
            <a:endParaRPr lang="cs-CZ" dirty="0"/>
          </a:p>
          <a:p>
            <a:pPr lvl="1"/>
            <a:r>
              <a:rPr lang="cs-CZ" dirty="0"/>
              <a:t>Koordinace opatření v kritických situacích</a:t>
            </a:r>
          </a:p>
          <a:p>
            <a:pPr lvl="1"/>
            <a:r>
              <a:rPr lang="cs-CZ" dirty="0"/>
              <a:t>Union list od </a:t>
            </a:r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medicines</a:t>
            </a:r>
            <a:endParaRPr lang="cs-CZ" dirty="0"/>
          </a:p>
          <a:p>
            <a:pPr lvl="1"/>
            <a:r>
              <a:rPr lang="cs-CZ" dirty="0"/>
              <a:t>Solidarity </a:t>
            </a:r>
            <a:r>
              <a:rPr lang="cs-CZ" dirty="0" err="1"/>
              <a:t>mechanism</a:t>
            </a:r>
            <a:endParaRPr lang="cs-CZ" dirty="0"/>
          </a:p>
          <a:p>
            <a:r>
              <a:rPr lang="cs-CZ" dirty="0"/>
              <a:t>HERA</a:t>
            </a:r>
          </a:p>
          <a:p>
            <a:pPr lvl="1"/>
            <a:r>
              <a:rPr lang="cs-CZ" dirty="0"/>
              <a:t>Zajištění zdravotních protiopatření</a:t>
            </a:r>
          </a:p>
          <a:p>
            <a:pPr lvl="2"/>
            <a:r>
              <a:rPr lang="cs-CZ" dirty="0"/>
              <a:t>Např. </a:t>
            </a:r>
            <a:r>
              <a:rPr lang="cs-CZ" dirty="0" err="1"/>
              <a:t>Mpox</a:t>
            </a:r>
            <a:r>
              <a:rPr lang="cs-CZ" dirty="0"/>
              <a:t> vakcíny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02B4B9-7F14-AFD7-C83A-2B3ED2901C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Použití neregistrovaných léčivých přípravků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5E68F14-62F1-9BD3-16FF-3629DF30C7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Spolupráce v EU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D6A4B4CB-C791-3FAD-1994-0CB822872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3773" y="6300580"/>
            <a:ext cx="1050235" cy="253916"/>
          </a:xfrm>
        </p:spPr>
        <p:txBody>
          <a:bodyPr/>
          <a:lstStyle/>
          <a:p>
            <a:fld id="{57691037-523B-4BF7-9F10-B66A48121EE5}" type="datetime1">
              <a:rPr lang="cs-CZ" smtClean="0"/>
              <a:t>13.09.2024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86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8">
            <a:extLst>
              <a:ext uri="{FF2B5EF4-FFF2-40B4-BE49-F238E27FC236}">
                <a16:creationId xmlns:a16="http://schemas.microsoft.com/office/drawing/2014/main" id="{D522555F-8E88-61D8-EFD5-9F0F94738D0E}"/>
              </a:ext>
            </a:extLst>
          </p:cNvPr>
          <p:cNvSpPr txBox="1">
            <a:spLocks/>
          </p:cNvSpPr>
          <p:nvPr/>
        </p:nvSpPr>
        <p:spPr>
          <a:xfrm>
            <a:off x="2543392" y="2824480"/>
            <a:ext cx="9201568" cy="2397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Máte zkušenosti se SÚKL?</a:t>
            </a:r>
            <a:r>
              <a:rPr lang="cs-CZ" sz="28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cs-CZ" sz="2800" dirty="0">
              <a:solidFill>
                <a:schemeClr val="accent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Podělte se o ně s námi!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SÚKL se jako každá organizace snaží zlepšovat a rozvíjet poskytované</a:t>
            </a:r>
            <a:r>
              <a:rPr lang="cs-CZ" b="0" spc="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služby.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Budeme proto rádi, když nám dáte zpětnou vazbu vyplněním následujícího dotazníku.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236539-B08E-C35C-6A9B-ECD088554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09" y="1129448"/>
            <a:ext cx="1443600" cy="1443600"/>
          </a:xfrm>
          <a:prstGeom prst="rect">
            <a:avLst/>
          </a:prstGeom>
        </p:spPr>
      </p:pic>
      <p:sp>
        <p:nvSpPr>
          <p:cNvPr id="7" name="Nadpis 13">
            <a:extLst>
              <a:ext uri="{FF2B5EF4-FFF2-40B4-BE49-F238E27FC236}">
                <a16:creationId xmlns:a16="http://schemas.microsoft.com/office/drawing/2014/main" id="{6C40E2CF-7ADF-F549-6625-194A1D2B2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563" y="5130800"/>
            <a:ext cx="4805678" cy="863600"/>
          </a:xfrm>
        </p:spPr>
        <p:txBody>
          <a:bodyPr>
            <a:normAutofit/>
          </a:bodyPr>
          <a:lstStyle/>
          <a:p>
            <a:pPr algn="ctr"/>
            <a:r>
              <a:rPr lang="cs-CZ" sz="2800" cap="al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dotazník spokojenosti</a:t>
            </a:r>
            <a:br>
              <a:rPr lang="cs-CZ" sz="2200" dirty="0"/>
            </a:br>
            <a:endParaRPr lang="cs-CZ" sz="2200" b="0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9B83422-20E8-5B91-76BD-1D753A25763C}"/>
              </a:ext>
            </a:extLst>
          </p:cNvPr>
          <p:cNvSpPr txBox="1"/>
          <p:nvPr/>
        </p:nvSpPr>
        <p:spPr>
          <a:xfrm>
            <a:off x="2543392" y="5994400"/>
            <a:ext cx="900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Předem děkujeme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spolupráci a za čas věnovaný odpovědím.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00D1734-B41C-7370-A1CD-F90DC3B83F63}"/>
              </a:ext>
            </a:extLst>
          </p:cNvPr>
          <p:cNvSpPr txBox="1"/>
          <p:nvPr/>
        </p:nvSpPr>
        <p:spPr>
          <a:xfrm>
            <a:off x="6891580" y="1139694"/>
            <a:ext cx="2885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Dotazník spokojenosti:</a:t>
            </a:r>
          </a:p>
        </p:txBody>
      </p:sp>
    </p:spTree>
    <p:extLst>
      <p:ext uri="{BB962C8B-B14F-4D97-AF65-F5344CB8AC3E}">
        <p14:creationId xmlns:p14="http://schemas.microsoft.com/office/powerpoint/2010/main" val="382113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BD8A100-8A01-4329-F9EE-CCD8E1A03D6F}"/>
              </a:ext>
            </a:extLst>
          </p:cNvPr>
          <p:cNvSpPr txBox="1">
            <a:spLocks/>
          </p:cNvSpPr>
          <p:nvPr/>
        </p:nvSpPr>
        <p:spPr>
          <a:xfrm>
            <a:off x="8277001" y="1266471"/>
            <a:ext cx="3662316" cy="2585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Aplikace navíc nabízí i benefity pro pacienty, např. možnost přístupu ke všem údajům o své elektronické preskripci, včetně lékového záznamu a nastavení souhlasů k němu.</a:t>
            </a:r>
          </a:p>
          <a:p>
            <a:endParaRPr lang="cs-CZ" sz="1800" b="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Upozorňujeme, že při aktivaci aplikace budete vyzvání k ověření vaší identity prostřednictvím identity občana.</a:t>
            </a:r>
            <a:br>
              <a:rPr lang="cs-CZ" sz="20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cs-CZ" sz="2000" b="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</a:b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217414-4C53-637D-5B26-20EE7DF75E63}"/>
              </a:ext>
            </a:extLst>
          </p:cNvPr>
          <p:cNvSpPr txBox="1"/>
          <p:nvPr/>
        </p:nvSpPr>
        <p:spPr>
          <a:xfrm>
            <a:off x="8277001" y="859361"/>
            <a:ext cx="350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4"/>
                </a:solidFill>
                <a:latin typeface="+mj-lt"/>
              </a:rPr>
              <a:t>Už máte naši aplikaci eRecept?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7D6CB6-6352-197B-620A-DD3E853238D3}"/>
              </a:ext>
            </a:extLst>
          </p:cNvPr>
          <p:cNvSpPr txBox="1"/>
          <p:nvPr/>
        </p:nvSpPr>
        <p:spPr>
          <a:xfrm>
            <a:off x="8277001" y="4013166"/>
            <a:ext cx="23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/>
                </a:solidFill>
                <a:latin typeface="+mj-lt"/>
              </a:rPr>
              <a:t>Aplikace ke stažení:</a:t>
            </a:r>
          </a:p>
        </p:txBody>
      </p:sp>
      <p:pic>
        <p:nvPicPr>
          <p:cNvPr id="6" name="Obrázek 5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EFFE5E52-7186-6F9B-CF65-CF30635A6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3" y="178621"/>
            <a:ext cx="884624" cy="504381"/>
          </a:xfrm>
          <a:prstGeom prst="rect">
            <a:avLst/>
          </a:prstGeom>
        </p:spPr>
      </p:pic>
      <p:pic>
        <p:nvPicPr>
          <p:cNvPr id="7" name="Obrázek 6" descr="Obsah obrázku vzor, čtverec, pixel, design&#10;&#10;Popis byl vytvořen automaticky">
            <a:extLst>
              <a:ext uri="{FF2B5EF4-FFF2-40B4-BE49-F238E27FC236}">
                <a16:creationId xmlns:a16="http://schemas.microsoft.com/office/drawing/2014/main" id="{CDEDC3FC-33FF-F934-D128-D13570F31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42" y="4898085"/>
            <a:ext cx="1442862" cy="1442862"/>
          </a:xfrm>
          <a:prstGeom prst="rect">
            <a:avLst/>
          </a:prstGeom>
        </p:spPr>
      </p:pic>
      <p:pic>
        <p:nvPicPr>
          <p:cNvPr id="8" name="Obrázek 7" descr="Obsah obrázku vzor, čtverec, pixel&#10;&#10;Popis byl vytvořen automaticky">
            <a:extLst>
              <a:ext uri="{FF2B5EF4-FFF2-40B4-BE49-F238E27FC236}">
                <a16:creationId xmlns:a16="http://schemas.microsoft.com/office/drawing/2014/main" id="{3537CD63-E845-9336-307E-AD15DC0E1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970" y="4898085"/>
            <a:ext cx="1443600" cy="1443600"/>
          </a:xfrm>
          <a:prstGeom prst="rect">
            <a:avLst/>
          </a:prstGeom>
        </p:spPr>
      </p:pic>
      <p:pic>
        <p:nvPicPr>
          <p:cNvPr id="9" name="Obrázek 8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F90CB6E1-814C-FFC7-2C0D-9830759FC5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13552" r="4340" b="51784"/>
          <a:stretch/>
        </p:blipFill>
        <p:spPr>
          <a:xfrm>
            <a:off x="10228970" y="4435193"/>
            <a:ext cx="1369472" cy="455892"/>
          </a:xfrm>
          <a:prstGeom prst="rect">
            <a:avLst/>
          </a:prstGeom>
        </p:spPr>
      </p:pic>
      <p:pic>
        <p:nvPicPr>
          <p:cNvPr id="10" name="Obrázek 9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5126D1B9-EC9C-75E7-D530-D1BE0C3306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49874" b="15462"/>
          <a:stretch/>
        </p:blipFill>
        <p:spPr>
          <a:xfrm>
            <a:off x="8307042" y="4447696"/>
            <a:ext cx="1442862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8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7A368-4411-3029-8A89-AB615385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Dostupnost léčiv v zákoně č. 378/2007 Sb., o léčivech (</a:t>
            </a:r>
            <a:r>
              <a:rPr lang="cs-CZ" dirty="0" err="1"/>
              <a:t>ZoL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0BC9F-3683-ADBE-2E1B-B53A21605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80166" cy="447495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400" b="1" dirty="0"/>
              <a:t>Zajištění dostupnosti léčivých přípravků </a:t>
            </a:r>
            <a:r>
              <a:rPr lang="cs-CZ" sz="2400" dirty="0"/>
              <a:t>významných při poskytování zdravotních služeb </a:t>
            </a:r>
            <a:r>
              <a:rPr lang="cs-CZ" sz="2400" b="1" dirty="0"/>
              <a:t>spadá do kompetence MZ</a:t>
            </a:r>
            <a:r>
              <a:rPr lang="cs-CZ" sz="2400" dirty="0"/>
              <a:t> (§ 11 písm. h) </a:t>
            </a:r>
            <a:r>
              <a:rPr lang="cs-CZ" sz="2400" dirty="0" err="1"/>
              <a:t>ZoL</a:t>
            </a:r>
            <a:r>
              <a:rPr lang="cs-CZ" sz="2400" dirty="0"/>
              <a:t>)</a:t>
            </a:r>
          </a:p>
          <a:p>
            <a:pPr>
              <a:defRPr/>
            </a:pPr>
            <a:r>
              <a:rPr lang="cs-CZ" sz="2400" b="1" dirty="0"/>
              <a:t>Ústav </a:t>
            </a:r>
            <a:r>
              <a:rPr lang="cs-CZ" sz="2400" dirty="0"/>
              <a:t>jako podřízený správní úřad </a:t>
            </a:r>
            <a:r>
              <a:rPr lang="cs-CZ" sz="2400" b="1" dirty="0"/>
              <a:t>poskytuje MZ maximální součinnost při zajišťování dostupnosti léčivých přípravků (LP)</a:t>
            </a:r>
            <a:endParaRPr lang="cs-CZ" sz="2400" dirty="0"/>
          </a:p>
          <a:p>
            <a:pPr>
              <a:defRPr/>
            </a:pPr>
            <a:r>
              <a:rPr lang="cs-CZ" sz="2400" b="1" dirty="0"/>
              <a:t>Společná metodika MZ/SÚKL </a:t>
            </a:r>
            <a:r>
              <a:rPr lang="cs-CZ" sz="2400" dirty="0"/>
              <a:t>pro</a:t>
            </a:r>
            <a:r>
              <a:rPr lang="cs-CZ" sz="2400" b="1" dirty="0"/>
              <a:t> </a:t>
            </a:r>
            <a:r>
              <a:rPr lang="cs-CZ" sz="2400" dirty="0"/>
              <a:t>řešení zajištění dostupnosti LP v případě výpadků LP (již od roku 2019) </a:t>
            </a:r>
          </a:p>
          <a:p>
            <a:pPr>
              <a:defRPr/>
            </a:pPr>
            <a:r>
              <a:rPr lang="cs-CZ" sz="2400" b="1" dirty="0"/>
              <a:t>Primárně použití registrovaných LP!</a:t>
            </a:r>
            <a:endParaRPr lang="cs-CZ" sz="2400" dirty="0"/>
          </a:p>
          <a:p>
            <a:pPr>
              <a:defRPr/>
            </a:pPr>
            <a:r>
              <a:rPr lang="cs-CZ" dirty="0"/>
              <a:t>V případě potřeby </a:t>
            </a:r>
            <a:r>
              <a:rPr lang="cs-CZ" b="1" dirty="0"/>
              <a:t>zajištění dostupnosti LP, </a:t>
            </a:r>
            <a:r>
              <a:rPr lang="cs-CZ" dirty="0"/>
              <a:t>které jsou </a:t>
            </a:r>
            <a:r>
              <a:rPr lang="cs-CZ" b="1" dirty="0"/>
              <a:t>významné z hlediska ochrany veřejného zdraví </a:t>
            </a:r>
            <a:r>
              <a:rPr lang="cs-CZ" dirty="0"/>
              <a:t>Ústav/MZ použije vhodné nástroje:</a:t>
            </a:r>
          </a:p>
          <a:p>
            <a:pPr lvl="1">
              <a:defRPr/>
            </a:pPr>
            <a:r>
              <a:rPr lang="cs-CZ" sz="2400" dirty="0"/>
              <a:t>omezení či zákaz vývozu dotčených LP do zahraničí (§ 77c, § 77d)</a:t>
            </a:r>
          </a:p>
          <a:p>
            <a:pPr lvl="1">
              <a:defRPr/>
            </a:pPr>
            <a:r>
              <a:rPr lang="cs-CZ" sz="2400" dirty="0"/>
              <a:t>zvláštní postupy při zajištění nákupu a distribuce léčivých přípravků významných  z hlediska ochrany veřejného zdraví (§112b)</a:t>
            </a:r>
          </a:p>
          <a:p>
            <a:pPr lvl="1">
              <a:defRPr/>
            </a:pPr>
            <a:r>
              <a:rPr lang="cs-CZ" sz="2400" dirty="0"/>
              <a:t>režimy dovozu a stanovení ceny a úhrady nahrazujících LP (cizojazyčné šarže, specifické léčebné programy, individuální dovoz apod.)</a:t>
            </a:r>
          </a:p>
          <a:p>
            <a:pPr lvl="1">
              <a:defRPr/>
            </a:pPr>
            <a:r>
              <a:rPr lang="cs-CZ" sz="2400" dirty="0"/>
              <a:t>omezení distribuce, preskripce anebo výdeje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197FD4-CE56-535C-10DC-86D2F834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F54725-D03F-D5E4-A20E-B167F0401A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3D3E24-2C68-CD31-84D2-3D7EF92F2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Dostupnost léčiv v zákoně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042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8D98D-467C-AC2A-89A5-71245095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65469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78FE2-212D-C7D1-945B-9E2E8EAB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3" y="930347"/>
            <a:ext cx="10357437" cy="522715"/>
          </a:xfrm>
        </p:spPr>
        <p:txBody>
          <a:bodyPr/>
          <a:lstStyle/>
          <a:p>
            <a:r>
              <a:rPr lang="cs-CZ" dirty="0"/>
              <a:t>Použití neregistrovaných léčivých přípravků dle zákonného rámce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13F589-DFC9-F01D-A246-467A3556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6.6..2024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348D48-3177-B74B-9C8D-08D8638773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Použití neregistrovaných léčivých přípravků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FE657EB-97B0-6953-2620-B93A85BC46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Použití neregistrovaných léčivých přípravků dle zákonného rámce</a:t>
            </a:r>
          </a:p>
        </p:txBody>
      </p:sp>
      <p:graphicFrame>
        <p:nvGraphicFramePr>
          <p:cNvPr id="11" name="Tabulka 7">
            <a:extLst>
              <a:ext uri="{FF2B5EF4-FFF2-40B4-BE49-F238E27FC236}">
                <a16:creationId xmlns:a16="http://schemas.microsoft.com/office/drawing/2014/main" id="{0A8F32DB-C019-A14E-D021-8BECC2CB6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404627"/>
              </p:ext>
            </p:extLst>
          </p:nvPr>
        </p:nvGraphicFramePr>
        <p:xfrm>
          <a:off x="0" y="1549835"/>
          <a:ext cx="12192000" cy="5307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628">
                  <a:extLst>
                    <a:ext uri="{9D8B030D-6E8A-4147-A177-3AD203B41FA5}">
                      <a16:colId xmlns:a16="http://schemas.microsoft.com/office/drawing/2014/main" val="565172890"/>
                    </a:ext>
                  </a:extLst>
                </a:gridCol>
                <a:gridCol w="854902">
                  <a:extLst>
                    <a:ext uri="{9D8B030D-6E8A-4147-A177-3AD203B41FA5}">
                      <a16:colId xmlns:a16="http://schemas.microsoft.com/office/drawing/2014/main" val="1432306195"/>
                    </a:ext>
                  </a:extLst>
                </a:gridCol>
                <a:gridCol w="1188107">
                  <a:extLst>
                    <a:ext uri="{9D8B030D-6E8A-4147-A177-3AD203B41FA5}">
                      <a16:colId xmlns:a16="http://schemas.microsoft.com/office/drawing/2014/main" val="1231328733"/>
                    </a:ext>
                  </a:extLst>
                </a:gridCol>
                <a:gridCol w="995979">
                  <a:extLst>
                    <a:ext uri="{9D8B030D-6E8A-4147-A177-3AD203B41FA5}">
                      <a16:colId xmlns:a16="http://schemas.microsoft.com/office/drawing/2014/main" val="4189875539"/>
                    </a:ext>
                  </a:extLst>
                </a:gridCol>
                <a:gridCol w="1010050">
                  <a:extLst>
                    <a:ext uri="{9D8B030D-6E8A-4147-A177-3AD203B41FA5}">
                      <a16:colId xmlns:a16="http://schemas.microsoft.com/office/drawing/2014/main" val="1326181787"/>
                    </a:ext>
                  </a:extLst>
                </a:gridCol>
                <a:gridCol w="831897">
                  <a:extLst>
                    <a:ext uri="{9D8B030D-6E8A-4147-A177-3AD203B41FA5}">
                      <a16:colId xmlns:a16="http://schemas.microsoft.com/office/drawing/2014/main" val="2427103835"/>
                    </a:ext>
                  </a:extLst>
                </a:gridCol>
                <a:gridCol w="1052612">
                  <a:extLst>
                    <a:ext uri="{9D8B030D-6E8A-4147-A177-3AD203B41FA5}">
                      <a16:colId xmlns:a16="http://schemas.microsoft.com/office/drawing/2014/main" val="1226888633"/>
                    </a:ext>
                  </a:extLst>
                </a:gridCol>
                <a:gridCol w="619183">
                  <a:extLst>
                    <a:ext uri="{9D8B030D-6E8A-4147-A177-3AD203B41FA5}">
                      <a16:colId xmlns:a16="http://schemas.microsoft.com/office/drawing/2014/main" val="2533398968"/>
                    </a:ext>
                  </a:extLst>
                </a:gridCol>
                <a:gridCol w="914149">
                  <a:extLst>
                    <a:ext uri="{9D8B030D-6E8A-4147-A177-3AD203B41FA5}">
                      <a16:colId xmlns:a16="http://schemas.microsoft.com/office/drawing/2014/main" val="1824736568"/>
                    </a:ext>
                  </a:extLst>
                </a:gridCol>
                <a:gridCol w="1015642">
                  <a:extLst>
                    <a:ext uri="{9D8B030D-6E8A-4147-A177-3AD203B41FA5}">
                      <a16:colId xmlns:a16="http://schemas.microsoft.com/office/drawing/2014/main" val="3476857061"/>
                    </a:ext>
                  </a:extLst>
                </a:gridCol>
                <a:gridCol w="959734">
                  <a:extLst>
                    <a:ext uri="{9D8B030D-6E8A-4147-A177-3AD203B41FA5}">
                      <a16:colId xmlns:a16="http://schemas.microsoft.com/office/drawing/2014/main" val="3766768043"/>
                    </a:ext>
                  </a:extLst>
                </a:gridCol>
                <a:gridCol w="1660117">
                  <a:extLst>
                    <a:ext uri="{9D8B030D-6E8A-4147-A177-3AD203B41FA5}">
                      <a16:colId xmlns:a16="http://schemas.microsoft.com/office/drawing/2014/main" val="2799704855"/>
                    </a:ext>
                  </a:extLst>
                </a:gridCol>
              </a:tblGrid>
              <a:tr h="868455"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/>
                        <a:t>ZoL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Odpovědnost lékaře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Lékař hlásí na SÚKL použití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Přeznačení obalu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PIL v</a:t>
                      </a:r>
                      <a:r>
                        <a:rPr lang="cs-CZ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1200" dirty="0"/>
                        <a:t>češtině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Kdo zajišťuje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Kód SÚKL  (stav)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Úhrada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Povinnost informovat pacienta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Označení „NEREGISTROVANÉ“ na receptu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002016"/>
                  </a:ext>
                </a:extLst>
              </a:tr>
              <a:tr h="482475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Individuální dovoz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§ 8 odst. 3-5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distributor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Iniciované lékařem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751536"/>
                  </a:ext>
                </a:extLst>
              </a:tr>
              <a:tr h="868455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Individuální dovoz ze III. země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§ 8 odst. 3–5  </a:t>
                      </a:r>
                    </a:p>
                    <a:p>
                      <a:pPr algn="ctr"/>
                      <a:r>
                        <a:rPr lang="pl-PL" sz="1200" dirty="0"/>
                        <a:t>§ 77 odst. 1, písm. i) 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distributor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Iniciované lékařem, distributor musí požádat o souhlas SÚKL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86721"/>
                  </a:ext>
                </a:extLst>
              </a:tr>
              <a:tr h="1254436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err="1"/>
                        <a:t>SpLP</a:t>
                      </a:r>
                      <a:r>
                        <a:rPr lang="cs-CZ" sz="1200" b="1" dirty="0"/>
                        <a:t> (specifický léčebný program)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§ 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 (předkladatel zasílá zprávu o programu)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 (minimálně přelepka „LP v </a:t>
                      </a:r>
                      <a:r>
                        <a:rPr lang="cs-CZ" sz="1200" dirty="0" err="1"/>
                        <a:t>SpLP</a:t>
                      </a:r>
                      <a:r>
                        <a:rPr lang="cs-CZ" sz="1200" dirty="0"/>
                        <a:t>“)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Case by 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předkladatel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</a:t>
                      </a:r>
                    </a:p>
                    <a:p>
                      <a:pPr algn="ctr"/>
                      <a:r>
                        <a:rPr lang="cs-CZ" sz="1200" dirty="0"/>
                        <a:t>(„F“)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 – standartní proces žádosti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</a:t>
                      </a:r>
                      <a:r>
                        <a:rPr lang="cs-CZ" sz="1200" dirty="0">
                          <a:solidFill>
                            <a:schemeClr val="accent1"/>
                          </a:solidFill>
                        </a:rPr>
                        <a:t>/NE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Dle rozhodnutí MZ: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Doba trvání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Množství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Indikace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Pracoviště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200" dirty="0"/>
                        <a:t>Zobrazeno v DLP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740481"/>
                  </a:ext>
                </a:extLst>
              </a:tr>
              <a:tr h="482475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Mimořádné dodávky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§ 8 </a:t>
                      </a:r>
                    </a:p>
                    <a:p>
                      <a:pPr algn="ctr"/>
                      <a:r>
                        <a:rPr lang="cs-CZ" sz="1200" dirty="0"/>
                        <a:t>odst.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Case by 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Case by 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dovozce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</a:t>
                      </a:r>
                    </a:p>
                    <a:p>
                      <a:pPr algn="ctr"/>
                      <a:r>
                        <a:rPr lang="cs-CZ" sz="1200" dirty="0"/>
                        <a:t>(„I“)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Dle § 32c,d </a:t>
                      </a:r>
                      <a:r>
                        <a:rPr lang="cs-CZ" sz="1200" dirty="0" err="1"/>
                        <a:t>ZoVZP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ANO/NE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Dle rozhodnutí MZ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0612969"/>
                  </a:ext>
                </a:extLst>
              </a:tr>
              <a:tr h="482475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Cizojazyčné šarže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§ 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Case by 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MAH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 (R, 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 (vč. § 32d </a:t>
                      </a:r>
                      <a:r>
                        <a:rPr lang="cs-CZ" sz="1200" dirty="0" err="1"/>
                        <a:t>ZoVZP</a:t>
                      </a:r>
                      <a:r>
                        <a:rPr lang="cs-CZ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/>
                        <a:t>Info</a:t>
                      </a:r>
                      <a:r>
                        <a:rPr lang="cs-CZ" sz="1200" dirty="0"/>
                        <a:t> v DLP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5560910"/>
                  </a:ext>
                </a:extLst>
              </a:tr>
              <a:tr h="868455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Souběžný dovoz /</a:t>
                      </a:r>
                    </a:p>
                    <a:p>
                      <a:pPr algn="ctr"/>
                      <a:r>
                        <a:rPr lang="cs-CZ" sz="1200" b="1" dirty="0"/>
                        <a:t>souběžná distribuce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§ 45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distributor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 (R)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/>
                        <a:t>Info</a:t>
                      </a:r>
                      <a:r>
                        <a:rPr lang="cs-CZ" sz="1200" dirty="0"/>
                        <a:t> v DLP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556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92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280044-1CEC-3BD2-77E0-F6AA7E7E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408" y="2918691"/>
            <a:ext cx="8862391" cy="2455065"/>
          </a:xfrm>
        </p:spPr>
        <p:txBody>
          <a:bodyPr/>
          <a:lstStyle/>
          <a:p>
            <a:r>
              <a:rPr lang="cs-CZ" dirty="0"/>
              <a:t>Zajištění dostupnosti léčivých přípravků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Novela Zákona o léčivech </a:t>
            </a:r>
            <a:br>
              <a:rPr lang="cs-CZ" dirty="0"/>
            </a:br>
            <a:r>
              <a:rPr lang="cs-CZ" dirty="0"/>
              <a:t>a dostupnost léčivých přípravků</a:t>
            </a:r>
          </a:p>
        </p:txBody>
      </p:sp>
    </p:spTree>
    <p:extLst>
      <p:ext uri="{BB962C8B-B14F-4D97-AF65-F5344CB8AC3E}">
        <p14:creationId xmlns:p14="http://schemas.microsoft.com/office/powerpoint/2010/main" val="372775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E77D1-0EAF-97A2-C172-211C3DC1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souvislosti s novelou zákona o léčivech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3146D05C-22B1-FEBD-EC72-713B74871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893454"/>
              </p:ext>
            </p:extLst>
          </p:nvPr>
        </p:nvGraphicFramePr>
        <p:xfrm>
          <a:off x="88776" y="1825625"/>
          <a:ext cx="11983888" cy="4843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0E0597-5495-F3E1-D810-1CC0977B7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Novela zákona o léčivech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88B1C09-9204-344F-241E-C66D3A7CDD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Změny v souvislosti s novelou zákona o léčivech</a:t>
            </a:r>
          </a:p>
        </p:txBody>
      </p:sp>
    </p:spTree>
    <p:extLst>
      <p:ext uri="{BB962C8B-B14F-4D97-AF65-F5344CB8AC3E}">
        <p14:creationId xmlns:p14="http://schemas.microsoft.com/office/powerpoint/2010/main" val="3936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7A368-4411-3029-8A89-AB615385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Uplatnitelné od 1. 1.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0BC9F-3683-ADBE-2E1B-B53A21605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Výzvy k dodání informací o zásobách (a plánu dodávek pro MAH)</a:t>
            </a:r>
          </a:p>
          <a:p>
            <a:r>
              <a:rPr lang="cs-CZ" dirty="0"/>
              <a:t>Změny hlášení Market report (Zásoba MAH)</a:t>
            </a:r>
          </a:p>
          <a:p>
            <a:r>
              <a:rPr lang="cs-CZ" dirty="0"/>
              <a:t>Změny hlášení DIS-13, REG-13 (Identifikace odběratele)</a:t>
            </a:r>
          </a:p>
          <a:p>
            <a:r>
              <a:rPr lang="cs-CZ" b="1" dirty="0">
                <a:solidFill>
                  <a:schemeClr val="accent4"/>
                </a:solidFill>
              </a:rPr>
              <a:t>Cizojazyčné šarže volně prodejných léčivých přípravků</a:t>
            </a:r>
          </a:p>
          <a:p>
            <a:r>
              <a:rPr lang="cs-CZ" dirty="0"/>
              <a:t>Úprava systému eRecept </a:t>
            </a:r>
          </a:p>
          <a:p>
            <a:r>
              <a:rPr lang="cs-CZ" b="1" dirty="0">
                <a:solidFill>
                  <a:schemeClr val="accent4"/>
                </a:solidFill>
              </a:rPr>
              <a:t>Vydávání cenových rozhodnutí pro nahrazující léčivé přípravky (MZ i SÚKL)</a:t>
            </a:r>
          </a:p>
          <a:p>
            <a:r>
              <a:rPr lang="cs-CZ" b="1" dirty="0">
                <a:solidFill>
                  <a:schemeClr val="accent4"/>
                </a:solidFill>
              </a:rPr>
              <a:t>Úprava podmínek distribuce, předepisování a výdeje (MZ)</a:t>
            </a:r>
          </a:p>
          <a:p>
            <a:r>
              <a:rPr lang="cs-CZ" dirty="0"/>
              <a:t>Rezervní zásoby (MZ)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197FD4-CE56-535C-10DC-86D2F834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F54725-D03F-D5E4-A20E-B167F0401A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Novela zákona o léčivech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3D3E24-2C68-CD31-84D2-3D7EF92F2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Uplatnitelné od 1. 1. 2024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36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C72B3-5114-83AF-CFE3-355D35AD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Odložená účinnost od 1. 6.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2FCFD4-A86C-BBB2-8CE6-61EA226D3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Odložená účinnost od 1. 6. 2024 ( §33 a) b) c) )</a:t>
            </a:r>
          </a:p>
          <a:p>
            <a:pPr lvl="2"/>
            <a:r>
              <a:rPr lang="cs-CZ" sz="2400" b="1" dirty="0">
                <a:solidFill>
                  <a:schemeClr val="accent4"/>
                </a:solidFill>
              </a:rPr>
              <a:t>Povinnost dodávek po ohlášení výpadku (1–2 měsíce)</a:t>
            </a:r>
          </a:p>
          <a:p>
            <a:pPr lvl="2"/>
            <a:r>
              <a:rPr lang="cs-CZ" sz="2400" b="1" dirty="0">
                <a:solidFill>
                  <a:schemeClr val="accent4"/>
                </a:solidFill>
              </a:rPr>
              <a:t>Atribut „Omezená dostupnost“ </a:t>
            </a:r>
            <a:r>
              <a:rPr lang="cs-CZ" sz="2400" dirty="0"/>
              <a:t>a vše s ním související</a:t>
            </a:r>
          </a:p>
          <a:p>
            <a:pPr lvl="3"/>
            <a:r>
              <a:rPr lang="cs-CZ" sz="2000" dirty="0"/>
              <a:t>seznam distributorů zajišťujících distribuci (MAH)</a:t>
            </a:r>
          </a:p>
          <a:p>
            <a:pPr lvl="3"/>
            <a:r>
              <a:rPr lang="cs-CZ" sz="2000" dirty="0"/>
              <a:t>zákaz reexportu (DIS)</a:t>
            </a:r>
          </a:p>
          <a:p>
            <a:pPr lvl="3"/>
            <a:r>
              <a:rPr lang="cs-CZ" sz="2000" dirty="0"/>
              <a:t>opatření pro odstranění důvodu přerušení (MAH)</a:t>
            </a:r>
          </a:p>
          <a:p>
            <a:pPr lvl="3"/>
            <a:r>
              <a:rPr lang="cs-CZ" sz="2000" dirty="0"/>
              <a:t>povinnost zdravotních pojišťoven uhradit léčivý přípravek s příznakem Omezená dostupnost (ZP)</a:t>
            </a:r>
          </a:p>
          <a:p>
            <a:pPr lvl="3"/>
            <a:r>
              <a:rPr lang="cs-CZ" sz="2000" dirty="0"/>
              <a:t>omezení zásob v lékárnách (LEK)</a:t>
            </a:r>
          </a:p>
          <a:p>
            <a:pPr lvl="3"/>
            <a:r>
              <a:rPr lang="cs-CZ" sz="2000" b="1" dirty="0">
                <a:solidFill>
                  <a:schemeClr val="accent4"/>
                </a:solidFill>
              </a:rPr>
              <a:t>hlášení zásob (DIS, LEK)</a:t>
            </a:r>
          </a:p>
          <a:p>
            <a:pPr lvl="3"/>
            <a:r>
              <a:rPr lang="cs-CZ" sz="2000" b="1" dirty="0">
                <a:solidFill>
                  <a:schemeClr val="accent4"/>
                </a:solidFill>
              </a:rPr>
              <a:t>viditelnost zásob v lékárnách (eRecept) a u distributorů (LEK)</a:t>
            </a:r>
          </a:p>
          <a:p>
            <a:pPr lvl="3"/>
            <a:r>
              <a:rPr lang="cs-CZ" sz="2000" dirty="0"/>
              <a:t>dodávky do lékárny do 2 pracovních dní (DIS)</a:t>
            </a:r>
          </a:p>
          <a:p>
            <a:pPr lvl="3"/>
            <a:r>
              <a:rPr lang="cs-CZ" sz="2000" b="1" dirty="0">
                <a:solidFill>
                  <a:schemeClr val="accent4"/>
                </a:solidFill>
              </a:rPr>
              <a:t>zamezení opakovacího receptu (lékař)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8BA363-52BB-191A-6E6F-1565D4BD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13.09.2024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4416AF-EB2C-FFC2-7F7D-A975A26537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Novela zákona o léčivech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70CFE46-4DFE-0916-A9B0-B08923E3A8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Odložená účinnost od 1. 6. 2024</a:t>
            </a:r>
          </a:p>
        </p:txBody>
      </p:sp>
    </p:spTree>
    <p:extLst>
      <p:ext uri="{BB962C8B-B14F-4D97-AF65-F5344CB8AC3E}">
        <p14:creationId xmlns:p14="http://schemas.microsoft.com/office/powerpoint/2010/main" val="330317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083BE4-FEDE-F54B-2810-18AD3CE46D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Informace o dostupnosti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17A49F8-4A02-EF15-F7B0-2122F2366A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Základní schéma dodavatelského řetězce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0E6413A-2FD6-2F5C-C02A-CB94AFEDEE18}"/>
              </a:ext>
            </a:extLst>
          </p:cNvPr>
          <p:cNvSpPr/>
          <p:nvPr/>
        </p:nvSpPr>
        <p:spPr>
          <a:xfrm>
            <a:off x="479377" y="2204864"/>
            <a:ext cx="1944216" cy="10081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893C084F-32F9-9213-BF37-FA74D881629B}"/>
              </a:ext>
            </a:extLst>
          </p:cNvPr>
          <p:cNvSpPr/>
          <p:nvPr/>
        </p:nvSpPr>
        <p:spPr>
          <a:xfrm>
            <a:off x="3647728" y="2219255"/>
            <a:ext cx="1944216" cy="10081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87514553-2B57-D6DC-2D94-3BA00A50CB9D}"/>
              </a:ext>
            </a:extLst>
          </p:cNvPr>
          <p:cNvSpPr/>
          <p:nvPr/>
        </p:nvSpPr>
        <p:spPr>
          <a:xfrm>
            <a:off x="6744072" y="2219255"/>
            <a:ext cx="1944216" cy="10081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LEK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61F99575-7A96-BD99-C187-17C18548DA90}"/>
              </a:ext>
            </a:extLst>
          </p:cNvPr>
          <p:cNvSpPr/>
          <p:nvPr/>
        </p:nvSpPr>
        <p:spPr>
          <a:xfrm>
            <a:off x="9912424" y="2204864"/>
            <a:ext cx="1944216" cy="10081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pacient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446D5643-7496-AE00-93B4-23CEE4AA816C}"/>
              </a:ext>
            </a:extLst>
          </p:cNvPr>
          <p:cNvSpPr/>
          <p:nvPr/>
        </p:nvSpPr>
        <p:spPr>
          <a:xfrm>
            <a:off x="2675621" y="2619854"/>
            <a:ext cx="648072" cy="25391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A026D221-E916-CA6F-08FE-9EB585AEAEB2}"/>
              </a:ext>
            </a:extLst>
          </p:cNvPr>
          <p:cNvSpPr/>
          <p:nvPr/>
        </p:nvSpPr>
        <p:spPr>
          <a:xfrm>
            <a:off x="8957301" y="2592761"/>
            <a:ext cx="648072" cy="25391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CEB3E373-592E-73FA-DB0E-A64D879797B3}"/>
              </a:ext>
            </a:extLst>
          </p:cNvPr>
          <p:cNvSpPr/>
          <p:nvPr/>
        </p:nvSpPr>
        <p:spPr>
          <a:xfrm>
            <a:off x="5826987" y="2619854"/>
            <a:ext cx="648072" cy="25391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ublinový popisek: se šipkou nahoru 15">
            <a:extLst>
              <a:ext uri="{FF2B5EF4-FFF2-40B4-BE49-F238E27FC236}">
                <a16:creationId xmlns:a16="http://schemas.microsoft.com/office/drawing/2014/main" id="{CD36851C-76F0-85D2-63F1-1B72C1D8726A}"/>
              </a:ext>
            </a:extLst>
          </p:cNvPr>
          <p:cNvSpPr/>
          <p:nvPr/>
        </p:nvSpPr>
        <p:spPr>
          <a:xfrm>
            <a:off x="2353543" y="3015540"/>
            <a:ext cx="1270809" cy="821655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REG-13</a:t>
            </a:r>
          </a:p>
        </p:txBody>
      </p:sp>
      <p:sp>
        <p:nvSpPr>
          <p:cNvPr id="17" name="Bublinový popisek: se šipkou nahoru 16">
            <a:extLst>
              <a:ext uri="{FF2B5EF4-FFF2-40B4-BE49-F238E27FC236}">
                <a16:creationId xmlns:a16="http://schemas.microsoft.com/office/drawing/2014/main" id="{5E3592B1-264A-16B8-C9F2-3F9D80A3C5C2}"/>
              </a:ext>
            </a:extLst>
          </p:cNvPr>
          <p:cNvSpPr/>
          <p:nvPr/>
        </p:nvSpPr>
        <p:spPr>
          <a:xfrm>
            <a:off x="5581618" y="3064408"/>
            <a:ext cx="1270809" cy="772787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DIS-13</a:t>
            </a:r>
          </a:p>
        </p:txBody>
      </p:sp>
      <p:sp>
        <p:nvSpPr>
          <p:cNvPr id="18" name="Bublinový popisek: se šipkou nahoru 17">
            <a:extLst>
              <a:ext uri="{FF2B5EF4-FFF2-40B4-BE49-F238E27FC236}">
                <a16:creationId xmlns:a16="http://schemas.microsoft.com/office/drawing/2014/main" id="{ABE2A667-0593-496C-1786-F9814C06090C}"/>
              </a:ext>
            </a:extLst>
          </p:cNvPr>
          <p:cNvSpPr/>
          <p:nvPr/>
        </p:nvSpPr>
        <p:spPr>
          <a:xfrm>
            <a:off x="8602036" y="3058861"/>
            <a:ext cx="1270809" cy="789604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LEK 13/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eRp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ublinový popisek: se šipkou nahoru 18">
            <a:extLst>
              <a:ext uri="{FF2B5EF4-FFF2-40B4-BE49-F238E27FC236}">
                <a16:creationId xmlns:a16="http://schemas.microsoft.com/office/drawing/2014/main" id="{4267BBC1-E2C1-6A1C-4DF6-EA55E987B8C3}"/>
              </a:ext>
            </a:extLst>
          </p:cNvPr>
          <p:cNvSpPr/>
          <p:nvPr/>
        </p:nvSpPr>
        <p:spPr>
          <a:xfrm>
            <a:off x="710508" y="3185283"/>
            <a:ext cx="1535505" cy="1839390"/>
          </a:xfrm>
          <a:prstGeom prst="upArrowCallout">
            <a:avLst>
              <a:gd name="adj1" fmla="val 11745"/>
              <a:gd name="adj2" fmla="val 18373"/>
              <a:gd name="adj3" fmla="val 25000"/>
              <a:gd name="adj4" fmla="val 488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Plán dodávek na trh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Zásoba MAH</a:t>
            </a:r>
          </a:p>
        </p:txBody>
      </p:sp>
      <p:sp>
        <p:nvSpPr>
          <p:cNvPr id="20" name="Bublinový popisek: se šipkou nahoru 19">
            <a:extLst>
              <a:ext uri="{FF2B5EF4-FFF2-40B4-BE49-F238E27FC236}">
                <a16:creationId xmlns:a16="http://schemas.microsoft.com/office/drawing/2014/main" id="{5FBDAFAC-CBB1-1640-2D39-55EF79ACFBFB}"/>
              </a:ext>
            </a:extLst>
          </p:cNvPr>
          <p:cNvSpPr/>
          <p:nvPr/>
        </p:nvSpPr>
        <p:spPr>
          <a:xfrm>
            <a:off x="3863752" y="3232502"/>
            <a:ext cx="1270809" cy="1393819"/>
          </a:xfrm>
          <a:prstGeom prst="upArrowCallout">
            <a:avLst>
              <a:gd name="adj1" fmla="val 11745"/>
              <a:gd name="adj2" fmla="val 18373"/>
              <a:gd name="adj3" fmla="val 25000"/>
              <a:gd name="adj4" fmla="val 3189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Zásoba DIS</a:t>
            </a:r>
          </a:p>
        </p:txBody>
      </p:sp>
      <p:sp>
        <p:nvSpPr>
          <p:cNvPr id="21" name="Bublinový popisek: se šipkou nahoru 20">
            <a:extLst>
              <a:ext uri="{FF2B5EF4-FFF2-40B4-BE49-F238E27FC236}">
                <a16:creationId xmlns:a16="http://schemas.microsoft.com/office/drawing/2014/main" id="{28447BF7-EDC1-F89E-21FB-348EC43FE725}"/>
              </a:ext>
            </a:extLst>
          </p:cNvPr>
          <p:cNvSpPr/>
          <p:nvPr/>
        </p:nvSpPr>
        <p:spPr>
          <a:xfrm>
            <a:off x="7134328" y="3235226"/>
            <a:ext cx="1185807" cy="1391095"/>
          </a:xfrm>
          <a:prstGeom prst="upArrowCallout">
            <a:avLst>
              <a:gd name="adj1" fmla="val 11745"/>
              <a:gd name="adj2" fmla="val 18373"/>
              <a:gd name="adj3" fmla="val 25000"/>
              <a:gd name="adj4" fmla="val 3978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Zásoba LEK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29E91DDB-D2DD-31E5-7251-5F8BBC12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</p:spPr>
        <p:txBody>
          <a:bodyPr/>
          <a:lstStyle/>
          <a:p>
            <a:r>
              <a:rPr lang="cs-CZ" dirty="0"/>
              <a:t>Základní schéma dodavatelského řetězce</a:t>
            </a:r>
          </a:p>
        </p:txBody>
      </p:sp>
      <p:sp>
        <p:nvSpPr>
          <p:cNvPr id="24" name="Znak násobení 23">
            <a:extLst>
              <a:ext uri="{FF2B5EF4-FFF2-40B4-BE49-F238E27FC236}">
                <a16:creationId xmlns:a16="http://schemas.microsoft.com/office/drawing/2014/main" id="{643DDEAC-14E6-951A-5616-EC9394DF9616}"/>
              </a:ext>
            </a:extLst>
          </p:cNvPr>
          <p:cNvSpPr/>
          <p:nvPr/>
        </p:nvSpPr>
        <p:spPr>
          <a:xfrm>
            <a:off x="2512585" y="2450249"/>
            <a:ext cx="900100" cy="63087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3CE8164-97A4-D22A-7C4B-26D1977A7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737" y="27426"/>
            <a:ext cx="4762263" cy="213591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001B0F1-8FE1-0278-B435-01BCCBDBE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182504"/>
            <a:ext cx="4343623" cy="9716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952C7633-AB3C-C924-25BD-294CAB2DC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908" y="5027847"/>
            <a:ext cx="6693244" cy="142882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269327ED-F922-0A77-8629-0465F78259E2}"/>
              </a:ext>
            </a:extLst>
          </p:cNvPr>
          <p:cNvSpPr txBox="1"/>
          <p:nvPr/>
        </p:nvSpPr>
        <p:spPr>
          <a:xfrm flipH="1">
            <a:off x="1564637" y="1774295"/>
            <a:ext cx="712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Přerušení dodávek – Hlášení držitele rozhodnutí o registraci</a:t>
            </a:r>
            <a:r>
              <a:rPr kumimoji="0" lang="cs-CZ" sz="1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MAH)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DDF827F6-72FB-1EF6-2552-1D7099F0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3773" y="6300580"/>
            <a:ext cx="1050235" cy="253916"/>
          </a:xfrm>
        </p:spPr>
        <p:txBody>
          <a:bodyPr/>
          <a:lstStyle/>
          <a:p>
            <a:fld id="{57691037-523B-4BF7-9F10-B66A48121EE5}" type="datetime1">
              <a:rPr lang="cs-CZ" smtClean="0"/>
              <a:t>13.09.2024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8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2F8063-ACAD-3005-E227-9A1A1FCF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1278626"/>
            <a:ext cx="10515600" cy="557627"/>
          </a:xfrm>
        </p:spPr>
        <p:txBody>
          <a:bodyPr/>
          <a:lstStyle/>
          <a:p>
            <a:r>
              <a:rPr lang="cs-CZ" dirty="0"/>
              <a:t>Proces stanovení „Omezená dostupnost“ </a:t>
            </a:r>
            <a:br>
              <a:rPr lang="cs-CZ" dirty="0"/>
            </a:br>
            <a:r>
              <a:rPr lang="cs-CZ" dirty="0"/>
              <a:t>(„</a:t>
            </a:r>
            <a:r>
              <a:rPr lang="cs-CZ" dirty="0">
                <a:solidFill>
                  <a:schemeClr val="accent1"/>
                </a:solidFill>
              </a:rPr>
              <a:t>LPOD</a:t>
            </a:r>
            <a:r>
              <a:rPr lang="cs-CZ" dirty="0"/>
              <a:t>“ – léčivý přípravek omezená dostupnost)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DD04D91-3086-4907-022A-3A432651C2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Novela zákona o léčivech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0CF9B29-0CEA-289C-45A8-D248C05956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Proces stanovení „Omezená dostupnost“</a:t>
            </a:r>
          </a:p>
          <a:p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EE797F2-1E22-5600-7ABA-0BE40E079D55}"/>
              </a:ext>
            </a:extLst>
          </p:cNvPr>
          <p:cNvSpPr/>
          <p:nvPr/>
        </p:nvSpPr>
        <p:spPr>
          <a:xfrm>
            <a:off x="92472" y="4992414"/>
            <a:ext cx="5617448" cy="11645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Pouze, pokud LP má stanovenou úhradu z veřejného zdravotního pojištění nebo maximální cenu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výjimky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5C69BBF-5BE4-3AAD-1235-FAEA73B3179D}"/>
              </a:ext>
            </a:extLst>
          </p:cNvPr>
          <p:cNvSpPr/>
          <p:nvPr/>
        </p:nvSpPr>
        <p:spPr>
          <a:xfrm>
            <a:off x="5807544" y="4992415"/>
            <a:ext cx="5124616" cy="11645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Publikace na Úřední desce a elektronických systémech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B15E25-4590-C16B-CC11-2DA41126DFA4}"/>
              </a:ext>
            </a:extLst>
          </p:cNvPr>
          <p:cNvGraphicFramePr/>
          <p:nvPr/>
        </p:nvGraphicFramePr>
        <p:xfrm>
          <a:off x="385048" y="1836253"/>
          <a:ext cx="11470640" cy="422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Šipka: ve tvaru U 9">
            <a:extLst>
              <a:ext uri="{FF2B5EF4-FFF2-40B4-BE49-F238E27FC236}">
                <a16:creationId xmlns:a16="http://schemas.microsoft.com/office/drawing/2014/main" id="{B9D617F2-3CB4-37C5-8C7D-82F75F7D051C}"/>
              </a:ext>
            </a:extLst>
          </p:cNvPr>
          <p:cNvSpPr/>
          <p:nvPr/>
        </p:nvSpPr>
        <p:spPr>
          <a:xfrm rot="5400000">
            <a:off x="7093142" y="2765065"/>
            <a:ext cx="862641" cy="56071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Šipka: ve tvaru U 10">
            <a:extLst>
              <a:ext uri="{FF2B5EF4-FFF2-40B4-BE49-F238E27FC236}">
                <a16:creationId xmlns:a16="http://schemas.microsoft.com/office/drawing/2014/main" id="{479C3C4B-9ADD-9C90-B58C-4670D5044D15}"/>
              </a:ext>
            </a:extLst>
          </p:cNvPr>
          <p:cNvSpPr/>
          <p:nvPr/>
        </p:nvSpPr>
        <p:spPr>
          <a:xfrm rot="16200000">
            <a:off x="6532426" y="2686447"/>
            <a:ext cx="862641" cy="56071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68E36A-5798-076E-1D5B-E86949407636}"/>
              </a:ext>
            </a:extLst>
          </p:cNvPr>
          <p:cNvSpPr txBox="1"/>
          <p:nvPr/>
        </p:nvSpPr>
        <p:spPr>
          <a:xfrm>
            <a:off x="6871236" y="2791489"/>
            <a:ext cx="7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59A6CBF-44D3-AAB9-1AEC-F733F333F6DB}"/>
              </a:ext>
            </a:extLst>
          </p:cNvPr>
          <p:cNvSpPr txBox="1"/>
          <p:nvPr/>
        </p:nvSpPr>
        <p:spPr>
          <a:xfrm>
            <a:off x="6120368" y="1745915"/>
            <a:ext cx="59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Hlášení LPOD…..do 1 pracovního dne ode dne označení humánního léčivého přípravku příznakem „omezená dostupnost“ a dále vždy ke konci každého pracovního dne, ve kterém trvalo označení tohoto humánního léčivého přípravku…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Šipka: doprava, šrafovaná 14">
            <a:extLst>
              <a:ext uri="{FF2B5EF4-FFF2-40B4-BE49-F238E27FC236}">
                <a16:creationId xmlns:a16="http://schemas.microsoft.com/office/drawing/2014/main" id="{A41E8272-264B-CC98-056F-C9CD0A789B0C}"/>
              </a:ext>
            </a:extLst>
          </p:cNvPr>
          <p:cNvSpPr/>
          <p:nvPr/>
        </p:nvSpPr>
        <p:spPr>
          <a:xfrm>
            <a:off x="6084945" y="3769513"/>
            <a:ext cx="299087" cy="379567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Šipka: doprava, šrafovaná 18">
            <a:extLst>
              <a:ext uri="{FF2B5EF4-FFF2-40B4-BE49-F238E27FC236}">
                <a16:creationId xmlns:a16="http://schemas.microsoft.com/office/drawing/2014/main" id="{75A44B93-6FCF-1B34-908C-58B1A60F774D}"/>
              </a:ext>
            </a:extLst>
          </p:cNvPr>
          <p:cNvSpPr/>
          <p:nvPr/>
        </p:nvSpPr>
        <p:spPr>
          <a:xfrm>
            <a:off x="6384032" y="3769513"/>
            <a:ext cx="299087" cy="379567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Šipka: doprava, šrafovaná 19">
            <a:extLst>
              <a:ext uri="{FF2B5EF4-FFF2-40B4-BE49-F238E27FC236}">
                <a16:creationId xmlns:a16="http://schemas.microsoft.com/office/drawing/2014/main" id="{E94376D2-0608-DC1D-A122-231DB79D3F66}"/>
              </a:ext>
            </a:extLst>
          </p:cNvPr>
          <p:cNvSpPr/>
          <p:nvPr/>
        </p:nvSpPr>
        <p:spPr>
          <a:xfrm>
            <a:off x="6672064" y="3769513"/>
            <a:ext cx="299087" cy="379567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Šipka: doprava, šrafovaná 20">
            <a:extLst>
              <a:ext uri="{FF2B5EF4-FFF2-40B4-BE49-F238E27FC236}">
                <a16:creationId xmlns:a16="http://schemas.microsoft.com/office/drawing/2014/main" id="{922E32A4-D851-76BC-274B-A9A066E91F31}"/>
              </a:ext>
            </a:extLst>
          </p:cNvPr>
          <p:cNvSpPr/>
          <p:nvPr/>
        </p:nvSpPr>
        <p:spPr>
          <a:xfrm>
            <a:off x="6960096" y="3769513"/>
            <a:ext cx="299087" cy="379567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ástupný symbol pro datum 3">
            <a:extLst>
              <a:ext uri="{FF2B5EF4-FFF2-40B4-BE49-F238E27FC236}">
                <a16:creationId xmlns:a16="http://schemas.microsoft.com/office/drawing/2014/main" id="{5072328C-1569-E6A7-638F-73428FBD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3773" y="6300580"/>
            <a:ext cx="1050235" cy="253916"/>
          </a:xfrm>
        </p:spPr>
        <p:txBody>
          <a:bodyPr/>
          <a:lstStyle/>
          <a:p>
            <a:fld id="{57691037-523B-4BF7-9F10-B66A48121EE5}" type="datetime1">
              <a:rPr lang="cs-CZ" smtClean="0"/>
              <a:t>13.09.2024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69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AF83CF-5FC5-869E-E8BA-248515CA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6.6..2024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655B9E-BC37-8BD3-372A-D524AF094C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Novela zákona o léčivech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1FDD5D6-51CB-FE67-C9BB-AEF3DB2590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Přehled omezené dostupnosti na webu SÚKL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9F13E6F-16DC-7416-DA61-8D8D90872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1" y="1656010"/>
            <a:ext cx="9295213" cy="502574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1566C0C-A1D6-DF90-923B-0DC46050033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84958" y="2307569"/>
            <a:ext cx="11407042" cy="2894421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E69C7B1-3D5B-10F8-F608-7A76804C13BA}"/>
              </a:ext>
            </a:extLst>
          </p:cNvPr>
          <p:cNvSpPr/>
          <p:nvPr/>
        </p:nvSpPr>
        <p:spPr>
          <a:xfrm>
            <a:off x="5754965" y="2119866"/>
            <a:ext cx="1349147" cy="3181342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D5B99-4BDA-D1BD-4043-C03E0EF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</p:spPr>
        <p:txBody>
          <a:bodyPr/>
          <a:lstStyle/>
          <a:p>
            <a:r>
              <a:rPr lang="cs-CZ" dirty="0"/>
              <a:t>Přehled omezené dostupnosti (LPOD) na webu SÚKL</a:t>
            </a:r>
          </a:p>
        </p:txBody>
      </p:sp>
    </p:spTree>
    <p:extLst>
      <p:ext uri="{BB962C8B-B14F-4D97-AF65-F5344CB8AC3E}">
        <p14:creationId xmlns:p14="http://schemas.microsoft.com/office/powerpoint/2010/main" val="186296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Státní ústav pro kontrolu léčiv">
      <a:dk1>
        <a:srgbClr val="2D3291"/>
      </a:dk1>
      <a:lt1>
        <a:sysClr val="window" lastClr="FFFFFF"/>
      </a:lt1>
      <a:dk2>
        <a:srgbClr val="F06423"/>
      </a:dk2>
      <a:lt2>
        <a:srgbClr val="CCCCCC"/>
      </a:lt2>
      <a:accent1>
        <a:srgbClr val="335A9A"/>
      </a:accent1>
      <a:accent2>
        <a:srgbClr val="6683B3"/>
      </a:accent2>
      <a:accent3>
        <a:srgbClr val="99ACCD"/>
      </a:accent3>
      <a:accent4>
        <a:srgbClr val="F4A533"/>
      </a:accent4>
      <a:accent5>
        <a:srgbClr val="F7BB66"/>
      </a:accent5>
      <a:accent6>
        <a:srgbClr val="F9D299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800" b="1" kern="1200" baseline="30000" dirty="0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otiv sady Office">
  <a:themeElements>
    <a:clrScheme name="Státní ústav pro kontrolu léčiv">
      <a:dk1>
        <a:srgbClr val="2D3291"/>
      </a:dk1>
      <a:lt1>
        <a:sysClr val="window" lastClr="FFFFFF"/>
      </a:lt1>
      <a:dk2>
        <a:srgbClr val="F06423"/>
      </a:dk2>
      <a:lt2>
        <a:srgbClr val="CCCCCC"/>
      </a:lt2>
      <a:accent1>
        <a:srgbClr val="335A9A"/>
      </a:accent1>
      <a:accent2>
        <a:srgbClr val="6683B3"/>
      </a:accent2>
      <a:accent3>
        <a:srgbClr val="99ACCD"/>
      </a:accent3>
      <a:accent4>
        <a:srgbClr val="F4A533"/>
      </a:accent4>
      <a:accent5>
        <a:srgbClr val="F7BB66"/>
      </a:accent5>
      <a:accent6>
        <a:srgbClr val="F9D299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800" b="1" kern="1200" baseline="30000" dirty="0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Motiv sady Office">
  <a:themeElements>
    <a:clrScheme name="Státní ústav pro kontrolu léčiv">
      <a:dk1>
        <a:srgbClr val="2D3291"/>
      </a:dk1>
      <a:lt1>
        <a:sysClr val="window" lastClr="FFFFFF"/>
      </a:lt1>
      <a:dk2>
        <a:srgbClr val="F06423"/>
      </a:dk2>
      <a:lt2>
        <a:srgbClr val="CCCCCC"/>
      </a:lt2>
      <a:accent1>
        <a:srgbClr val="335A9A"/>
      </a:accent1>
      <a:accent2>
        <a:srgbClr val="6683B3"/>
      </a:accent2>
      <a:accent3>
        <a:srgbClr val="99ACCD"/>
      </a:accent3>
      <a:accent4>
        <a:srgbClr val="F4A533"/>
      </a:accent4>
      <a:accent5>
        <a:srgbClr val="F7BB66"/>
      </a:accent5>
      <a:accent6>
        <a:srgbClr val="F9D299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800" b="1" kern="1200" baseline="30000" dirty="0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Česky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novela OVN" id="{5C2573C2-1B56-4251-9AF5-7EDADAB85884}" vid="{DAF5C298-194F-4669-BEE7-08FFF6935323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1867</Words>
  <Application>Microsoft Office PowerPoint</Application>
  <PresentationFormat>Širokoúhlá obrazovka</PresentationFormat>
  <Paragraphs>306</Paragraphs>
  <Slides>21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21</vt:i4>
      </vt:variant>
    </vt:vector>
  </HeadingPairs>
  <TitlesOfParts>
    <vt:vector size="31" baseType="lpstr">
      <vt:lpstr>Aptos</vt:lpstr>
      <vt:lpstr>Arial</vt:lpstr>
      <vt:lpstr>Calibri</vt:lpstr>
      <vt:lpstr>Calibri-Bold</vt:lpstr>
      <vt:lpstr>Times New Roman</vt:lpstr>
      <vt:lpstr>Wingdings</vt:lpstr>
      <vt:lpstr>Motiv sady Office</vt:lpstr>
      <vt:lpstr>1_Motiv sady Office</vt:lpstr>
      <vt:lpstr>2_Motiv sady Office</vt:lpstr>
      <vt:lpstr>Česky</vt:lpstr>
      <vt:lpstr> Zajištění dostupnosti léčivých přípravků Vstup neregistrovaných léčivých přípravků na trh</vt:lpstr>
      <vt:lpstr>Dostupnost léčiv v zákoně č. 378/2007 Sb., o léčivech (ZoL)</vt:lpstr>
      <vt:lpstr>Zajištění dostupnosti léčivých přípravků  Novela Zákona o léčivech  a dostupnost léčivých přípravků</vt:lpstr>
      <vt:lpstr>Změny v souvislosti s novelou zákona o léčivech</vt:lpstr>
      <vt:lpstr>Uplatnitelné od 1. 1. 2024</vt:lpstr>
      <vt:lpstr>Odložená účinnost od 1. 6. 2024</vt:lpstr>
      <vt:lpstr>Základní schéma dodavatelského řetězce</vt:lpstr>
      <vt:lpstr>Proces stanovení „Omezená dostupnost“  („LPOD“ – léčivý přípravek omezená dostupnost) </vt:lpstr>
      <vt:lpstr>Přehled omezené dostupnosti (LPOD) na webu SÚKL</vt:lpstr>
      <vt:lpstr>Dostupnost v aplikaci eRecept!</vt:lpstr>
      <vt:lpstr>Prezentace aplikace PowerPoint</vt:lpstr>
      <vt:lpstr>Použití neregistrovaných léčivých přípravků</vt:lpstr>
      <vt:lpstr>Přednostně používat registrované léčivé přípravky v souladu  s registrační dokumentací!</vt:lpstr>
      <vt:lpstr>Individuální dovoz neregistrovaného LP (§8 odst. 3–5 ZoL)</vt:lpstr>
      <vt:lpstr>Specifický léčebný program (SpLP) s využitím neregistrovaných LP</vt:lpstr>
      <vt:lpstr>Statistiky činnosti oddělení dostupnosti a nahraditelnosti</vt:lpstr>
      <vt:lpstr>Spolupráce v EU</vt:lpstr>
      <vt:lpstr>dotazník spokojenosti </vt:lpstr>
      <vt:lpstr>Prezentace aplikace PowerPoint</vt:lpstr>
      <vt:lpstr>BACKUP SLIDES</vt:lpstr>
      <vt:lpstr>Použití neregistrovaných léčivých přípravků dle zákonného rámce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Wágnerová Anna</dc:creator>
  <cp:lastModifiedBy>Velík Jakub</cp:lastModifiedBy>
  <cp:revision>88</cp:revision>
  <cp:lastPrinted>2023-04-21T06:25:07Z</cp:lastPrinted>
  <dcterms:created xsi:type="dcterms:W3CDTF">2022-05-11T07:08:58Z</dcterms:created>
  <dcterms:modified xsi:type="dcterms:W3CDTF">2024-09-13T12:40:36Z</dcterms:modified>
</cp:coreProperties>
</file>