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6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59" r:id="rId5"/>
  </p:sldMasterIdLst>
  <p:notesMasterIdLst>
    <p:notesMasterId r:id="rId31"/>
  </p:notesMasterIdLst>
  <p:sldIdLst>
    <p:sldId id="256" r:id="rId6"/>
    <p:sldId id="257" r:id="rId7"/>
    <p:sldId id="265" r:id="rId8"/>
    <p:sldId id="298" r:id="rId9"/>
    <p:sldId id="264" r:id="rId10"/>
    <p:sldId id="263" r:id="rId11"/>
    <p:sldId id="267" r:id="rId12"/>
    <p:sldId id="304" r:id="rId13"/>
    <p:sldId id="305" r:id="rId14"/>
    <p:sldId id="300" r:id="rId15"/>
    <p:sldId id="306" r:id="rId16"/>
    <p:sldId id="310" r:id="rId17"/>
    <p:sldId id="318" r:id="rId18"/>
    <p:sldId id="311" r:id="rId19"/>
    <p:sldId id="308" r:id="rId20"/>
    <p:sldId id="312" r:id="rId21"/>
    <p:sldId id="313" r:id="rId22"/>
    <p:sldId id="295" r:id="rId23"/>
    <p:sldId id="294" r:id="rId24"/>
    <p:sldId id="297" r:id="rId25"/>
    <p:sldId id="296" r:id="rId26"/>
    <p:sldId id="314" r:id="rId27"/>
    <p:sldId id="315" r:id="rId28"/>
    <p:sldId id="316" r:id="rId29"/>
    <p:sldId id="317" r:id="rId3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12" autoAdjust="0"/>
    <p:restoredTop sz="84673" autoAdjust="0"/>
  </p:normalViewPr>
  <p:slideViewPr>
    <p:cSldViewPr snapToGrid="0">
      <p:cViewPr varScale="1">
        <p:scale>
          <a:sx n="90" d="100"/>
          <a:sy n="90" d="100"/>
        </p:scale>
        <p:origin x="34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Se&#353;it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s-share\data\CAU_Praha\ODB.%20OCP&#344;\Dokumenty%20k%20p&#345;ipom&#237;nkov&#225;n&#237;\Setk&#225;n&#237;%20s%20pacient.%20organ\Grafy_podklady%20LPVO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0" i="0" u="none" strike="noStrike" kern="1200" cap="all" baseline="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pPr>
            <a:r>
              <a:rPr lang="cs-CZ" dirty="0">
                <a:solidFill>
                  <a:schemeClr val="accent4"/>
                </a:solidFill>
              </a:rPr>
              <a:t>LPVO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0" i="0" u="none" strike="noStrike" kern="1200" cap="all" baseline="0">
              <a:solidFill>
                <a:schemeClr val="accent4"/>
              </a:solidFill>
              <a:latin typeface="+mn-lt"/>
              <a:ea typeface="+mn-ea"/>
              <a:cs typeface="+mn-cs"/>
            </a:defRPr>
          </a:pPr>
          <a:endParaRPr lang="cs-CZ"/>
        </a:p>
      </c:txPr>
    </c:title>
    <c:autoTitleDeleted val="0"/>
    <c:view3D>
      <c:rotX val="15"/>
      <c:rotY val="20"/>
      <c:depthPercent val="100"/>
      <c:rAngAx val="1"/>
    </c:view3D>
    <c:floor>
      <c:thickness val="0"/>
      <c:spPr>
        <a:solidFill>
          <a:schemeClr val="bg2">
            <a:lumMod val="75000"/>
            <a:alpha val="27000"/>
          </a:schemeClr>
        </a:solidFill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Přehled!$B$1</c:f>
              <c:strCache>
                <c:ptCount val="1"/>
                <c:pt idx="0">
                  <c:v>počet žádostí LPVO</c:v>
                </c:pt>
              </c:strCache>
            </c:strRef>
          </c:tx>
          <c:spPr>
            <a:solidFill>
              <a:schemeClr val="accent2">
                <a:alpha val="88000"/>
              </a:schemeClr>
            </a:solidFill>
            <a:ln>
              <a:solidFill>
                <a:schemeClr val="accent2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50000"/>
                </a:schemeClr>
              </a:contourClr>
            </a:sp3d>
          </c:spPr>
          <c:invertIfNegative val="0"/>
          <c:dLbls>
            <c:dLbl>
              <c:idx val="0"/>
              <c:layout>
                <c:manualLayout>
                  <c:x val="9.6618357487922701E-3"/>
                  <c:y val="-3.502370994852617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613-4189-BDB7-32A10C862F1F}"/>
                </c:ext>
              </c:extLst>
            </c:dLbl>
            <c:dLbl>
              <c:idx val="1"/>
              <c:layout>
                <c:manualLayout>
                  <c:x val="9.6618357487922267E-3"/>
                  <c:y val="-4.086099493994726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613-4189-BDB7-32A10C862F1F}"/>
                </c:ext>
              </c:extLst>
            </c:dLbl>
            <c:dLbl>
              <c:idx val="2"/>
              <c:layout>
                <c:manualLayout>
                  <c:x val="1.6908212560386385E-2"/>
                  <c:y val="-2.626778246139474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F-8613-4189-BDB7-32A10C862F1F}"/>
                </c:ext>
              </c:extLst>
            </c:dLbl>
            <c:spPr>
              <a:solidFill>
                <a:schemeClr val="accent2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1" i="0" u="none" strike="noStrike" kern="1200" baseline="0">
                    <a:solidFill>
                      <a:srgbClr val="FF00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noFill/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Přehled!$A$2:$A$4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Přehled!$B$2:$B$4</c:f>
              <c:numCache>
                <c:formatCode>General</c:formatCode>
                <c:ptCount val="3"/>
                <c:pt idx="0">
                  <c:v>15</c:v>
                </c:pt>
                <c:pt idx="1">
                  <c:v>13</c:v>
                </c:pt>
                <c:pt idx="2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8613-4189-BDB7-32A10C862F1F}"/>
            </c:ext>
          </c:extLst>
        </c:ser>
        <c:ser>
          <c:idx val="1"/>
          <c:order val="1"/>
          <c:tx>
            <c:strRef>
              <c:f>Přehled!$C$1</c:f>
              <c:strCache>
                <c:ptCount val="1"/>
                <c:pt idx="0">
                  <c:v>vydána HZ</c:v>
                </c:pt>
              </c:strCache>
            </c:strRef>
          </c:tx>
          <c:spPr>
            <a:solidFill>
              <a:schemeClr val="accent4">
                <a:alpha val="88000"/>
              </a:schemeClr>
            </a:solidFill>
            <a:ln>
              <a:solidFill>
                <a:schemeClr val="accent4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4">
                  <a:lumMod val="50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F66ADD9B-48B4-4069-8558-4CAEEDF282FA}" type="CELLRANGE">
                      <a:rPr lang="en-US"/>
                      <a:pPr/>
                      <a:t>[OBLAST BUNĚK]</a:t>
                    </a:fld>
                    <a:endParaRPr lang="en-US" baseline="0"/>
                  </a:p>
                  <a:p>
                    <a:fld id="{3C323B95-630D-4538-85DD-10F38C91E824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1-8613-4189-BDB7-32A10C862F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9A19113-2B90-483D-81BD-17E3D78900D3}" type="CELLRANGE">
                      <a:rPr lang="en-US"/>
                      <a:pPr/>
                      <a:t>[OBLAST BUNĚK]</a:t>
                    </a:fld>
                    <a:endParaRPr lang="en-US" baseline="0"/>
                  </a:p>
                  <a:p>
                    <a:fld id="{E4E76E40-492A-4450-B015-7D044C7F00ED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2-8613-4189-BDB7-32A10C862F1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0A146157-A308-4374-89B4-E0435FDEBEE4}" type="CELLRANGE">
                      <a:rPr lang="en-US"/>
                      <a:pPr/>
                      <a:t>[OBLAST BUNĚK]</a:t>
                    </a:fld>
                    <a:endParaRPr lang="en-US" baseline="0"/>
                  </a:p>
                  <a:p>
                    <a:fld id="{FC376F8A-8E93-4F49-8206-83824EAB888B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3-8613-4189-BDB7-32A10C862F1F}"/>
                </c:ext>
              </c:extLst>
            </c:dLbl>
            <c:spPr>
              <a:solidFill>
                <a:schemeClr val="accent4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Přehled!$A$2:$A$4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Přehled!$C$2:$C$4</c:f>
              <c:numCache>
                <c:formatCode>General</c:formatCode>
                <c:ptCount val="3"/>
                <c:pt idx="0">
                  <c:v>15</c:v>
                </c:pt>
                <c:pt idx="1">
                  <c:v>13</c:v>
                </c:pt>
                <c:pt idx="2">
                  <c:v>7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Přehled!$D$2:$D$4</c15:f>
                <c15:dlblRangeCache>
                  <c:ptCount val="3"/>
                  <c:pt idx="0">
                    <c:v>100%</c:v>
                  </c:pt>
                  <c:pt idx="1">
                    <c:v>100%</c:v>
                  </c:pt>
                  <c:pt idx="2">
                    <c:v>64%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4-8613-4189-BDB7-32A10C862F1F}"/>
            </c:ext>
          </c:extLst>
        </c:ser>
        <c:ser>
          <c:idx val="2"/>
          <c:order val="2"/>
          <c:tx>
            <c:strRef>
              <c:f>Přehled!$E$1</c:f>
              <c:strCache>
                <c:ptCount val="1"/>
                <c:pt idx="0">
                  <c:v>rozhodnutých</c:v>
                </c:pt>
              </c:strCache>
            </c:strRef>
          </c:tx>
          <c:spPr>
            <a:solidFill>
              <a:schemeClr val="accent6">
                <a:alpha val="88000"/>
              </a:schemeClr>
            </a:solidFill>
            <a:ln>
              <a:solidFill>
                <a:schemeClr val="accent6"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6">
                  <a:lumMod val="50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EAE07B93-51BC-444D-99DE-0A2F9ED0A35B}" type="CELLRANGE">
                      <a:rPr lang="en-US"/>
                      <a:pPr/>
                      <a:t>[OBLAST BUNĚK]</a:t>
                    </a:fld>
                    <a:endParaRPr lang="en-US" baseline="0"/>
                  </a:p>
                  <a:p>
                    <a:fld id="{A545BE51-F754-4C62-9D25-4F3343E30723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5-8613-4189-BDB7-32A10C862F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872851C0-9576-46AB-A2B7-728D8D43B8B6}" type="CELLRANGE">
                      <a:rPr lang="en-US"/>
                      <a:pPr/>
                      <a:t>[OBLAST BUNĚK]</a:t>
                    </a:fld>
                    <a:endParaRPr lang="en-US" baseline="0"/>
                  </a:p>
                  <a:p>
                    <a:fld id="{42D6AE4D-7667-4211-8F71-A36C2F21458C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6-8613-4189-BDB7-32A10C862F1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9145EE24-C382-41BD-9AC8-592B4BDCC0B9}" type="CELLRANGE">
                      <a:rPr lang="en-US"/>
                      <a:pPr/>
                      <a:t>[OBLAST BUNĚK]</a:t>
                    </a:fld>
                    <a:endParaRPr lang="en-US" baseline="0"/>
                  </a:p>
                  <a:p>
                    <a:fld id="{44099476-F3F5-4BC2-9325-EB451ED46A9D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7-8613-4189-BDB7-32A10C862F1F}"/>
                </c:ext>
              </c:extLst>
            </c:dLbl>
            <c:spPr>
              <a:solidFill>
                <a:schemeClr val="accent6"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Přehled!$A$2:$A$4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Přehled!$E$2:$E$4</c:f>
              <c:numCache>
                <c:formatCode>General</c:formatCode>
                <c:ptCount val="3"/>
                <c:pt idx="0">
                  <c:v>15</c:v>
                </c:pt>
                <c:pt idx="1">
                  <c:v>3</c:v>
                </c:pt>
                <c:pt idx="2">
                  <c:v>0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Přehled!$F$2:$F$4</c15:f>
                <c15:dlblRangeCache>
                  <c:ptCount val="3"/>
                  <c:pt idx="0">
                    <c:v>100%</c:v>
                  </c:pt>
                  <c:pt idx="1">
                    <c:v>23%</c:v>
                  </c:pt>
                  <c:pt idx="2">
                    <c:v>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8-8613-4189-BDB7-32A10C862F1F}"/>
            </c:ext>
          </c:extLst>
        </c:ser>
        <c:ser>
          <c:idx val="3"/>
          <c:order val="3"/>
          <c:tx>
            <c:strRef>
              <c:f>Přehled!$G$1</c:f>
              <c:strCache>
                <c:ptCount val="1"/>
                <c:pt idx="0">
                  <c:v>běžících</c:v>
                </c:pt>
              </c:strCache>
            </c:strRef>
          </c:tx>
          <c:spPr>
            <a:solidFill>
              <a:schemeClr val="accent2">
                <a:lumMod val="60000"/>
                <a:alpha val="88000"/>
              </a:schemeClr>
            </a:solidFill>
            <a:ln>
              <a:solidFill>
                <a:schemeClr val="accent2">
                  <a:lumMod val="60000"/>
                  <a:lumMod val="50000"/>
                </a:schemeClr>
              </a:solidFill>
            </a:ln>
            <a:effectLst/>
            <a:scene3d>
              <a:camera prst="orthographicFront"/>
              <a:lightRig rig="threePt" dir="t"/>
            </a:scene3d>
            <a:sp3d prstMaterial="flat">
              <a:contourClr>
                <a:schemeClr val="accent2">
                  <a:lumMod val="60000"/>
                  <a:lumMod val="50000"/>
                </a:schemeClr>
              </a:contourClr>
            </a:sp3d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17DB31A6-3600-422E-A000-FCC67B24476A}" type="CELLRANGE">
                      <a:rPr lang="en-US"/>
                      <a:pPr/>
                      <a:t>[OBLAST BUNĚK]</a:t>
                    </a:fld>
                    <a:endParaRPr lang="en-US" baseline="0"/>
                  </a:p>
                  <a:p>
                    <a:fld id="{EA55CF16-95A4-4EC5-8A3A-C84511847F3B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9-8613-4189-BDB7-32A10C862F1F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E508BDB9-DA5F-4AEE-82E0-F076C27023DE}" type="CELLRANGE">
                      <a:rPr lang="en-US"/>
                      <a:pPr/>
                      <a:t>[OBLAST BUNĚK]</a:t>
                    </a:fld>
                    <a:endParaRPr lang="en-US" baseline="0"/>
                  </a:p>
                  <a:p>
                    <a:fld id="{98E3B300-90F1-4A75-A6CE-1FB6D62866F5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A-8613-4189-BDB7-32A10C862F1F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D2E88F4-A537-497F-9B84-988920C60F79}" type="CELLRANGE">
                      <a:rPr lang="en-US"/>
                      <a:pPr/>
                      <a:t>[OBLAST BUNĚK]</a:t>
                    </a:fld>
                    <a:endParaRPr lang="en-US" baseline="0"/>
                  </a:p>
                  <a:p>
                    <a:fld id="{A7DD3AF0-2EDA-4667-8424-9E1E00AB3C96}" type="VALUE">
                      <a:rPr lang="en-US"/>
                      <a:pPr/>
                      <a:t>[HODNOTA]</a:t>
                    </a:fld>
                    <a:endParaRPr lang="cs-CZ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1"/>
                </c:ext>
                <c:ext xmlns:c16="http://schemas.microsoft.com/office/drawing/2014/chart" uri="{C3380CC4-5D6E-409C-BE32-E72D297353CC}">
                  <c16:uniqueId val="{0000000B-8613-4189-BDB7-32A10C862F1F}"/>
                </c:ext>
              </c:extLst>
            </c:dLbl>
            <c:spPr>
              <a:solidFill>
                <a:schemeClr val="accent2">
                  <a:lumMod val="60000"/>
                  <a:alpha val="30000"/>
                </a:schemeClr>
              </a:solidFill>
              <a:ln>
                <a:solidFill>
                  <a:schemeClr val="lt1">
                    <a:alpha val="50000"/>
                  </a:schemeClr>
                </a:solidFill>
                <a:round/>
              </a:ln>
              <a:effectLst>
                <a:outerShdw blurRad="63500" dist="889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rgbClr val="FFFF00"/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eparator>
</c:separator>
            <c:showLeaderLines val="0"/>
            <c:extLst>
              <c:ext xmlns:c15="http://schemas.microsoft.com/office/drawing/2012/chart" uri="{CE6537A1-D6FC-4f65-9D91-7224C49458BB}">
                <c15:showDataLabelsRange val="1"/>
                <c15:showLeaderLines val="1"/>
                <c15:leaderLines>
                  <c:spPr>
                    <a:ln w="9525">
                      <a:solidFill>
                        <a:schemeClr val="lt1">
                          <a:lumMod val="50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Přehled!$A$2:$A$4</c:f>
              <c:numCache>
                <c:formatCode>General</c:formatCode>
                <c:ptCount val="3"/>
                <c:pt idx="0">
                  <c:v>2022</c:v>
                </c:pt>
                <c:pt idx="1">
                  <c:v>2023</c:v>
                </c:pt>
                <c:pt idx="2">
                  <c:v>2024</c:v>
                </c:pt>
              </c:numCache>
            </c:numRef>
          </c:cat>
          <c:val>
            <c:numRef>
              <c:f>Přehled!$G$2:$G$4</c:f>
              <c:numCache>
                <c:formatCode>General</c:formatCode>
                <c:ptCount val="3"/>
                <c:pt idx="0">
                  <c:v>0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  <c:extLst>
            <c:ext xmlns:c15="http://schemas.microsoft.com/office/drawing/2012/chart" uri="{02D57815-91ED-43cb-92C2-25804820EDAC}">
              <c15:datalabelsRange>
                <c15:f>Přehled!$H$2:$H$4</c15:f>
                <c15:dlblRangeCache>
                  <c:ptCount val="3"/>
                  <c:pt idx="0">
                    <c:v>0%</c:v>
                  </c:pt>
                  <c:pt idx="1">
                    <c:v>77%</c:v>
                  </c:pt>
                  <c:pt idx="2">
                    <c:v>100%</c:v>
                  </c:pt>
                </c15:dlblRangeCache>
              </c15:datalabelsRange>
            </c:ext>
            <c:ext xmlns:c16="http://schemas.microsoft.com/office/drawing/2014/chart" uri="{C3380CC4-5D6E-409C-BE32-E72D297353CC}">
              <c16:uniqueId val="{0000000C-8613-4189-BDB7-32A10C862F1F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84"/>
        <c:gapDepth val="53"/>
        <c:shape val="box"/>
        <c:axId val="834069488"/>
        <c:axId val="834069848"/>
        <c:axId val="0"/>
      </c:bar3DChart>
      <c:catAx>
        <c:axId val="834069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834069848"/>
        <c:crosses val="autoZero"/>
        <c:auto val="1"/>
        <c:lblAlgn val="ctr"/>
        <c:lblOffset val="100"/>
        <c:noMultiLvlLbl val="0"/>
      </c:catAx>
      <c:valAx>
        <c:axId val="834069848"/>
        <c:scaling>
          <c:orientation val="minMax"/>
        </c:scaling>
        <c:delete val="1"/>
        <c:axPos val="l"/>
        <c:numFmt formatCode="General" sourceLinked="1"/>
        <c:majorTickMark val="out"/>
        <c:minorTickMark val="none"/>
        <c:tickLblPos val="nextTo"/>
        <c:crossAx val="834069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r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/>
              </a:solidFill>
              <a:latin typeface="+mn-lt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showDLblsOverMax val="0"/>
  </c:chart>
  <c:spPr>
    <a:solidFill>
      <a:schemeClr val="bg1"/>
    </a:solidFill>
    <a:ln w="6350" cap="flat" cmpd="sng" algn="ctr">
      <a:solidFill>
        <a:schemeClr val="dk1">
          <a:tint val="75000"/>
        </a:schemeClr>
      </a:solidFill>
      <a:round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1-43A8-4803-91B2-39D442AD2D0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3-43A8-4803-91B2-39D442AD2D07}"/>
              </c:ext>
            </c:extLst>
          </c:dPt>
          <c:dPt>
            <c:idx val="2"/>
            <c:bubble3D val="0"/>
            <c:spPr>
              <a:pattFill prst="pct60">
                <a:fgClr>
                  <a:srgbClr val="FF0000"/>
                </a:fgClr>
                <a:bgClr>
                  <a:schemeClr val="bg1"/>
                </a:bgClr>
              </a:pattFill>
              <a:ln w="19050">
                <a:solidFill>
                  <a:schemeClr val="lt1"/>
                </a:solidFill>
              </a:ln>
              <a:effectLst/>
            </c:spPr>
            <c:extLst>
              <c:ext xmlns:c16="http://schemas.microsoft.com/office/drawing/2014/chart" uri="{C3380CC4-5D6E-409C-BE32-E72D297353CC}">
                <c16:uniqueId val="{00000005-43A8-4803-91B2-39D442AD2D07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fld id="{9EFA82B1-B8FB-4F97-A551-7EED49B63DC0}" type="CATEGORYNAME">
                      <a:rPr lang="en-US"/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fld id="{97406CC9-C922-4A3A-BE20-1E4B07F3EE28}" type="VALUE">
                      <a:rPr lang="en-US" b="1" baseline="0"/>
                      <a:pPr/>
                      <a:t>[HODNOTA]</a:t>
                    </a:fld>
                    <a:r>
                      <a:rPr lang="en-US" b="1" baseline="0" dirty="0"/>
                      <a:t>
</a:t>
                    </a:r>
                    <a:fld id="{5D79DB0A-2F0D-4D91-A120-E0EAB9CA71F3}" type="PERCENTAGE">
                      <a:rPr lang="en-US" b="1" baseline="0"/>
                      <a:pPr/>
                      <a:t>[PROCENTO]</a:t>
                    </a:fld>
                    <a:endParaRPr lang="en-US" b="1" baseline="0" dirty="0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3A8-4803-91B2-39D442AD2D07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1C789CB1-0843-4D35-9256-94F6FFDB834E}" type="CATEGORYNAME">
                      <a:rPr lang="en-US">
                        <a:solidFill>
                          <a:schemeClr val="accent4"/>
                        </a:solidFill>
                      </a:rPr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fld id="{6B6A3A1F-0E74-4B7D-8401-45F6018EC38E}" type="VALUE">
                      <a:rPr lang="en-US" b="1" baseline="0"/>
                      <a:pPr/>
                      <a:t>[HODNOTA]</a:t>
                    </a:fld>
                    <a:r>
                      <a:rPr lang="en-US" b="1" baseline="0" dirty="0"/>
                      <a:t>
</a:t>
                    </a:r>
                    <a:fld id="{0AF1A32D-01C7-4C1A-AAE1-A6B50FC0AB9E}" type="PERCENTAGE">
                      <a:rPr lang="en-US" b="1" baseline="0"/>
                      <a:pPr/>
                      <a:t>[PROCENTO]</a:t>
                    </a:fld>
                    <a:endParaRPr lang="en-US" b="1" baseline="0" dirty="0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3A8-4803-91B2-39D442AD2D07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fld id="{E56ABD81-6FDA-44B5-8A8B-102A325968FF}" type="CATEGORYNAME">
                      <a:rPr lang="en-US">
                        <a:solidFill>
                          <a:srgbClr val="FF0000"/>
                        </a:solidFill>
                      </a:rPr>
                      <a:pPr/>
                      <a:t>[NÁZEV KATEGORIE]</a:t>
                    </a:fld>
                    <a:r>
                      <a:rPr lang="en-US" baseline="0" dirty="0"/>
                      <a:t>
</a:t>
                    </a:r>
                    <a:fld id="{73CCD046-732F-4ED2-BEA9-6C8F4D425EA4}" type="VALUE">
                      <a:rPr lang="en-US" b="1" baseline="0"/>
                      <a:pPr/>
                      <a:t>[HODNOTA]</a:t>
                    </a:fld>
                    <a:r>
                      <a:rPr lang="en-US" b="1" baseline="0" dirty="0"/>
                      <a:t>
</a:t>
                    </a:r>
                    <a:fld id="{9471B203-D994-4EB6-9DC4-28B489226B05}" type="PERCENTAGE">
                      <a:rPr lang="en-US" b="1" baseline="0"/>
                      <a:pPr/>
                      <a:t>[PROCENTO]</a:t>
                    </a:fld>
                    <a:endParaRPr lang="en-US" b="1" baseline="0" dirty="0"/>
                  </a:p>
                </c:rich>
              </c:tx>
              <c:dLblPos val="outEnd"/>
              <c:showLegendKey val="1"/>
              <c:showVal val="1"/>
              <c:showCatName val="1"/>
              <c:showSerName val="0"/>
              <c:showPercent val="1"/>
              <c:showBubbleSize val="0"/>
              <c:separator>
</c:separator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5-43A8-4803-91B2-39D442AD2D0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1"/>
            <c:showVal val="1"/>
            <c:showCatName val="1"/>
            <c:showSerName val="0"/>
            <c:showPercent val="1"/>
            <c:showBubbleSize val="0"/>
            <c:separator>
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'ROZ u LPVO'!$A$24:$A$26</c:f>
              <c:strCache>
                <c:ptCount val="3"/>
                <c:pt idx="0">
                  <c:v>Stanovení úhrady dle písm. a)</c:v>
                </c:pt>
                <c:pt idx="1">
                  <c:v>Stanovení úhrady dle písm. b)</c:v>
                </c:pt>
                <c:pt idx="2">
                  <c:v>Nestanovení úhrady dle písm. c)</c:v>
                </c:pt>
              </c:strCache>
            </c:strRef>
          </c:cat>
          <c:val>
            <c:numRef>
              <c:f>'ROZ u LPVO'!$B$24:$B$26</c:f>
              <c:numCache>
                <c:formatCode>General</c:formatCode>
                <c:ptCount val="3"/>
                <c:pt idx="0">
                  <c:v>12</c:v>
                </c:pt>
                <c:pt idx="1">
                  <c:v>3</c:v>
                </c:pt>
                <c:pt idx="2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43A8-4803-91B2-39D442AD2D0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1">
  <cs:axisTitle>
    <cs:lnRef idx="0"/>
    <cs:fillRef idx="0"/>
    <cs:effectRef idx="0"/>
    <cs:fontRef idx="minor">
      <a:schemeClr val="lt1">
        <a:lumMod val="75000"/>
      </a:schemeClr>
    </cs:fontRef>
    <cs:defRPr sz="1197" kern="1200"/>
  </cs:axisTitle>
  <cs:categoryAxis>
    <cs:lnRef idx="0"/>
    <cs:fillRef idx="0"/>
    <cs:effectRef idx="0"/>
    <cs:fontRef idx="minor">
      <a:schemeClr val="lt1">
        <a:lumMod val="75000"/>
      </a:schemeClr>
    </cs:fontRef>
    <cs:defRPr sz="1197" kern="1200"/>
  </cs:categoryAxis>
  <cs:chartArea>
    <cs:lnRef idx="0"/>
    <cs:fillRef idx="0"/>
    <cs:effectRef idx="0"/>
    <cs:fontRef idx="minor">
      <a:schemeClr val="lt1"/>
    </cs:fontRef>
    <cs:spPr>
      <a:solidFill>
        <a:schemeClr val="dk1">
          <a:lumMod val="75000"/>
          <a:lumOff val="25000"/>
        </a:schemeClr>
      </a:solidFill>
      <a:ln w="6350" cap="flat" cmpd="sng" algn="ctr">
        <a:solidFill>
          <a:schemeClr val="dk1">
            <a:tint val="75000"/>
          </a:schemeClr>
        </a:solidFill>
        <a:round/>
      </a:ln>
    </cs:spPr>
    <cs:defRPr sz="1330" kern="1200"/>
  </cs:chartArea>
  <cs:dataLabel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</cs:dataLabel>
  <cs:dataLabelCallout>
    <cs:lnRef idx="0"/>
    <cs:fillRef idx="0">
      <cs:styleClr val="auto"/>
    </cs:fillRef>
    <cs:effectRef idx="0"/>
    <cs:fontRef idx="minor">
      <a:schemeClr val="lt1"/>
    </cs:fontRef>
    <cs:spPr>
      <a:solidFill>
        <a:schemeClr val="phClr">
          <a:alpha val="30000"/>
        </a:schemeClr>
      </a:solidFill>
      <a:ln>
        <a:solidFill>
          <a:schemeClr val="lt1">
            <a:alpha val="50000"/>
          </a:schemeClr>
        </a:solidFill>
        <a:round/>
      </a:ln>
      <a:effectLst>
        <a:outerShdw blurRad="63500" dist="88900" dir="2700000" algn="tl" rotWithShape="0">
          <a:prstClr val="black">
            <a:alpha val="40000"/>
          </a:prstClr>
        </a:outerShdw>
      </a:effectLst>
    </cs:spPr>
    <cs:defRPr sz="1197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</cs:spPr>
  </cs:dataPoint>
  <cs:dataPoint3D>
    <cs:lnRef idx="0">
      <cs:styleClr val="auto"/>
    </cs:lnRef>
    <cs:fillRef idx="0">
      <cs:styleClr val="auto"/>
    </cs:fillRef>
    <cs:effectRef idx="0"/>
    <cs:fontRef idx="minor">
      <a:schemeClr val="tx1"/>
    </cs:fontRef>
    <cs:spPr>
      <a:solidFill>
        <a:schemeClr val="phClr">
          <a:alpha val="88000"/>
        </a:schemeClr>
      </a:solidFill>
      <a:ln>
        <a:solidFill>
          <a:schemeClr val="phClr">
            <a:lumMod val="50000"/>
          </a:schemeClr>
        </a:solidFill>
      </a:ln>
      <a:scene3d>
        <a:camera prst="orthographicFront"/>
        <a:lightRig rig="threePt" dir="t"/>
      </a:scene3d>
      <a:sp3d prstMaterial="flat"/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dk1">
            <a:lumMod val="75000"/>
            <a:lumOff val="25000"/>
          </a:schemeClr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lt1">
        <a:lumMod val="75000"/>
      </a:schemeClr>
    </cs:fontRef>
    <cs:spPr>
      <a:ln w="9525">
        <a:solidFill>
          <a:schemeClr val="dk1">
            <a:lumMod val="50000"/>
            <a:lumOff val="50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lt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75000"/>
          </a:schemeClr>
        </a:solidFill>
        <a:round/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solidFill>
        <a:schemeClr val="bg2">
          <a:lumMod val="75000"/>
          <a:alpha val="27000"/>
        </a:schemeClr>
      </a:solidFill>
      <a:sp3d/>
    </cs:spPr>
  </cs:floor>
  <cs:gridlineMajor>
    <cs:lnRef idx="0"/>
    <cs:fillRef idx="0"/>
    <cs:effectRef idx="0"/>
    <cs:fontRef idx="minor">
      <a:schemeClr val="tx1"/>
    </cs:fontRef>
    <cs:spPr>
      <a:ln w="9525">
        <a:solidFill>
          <a:schemeClr val="lt1">
            <a:lumMod val="50000"/>
          </a:schemeClr>
        </a:solidFill>
      </a:ln>
    </cs:spPr>
  </cs:gridlineMajor>
  <cs:gridlineMinor>
    <cs:lnRef idx="0"/>
    <cs:fillRef idx="0"/>
    <cs:effectRef idx="0"/>
    <cs:fontRef idx="minor">
      <a:schemeClr val="tx1"/>
    </cs:fontRef>
    <cs:spPr>
      <a:ln w="9525">
        <a:solidFill>
          <a:schemeClr val="lt1">
            <a:lumMod val="40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leaderLine>
  <cs:legend>
    <cs:lnRef idx="0"/>
    <cs:fillRef idx="0"/>
    <cs:effectRef idx="0"/>
    <cs:fontRef idx="minor">
      <a:schemeClr val="lt1">
        <a:lumMod val="75000"/>
      </a:schemeClr>
    </cs:fontRef>
    <cs:defRPr sz="1197" kern="1200"/>
  </cs:legend>
  <cs:plotArea>
    <cs:lnRef idx="0"/>
    <cs:fillRef idx="0"/>
    <cs:effectRef idx="0"/>
    <cs:fontRef idx="minor">
      <a:schemeClr val="tx1"/>
    </cs:fontRef>
  </cs:plotArea>
  <cs:plotArea3D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lt1">
        <a:lumMod val="75000"/>
      </a:schemeClr>
    </cs:fontRef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lt1">
            <a:lumMod val="50000"/>
          </a:schemeClr>
        </a:solidFill>
        <a:round/>
      </a:ln>
    </cs:spPr>
  </cs:seriesLine>
  <cs:title>
    <cs:lnRef idx="0"/>
    <cs:fillRef idx="0"/>
    <cs:effectRef idx="0"/>
    <cs:fontRef idx="minor">
      <a:schemeClr val="lt1"/>
    </cs:fontRef>
    <cs:defRPr sz="2200" b="0" kern="1200" cap="all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>
            <a:alpha val="50000"/>
          </a:schemeClr>
        </a:solidFill>
      </a:ln>
    </cs:spPr>
  </cs:trendline>
  <cs:trendlineLabel>
    <cs:lnRef idx="0"/>
    <cs:fillRef idx="0"/>
    <cs:effectRef idx="0"/>
    <cs:fontRef idx="minor">
      <a:schemeClr val="lt1">
        <a:lumMod val="7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>
          <a:lumMod val="85000"/>
        </a:schemeClr>
      </a:solidFill>
      <a:ln w="9525">
        <a:solidFill>
          <a:schemeClr val="dk1">
            <a:lumMod val="50000"/>
          </a:schemeClr>
        </a:solidFill>
        <a:round/>
      </a:ln>
    </cs:spPr>
  </cs:upBar>
  <cs:valueAxis>
    <cs:lnRef idx="0"/>
    <cs:fillRef idx="0"/>
    <cs:effectRef idx="0"/>
    <cs:fontRef idx="minor">
      <a:schemeClr val="lt1">
        <a:lumMod val="7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sp3d/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C6A5F64-078B-4A9B-8E18-E2FE4C627417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cs-CZ"/>
        </a:p>
      </dgm:t>
    </dgm:pt>
    <dgm:pt modelId="{E9210FC3-F0A0-4AA5-8710-26CFA0AF17B2}">
      <dgm:prSet phldrT="[Text]"/>
      <dgm:spPr/>
      <dgm:t>
        <a:bodyPr/>
        <a:lstStyle/>
        <a:p>
          <a:r>
            <a:rPr lang="cs-CZ" b="1" dirty="0"/>
            <a:t>MOTIVACE?</a:t>
          </a:r>
        </a:p>
      </dgm:t>
    </dgm:pt>
    <dgm:pt modelId="{EED9A445-AC42-4350-9B12-4496097C9742}" type="parTrans" cxnId="{7CCB1FD0-CFC1-4C31-9480-BC62931DB49C}">
      <dgm:prSet/>
      <dgm:spPr/>
      <dgm:t>
        <a:bodyPr/>
        <a:lstStyle/>
        <a:p>
          <a:endParaRPr lang="cs-CZ" b="1"/>
        </a:p>
      </dgm:t>
    </dgm:pt>
    <dgm:pt modelId="{3A5B80FE-7675-4516-B4E6-D2F70F5C177A}" type="sibTrans" cxnId="{7CCB1FD0-CFC1-4C31-9480-BC62931DB49C}">
      <dgm:prSet/>
      <dgm:spPr/>
      <dgm:t>
        <a:bodyPr/>
        <a:lstStyle/>
        <a:p>
          <a:endParaRPr lang="cs-CZ" b="1"/>
        </a:p>
      </dgm:t>
    </dgm:pt>
    <dgm:pt modelId="{83BC086A-5ED2-434D-BFF5-1C727D97F409}">
      <dgm:prSet phldrT="[Text]"/>
      <dgm:spPr/>
      <dgm:t>
        <a:bodyPr/>
        <a:lstStyle/>
        <a:p>
          <a:r>
            <a:rPr lang="cs-CZ" b="1" dirty="0"/>
            <a:t>Vyšší ochrana zdraví </a:t>
          </a:r>
          <a:br>
            <a:rPr lang="cs-CZ" b="1" dirty="0"/>
          </a:br>
          <a:r>
            <a:rPr lang="cs-CZ" b="1" dirty="0"/>
            <a:t>v EU</a:t>
          </a:r>
        </a:p>
      </dgm:t>
    </dgm:pt>
    <dgm:pt modelId="{20B746E0-FA92-42D4-88F7-A44EE8507855}" type="parTrans" cxnId="{6167F010-8FED-48B9-BF41-AA325E0E5A48}">
      <dgm:prSet/>
      <dgm:spPr/>
      <dgm:t>
        <a:bodyPr/>
        <a:lstStyle/>
        <a:p>
          <a:endParaRPr lang="cs-CZ" b="1"/>
        </a:p>
      </dgm:t>
    </dgm:pt>
    <dgm:pt modelId="{8BEA061E-2E5A-4A50-9217-183E21DED4A5}" type="sibTrans" cxnId="{6167F010-8FED-48B9-BF41-AA325E0E5A48}">
      <dgm:prSet/>
      <dgm:spPr/>
      <dgm:t>
        <a:bodyPr/>
        <a:lstStyle/>
        <a:p>
          <a:endParaRPr lang="cs-CZ" b="1"/>
        </a:p>
      </dgm:t>
    </dgm:pt>
    <dgm:pt modelId="{E7FF22EC-15EA-4F8C-900B-F890D56925A7}">
      <dgm:prSet phldrT="[Text]"/>
      <dgm:spPr/>
      <dgm:t>
        <a:bodyPr/>
        <a:lstStyle/>
        <a:p>
          <a:r>
            <a:rPr lang="cs-CZ" b="1" dirty="0"/>
            <a:t>OBLASTI HTA SPOLUPRÁCE</a:t>
          </a:r>
        </a:p>
      </dgm:t>
    </dgm:pt>
    <dgm:pt modelId="{FC7E8C27-85C4-4899-ABD5-74A387C469F8}" type="parTrans" cxnId="{52023304-56A6-4260-B121-D27E4CAB25D0}">
      <dgm:prSet/>
      <dgm:spPr/>
      <dgm:t>
        <a:bodyPr/>
        <a:lstStyle/>
        <a:p>
          <a:endParaRPr lang="cs-CZ" b="1"/>
        </a:p>
      </dgm:t>
    </dgm:pt>
    <dgm:pt modelId="{4C0650C6-A147-4B34-B8DC-40B40435F0FF}" type="sibTrans" cxnId="{52023304-56A6-4260-B121-D27E4CAB25D0}">
      <dgm:prSet/>
      <dgm:spPr/>
      <dgm:t>
        <a:bodyPr/>
        <a:lstStyle/>
        <a:p>
          <a:endParaRPr lang="cs-CZ" b="1"/>
        </a:p>
      </dgm:t>
    </dgm:pt>
    <dgm:pt modelId="{2C4EF0C3-CAF5-4EBF-BDF3-410B9905F01F}">
      <dgm:prSet phldrT="[Text]" custT="1"/>
      <dgm:spPr/>
      <dgm:t>
        <a:bodyPr/>
        <a:lstStyle/>
        <a:p>
          <a:r>
            <a:rPr lang="cs-CZ" sz="1800" b="1" dirty="0">
              <a:solidFill>
                <a:schemeClr val="tx1"/>
              </a:solidFill>
            </a:rPr>
            <a:t>Společná klinická hodnocení (JCA)</a:t>
          </a:r>
        </a:p>
      </dgm:t>
    </dgm:pt>
    <dgm:pt modelId="{65DE77E9-5331-4D69-B5DE-B9F956691B6D}" type="parTrans" cxnId="{8995B6F1-6F4E-4C77-A1A4-903044C11F6A}">
      <dgm:prSet/>
      <dgm:spPr/>
      <dgm:t>
        <a:bodyPr/>
        <a:lstStyle/>
        <a:p>
          <a:endParaRPr lang="cs-CZ" b="1"/>
        </a:p>
      </dgm:t>
    </dgm:pt>
    <dgm:pt modelId="{3C380C2D-51A9-4A3A-BD6B-52A804506890}" type="sibTrans" cxnId="{8995B6F1-6F4E-4C77-A1A4-903044C11F6A}">
      <dgm:prSet/>
      <dgm:spPr/>
      <dgm:t>
        <a:bodyPr/>
        <a:lstStyle/>
        <a:p>
          <a:endParaRPr lang="cs-CZ" b="1"/>
        </a:p>
      </dgm:t>
    </dgm:pt>
    <dgm:pt modelId="{1498F874-7D3D-4A40-92A1-052AE9EA97C3}">
      <dgm:prSet phldrT="[Text]" custT="1"/>
      <dgm:spPr/>
      <dgm:t>
        <a:bodyPr/>
        <a:lstStyle/>
        <a:p>
          <a:r>
            <a:rPr lang="cs-CZ" sz="1800" b="1" dirty="0">
              <a:solidFill>
                <a:schemeClr val="tx1"/>
              </a:solidFill>
            </a:rPr>
            <a:t>Společné vědecké konzultace (JSC)</a:t>
          </a:r>
        </a:p>
      </dgm:t>
    </dgm:pt>
    <dgm:pt modelId="{260205B3-C6A6-4CD6-8321-2E383EC6D08B}" type="parTrans" cxnId="{B593F37B-47ED-4F0F-97B5-375E47C3BC1D}">
      <dgm:prSet/>
      <dgm:spPr/>
      <dgm:t>
        <a:bodyPr/>
        <a:lstStyle/>
        <a:p>
          <a:endParaRPr lang="cs-CZ" b="1"/>
        </a:p>
      </dgm:t>
    </dgm:pt>
    <dgm:pt modelId="{0DA1411D-4331-4F54-B7D8-4DDB8DAA6B93}" type="sibTrans" cxnId="{B593F37B-47ED-4F0F-97B5-375E47C3BC1D}">
      <dgm:prSet/>
      <dgm:spPr/>
      <dgm:t>
        <a:bodyPr/>
        <a:lstStyle/>
        <a:p>
          <a:endParaRPr lang="cs-CZ" b="1"/>
        </a:p>
      </dgm:t>
    </dgm:pt>
    <dgm:pt modelId="{16B28243-99E8-473F-BAFA-3A1510AF0C61}">
      <dgm:prSet phldrT="[Text]" custT="1"/>
      <dgm:spPr/>
      <dgm:t>
        <a:bodyPr/>
        <a:lstStyle/>
        <a:p>
          <a:r>
            <a:rPr lang="cs-CZ" sz="1800" b="0" dirty="0">
              <a:solidFill>
                <a:schemeClr val="tx1"/>
              </a:solidFill>
            </a:rPr>
            <a:t>Mapování nových technologií</a:t>
          </a:r>
        </a:p>
      </dgm:t>
    </dgm:pt>
    <dgm:pt modelId="{EEF5ACC1-204B-41CB-AB23-886BC789994F}" type="parTrans" cxnId="{ECCC0CFF-3538-48E8-8267-4E0AD14A786E}">
      <dgm:prSet/>
      <dgm:spPr/>
      <dgm:t>
        <a:bodyPr/>
        <a:lstStyle/>
        <a:p>
          <a:endParaRPr lang="cs-CZ" b="1"/>
        </a:p>
      </dgm:t>
    </dgm:pt>
    <dgm:pt modelId="{4A343EE0-61B4-4730-A11A-1D4EE92EBA39}" type="sibTrans" cxnId="{ECCC0CFF-3538-48E8-8267-4E0AD14A786E}">
      <dgm:prSet/>
      <dgm:spPr/>
      <dgm:t>
        <a:bodyPr/>
        <a:lstStyle/>
        <a:p>
          <a:endParaRPr lang="cs-CZ" b="1"/>
        </a:p>
      </dgm:t>
    </dgm:pt>
    <dgm:pt modelId="{70A59177-0089-4107-A079-555E282DC146}">
      <dgm:prSet phldrT="[Text]" custT="1"/>
      <dgm:spPr/>
      <dgm:t>
        <a:bodyPr/>
        <a:lstStyle/>
        <a:p>
          <a:r>
            <a:rPr lang="cs-CZ" sz="1800" b="0" dirty="0">
              <a:solidFill>
                <a:schemeClr val="tx1"/>
              </a:solidFill>
            </a:rPr>
            <a:t>Dobrovolná spolupráce</a:t>
          </a:r>
        </a:p>
      </dgm:t>
    </dgm:pt>
    <dgm:pt modelId="{BA8F6746-FCBC-4A12-A84E-CA0F190AFD66}" type="parTrans" cxnId="{69935ED4-EE7F-445A-9EB7-097279BEBC59}">
      <dgm:prSet/>
      <dgm:spPr/>
      <dgm:t>
        <a:bodyPr/>
        <a:lstStyle/>
        <a:p>
          <a:endParaRPr lang="cs-CZ" b="1"/>
        </a:p>
      </dgm:t>
    </dgm:pt>
    <dgm:pt modelId="{0694E9AE-4601-40DE-89FA-C6CF6197278F}" type="sibTrans" cxnId="{69935ED4-EE7F-445A-9EB7-097279BEBC59}">
      <dgm:prSet/>
      <dgm:spPr/>
      <dgm:t>
        <a:bodyPr/>
        <a:lstStyle/>
        <a:p>
          <a:endParaRPr lang="cs-CZ" b="1"/>
        </a:p>
      </dgm:t>
    </dgm:pt>
    <dgm:pt modelId="{12AFCD66-D6C9-4C91-8D00-88D28185E63F}">
      <dgm:prSet phldrT="[Text]"/>
      <dgm:spPr/>
      <dgm:t>
        <a:bodyPr/>
        <a:lstStyle/>
        <a:p>
          <a:r>
            <a:rPr lang="cs-CZ" b="1" dirty="0"/>
            <a:t>Rychlejší vstup inovací na EU trhy</a:t>
          </a:r>
        </a:p>
      </dgm:t>
    </dgm:pt>
    <dgm:pt modelId="{4F4E1E4A-CB99-44FB-A704-236CE1414485}" type="parTrans" cxnId="{0289827A-55DA-44C2-A46F-CDCAE77046A7}">
      <dgm:prSet/>
      <dgm:spPr/>
      <dgm:t>
        <a:bodyPr/>
        <a:lstStyle/>
        <a:p>
          <a:endParaRPr lang="cs-CZ" b="1"/>
        </a:p>
      </dgm:t>
    </dgm:pt>
    <dgm:pt modelId="{387914EF-ABD0-4D45-9C41-14396BAA87CA}" type="sibTrans" cxnId="{0289827A-55DA-44C2-A46F-CDCAE77046A7}">
      <dgm:prSet/>
      <dgm:spPr/>
      <dgm:t>
        <a:bodyPr/>
        <a:lstStyle/>
        <a:p>
          <a:endParaRPr lang="cs-CZ" b="1"/>
        </a:p>
      </dgm:t>
    </dgm:pt>
    <dgm:pt modelId="{427F72BE-5839-464D-BEA4-AE306A0635A3}">
      <dgm:prSet phldrT="[Text]"/>
      <dgm:spPr/>
      <dgm:t>
        <a:bodyPr/>
        <a:lstStyle/>
        <a:p>
          <a:r>
            <a:rPr lang="cs-CZ" b="1" dirty="0"/>
            <a:t>Více transparentnosti pro pacienty, občany, výrobce, …</a:t>
          </a:r>
        </a:p>
      </dgm:t>
    </dgm:pt>
    <dgm:pt modelId="{2B43F1BD-4A61-4EF0-8D9C-F06C02FA1148}" type="parTrans" cxnId="{80B1CEC8-F12F-4A7D-AD22-FB07247220B4}">
      <dgm:prSet/>
      <dgm:spPr/>
      <dgm:t>
        <a:bodyPr/>
        <a:lstStyle/>
        <a:p>
          <a:endParaRPr lang="cs-CZ" b="1"/>
        </a:p>
      </dgm:t>
    </dgm:pt>
    <dgm:pt modelId="{0F97A5FE-31E7-46CC-A054-3D6895BC380F}" type="sibTrans" cxnId="{80B1CEC8-F12F-4A7D-AD22-FB07247220B4}">
      <dgm:prSet/>
      <dgm:spPr/>
      <dgm:t>
        <a:bodyPr/>
        <a:lstStyle/>
        <a:p>
          <a:endParaRPr lang="cs-CZ" b="1"/>
        </a:p>
      </dgm:t>
    </dgm:pt>
    <dgm:pt modelId="{42016CD0-736C-4B9D-8C2E-C6484D1247B9}">
      <dgm:prSet phldrT="[Text]"/>
      <dgm:spPr/>
      <dgm:t>
        <a:bodyPr/>
        <a:lstStyle/>
        <a:p>
          <a:r>
            <a:rPr lang="cs-CZ" b="1" dirty="0"/>
            <a:t>Zamezení duplikace práce</a:t>
          </a:r>
        </a:p>
      </dgm:t>
    </dgm:pt>
    <dgm:pt modelId="{91540EA5-A744-4F4C-AA34-8ADD98820BCA}" type="parTrans" cxnId="{0D1F78CA-D374-4C3B-A077-FB7FF909FAF5}">
      <dgm:prSet/>
      <dgm:spPr/>
      <dgm:t>
        <a:bodyPr/>
        <a:lstStyle/>
        <a:p>
          <a:endParaRPr lang="cs-CZ" b="1"/>
        </a:p>
      </dgm:t>
    </dgm:pt>
    <dgm:pt modelId="{4664D348-69C5-4663-862E-326EBC9A141C}" type="sibTrans" cxnId="{0D1F78CA-D374-4C3B-A077-FB7FF909FAF5}">
      <dgm:prSet/>
      <dgm:spPr/>
      <dgm:t>
        <a:bodyPr/>
        <a:lstStyle/>
        <a:p>
          <a:endParaRPr lang="cs-CZ" b="1"/>
        </a:p>
      </dgm:t>
    </dgm:pt>
    <dgm:pt modelId="{A36EB44B-7460-4870-80C4-8C40103ED1B0}" type="pres">
      <dgm:prSet presAssocID="{9C6A5F64-078B-4A9B-8E18-E2FE4C627417}" presName="linearFlow" presStyleCnt="0">
        <dgm:presLayoutVars>
          <dgm:dir/>
          <dgm:animLvl val="lvl"/>
          <dgm:resizeHandles val="exact"/>
        </dgm:presLayoutVars>
      </dgm:prSet>
      <dgm:spPr/>
    </dgm:pt>
    <dgm:pt modelId="{C95809A9-06F6-4A48-B7FA-8310411DCEFC}" type="pres">
      <dgm:prSet presAssocID="{E9210FC3-F0A0-4AA5-8710-26CFA0AF17B2}" presName="composite" presStyleCnt="0"/>
      <dgm:spPr/>
    </dgm:pt>
    <dgm:pt modelId="{0DEC50CE-8D81-4A22-ADD6-27CD9D15659C}" type="pres">
      <dgm:prSet presAssocID="{E9210FC3-F0A0-4AA5-8710-26CFA0AF17B2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59A3E03E-66BE-4E2F-9FEF-3E50B0E77F11}" type="pres">
      <dgm:prSet presAssocID="{E9210FC3-F0A0-4AA5-8710-26CFA0AF17B2}" presName="parSh" presStyleLbl="node1" presStyleIdx="0" presStyleCnt="2"/>
      <dgm:spPr/>
    </dgm:pt>
    <dgm:pt modelId="{FF0844EE-077B-469E-BB28-6F57AB11A470}" type="pres">
      <dgm:prSet presAssocID="{E9210FC3-F0A0-4AA5-8710-26CFA0AF17B2}" presName="desTx" presStyleLbl="fgAcc1" presStyleIdx="0" presStyleCnt="2">
        <dgm:presLayoutVars>
          <dgm:bulletEnabled val="1"/>
        </dgm:presLayoutVars>
      </dgm:prSet>
      <dgm:spPr/>
    </dgm:pt>
    <dgm:pt modelId="{5D328A5B-DB01-4CB3-AC48-6E56856F5DD9}" type="pres">
      <dgm:prSet presAssocID="{3A5B80FE-7675-4516-B4E6-D2F70F5C177A}" presName="sibTrans" presStyleLbl="sibTrans2D1" presStyleIdx="0" presStyleCnt="1" custLinFactY="45068" custLinFactNeighborX="45282" custLinFactNeighborY="100000"/>
      <dgm:spPr/>
    </dgm:pt>
    <dgm:pt modelId="{42379AC6-F344-449A-A438-07A0E999AB2C}" type="pres">
      <dgm:prSet presAssocID="{3A5B80FE-7675-4516-B4E6-D2F70F5C177A}" presName="connTx" presStyleLbl="sibTrans2D1" presStyleIdx="0" presStyleCnt="1"/>
      <dgm:spPr/>
    </dgm:pt>
    <dgm:pt modelId="{6BC17BB4-E916-48AD-A9BD-624F072E09DA}" type="pres">
      <dgm:prSet presAssocID="{E7FF22EC-15EA-4F8C-900B-F890D56925A7}" presName="composite" presStyleCnt="0"/>
      <dgm:spPr/>
    </dgm:pt>
    <dgm:pt modelId="{6AF0D8BF-E690-444E-B0A8-6EAA68950364}" type="pres">
      <dgm:prSet presAssocID="{E7FF22EC-15EA-4F8C-900B-F890D56925A7}" presName="parTx" presStyleLbl="node1" presStyleIdx="0" presStyleCnt="2">
        <dgm:presLayoutVars>
          <dgm:chMax val="0"/>
          <dgm:chPref val="0"/>
          <dgm:bulletEnabled val="1"/>
        </dgm:presLayoutVars>
      </dgm:prSet>
      <dgm:spPr/>
    </dgm:pt>
    <dgm:pt modelId="{7F964876-8D2D-4674-8FDD-4EFDF3486DCC}" type="pres">
      <dgm:prSet presAssocID="{E7FF22EC-15EA-4F8C-900B-F890D56925A7}" presName="parSh" presStyleLbl="node1" presStyleIdx="1" presStyleCnt="2"/>
      <dgm:spPr/>
    </dgm:pt>
    <dgm:pt modelId="{A7019647-0079-4E48-9CAB-A72748285478}" type="pres">
      <dgm:prSet presAssocID="{E7FF22EC-15EA-4F8C-900B-F890D56925A7}" presName="desTx" presStyleLbl="fgAcc1" presStyleIdx="1" presStyleCnt="2">
        <dgm:presLayoutVars>
          <dgm:bulletEnabled val="1"/>
        </dgm:presLayoutVars>
      </dgm:prSet>
      <dgm:spPr/>
    </dgm:pt>
  </dgm:ptLst>
  <dgm:cxnLst>
    <dgm:cxn modelId="{52023304-56A6-4260-B121-D27E4CAB25D0}" srcId="{9C6A5F64-078B-4A9B-8E18-E2FE4C627417}" destId="{E7FF22EC-15EA-4F8C-900B-F890D56925A7}" srcOrd="1" destOrd="0" parTransId="{FC7E8C27-85C4-4899-ABD5-74A387C469F8}" sibTransId="{4C0650C6-A147-4B34-B8DC-40B40435F0FF}"/>
    <dgm:cxn modelId="{6167F010-8FED-48B9-BF41-AA325E0E5A48}" srcId="{E9210FC3-F0A0-4AA5-8710-26CFA0AF17B2}" destId="{83BC086A-5ED2-434D-BFF5-1C727D97F409}" srcOrd="0" destOrd="0" parTransId="{20B746E0-FA92-42D4-88F7-A44EE8507855}" sibTransId="{8BEA061E-2E5A-4A50-9217-183E21DED4A5}"/>
    <dgm:cxn modelId="{880EF92F-3450-4AFD-98AE-349FCD4C726D}" type="presOf" srcId="{E9210FC3-F0A0-4AA5-8710-26CFA0AF17B2}" destId="{59A3E03E-66BE-4E2F-9FEF-3E50B0E77F11}" srcOrd="1" destOrd="0" presId="urn:microsoft.com/office/officeart/2005/8/layout/process3"/>
    <dgm:cxn modelId="{05EB1144-EC74-4133-937D-B974D4973A0E}" type="presOf" srcId="{2C4EF0C3-CAF5-4EBF-BDF3-410B9905F01F}" destId="{A7019647-0079-4E48-9CAB-A72748285478}" srcOrd="0" destOrd="0" presId="urn:microsoft.com/office/officeart/2005/8/layout/process3"/>
    <dgm:cxn modelId="{5C9AB665-7153-4FF3-A855-73EFC1B800E3}" type="presOf" srcId="{16B28243-99E8-473F-BAFA-3A1510AF0C61}" destId="{A7019647-0079-4E48-9CAB-A72748285478}" srcOrd="0" destOrd="2" presId="urn:microsoft.com/office/officeart/2005/8/layout/process3"/>
    <dgm:cxn modelId="{7BCDDC47-65BA-429B-9CB4-EB55022C1442}" type="presOf" srcId="{12AFCD66-D6C9-4C91-8D00-88D28185E63F}" destId="{FF0844EE-077B-469E-BB28-6F57AB11A470}" srcOrd="0" destOrd="1" presId="urn:microsoft.com/office/officeart/2005/8/layout/process3"/>
    <dgm:cxn modelId="{41D0F669-C472-4FDD-837A-D34C896875CE}" type="presOf" srcId="{E7FF22EC-15EA-4F8C-900B-F890D56925A7}" destId="{7F964876-8D2D-4674-8FDD-4EFDF3486DCC}" srcOrd="1" destOrd="0" presId="urn:microsoft.com/office/officeart/2005/8/layout/process3"/>
    <dgm:cxn modelId="{D5E5846C-B8F0-496C-ADD2-7C1499738A0D}" type="presOf" srcId="{3A5B80FE-7675-4516-B4E6-D2F70F5C177A}" destId="{5D328A5B-DB01-4CB3-AC48-6E56856F5DD9}" srcOrd="0" destOrd="0" presId="urn:microsoft.com/office/officeart/2005/8/layout/process3"/>
    <dgm:cxn modelId="{663FBC4D-2557-490D-BA8F-B6A288C41429}" type="presOf" srcId="{E9210FC3-F0A0-4AA5-8710-26CFA0AF17B2}" destId="{0DEC50CE-8D81-4A22-ADD6-27CD9D15659C}" srcOrd="0" destOrd="0" presId="urn:microsoft.com/office/officeart/2005/8/layout/process3"/>
    <dgm:cxn modelId="{383ADC70-37AA-4573-8E01-6B5305EEDFC0}" type="presOf" srcId="{42016CD0-736C-4B9D-8C2E-C6484D1247B9}" destId="{FF0844EE-077B-469E-BB28-6F57AB11A470}" srcOrd="0" destOrd="3" presId="urn:microsoft.com/office/officeart/2005/8/layout/process3"/>
    <dgm:cxn modelId="{6D7EE950-705A-4F89-B9B2-0DFFF5043C9B}" type="presOf" srcId="{9C6A5F64-078B-4A9B-8E18-E2FE4C627417}" destId="{A36EB44B-7460-4870-80C4-8C40103ED1B0}" srcOrd="0" destOrd="0" presId="urn:microsoft.com/office/officeart/2005/8/layout/process3"/>
    <dgm:cxn modelId="{0289827A-55DA-44C2-A46F-CDCAE77046A7}" srcId="{E9210FC3-F0A0-4AA5-8710-26CFA0AF17B2}" destId="{12AFCD66-D6C9-4C91-8D00-88D28185E63F}" srcOrd="1" destOrd="0" parTransId="{4F4E1E4A-CB99-44FB-A704-236CE1414485}" sibTransId="{387914EF-ABD0-4D45-9C41-14396BAA87CA}"/>
    <dgm:cxn modelId="{B593F37B-47ED-4F0F-97B5-375E47C3BC1D}" srcId="{E7FF22EC-15EA-4F8C-900B-F890D56925A7}" destId="{1498F874-7D3D-4A40-92A1-052AE9EA97C3}" srcOrd="1" destOrd="0" parTransId="{260205B3-C6A6-4CD6-8321-2E383EC6D08B}" sibTransId="{0DA1411D-4331-4F54-B7D8-4DDB8DAA6B93}"/>
    <dgm:cxn modelId="{489E29B0-1B73-4D61-97FB-BAE0A4DA0D1A}" type="presOf" srcId="{427F72BE-5839-464D-BEA4-AE306A0635A3}" destId="{FF0844EE-077B-469E-BB28-6F57AB11A470}" srcOrd="0" destOrd="2" presId="urn:microsoft.com/office/officeart/2005/8/layout/process3"/>
    <dgm:cxn modelId="{CC5A8DBA-EDED-4F81-A335-904283BE301F}" type="presOf" srcId="{1498F874-7D3D-4A40-92A1-052AE9EA97C3}" destId="{A7019647-0079-4E48-9CAB-A72748285478}" srcOrd="0" destOrd="1" presId="urn:microsoft.com/office/officeart/2005/8/layout/process3"/>
    <dgm:cxn modelId="{80B1CEC8-F12F-4A7D-AD22-FB07247220B4}" srcId="{E9210FC3-F0A0-4AA5-8710-26CFA0AF17B2}" destId="{427F72BE-5839-464D-BEA4-AE306A0635A3}" srcOrd="2" destOrd="0" parTransId="{2B43F1BD-4A61-4EF0-8D9C-F06C02FA1148}" sibTransId="{0F97A5FE-31E7-46CC-A054-3D6895BC380F}"/>
    <dgm:cxn modelId="{0D1F78CA-D374-4C3B-A077-FB7FF909FAF5}" srcId="{E9210FC3-F0A0-4AA5-8710-26CFA0AF17B2}" destId="{42016CD0-736C-4B9D-8C2E-C6484D1247B9}" srcOrd="3" destOrd="0" parTransId="{91540EA5-A744-4F4C-AA34-8ADD98820BCA}" sibTransId="{4664D348-69C5-4663-862E-326EBC9A141C}"/>
    <dgm:cxn modelId="{8228FACE-004A-4934-8E90-9D9BBAAE8F8B}" type="presOf" srcId="{3A5B80FE-7675-4516-B4E6-D2F70F5C177A}" destId="{42379AC6-F344-449A-A438-07A0E999AB2C}" srcOrd="1" destOrd="0" presId="urn:microsoft.com/office/officeart/2005/8/layout/process3"/>
    <dgm:cxn modelId="{7CCB1FD0-CFC1-4C31-9480-BC62931DB49C}" srcId="{9C6A5F64-078B-4A9B-8E18-E2FE4C627417}" destId="{E9210FC3-F0A0-4AA5-8710-26CFA0AF17B2}" srcOrd="0" destOrd="0" parTransId="{EED9A445-AC42-4350-9B12-4496097C9742}" sibTransId="{3A5B80FE-7675-4516-B4E6-D2F70F5C177A}"/>
    <dgm:cxn modelId="{69935ED4-EE7F-445A-9EB7-097279BEBC59}" srcId="{E7FF22EC-15EA-4F8C-900B-F890D56925A7}" destId="{70A59177-0089-4107-A079-555E282DC146}" srcOrd="3" destOrd="0" parTransId="{BA8F6746-FCBC-4A12-A84E-CA0F190AFD66}" sibTransId="{0694E9AE-4601-40DE-89FA-C6CF6197278F}"/>
    <dgm:cxn modelId="{7F3F82D5-D916-47AD-B9FA-B8F2306EA8C8}" type="presOf" srcId="{E7FF22EC-15EA-4F8C-900B-F890D56925A7}" destId="{6AF0D8BF-E690-444E-B0A8-6EAA68950364}" srcOrd="0" destOrd="0" presId="urn:microsoft.com/office/officeart/2005/8/layout/process3"/>
    <dgm:cxn modelId="{4FDCA8E1-C6AA-43F7-90DA-17023A3E2C53}" type="presOf" srcId="{70A59177-0089-4107-A079-555E282DC146}" destId="{A7019647-0079-4E48-9CAB-A72748285478}" srcOrd="0" destOrd="3" presId="urn:microsoft.com/office/officeart/2005/8/layout/process3"/>
    <dgm:cxn modelId="{8995B6F1-6F4E-4C77-A1A4-903044C11F6A}" srcId="{E7FF22EC-15EA-4F8C-900B-F890D56925A7}" destId="{2C4EF0C3-CAF5-4EBF-BDF3-410B9905F01F}" srcOrd="0" destOrd="0" parTransId="{65DE77E9-5331-4D69-B5DE-B9F956691B6D}" sibTransId="{3C380C2D-51A9-4A3A-BD6B-52A804506890}"/>
    <dgm:cxn modelId="{6AA27DFD-2C8D-4D21-8EB3-93FF8C6DD7A9}" type="presOf" srcId="{83BC086A-5ED2-434D-BFF5-1C727D97F409}" destId="{FF0844EE-077B-469E-BB28-6F57AB11A470}" srcOrd="0" destOrd="0" presId="urn:microsoft.com/office/officeart/2005/8/layout/process3"/>
    <dgm:cxn modelId="{ECCC0CFF-3538-48E8-8267-4E0AD14A786E}" srcId="{E7FF22EC-15EA-4F8C-900B-F890D56925A7}" destId="{16B28243-99E8-473F-BAFA-3A1510AF0C61}" srcOrd="2" destOrd="0" parTransId="{EEF5ACC1-204B-41CB-AB23-886BC789994F}" sibTransId="{4A343EE0-61B4-4730-A11A-1D4EE92EBA39}"/>
    <dgm:cxn modelId="{A06D4541-A9F7-4C92-BE04-A1CCCAB21CC1}" type="presParOf" srcId="{A36EB44B-7460-4870-80C4-8C40103ED1B0}" destId="{C95809A9-06F6-4A48-B7FA-8310411DCEFC}" srcOrd="0" destOrd="0" presId="urn:microsoft.com/office/officeart/2005/8/layout/process3"/>
    <dgm:cxn modelId="{64E35597-5FD4-4D7B-BF91-4806AC4DE555}" type="presParOf" srcId="{C95809A9-06F6-4A48-B7FA-8310411DCEFC}" destId="{0DEC50CE-8D81-4A22-ADD6-27CD9D15659C}" srcOrd="0" destOrd="0" presId="urn:microsoft.com/office/officeart/2005/8/layout/process3"/>
    <dgm:cxn modelId="{26BF0548-A233-4828-94AC-F1D483C4CFB7}" type="presParOf" srcId="{C95809A9-06F6-4A48-B7FA-8310411DCEFC}" destId="{59A3E03E-66BE-4E2F-9FEF-3E50B0E77F11}" srcOrd="1" destOrd="0" presId="urn:microsoft.com/office/officeart/2005/8/layout/process3"/>
    <dgm:cxn modelId="{B5E20079-6AF3-40F4-AEE8-7E02B94550D8}" type="presParOf" srcId="{C95809A9-06F6-4A48-B7FA-8310411DCEFC}" destId="{FF0844EE-077B-469E-BB28-6F57AB11A470}" srcOrd="2" destOrd="0" presId="urn:microsoft.com/office/officeart/2005/8/layout/process3"/>
    <dgm:cxn modelId="{C4DC1BD7-9306-4E9F-8962-46D8CEEAC1DC}" type="presParOf" srcId="{A36EB44B-7460-4870-80C4-8C40103ED1B0}" destId="{5D328A5B-DB01-4CB3-AC48-6E56856F5DD9}" srcOrd="1" destOrd="0" presId="urn:microsoft.com/office/officeart/2005/8/layout/process3"/>
    <dgm:cxn modelId="{83A21ECF-1E20-4AE0-871C-FCCC4015250D}" type="presParOf" srcId="{5D328A5B-DB01-4CB3-AC48-6E56856F5DD9}" destId="{42379AC6-F344-449A-A438-07A0E999AB2C}" srcOrd="0" destOrd="0" presId="urn:microsoft.com/office/officeart/2005/8/layout/process3"/>
    <dgm:cxn modelId="{01277467-CB9B-49B0-975C-359E8BBE8113}" type="presParOf" srcId="{A36EB44B-7460-4870-80C4-8C40103ED1B0}" destId="{6BC17BB4-E916-48AD-A9BD-624F072E09DA}" srcOrd="2" destOrd="0" presId="urn:microsoft.com/office/officeart/2005/8/layout/process3"/>
    <dgm:cxn modelId="{E9E07228-2991-4ED2-8D50-9F03D4697742}" type="presParOf" srcId="{6BC17BB4-E916-48AD-A9BD-624F072E09DA}" destId="{6AF0D8BF-E690-444E-B0A8-6EAA68950364}" srcOrd="0" destOrd="0" presId="urn:microsoft.com/office/officeart/2005/8/layout/process3"/>
    <dgm:cxn modelId="{2151A551-5FF2-48D8-98DE-00AEF742F94F}" type="presParOf" srcId="{6BC17BB4-E916-48AD-A9BD-624F072E09DA}" destId="{7F964876-8D2D-4674-8FDD-4EFDF3486DCC}" srcOrd="1" destOrd="0" presId="urn:microsoft.com/office/officeart/2005/8/layout/process3"/>
    <dgm:cxn modelId="{CF91C184-BD74-44D6-80B9-758D55B620F2}" type="presParOf" srcId="{6BC17BB4-E916-48AD-A9BD-624F072E09DA}" destId="{A7019647-0079-4E48-9CAB-A72748285478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A3E03E-66BE-4E2F-9FEF-3E50B0E77F11}">
      <dsp:nvSpPr>
        <dsp:cNvPr id="0" name=""/>
        <dsp:cNvSpPr/>
      </dsp:nvSpPr>
      <dsp:spPr>
        <a:xfrm>
          <a:off x="3366" y="23454"/>
          <a:ext cx="2889882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MOTIVACE?</a:t>
          </a:r>
        </a:p>
      </dsp:txBody>
      <dsp:txXfrm>
        <a:off x="3366" y="23454"/>
        <a:ext cx="2889882" cy="518400"/>
      </dsp:txXfrm>
    </dsp:sp>
    <dsp:sp modelId="{FF0844EE-077B-469E-BB28-6F57AB11A470}">
      <dsp:nvSpPr>
        <dsp:cNvPr id="0" name=""/>
        <dsp:cNvSpPr/>
      </dsp:nvSpPr>
      <dsp:spPr>
        <a:xfrm>
          <a:off x="595270" y="541854"/>
          <a:ext cx="2889882" cy="285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1" kern="1200" dirty="0"/>
            <a:t>Vyšší ochrana zdraví </a:t>
          </a:r>
          <a:br>
            <a:rPr lang="cs-CZ" sz="1800" b="1" kern="1200" dirty="0"/>
          </a:br>
          <a:r>
            <a:rPr lang="cs-CZ" sz="1800" b="1" kern="1200" dirty="0"/>
            <a:t>v EU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1" kern="1200" dirty="0"/>
            <a:t>Rychlejší vstup inovací na EU trhy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1" kern="1200" dirty="0"/>
            <a:t>Více transparentnosti pro pacienty, občany, výrobce, …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1" kern="1200" dirty="0"/>
            <a:t>Zamezení duplikace práce</a:t>
          </a:r>
        </a:p>
      </dsp:txBody>
      <dsp:txXfrm>
        <a:off x="678779" y="625363"/>
        <a:ext cx="2722864" cy="2684182"/>
      </dsp:txXfrm>
    </dsp:sp>
    <dsp:sp modelId="{5D328A5B-DB01-4CB3-AC48-6E56856F5DD9}">
      <dsp:nvSpPr>
        <dsp:cNvPr id="0" name=""/>
        <dsp:cNvSpPr/>
      </dsp:nvSpPr>
      <dsp:spPr>
        <a:xfrm>
          <a:off x="3751907" y="966666"/>
          <a:ext cx="928763" cy="719497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cs-CZ" sz="1400" b="1" kern="1200"/>
        </a:p>
      </dsp:txBody>
      <dsp:txXfrm>
        <a:off x="3751907" y="1110565"/>
        <a:ext cx="712914" cy="431699"/>
      </dsp:txXfrm>
    </dsp:sp>
    <dsp:sp modelId="{7F964876-8D2D-4674-8FDD-4EFDF3486DCC}">
      <dsp:nvSpPr>
        <dsp:cNvPr id="0" name=""/>
        <dsp:cNvSpPr/>
      </dsp:nvSpPr>
      <dsp:spPr>
        <a:xfrm>
          <a:off x="4645632" y="23454"/>
          <a:ext cx="2889882" cy="77759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cs-CZ" sz="1800" b="1" kern="1200" dirty="0"/>
            <a:t>OBLASTI HTA SPOLUPRÁCE</a:t>
          </a:r>
        </a:p>
      </dsp:txBody>
      <dsp:txXfrm>
        <a:off x="4645632" y="23454"/>
        <a:ext cx="2889882" cy="518400"/>
      </dsp:txXfrm>
    </dsp:sp>
    <dsp:sp modelId="{A7019647-0079-4E48-9CAB-A72748285478}">
      <dsp:nvSpPr>
        <dsp:cNvPr id="0" name=""/>
        <dsp:cNvSpPr/>
      </dsp:nvSpPr>
      <dsp:spPr>
        <a:xfrm>
          <a:off x="5237535" y="541854"/>
          <a:ext cx="2889882" cy="28512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1" kern="1200" dirty="0">
              <a:solidFill>
                <a:schemeClr val="tx1"/>
              </a:solidFill>
            </a:rPr>
            <a:t>Společná klinická hodnocení (JCA)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1" kern="1200" dirty="0">
              <a:solidFill>
                <a:schemeClr val="tx1"/>
              </a:solidFill>
            </a:rPr>
            <a:t>Společné vědecké konzultace (JSC)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kern="1200" dirty="0">
              <a:solidFill>
                <a:schemeClr val="tx1"/>
              </a:solidFill>
            </a:rPr>
            <a:t>Mapování nových technologií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cs-CZ" sz="1800" b="0" kern="1200" dirty="0">
              <a:solidFill>
                <a:schemeClr val="tx1"/>
              </a:solidFill>
            </a:rPr>
            <a:t>Dobrovolná spolupráce</a:t>
          </a:r>
        </a:p>
      </dsp:txBody>
      <dsp:txXfrm>
        <a:off x="5321044" y="625363"/>
        <a:ext cx="2722864" cy="268418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D6DAC8-C7DA-467B-AFFE-93327161B9E3}" type="datetimeFigureOut">
              <a:rPr lang="cs-CZ" smtClean="0"/>
              <a:t>16.09.2024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2D2271-EC98-4276-88F2-214CB8592C1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16765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FFF723A-853A-4CD9-9803-B459D20EA06F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5334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2271-EC98-4276-88F2-214CB8592C10}" type="slidenum">
              <a:rPr lang="cs-CZ" smtClean="0"/>
              <a:t>13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49821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2271-EC98-4276-88F2-214CB8592C10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861212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sz="1050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2271-EC98-4276-88F2-214CB8592C10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1221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2271-EC98-4276-88F2-214CB8592C10}" type="slidenum">
              <a:rPr lang="cs-CZ" smtClean="0"/>
              <a:t>19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99212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2271-EC98-4276-88F2-214CB8592C10}" type="slidenum">
              <a:rPr lang="cs-CZ" smtClean="0"/>
              <a:t>20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516839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2271-EC98-4276-88F2-214CB8592C10}" type="slidenum">
              <a:rPr lang="cs-CZ" smtClean="0"/>
              <a:t>21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8371316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2271-EC98-4276-88F2-214CB8592C10}" type="slidenum">
              <a:rPr lang="cs-CZ" smtClean="0"/>
              <a:t>22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389450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62D2271-EC98-4276-88F2-214CB8592C10}" type="slidenum">
              <a:rPr lang="cs-CZ" smtClean="0"/>
              <a:t>23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9056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4504" y="3882887"/>
            <a:ext cx="8279296" cy="132521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4504" y="5652052"/>
            <a:ext cx="8279296" cy="5499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3002DDAE-AF89-4425-A1FE-C6AA08B911D5}" type="datetime1">
              <a:rPr lang="cs-CZ" smtClean="0"/>
              <a:t>16.09.2024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2662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Závěrečný sníme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2948609" y="3896138"/>
            <a:ext cx="697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>
                <a:solidFill>
                  <a:srgbClr val="1C2F76"/>
                </a:solidFill>
                <a:latin typeface="Calibri-Bold"/>
              </a:rPr>
              <a:t>DĚKUJEME ZA POZORNOST</a:t>
            </a:r>
            <a:br>
              <a:rPr lang="cs-CZ" sz="1800" b="1" i="0" u="none" strike="noStrike" baseline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>
              <a:solidFill>
                <a:srgbClr val="1C2F76"/>
              </a:solidFill>
              <a:latin typeface="Calibri-Bold"/>
            </a:endParaRPr>
          </a:p>
          <a:p>
            <a: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  <a:t>STÁTNÍ ÚSTAV PRO KONTROLU LÉČIV</a:t>
            </a:r>
            <a:br>
              <a:rPr lang="cs-CZ" sz="1600" b="1" i="0" u="none" strike="noStrike" baseline="0">
                <a:solidFill>
                  <a:srgbClr val="1EA4A5"/>
                </a:solidFill>
                <a:latin typeface="Calibri-Bold"/>
              </a:rPr>
            </a:br>
            <a: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Šrobárova 48, 100 41 Praha 10</a:t>
            </a:r>
            <a:b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e-mail: posta@sukl.cz</a:t>
            </a:r>
            <a:br>
              <a:rPr lang="cs-CZ" sz="18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cs-CZ" sz="1800" b="0" i="0" u="none" strike="noStrike" baseline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>
                <a:solidFill>
                  <a:srgbClr val="1EA4A5"/>
                </a:solidFill>
                <a:latin typeface="Calibri-Bold"/>
              </a:rPr>
              <a:t>www.sukl.cz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497686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80D400-B5CE-E5BE-AD8C-4FF799B82ED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074504" y="3882887"/>
            <a:ext cx="8279296" cy="1325217"/>
          </a:xfrm>
        </p:spPr>
        <p:txBody>
          <a:bodyPr anchor="b">
            <a:normAutofit/>
          </a:bodyPr>
          <a:lstStyle>
            <a:lvl1pPr algn="l">
              <a:defRPr sz="3200" b="1">
                <a:solidFill>
                  <a:schemeClr val="accent4"/>
                </a:solidFill>
              </a:defRPr>
            </a:lvl1pPr>
          </a:lstStyle>
          <a:p>
            <a:r>
              <a:rPr lang="cs-CZ"/>
              <a:t>NÁZEV PREZENTACE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96296E-3732-F788-C7FC-0E6709D7B7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074504" y="5652052"/>
            <a:ext cx="8279296" cy="549965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Informace o přednášejícím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63EC6B-4B80-056E-F1BD-43032F38962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074504" y="6202017"/>
            <a:ext cx="8279296" cy="365125"/>
          </a:xfrm>
        </p:spPr>
        <p:txBody>
          <a:bodyPr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fld id="{3002DDAE-AF89-4425-A1FE-C6AA08B911D5}" type="datetime1">
              <a:rPr lang="cs-CZ" smtClean="0"/>
              <a:t>16.09.2024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989041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C8E019-44ED-27F0-532D-91AA1D57F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9457627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08" y="3637721"/>
            <a:ext cx="8862391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10992276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06EF-31E4-4042-B876-EF645AF8B904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32067272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D77A-5BBF-4CB5-8173-C5186CFEAF93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25625"/>
            <a:ext cx="5916612" cy="4351338"/>
          </a:xfrm>
        </p:spPr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495232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picture and mas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D5F-A547-4A12-A42B-722A4F959E64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199" y="6300580"/>
            <a:ext cx="2735729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STATE INSTITUTE FOR DRUG CONTROL ●</a:t>
            </a:r>
          </a:p>
        </p:txBody>
      </p:sp>
    </p:spTree>
    <p:extLst>
      <p:ext uri="{BB962C8B-B14F-4D97-AF65-F5344CB8AC3E}">
        <p14:creationId xmlns:p14="http://schemas.microsoft.com/office/powerpoint/2010/main" val="163630424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435"/>
            <a:ext cx="10515600" cy="56425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435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435"/>
            <a:ext cx="5183188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54C-07F0-43A6-AC77-DA4F48CEEE26}" type="datetime1">
              <a:rPr lang="cs-CZ" smtClean="0"/>
              <a:t>16.09.2024</a:t>
            </a:fld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90BD00-93B8-01DD-1754-A6D6052A51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8666837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4244-5D24-429E-8D39-DBEB4D17AE05}" type="datetime1">
              <a:rPr lang="cs-CZ" smtClean="0"/>
              <a:t>16.09.2024</a:t>
            </a:fld>
            <a:endParaRPr lang="cs-CZ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D98A2C-AE7E-5FA3-4A70-BD275F35E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388527735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2E8-C696-40B0-AC07-097BB1DF101F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A24A395-2761-EF55-A38A-C4E4D7EC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5067079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Jeden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05C084-665A-57A2-43A3-2A8284D158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A39CD5-31B4-29BC-18F4-748808B6BE4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AF6D6B-BD66-2F04-C75F-94569F2540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A8C8E019-44ED-27F0-532D-91AA1D57F4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2" name="Text Placeholder 7">
            <a:extLst>
              <a:ext uri="{FF2B5EF4-FFF2-40B4-BE49-F238E27FC236}">
                <a16:creationId xmlns:a16="http://schemas.microsoft.com/office/drawing/2014/main" id="{A7EB0C90-4AED-422B-2D57-3669197CF5D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8100034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3E426C3-AA60-BA68-3C6F-23079DDFEDC3}"/>
              </a:ext>
            </a:extLst>
          </p:cNvPr>
          <p:cNvSpPr txBox="1"/>
          <p:nvPr userDrawn="1"/>
        </p:nvSpPr>
        <p:spPr>
          <a:xfrm>
            <a:off x="2948609" y="3896138"/>
            <a:ext cx="6977269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3200" b="1" i="0" u="none" strike="noStrike" baseline="0">
                <a:solidFill>
                  <a:srgbClr val="1C2F76"/>
                </a:solidFill>
                <a:latin typeface="Calibri-Bold"/>
              </a:rPr>
              <a:t>THANK YOU FOR YOUR ATTENTION</a:t>
            </a:r>
            <a:br>
              <a:rPr lang="cs-CZ" sz="1800" b="1" i="0" u="none" strike="noStrike" baseline="0">
                <a:solidFill>
                  <a:srgbClr val="1C2F76"/>
                </a:solidFill>
                <a:latin typeface="Calibri-Bold"/>
              </a:rPr>
            </a:br>
            <a:endParaRPr lang="cs-CZ" sz="1800" b="1" i="0" u="none" strike="noStrike" baseline="0">
              <a:solidFill>
                <a:srgbClr val="1C2F76"/>
              </a:solidFill>
              <a:latin typeface="Calibri-Bold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sz="1600" b="1">
                <a:solidFill>
                  <a:schemeClr val="accent4"/>
                </a:solidFill>
              </a:rPr>
              <a:t>STATE INSTITUTE FOR DRUG CONTROL</a:t>
            </a:r>
          </a:p>
          <a:p>
            <a: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Šrobárova 48, 100 41 Praha 10</a:t>
            </a:r>
            <a:br>
              <a:rPr lang="pt-BR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tel.: +420 272 185 111</a:t>
            </a:r>
            <a:br>
              <a:rPr lang="de-DE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r>
              <a:rPr lang="cs-CZ" sz="16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  <a:t>e-mail: posta@sukl.cz</a:t>
            </a:r>
            <a:br>
              <a:rPr lang="cs-CZ" sz="1800" b="0" i="0" u="none" strike="noStrike" baseline="0">
                <a:solidFill>
                  <a:srgbClr val="4D4D4D"/>
                </a:solidFill>
                <a:latin typeface="Calibri" panose="020F0502020204030204" pitchFamily="34" charset="0"/>
              </a:rPr>
            </a:br>
            <a:endParaRPr lang="cs-CZ" sz="1800" b="0" i="0" u="none" strike="noStrike" baseline="0">
              <a:solidFill>
                <a:srgbClr val="4D4D4D"/>
              </a:solidFill>
              <a:latin typeface="Calibri" panose="020F0502020204030204" pitchFamily="34" charset="0"/>
            </a:endParaRPr>
          </a:p>
          <a:p>
            <a:r>
              <a:rPr lang="cs-CZ" sz="2800" b="1" i="0" u="none" strike="noStrike" baseline="0">
                <a:solidFill>
                  <a:srgbClr val="1EA4A5"/>
                </a:solidFill>
                <a:latin typeface="Calibri-Bold"/>
              </a:rPr>
              <a:t>www.sukl.cz</a:t>
            </a:r>
            <a:endParaRPr lang="cs-CZ" sz="2800"/>
          </a:p>
        </p:txBody>
      </p:sp>
    </p:spTree>
    <p:extLst>
      <p:ext uri="{BB962C8B-B14F-4D97-AF65-F5344CB8AC3E}">
        <p14:creationId xmlns:p14="http://schemas.microsoft.com/office/powerpoint/2010/main" val="2559905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hlaví sekc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EA3645-3020-4EEF-D771-968CD462B2D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491408" y="3637721"/>
            <a:ext cx="8862391" cy="1736035"/>
          </a:xfrm>
        </p:spPr>
        <p:txBody>
          <a:bodyPr anchor="t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cs-CZ"/>
              <a:t>NÁZEV SEKCE PREZENTACE</a:t>
            </a:r>
          </a:p>
        </p:txBody>
      </p:sp>
    </p:spTree>
    <p:extLst>
      <p:ext uri="{BB962C8B-B14F-4D97-AF65-F5344CB8AC3E}">
        <p14:creationId xmlns:p14="http://schemas.microsoft.com/office/powerpoint/2010/main" val="139302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2EAFCCB-A239-D45E-F750-DAE188F2F5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6506EF-31E4-4042-B876-EF645AF8B904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9089274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sah s obráz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9D77A-5BBF-4CB5-8173-C5186CFEAF93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7" name="Picture Placeholder 6">
            <a:extLst>
              <a:ext uri="{FF2B5EF4-FFF2-40B4-BE49-F238E27FC236}">
                <a16:creationId xmlns:a16="http://schemas.microsoft.com/office/drawing/2014/main" id="{4C832CFC-987B-EDAA-5ADC-DCF870CCFB0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275388" y="1825625"/>
            <a:ext cx="5916612" cy="4351338"/>
          </a:xfr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</p:spTree>
    <p:extLst>
      <p:ext uri="{BB962C8B-B14F-4D97-AF65-F5344CB8AC3E}">
        <p14:creationId xmlns:p14="http://schemas.microsoft.com/office/powerpoint/2010/main" val="34216859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bsah s obrázkem a maskou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DB2F61DE-16B7-F637-D5A2-699061AA8B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07F807F-AD6A-4AF5-27E2-8D7F1C3816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55D929-33B2-3CA4-28D1-EFF4E97296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4F54DEF-33C0-4D13-FE15-B6EAF3AF7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600D5F-A547-4A12-A42B-722A4F959E64}" type="datetime1">
              <a:rPr lang="cs-CZ" smtClean="0"/>
              <a:t>16.09.2024</a:t>
            </a:fld>
            <a:endParaRPr lang="cs-CZ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4CE25223-60B7-93D5-6631-F2F0E04FFD96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9" name="Text Placeholder 7">
            <a:extLst>
              <a:ext uri="{FF2B5EF4-FFF2-40B4-BE49-F238E27FC236}">
                <a16:creationId xmlns:a16="http://schemas.microsoft.com/office/drawing/2014/main" id="{2BDE03DD-0592-C055-B64F-F6870668375D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577313B-AB7F-85E3-7DCB-EB8CB23E9E78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26946699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E9C0E2-2624-58C4-B2F5-663E4512E2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126435"/>
            <a:ext cx="10515600" cy="56425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3EAC9C7-FDE6-0B4E-C74F-54210E5B3EB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888435"/>
            <a:ext cx="5157787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AB34325-AF9E-8CA4-6911-8087F634F7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EE9488C-349D-A9AD-A9E6-46F6A58DA89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888435"/>
            <a:ext cx="5183188" cy="616640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chemeClr val="accent4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B47F2B3-C779-A086-3BDA-CD63923B17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BB3618-FD70-05E6-686A-FEBF14A81B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89554C-07F0-43A6-AC77-DA4F48CEEE26}" type="datetime1">
              <a:rPr lang="cs-CZ" smtClean="0"/>
              <a:t>16.09.2024</a:t>
            </a:fld>
            <a:endParaRPr lang="cs-CZ"/>
          </a:p>
        </p:txBody>
      </p:sp>
      <p:sp>
        <p:nvSpPr>
          <p:cNvPr id="10" name="Text Placeholder 7">
            <a:extLst>
              <a:ext uri="{FF2B5EF4-FFF2-40B4-BE49-F238E27FC236}">
                <a16:creationId xmlns:a16="http://schemas.microsoft.com/office/drawing/2014/main" id="{9A90BD00-93B8-01DD-1754-A6D6052A517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11" name="Text Placeholder 7">
            <a:extLst>
              <a:ext uri="{FF2B5EF4-FFF2-40B4-BE49-F238E27FC236}">
                <a16:creationId xmlns:a16="http://schemas.microsoft.com/office/drawing/2014/main" id="{F0EF3B39-4033-DDD1-C06A-C77ECD8BA72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2430512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CCC310-754E-9AC4-A6F0-AA03103E73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0397C4-57E6-C5B1-E951-21573C02E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344244-5D24-429E-8D39-DBEB4D17AE05}" type="datetime1">
              <a:rPr lang="cs-CZ" smtClean="0"/>
              <a:t>16.09.2024</a:t>
            </a:fld>
            <a:endParaRPr lang="cs-CZ"/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40D98A2C-AE7E-5FA3-4A70-BD275F35E1E5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7" name="Text Placeholder 7">
            <a:extLst>
              <a:ext uri="{FF2B5EF4-FFF2-40B4-BE49-F238E27FC236}">
                <a16:creationId xmlns:a16="http://schemas.microsoft.com/office/drawing/2014/main" id="{55AC94EB-2988-9B83-4C45-D4A314E71E8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1964874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65BD0D-C3E0-E97C-C20C-32B043725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4AF2E8-C696-40B0-AC07-097BB1DF101F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Text Placeholder 7">
            <a:extLst>
              <a:ext uri="{FF2B5EF4-FFF2-40B4-BE49-F238E27FC236}">
                <a16:creationId xmlns:a16="http://schemas.microsoft.com/office/drawing/2014/main" id="{1A24A395-2761-EF55-A38A-C4E4D7ECB7B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6274904" y="504651"/>
            <a:ext cx="5078896" cy="145533"/>
          </a:xfrm>
        </p:spPr>
        <p:txBody>
          <a:bodyPr wrap="none"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4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NÁZEV PREZENTACE</a:t>
            </a:r>
          </a:p>
        </p:txBody>
      </p:sp>
      <p:sp>
        <p:nvSpPr>
          <p:cNvPr id="6" name="Text Placeholder 7">
            <a:extLst>
              <a:ext uri="{FF2B5EF4-FFF2-40B4-BE49-F238E27FC236}">
                <a16:creationId xmlns:a16="http://schemas.microsoft.com/office/drawing/2014/main" id="{F8A6D67F-D00D-3373-DD7A-F3559531B2D3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74904" y="661020"/>
            <a:ext cx="5078896" cy="172554"/>
          </a:xfrm>
        </p:spPr>
        <p:txBody>
          <a:bodyPr lIns="0" tIns="0" rIns="0" bIns="0">
            <a:noAutofit/>
          </a:bodyPr>
          <a:lstStyle>
            <a:lvl1pPr marL="0" indent="0" algn="r">
              <a:lnSpc>
                <a:spcPct val="100000"/>
              </a:lnSpc>
              <a:buNone/>
              <a:defRPr sz="1000" b="1">
                <a:solidFill>
                  <a:schemeClr val="accent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cs-CZ"/>
              <a:t>KAPITOLA</a:t>
            </a:r>
          </a:p>
        </p:txBody>
      </p:sp>
    </p:spTree>
    <p:extLst>
      <p:ext uri="{BB962C8B-B14F-4D97-AF65-F5344CB8AC3E}">
        <p14:creationId xmlns:p14="http://schemas.microsoft.com/office/powerpoint/2010/main" val="4779248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sv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14" Type="http://schemas.openxmlformats.org/officeDocument/2006/relationships/image" Target="../media/image3.sv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193773" y="6300580"/>
            <a:ext cx="105023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160D2CCC-C7C0-42B5-9E9D-AF93CEDAE465}" type="datetime1">
              <a:rPr lang="cs-CZ" smtClean="0"/>
              <a:t>16.09.2024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2122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STÁTNÍ ÚSTAV PRO KONTROLU LÉČIV ●</a:t>
            </a:r>
          </a:p>
        </p:txBody>
      </p:sp>
    </p:spTree>
    <p:extLst>
      <p:ext uri="{BB962C8B-B14F-4D97-AF65-F5344CB8AC3E}">
        <p14:creationId xmlns:p14="http://schemas.microsoft.com/office/powerpoint/2010/main" val="36756475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6" r:id="rId5"/>
    <p:sldLayoutId id="2147483658" r:id="rId6"/>
    <p:sldLayoutId id="2147483653" r:id="rId7"/>
    <p:sldLayoutId id="2147483654" r:id="rId8"/>
    <p:sldLayoutId id="2147483655" r:id="rId9"/>
    <p:sldLayoutId id="2147483657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05B5A15-335E-6A93-D2DD-C7F2A245A9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5D361C3-AFD3-19E6-8B8A-17F61105DF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44B594-20D4-13B8-407D-46FE929E661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247557" y="6300580"/>
            <a:ext cx="1050235" cy="25391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b="1">
                <a:solidFill>
                  <a:schemeClr val="accent4"/>
                </a:solidFill>
              </a:defRPr>
            </a:lvl1pPr>
          </a:lstStyle>
          <a:p>
            <a:fld id="{160D2CCC-C7C0-42B5-9E9D-AF93CEDAE465}" type="datetime1">
              <a:rPr lang="cs-CZ" smtClean="0"/>
              <a:t>16.09.2024</a:t>
            </a:fld>
            <a:endParaRPr lang="cs-CZ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0496376-C30E-C944-71F5-B23299E0BA3F}"/>
              </a:ext>
            </a:extLst>
          </p:cNvPr>
          <p:cNvSpPr txBox="1"/>
          <p:nvPr userDrawn="1"/>
        </p:nvSpPr>
        <p:spPr>
          <a:xfrm>
            <a:off x="838200" y="6300580"/>
            <a:ext cx="2592294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b="1">
                <a:solidFill>
                  <a:schemeClr val="accent4"/>
                </a:solidFill>
              </a:rPr>
              <a:t>© STATE INSTITUTE FOR DRUG CONTROL ●</a:t>
            </a:r>
          </a:p>
        </p:txBody>
      </p:sp>
    </p:spTree>
    <p:extLst>
      <p:ext uri="{BB962C8B-B14F-4D97-AF65-F5344CB8AC3E}">
        <p14:creationId xmlns:p14="http://schemas.microsoft.com/office/powerpoint/2010/main" val="1494251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</p:sldLayoutIdLst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800" b="1" kern="1200">
          <a:solidFill>
            <a:schemeClr val="accent4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SzPct val="100000"/>
        <a:buFontTx/>
        <a:buBlip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</a:buBlip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svg"/><Relationship Id="rId4" Type="http://schemas.openxmlformats.org/officeDocument/2006/relationships/image" Target="../media/image1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svg"/><Relationship Id="rId4" Type="http://schemas.openxmlformats.org/officeDocument/2006/relationships/image" Target="../media/image2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sv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forms.office.com/r/wsBLCYs3W6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hyperlink" Target="https://eur-lex.europa.eu/legal-content/EN/TXT/?uri=CELEX:32021R2282" TargetMode="Externa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health.ec.europa.eu/publications/methodological-guideline-quantitative-evidence-synthesis-direct-and-indirect-comparisons_en" TargetMode="External"/><Relationship Id="rId2" Type="http://schemas.openxmlformats.org/officeDocument/2006/relationships/hyperlink" Target="https://health.ec.europa.eu/publications/practical-guideline-quantitative-evidence-synthesis-direct-and-indirect-comparisons_en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health.ec.europa.eu/publications/scientific-specifications-medicinal-products-subject-joint-clinical-assessments_en" TargetMode="External"/><Relationship Id="rId5" Type="http://schemas.openxmlformats.org/officeDocument/2006/relationships/hyperlink" Target="https://health.ec.europa.eu/publications/guidance-outcomes-joint-clinical-assessments_en" TargetMode="External"/><Relationship Id="rId4" Type="http://schemas.openxmlformats.org/officeDocument/2006/relationships/hyperlink" Target="https://health.ec.europa.eu/publications/guidance-reporting-requirements-multiplicity-issues-and-subgroup-sensitivity-and-post-hoc-analyses_en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s://www.psp.cz/sqw/text/tiskt.sqw?O=9&amp;CT=669&amp;CT1=0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AA75-0ABB-51C7-3ABA-8E33D1D0D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Společné evropské HTA</a:t>
            </a:r>
            <a:br>
              <a:rPr lang="cs-CZ" dirty="0"/>
            </a:br>
            <a:r>
              <a:rPr lang="cs-CZ" dirty="0"/>
              <a:t>Správní řízení pro léčivé přípravky na vzácná onemocnění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C67C-8E86-4EB4-EA77-4E36416C6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Státní ústav pro kontrolu léčiv</a:t>
            </a:r>
          </a:p>
          <a:p>
            <a:r>
              <a:rPr lang="cs-CZ" dirty="0"/>
              <a:t>Sekce cenové a úhradové regulace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B6207-124A-C54F-6682-04957472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DAE-AF89-4425-A1FE-C6AA08B911D5}" type="datetime1">
              <a:rPr lang="cs-CZ" smtClean="0"/>
              <a:t>16.09.2024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542822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D663D4-7F17-2DC2-9D26-87C4B8E973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Zjednodušená časová osa JCA</a:t>
            </a:r>
          </a:p>
        </p:txBody>
      </p:sp>
      <p:pic>
        <p:nvPicPr>
          <p:cNvPr id="8" name="Zástupný obsah 7" descr="Obsah obrázku text, Písmo, diagram, číslo&#10;&#10;Popis byl vytvořen automaticky">
            <a:extLst>
              <a:ext uri="{FF2B5EF4-FFF2-40B4-BE49-F238E27FC236}">
                <a16:creationId xmlns:a16="http://schemas.microsoft.com/office/drawing/2014/main" id="{72D1CE5C-2565-47D3-A96B-C460335CBFC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03" y="2145665"/>
            <a:ext cx="12034441" cy="4110273"/>
          </a:xfrm>
        </p:spPr>
      </p:pic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78BDF91-0715-2E7C-0E43-8C123C0BBD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B98EB62-ADB9-6D76-DD8C-87B8BA2DC5A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Společné evropské HTA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B3E0E067-9D9C-EB15-B3EE-51EEA2392DD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Zjednodušená časová osa JCA</a:t>
            </a:r>
          </a:p>
        </p:txBody>
      </p:sp>
    </p:spTree>
    <p:extLst>
      <p:ext uri="{BB962C8B-B14F-4D97-AF65-F5344CB8AC3E}">
        <p14:creationId xmlns:p14="http://schemas.microsoft.com/office/powerpoint/2010/main" val="24026845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1772761-A0E2-A2D5-9FB5-9AE25E66A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Rozsah hodnocení (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scope</a:t>
            </a:r>
            <a:r>
              <a:rPr lang="cs-CZ" dirty="0"/>
              <a:t>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DD624FB-5570-3C24-0689-6A9968BB92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51125192-6369-82C7-B762-9C34CD6CEE4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Společné evropské HTA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88CFC02C-3F55-92DD-73C9-9AFEDDBFFFC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Rozsah hodnocení (</a:t>
            </a:r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scope</a:t>
            </a:r>
            <a:r>
              <a:rPr lang="cs-CZ" dirty="0"/>
              <a:t>)</a:t>
            </a:r>
          </a:p>
        </p:txBody>
      </p:sp>
      <p:pic>
        <p:nvPicPr>
          <p:cNvPr id="11" name="Zástupný obsah 7">
            <a:extLst>
              <a:ext uri="{FF2B5EF4-FFF2-40B4-BE49-F238E27FC236}">
                <a16:creationId xmlns:a16="http://schemas.microsoft.com/office/drawing/2014/main" id="{66E6F958-FB74-E2AC-86C3-2A67DDB299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688"/>
            <a:ext cx="9662133" cy="4425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09797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8E4A5AF-E3D3-49DB-19CF-8F7E39C2B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Assessment</a:t>
            </a:r>
            <a:r>
              <a:rPr lang="cs-CZ" dirty="0"/>
              <a:t> </a:t>
            </a:r>
            <a:r>
              <a:rPr lang="cs-CZ" dirty="0" err="1"/>
              <a:t>scope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2FABE1-A8A1-9C2F-3C75-D0979E50A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39E9F8C0-E94E-19E5-BD0D-D6DD393EC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73826" y="0"/>
            <a:ext cx="672499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554097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8B32187-E970-311C-2BDC-8A6560DDDB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Příprava národního PICO (PICO </a:t>
            </a:r>
            <a:r>
              <a:rPr lang="cs-CZ" dirty="0" err="1"/>
              <a:t>survey</a:t>
            </a:r>
            <a:r>
              <a:rPr lang="cs-CZ" dirty="0"/>
              <a:t>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422FBB90-F490-5D8A-EC1A-B31D39D3B1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dirty="0"/>
              <a:t>Článek 2 (9) Nařízení</a:t>
            </a:r>
          </a:p>
          <a:p>
            <a:pPr lvl="1"/>
            <a:r>
              <a:rPr lang="cs-CZ" b="0" i="0" u="none" strike="noStrike" baseline="0" dirty="0">
                <a:solidFill>
                  <a:srgbClr val="000000"/>
                </a:solidFill>
                <a:latin typeface="EUAlbertina"/>
              </a:rPr>
              <a:t>„rozsahem hodnocení“ se rozumí soubor parametrů pro společné klinické hodnocení </a:t>
            </a:r>
            <a:br>
              <a:rPr lang="cs-CZ" b="0" i="0" u="none" strike="noStrike" baseline="0" dirty="0">
                <a:solidFill>
                  <a:srgbClr val="000000"/>
                </a:solidFill>
                <a:latin typeface="EUAlbertina"/>
              </a:rPr>
            </a:br>
            <a:r>
              <a:rPr lang="cs-CZ" b="0" i="0" u="none" strike="noStrike" baseline="0" dirty="0">
                <a:solidFill>
                  <a:srgbClr val="000000"/>
                </a:solidFill>
                <a:latin typeface="EUAlbertina"/>
              </a:rPr>
              <a:t>ve smyslu </a:t>
            </a:r>
            <a:r>
              <a:rPr lang="cs-CZ" b="1" i="0" u="none" strike="noStrike" baseline="0" dirty="0">
                <a:solidFill>
                  <a:srgbClr val="000000"/>
                </a:solidFill>
                <a:latin typeface="EUAlbertina"/>
              </a:rPr>
              <a:t>populace pacientů, intervence, komparátorů a zdravotních výsledků 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EUAlbertina"/>
              </a:rPr>
              <a:t>požadovaných společně členskými státy.</a:t>
            </a:r>
          </a:p>
          <a:p>
            <a:pPr marL="457200" lvl="1" indent="0">
              <a:buNone/>
            </a:pPr>
            <a:endParaRPr lang="cs-CZ" dirty="0">
              <a:solidFill>
                <a:srgbClr val="000000"/>
              </a:solidFill>
              <a:latin typeface="EUAlbertina"/>
            </a:endParaRPr>
          </a:p>
          <a:p>
            <a:pPr marL="457200" lvl="1" indent="0" algn="just">
              <a:buNone/>
            </a:pPr>
            <a:r>
              <a:rPr lang="cs-CZ" b="1" dirty="0">
                <a:solidFill>
                  <a:schemeClr val="accent4"/>
                </a:solidFill>
                <a:latin typeface="EUAlbertina"/>
              </a:rPr>
              <a:t>					</a:t>
            </a:r>
            <a:r>
              <a:rPr lang="cs-CZ" sz="2400" b="1" dirty="0" err="1">
                <a:solidFill>
                  <a:schemeClr val="accent4"/>
                </a:solidFill>
                <a:latin typeface="EUAlbertina"/>
              </a:rPr>
              <a:t>P</a:t>
            </a:r>
            <a:r>
              <a:rPr lang="cs-CZ" sz="2400" dirty="0" err="1">
                <a:latin typeface="EUAlbertina"/>
              </a:rPr>
              <a:t>opulation</a:t>
            </a:r>
            <a:r>
              <a:rPr lang="cs-CZ" sz="2400" dirty="0">
                <a:latin typeface="EUAlbertina"/>
              </a:rPr>
              <a:t> </a:t>
            </a:r>
          </a:p>
          <a:p>
            <a:pPr marL="457200" lvl="1" indent="0" algn="just">
              <a:buNone/>
            </a:pPr>
            <a:r>
              <a:rPr lang="cs-CZ" sz="2400" b="1" dirty="0">
                <a:solidFill>
                  <a:schemeClr val="accent4"/>
                </a:solidFill>
                <a:latin typeface="EUAlbertina"/>
              </a:rPr>
              <a:t>					</a:t>
            </a:r>
            <a:r>
              <a:rPr lang="cs-CZ" sz="2400" b="1" dirty="0" err="1">
                <a:solidFill>
                  <a:schemeClr val="accent4"/>
                </a:solidFill>
                <a:latin typeface="EUAlbertina"/>
              </a:rPr>
              <a:t>I</a:t>
            </a:r>
            <a:r>
              <a:rPr lang="cs-CZ" sz="2400" dirty="0" err="1">
                <a:latin typeface="EUAlbertina"/>
              </a:rPr>
              <a:t>ntervention</a:t>
            </a:r>
            <a:r>
              <a:rPr lang="cs-CZ" sz="2400" dirty="0">
                <a:latin typeface="EUAlbertina"/>
              </a:rPr>
              <a:t> </a:t>
            </a:r>
          </a:p>
          <a:p>
            <a:pPr marL="457200" lvl="1" indent="0" algn="just">
              <a:buNone/>
            </a:pPr>
            <a:r>
              <a:rPr lang="cs-CZ" sz="2400" b="1" dirty="0">
                <a:solidFill>
                  <a:schemeClr val="accent4"/>
                </a:solidFill>
                <a:latin typeface="EUAlbertina"/>
              </a:rPr>
              <a:t>					</a:t>
            </a:r>
            <a:r>
              <a:rPr lang="cs-CZ" sz="2400" b="1" dirty="0" err="1">
                <a:solidFill>
                  <a:schemeClr val="accent4"/>
                </a:solidFill>
                <a:latin typeface="EUAlbertina"/>
              </a:rPr>
              <a:t>C</a:t>
            </a:r>
            <a:r>
              <a:rPr lang="cs-CZ" sz="2400" dirty="0" err="1">
                <a:latin typeface="EUAlbertina"/>
              </a:rPr>
              <a:t>omparator</a:t>
            </a:r>
            <a:r>
              <a:rPr lang="cs-CZ" sz="2400" dirty="0">
                <a:latin typeface="EUAlbertina"/>
              </a:rPr>
              <a:t> </a:t>
            </a:r>
          </a:p>
          <a:p>
            <a:pPr marL="457200" lvl="1" indent="0" algn="just">
              <a:buNone/>
            </a:pPr>
            <a:r>
              <a:rPr lang="cs-CZ" sz="2400" b="1" dirty="0">
                <a:solidFill>
                  <a:schemeClr val="accent4"/>
                </a:solidFill>
                <a:latin typeface="EUAlbertina"/>
              </a:rPr>
              <a:t>					</a:t>
            </a:r>
            <a:r>
              <a:rPr lang="cs-CZ" sz="2400" b="1" dirty="0" err="1">
                <a:solidFill>
                  <a:schemeClr val="accent4"/>
                </a:solidFill>
                <a:latin typeface="EUAlbertina"/>
              </a:rPr>
              <a:t>O</a:t>
            </a:r>
            <a:r>
              <a:rPr lang="cs-CZ" sz="2400" dirty="0" err="1">
                <a:latin typeface="EUAlbertina"/>
              </a:rPr>
              <a:t>utcome</a:t>
            </a:r>
            <a:endParaRPr lang="cs-CZ" sz="2400" dirty="0">
              <a:latin typeface="EUAlbertina"/>
            </a:endParaRPr>
          </a:p>
          <a:p>
            <a:pPr lvl="1"/>
            <a:endParaRPr lang="cs-CZ" dirty="0"/>
          </a:p>
          <a:p>
            <a:pPr lvl="1"/>
            <a:endParaRPr lang="cs-CZ" dirty="0">
              <a:solidFill>
                <a:srgbClr val="000000"/>
              </a:solidFill>
              <a:latin typeface="EUAlbertina"/>
            </a:endParaRPr>
          </a:p>
          <a:p>
            <a:pPr marL="457200" lvl="1" indent="0">
              <a:buNone/>
            </a:pPr>
            <a:r>
              <a:rPr lang="cs-CZ" dirty="0"/>
              <a:t>					</a:t>
            </a:r>
            <a:endParaRPr lang="cs-CZ" sz="24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4117F79-316F-5979-39E8-B68E481E98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A0676252-3CA5-FD51-2881-6E207D6ECA9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Společné evropské HTA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D24B3E99-9D59-C505-E8A4-BBDFA47F4FA1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Příprava národního PICO (PICO </a:t>
            </a:r>
            <a:r>
              <a:rPr lang="cs-CZ" dirty="0" err="1"/>
              <a:t>survey</a:t>
            </a:r>
            <a:r>
              <a:rPr lang="cs-CZ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027307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E875EC-662F-E44C-9965-1A2E076C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Spolupráce s pacientskými organizacemi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DA9BC04-2B44-8241-B6D6-2FAECA944A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Vstupy na národní úrovni od pacientů jsou možné (nikoliv povinné) v rámci přípravy národního PICO</a:t>
            </a:r>
          </a:p>
          <a:p>
            <a:endParaRPr lang="cs-CZ" dirty="0"/>
          </a:p>
          <a:p>
            <a:r>
              <a:rPr lang="cs-CZ" dirty="0"/>
              <a:t>Analogicky se předpokládá vstup od národních klinických expertů (odborných společností)</a:t>
            </a:r>
          </a:p>
          <a:p>
            <a:endParaRPr lang="cs-CZ" dirty="0"/>
          </a:p>
          <a:p>
            <a:r>
              <a:rPr lang="cs-CZ" dirty="0"/>
              <a:t>Nejvhodnější forma spolupráce je k diskuzi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1FF324C-536B-7FBF-7D2D-FDDD17CE26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D7F5DE2-6444-A489-619F-4271431ED2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Společné evropské HTA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B0E971A-7102-2856-EFBC-1444E00E822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Spolupráce s pacientskými organizacemi</a:t>
            </a:r>
          </a:p>
        </p:txBody>
      </p:sp>
    </p:spTree>
    <p:extLst>
      <p:ext uri="{BB962C8B-B14F-4D97-AF65-F5344CB8AC3E}">
        <p14:creationId xmlns:p14="http://schemas.microsoft.com/office/powerpoint/2010/main" val="7789496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61F6931-12C8-36B5-F272-B148D91D1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Navržené </a:t>
            </a:r>
            <a:r>
              <a:rPr lang="cs-CZ" dirty="0" err="1"/>
              <a:t>PICOs</a:t>
            </a:r>
            <a:r>
              <a:rPr lang="cs-CZ" dirty="0"/>
              <a:t> – </a:t>
            </a:r>
            <a:r>
              <a:rPr lang="cs-CZ" dirty="0" err="1"/>
              <a:t>Durvalumab</a:t>
            </a:r>
            <a:r>
              <a:rPr lang="cs-CZ" dirty="0"/>
              <a:t> HCC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BCD762C-4C63-2134-AB57-406F63D2D8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1AB9ADA-D500-ADA7-16DA-2FFB4F84884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Společné evropské HTA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F4CA3F4-3008-EB9C-1D94-64FBA3DEB32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Navržené </a:t>
            </a:r>
            <a:r>
              <a:rPr lang="cs-CZ" dirty="0" err="1"/>
              <a:t>PICOs</a:t>
            </a:r>
            <a:r>
              <a:rPr lang="cs-CZ" dirty="0"/>
              <a:t> – </a:t>
            </a:r>
            <a:r>
              <a:rPr lang="cs-CZ" dirty="0" err="1"/>
              <a:t>Durvalumab</a:t>
            </a:r>
            <a:r>
              <a:rPr lang="cs-CZ" dirty="0"/>
              <a:t> HCC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id="{8937299A-E8B0-739E-63AF-2CBB64E7E14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690743"/>
            <a:ext cx="7713738" cy="4609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017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5AA75-0ABB-51C7-3ABA-8E33D1D0D666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Správní řízení pro LPVO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6EFC67C-8E86-4EB4-EA77-4E36416C620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Státní ústav pro kontrolu léčiv</a:t>
            </a:r>
          </a:p>
          <a:p>
            <a:r>
              <a:rPr lang="cs-CZ" dirty="0"/>
              <a:t>Sekce cenové a úhradové regulace</a:t>
            </a:r>
          </a:p>
          <a:p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4CB6207-124A-C54F-6682-049574726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2DDAE-AF89-4425-A1FE-C6AA08B911D5}" type="datetime1">
              <a:rPr lang="cs-CZ" smtClean="0"/>
              <a:t>16.09.2024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67404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</p:spPr>
        <p:txBody>
          <a:bodyPr/>
          <a:lstStyle/>
          <a:p>
            <a:r>
              <a:rPr lang="cs-CZ" dirty="0"/>
              <a:t>SŘ </a:t>
            </a:r>
            <a:r>
              <a:rPr lang="pt-BR" dirty="0"/>
              <a:t>s LPVO dle § 39da</a:t>
            </a:r>
            <a:r>
              <a:rPr lang="cs-CZ" dirty="0"/>
              <a:t> </a:t>
            </a:r>
            <a:r>
              <a:rPr lang="cs-CZ" dirty="0" err="1"/>
              <a:t>ZoVZP</a:t>
            </a:r>
            <a:endParaRPr lang="cs-CZ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474955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cs-CZ" sz="2400" dirty="0">
                <a:solidFill>
                  <a:schemeClr val="tx1"/>
                </a:solidFill>
                <a:effectLst/>
              </a:rPr>
              <a:t>Léčivý přípravek pro vzácné onemocnění pro ambulantní použití může vstoupit do úhrady:</a:t>
            </a:r>
          </a:p>
          <a:p>
            <a:pPr marL="540000">
              <a:lnSpc>
                <a:spcPct val="115000"/>
              </a:lnSpc>
              <a:spcAft>
                <a:spcPts val="0"/>
              </a:spcAft>
            </a:pPr>
            <a:r>
              <a:rPr lang="cs-CZ" sz="2400" dirty="0">
                <a:solidFill>
                  <a:schemeClr val="tx1"/>
                </a:solidFill>
                <a:effectLst/>
              </a:rPr>
              <a:t>Standardním správním řízením </a:t>
            </a:r>
            <a:r>
              <a:rPr lang="cs-CZ" sz="2400" dirty="0"/>
              <a:t>dle ustanovení § 39g</a:t>
            </a:r>
          </a:p>
          <a:p>
            <a:pPr marL="540000">
              <a:lnSpc>
                <a:spcPct val="115000"/>
              </a:lnSpc>
              <a:spcAft>
                <a:spcPts val="0"/>
              </a:spcAft>
            </a:pPr>
            <a:r>
              <a:rPr lang="cs-CZ" sz="2400" dirty="0">
                <a:solidFill>
                  <a:schemeClr val="tx1"/>
                </a:solidFill>
                <a:effectLst/>
              </a:rPr>
              <a:t>Správním řízením dle ustanovení § 39d („VILP“)</a:t>
            </a:r>
          </a:p>
          <a:p>
            <a:pPr marL="540000">
              <a:lnSpc>
                <a:spcPct val="115000"/>
              </a:lnSpc>
              <a:spcAft>
                <a:spcPts val="0"/>
              </a:spcAft>
            </a:pPr>
            <a:r>
              <a:rPr lang="cs-CZ" sz="2400" dirty="0"/>
              <a:t>Správním řízením dle ustanovení § 39da („LPVO“)</a:t>
            </a:r>
          </a:p>
          <a:p>
            <a:pPr marL="311400" indent="0">
              <a:lnSpc>
                <a:spcPct val="115000"/>
              </a:lnSpc>
              <a:spcAft>
                <a:spcPts val="0"/>
              </a:spcAft>
              <a:buNone/>
            </a:pPr>
            <a:endParaRPr lang="cs-CZ" sz="2400" dirty="0"/>
          </a:p>
          <a:p>
            <a:pPr marL="226800">
              <a:lnSpc>
                <a:spcPct val="115000"/>
              </a:lnSpc>
              <a:spcAft>
                <a:spcPts val="0"/>
              </a:spcAft>
            </a:pPr>
            <a:r>
              <a:rPr lang="cs-CZ" sz="2400" b="1" dirty="0"/>
              <a:t>U LPVO je výběr typu správního řízení </a:t>
            </a:r>
            <a:r>
              <a:rPr lang="cs-CZ" sz="2400" b="1" u="sng" dirty="0"/>
              <a:t>na žadateli</a:t>
            </a:r>
            <a:endParaRPr lang="cs-CZ" sz="2400" u="sng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Správní řízení pro LPVO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6274904" y="698843"/>
            <a:ext cx="5078896" cy="172554"/>
          </a:xfrm>
        </p:spPr>
        <p:txBody>
          <a:bodyPr/>
          <a:lstStyle/>
          <a:p>
            <a:r>
              <a:rPr lang="cs-CZ" dirty="0"/>
              <a:t>SŘ s LPVO dle § 39da </a:t>
            </a:r>
            <a:r>
              <a:rPr lang="cs-CZ" dirty="0" err="1"/>
              <a:t>ZoVZP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9335283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10515600" cy="557627"/>
          </a:xfrm>
        </p:spPr>
        <p:txBody>
          <a:bodyPr/>
          <a:lstStyle/>
          <a:p>
            <a:r>
              <a:rPr lang="pt-BR" dirty="0"/>
              <a:t>SŘ s LPVO dle § 39da ZoVZP</a:t>
            </a:r>
            <a:r>
              <a:rPr lang="cs-CZ" dirty="0"/>
              <a:t> – proces</a:t>
            </a:r>
          </a:p>
        </p:txBody>
      </p:sp>
      <p:pic>
        <p:nvPicPr>
          <p:cNvPr id="34" name="Zástupný obsah 33">
            <a:extLst>
              <a:ext uri="{FF2B5EF4-FFF2-40B4-BE49-F238E27FC236}">
                <a16:creationId xmlns:a16="http://schemas.microsoft.com/office/drawing/2014/main" id="{FF335D0A-A226-899E-CB0F-BF3E10C50E3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428363" y="1769936"/>
            <a:ext cx="1335140" cy="597460"/>
          </a:xfrm>
          <a:prstGeom prst="rect">
            <a:avLst/>
          </a:prstGeom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Správní řízení pro LPVO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SŘ s LPVO dle § 39da </a:t>
            </a:r>
            <a:r>
              <a:rPr lang="cs-CZ" dirty="0" err="1"/>
              <a:t>ZoVZP</a:t>
            </a:r>
            <a:endParaRPr lang="cs-CZ" dirty="0"/>
          </a:p>
        </p:txBody>
      </p:sp>
      <p:sp>
        <p:nvSpPr>
          <p:cNvPr id="7" name="Šipka: doprava 6">
            <a:extLst>
              <a:ext uri="{FF2B5EF4-FFF2-40B4-BE49-F238E27FC236}">
                <a16:creationId xmlns:a16="http://schemas.microsoft.com/office/drawing/2014/main" id="{B0484699-96B9-BEC8-8ACD-08D083F1A62E}"/>
              </a:ext>
            </a:extLst>
          </p:cNvPr>
          <p:cNvSpPr/>
          <p:nvPr/>
        </p:nvSpPr>
        <p:spPr>
          <a:xfrm>
            <a:off x="2943866" y="3245330"/>
            <a:ext cx="7721085" cy="585065"/>
          </a:xfrm>
          <a:prstGeom prst="rightArrow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8" name="Vývojový diagram: více dokumentů 7">
            <a:extLst>
              <a:ext uri="{FF2B5EF4-FFF2-40B4-BE49-F238E27FC236}">
                <a16:creationId xmlns:a16="http://schemas.microsoft.com/office/drawing/2014/main" id="{D4223AF0-A461-ED97-65B6-002F74212610}"/>
              </a:ext>
            </a:extLst>
          </p:cNvPr>
          <p:cNvSpPr/>
          <p:nvPr/>
        </p:nvSpPr>
        <p:spPr>
          <a:xfrm>
            <a:off x="2269672" y="3113519"/>
            <a:ext cx="828869" cy="1215135"/>
          </a:xfrm>
          <a:prstGeom prst="flowChartMultidocumen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Důkazy</a:t>
            </a:r>
          </a:p>
        </p:txBody>
      </p:sp>
      <p:sp>
        <p:nvSpPr>
          <p:cNvPr id="9" name="TextovéPole 8">
            <a:extLst>
              <a:ext uri="{FF2B5EF4-FFF2-40B4-BE49-F238E27FC236}">
                <a16:creationId xmlns:a16="http://schemas.microsoft.com/office/drawing/2014/main" id="{00E60FCD-AD27-9EC2-B4F8-008F96B4315F}"/>
              </a:ext>
            </a:extLst>
          </p:cNvPr>
          <p:cNvSpPr txBox="1"/>
          <p:nvPr/>
        </p:nvSpPr>
        <p:spPr>
          <a:xfrm>
            <a:off x="2254687" y="2295059"/>
            <a:ext cx="828869" cy="7386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Žádost MAH/ZP</a:t>
            </a:r>
            <a:b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na SÚKL</a:t>
            </a:r>
          </a:p>
        </p:txBody>
      </p:sp>
      <p:sp>
        <p:nvSpPr>
          <p:cNvPr id="10" name="Vývojový diagram: více dokumentů 9">
            <a:extLst>
              <a:ext uri="{FF2B5EF4-FFF2-40B4-BE49-F238E27FC236}">
                <a16:creationId xmlns:a16="http://schemas.microsoft.com/office/drawing/2014/main" id="{767EFD78-393C-04F3-FABA-FD338321C144}"/>
              </a:ext>
            </a:extLst>
          </p:cNvPr>
          <p:cNvSpPr/>
          <p:nvPr/>
        </p:nvSpPr>
        <p:spPr>
          <a:xfrm>
            <a:off x="3387584" y="3500129"/>
            <a:ext cx="519837" cy="788980"/>
          </a:xfrm>
          <a:prstGeom prst="flowChartMultidocument">
            <a:avLst/>
          </a:prstGeom>
          <a:ln>
            <a:solidFill>
              <a:srgbClr val="7030A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Vývojový diagram: více dokumentů 10">
            <a:extLst>
              <a:ext uri="{FF2B5EF4-FFF2-40B4-BE49-F238E27FC236}">
                <a16:creationId xmlns:a16="http://schemas.microsoft.com/office/drawing/2014/main" id="{B45B22FD-72CF-AB20-DFB5-C278A1DE75AA}"/>
              </a:ext>
            </a:extLst>
          </p:cNvPr>
          <p:cNvSpPr/>
          <p:nvPr/>
        </p:nvSpPr>
        <p:spPr>
          <a:xfrm>
            <a:off x="3283359" y="3723627"/>
            <a:ext cx="519837" cy="788980"/>
          </a:xfrm>
          <a:prstGeom prst="flowChartMultidocument">
            <a:avLst/>
          </a:prstGeom>
          <a:ln>
            <a:solidFill>
              <a:schemeClr val="accent4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2" name="Vývojový diagram: více dokumentů 11">
            <a:extLst>
              <a:ext uri="{FF2B5EF4-FFF2-40B4-BE49-F238E27FC236}">
                <a16:creationId xmlns:a16="http://schemas.microsoft.com/office/drawing/2014/main" id="{43D80BE3-C23E-1764-8574-12759CDE65C5}"/>
              </a:ext>
            </a:extLst>
          </p:cNvPr>
          <p:cNvSpPr/>
          <p:nvPr/>
        </p:nvSpPr>
        <p:spPr>
          <a:xfrm>
            <a:off x="3343278" y="3962206"/>
            <a:ext cx="519837" cy="788980"/>
          </a:xfrm>
          <a:prstGeom prst="flowChartMultidocument">
            <a:avLst/>
          </a:prstGeom>
          <a:ln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394CC51E-A8D3-1742-78CF-D81F9CD8F1C7}"/>
              </a:ext>
            </a:extLst>
          </p:cNvPr>
          <p:cNvSpPr txBox="1"/>
          <p:nvPr/>
        </p:nvSpPr>
        <p:spPr>
          <a:xfrm>
            <a:off x="3188562" y="2493139"/>
            <a:ext cx="1177395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Návrhy, podklady</a:t>
            </a:r>
            <a:b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od účastníků řízení</a:t>
            </a:r>
          </a:p>
        </p:txBody>
      </p:sp>
      <p:pic>
        <p:nvPicPr>
          <p:cNvPr id="14" name="Grafický objekt 13" descr="Stopky se souvislou výplní">
            <a:extLst>
              <a:ext uri="{FF2B5EF4-FFF2-40B4-BE49-F238E27FC236}">
                <a16:creationId xmlns:a16="http://schemas.microsoft.com/office/drawing/2014/main" id="{350B3653-A9EA-19AD-CA57-4A2D75E5F9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1986045" y="4737794"/>
            <a:ext cx="646331" cy="646331"/>
          </a:xfrm>
          <a:prstGeom prst="rect">
            <a:avLst/>
          </a:prstGeom>
        </p:spPr>
      </p:pic>
      <p:sp>
        <p:nvSpPr>
          <p:cNvPr id="15" name="TextovéPole 14">
            <a:extLst>
              <a:ext uri="{FF2B5EF4-FFF2-40B4-BE49-F238E27FC236}">
                <a16:creationId xmlns:a16="http://schemas.microsoft.com/office/drawing/2014/main" id="{F56942F9-DF3A-31BB-47EE-26F6E3A812E7}"/>
              </a:ext>
            </a:extLst>
          </p:cNvPr>
          <p:cNvSpPr txBox="1"/>
          <p:nvPr/>
        </p:nvSpPr>
        <p:spPr>
          <a:xfrm>
            <a:off x="2535298" y="4884622"/>
            <a:ext cx="301686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800" kern="1200" dirty="0">
                <a:solidFill>
                  <a:schemeClr val="bg2">
                    <a:lumMod val="10000"/>
                  </a:schemeClr>
                </a:solidFill>
                <a:latin typeface="+mn-lt"/>
                <a:ea typeface="+mn-ea"/>
                <a:cs typeface="+mn-cs"/>
              </a:rPr>
              <a:t>0</a:t>
            </a:r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21DA0B09-CECE-D9D7-E9A2-DBF7DE6373C7}"/>
              </a:ext>
            </a:extLst>
          </p:cNvPr>
          <p:cNvSpPr txBox="1"/>
          <p:nvPr/>
        </p:nvSpPr>
        <p:spPr>
          <a:xfrm>
            <a:off x="3422306" y="4879633"/>
            <a:ext cx="418704" cy="369332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30</a:t>
            </a:r>
            <a:endParaRPr lang="cs-CZ" sz="1800" kern="1200" dirty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Vývojový diagram: více dokumentů 16">
            <a:extLst>
              <a:ext uri="{FF2B5EF4-FFF2-40B4-BE49-F238E27FC236}">
                <a16:creationId xmlns:a16="http://schemas.microsoft.com/office/drawing/2014/main" id="{8C0AF26B-9B57-533B-8224-E8A6496F45AD}"/>
              </a:ext>
            </a:extLst>
          </p:cNvPr>
          <p:cNvSpPr/>
          <p:nvPr/>
        </p:nvSpPr>
        <p:spPr>
          <a:xfrm>
            <a:off x="4957239" y="3113444"/>
            <a:ext cx="855096" cy="1215135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HZ</a:t>
            </a:r>
          </a:p>
        </p:txBody>
      </p:sp>
      <p:sp>
        <p:nvSpPr>
          <p:cNvPr id="18" name="TextovéPole 17">
            <a:extLst>
              <a:ext uri="{FF2B5EF4-FFF2-40B4-BE49-F238E27FC236}">
                <a16:creationId xmlns:a16="http://schemas.microsoft.com/office/drawing/2014/main" id="{9489AF66-4B5D-3CA3-03CC-913C4F02B037}"/>
              </a:ext>
            </a:extLst>
          </p:cNvPr>
          <p:cNvSpPr txBox="1"/>
          <p:nvPr/>
        </p:nvSpPr>
        <p:spPr>
          <a:xfrm>
            <a:off x="4941869" y="4884548"/>
            <a:ext cx="954107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110 dnů</a:t>
            </a:r>
            <a:endParaRPr lang="cs-CZ" sz="1800" kern="1200" dirty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9" name="Vývojový diagram: dokument 18">
            <a:extLst>
              <a:ext uri="{FF2B5EF4-FFF2-40B4-BE49-F238E27FC236}">
                <a16:creationId xmlns:a16="http://schemas.microsoft.com/office/drawing/2014/main" id="{B3C7DFEB-158C-E0AA-D7C8-36EDBD7A9A30}"/>
              </a:ext>
            </a:extLst>
          </p:cNvPr>
          <p:cNvSpPr/>
          <p:nvPr/>
        </p:nvSpPr>
        <p:spPr>
          <a:xfrm>
            <a:off x="5953886" y="3464990"/>
            <a:ext cx="426024" cy="635776"/>
          </a:xfrm>
          <a:prstGeom prst="flowChartDocument">
            <a:avLst/>
          </a:prstGeom>
          <a:ln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Vývojový diagram: dokument 19">
            <a:extLst>
              <a:ext uri="{FF2B5EF4-FFF2-40B4-BE49-F238E27FC236}">
                <a16:creationId xmlns:a16="http://schemas.microsoft.com/office/drawing/2014/main" id="{37483A9E-CD36-E0EE-2603-A0048A3E580D}"/>
              </a:ext>
            </a:extLst>
          </p:cNvPr>
          <p:cNvSpPr/>
          <p:nvPr/>
        </p:nvSpPr>
        <p:spPr>
          <a:xfrm>
            <a:off x="6055602" y="3600019"/>
            <a:ext cx="426024" cy="635776"/>
          </a:xfrm>
          <a:prstGeom prst="flowChartDocumen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Vývojový diagram: dokument 20">
            <a:extLst>
              <a:ext uri="{FF2B5EF4-FFF2-40B4-BE49-F238E27FC236}">
                <a16:creationId xmlns:a16="http://schemas.microsoft.com/office/drawing/2014/main" id="{D3D9E486-4A2E-4CBA-9047-BAFBF7F8B1D8}"/>
              </a:ext>
            </a:extLst>
          </p:cNvPr>
          <p:cNvSpPr/>
          <p:nvPr/>
        </p:nvSpPr>
        <p:spPr>
          <a:xfrm>
            <a:off x="6157318" y="3735048"/>
            <a:ext cx="426024" cy="635776"/>
          </a:xfrm>
          <a:prstGeom prst="flowChartDocument">
            <a:avLst/>
          </a:prstGeom>
          <a:ln>
            <a:solidFill>
              <a:srgbClr val="00B0F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2" name="Vývojový diagram: dokument 21">
            <a:extLst>
              <a:ext uri="{FF2B5EF4-FFF2-40B4-BE49-F238E27FC236}">
                <a16:creationId xmlns:a16="http://schemas.microsoft.com/office/drawing/2014/main" id="{DCC43582-8CA9-1B03-475C-6B99201950F9}"/>
              </a:ext>
            </a:extLst>
          </p:cNvPr>
          <p:cNvSpPr/>
          <p:nvPr/>
        </p:nvSpPr>
        <p:spPr>
          <a:xfrm>
            <a:off x="6245930" y="3844675"/>
            <a:ext cx="426024" cy="635776"/>
          </a:xfrm>
          <a:prstGeom prst="flowChartDocument">
            <a:avLst/>
          </a:prstGeom>
          <a:ln>
            <a:solidFill>
              <a:schemeClr val="bg2">
                <a:lumMod val="10000"/>
              </a:schemeClr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3" name="TextovéPole 22">
            <a:extLst>
              <a:ext uri="{FF2B5EF4-FFF2-40B4-BE49-F238E27FC236}">
                <a16:creationId xmlns:a16="http://schemas.microsoft.com/office/drawing/2014/main" id="{CB707F81-BAA7-9261-7023-B09D4804F6D6}"/>
              </a:ext>
            </a:extLst>
          </p:cNvPr>
          <p:cNvSpPr txBox="1"/>
          <p:nvPr/>
        </p:nvSpPr>
        <p:spPr>
          <a:xfrm>
            <a:off x="5832041" y="2473065"/>
            <a:ext cx="896609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Vyjádření k HZ,</a:t>
            </a:r>
            <a:b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</a:br>
            <a:r>
              <a:rPr lang="cs-CZ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účastníci řízení</a:t>
            </a:r>
          </a:p>
        </p:txBody>
      </p:sp>
      <p:sp>
        <p:nvSpPr>
          <p:cNvPr id="24" name="Vývojový diagram: více dokumentů 23">
            <a:extLst>
              <a:ext uri="{FF2B5EF4-FFF2-40B4-BE49-F238E27FC236}">
                <a16:creationId xmlns:a16="http://schemas.microsoft.com/office/drawing/2014/main" id="{13D0C44D-8D8C-8393-38C3-AD213BBBA66C}"/>
              </a:ext>
            </a:extLst>
          </p:cNvPr>
          <p:cNvSpPr/>
          <p:nvPr/>
        </p:nvSpPr>
        <p:spPr>
          <a:xfrm>
            <a:off x="6844328" y="3086119"/>
            <a:ext cx="855096" cy="1215135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HZ s vyjádřením</a:t>
            </a:r>
          </a:p>
        </p:txBody>
      </p:sp>
      <p:sp>
        <p:nvSpPr>
          <p:cNvPr id="25" name="TextovéPole 24">
            <a:extLst>
              <a:ext uri="{FF2B5EF4-FFF2-40B4-BE49-F238E27FC236}">
                <a16:creationId xmlns:a16="http://schemas.microsoft.com/office/drawing/2014/main" id="{60A2C607-4AE8-AB68-B2D5-100BD880C3D3}"/>
              </a:ext>
            </a:extLst>
          </p:cNvPr>
          <p:cNvSpPr txBox="1"/>
          <p:nvPr/>
        </p:nvSpPr>
        <p:spPr>
          <a:xfrm>
            <a:off x="8525929" y="5432094"/>
            <a:ext cx="9525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+30 dnů</a:t>
            </a:r>
            <a:endParaRPr lang="cs-CZ" sz="1800" kern="1200" dirty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26" name="Grafický objekt 25" descr="Nemocnice obrys">
            <a:extLst>
              <a:ext uri="{FF2B5EF4-FFF2-40B4-BE49-F238E27FC236}">
                <a16:creationId xmlns:a16="http://schemas.microsoft.com/office/drawing/2014/main" id="{B196F1A3-4193-A110-11BC-EA9AFC1EC6C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457855" y="2031415"/>
            <a:ext cx="1002308" cy="1002308"/>
          </a:xfrm>
          <a:prstGeom prst="rect">
            <a:avLst/>
          </a:prstGeom>
        </p:spPr>
      </p:pic>
      <p:sp>
        <p:nvSpPr>
          <p:cNvPr id="27" name="Vývojový diagram: více dokumentů 26">
            <a:extLst>
              <a:ext uri="{FF2B5EF4-FFF2-40B4-BE49-F238E27FC236}">
                <a16:creationId xmlns:a16="http://schemas.microsoft.com/office/drawing/2014/main" id="{3EEE6086-2CA5-6B2D-A2EF-EA8ECC7A70B6}"/>
              </a:ext>
            </a:extLst>
          </p:cNvPr>
          <p:cNvSpPr/>
          <p:nvPr/>
        </p:nvSpPr>
        <p:spPr>
          <a:xfrm>
            <a:off x="8478983" y="3020734"/>
            <a:ext cx="855096" cy="1215135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Stanovisko MZ ČR</a:t>
            </a:r>
          </a:p>
        </p:txBody>
      </p:sp>
      <p:sp>
        <p:nvSpPr>
          <p:cNvPr id="28" name="Vývojový diagram: více dokumentů 27">
            <a:extLst>
              <a:ext uri="{FF2B5EF4-FFF2-40B4-BE49-F238E27FC236}">
                <a16:creationId xmlns:a16="http://schemas.microsoft.com/office/drawing/2014/main" id="{CEE0C8EB-2054-8D64-F882-038CF071D0BB}"/>
              </a:ext>
            </a:extLst>
          </p:cNvPr>
          <p:cNvSpPr/>
          <p:nvPr/>
        </p:nvSpPr>
        <p:spPr>
          <a:xfrm>
            <a:off x="9635009" y="2970192"/>
            <a:ext cx="855096" cy="1215135"/>
          </a:xfrm>
          <a:prstGeom prst="flowChartMultidocumen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sz="1400" dirty="0"/>
              <a:t>ROZ SÚKL</a:t>
            </a:r>
          </a:p>
        </p:txBody>
      </p:sp>
      <p:sp>
        <p:nvSpPr>
          <p:cNvPr id="29" name="TextovéPole 28">
            <a:extLst>
              <a:ext uri="{FF2B5EF4-FFF2-40B4-BE49-F238E27FC236}">
                <a16:creationId xmlns:a16="http://schemas.microsoft.com/office/drawing/2014/main" id="{5ED305A1-1DE2-D98B-7AAD-DAEFFA440170}"/>
              </a:ext>
            </a:extLst>
          </p:cNvPr>
          <p:cNvSpPr txBox="1"/>
          <p:nvPr/>
        </p:nvSpPr>
        <p:spPr>
          <a:xfrm>
            <a:off x="6011041" y="5437302"/>
            <a:ext cx="952505" cy="369332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cs-CZ" dirty="0">
                <a:solidFill>
                  <a:schemeClr val="bg2">
                    <a:lumMod val="10000"/>
                  </a:schemeClr>
                </a:solidFill>
              </a:rPr>
              <a:t>+15 dnů</a:t>
            </a:r>
            <a:endParaRPr lang="cs-CZ" sz="1800" kern="1200" dirty="0">
              <a:solidFill>
                <a:schemeClr val="bg2">
                  <a:lumMod val="10000"/>
                </a:schemeClr>
              </a:solidFill>
              <a:latin typeface="+mn-lt"/>
              <a:ea typeface="+mn-ea"/>
              <a:cs typeface="+mn-cs"/>
            </a:endParaRPr>
          </a:p>
        </p:txBody>
      </p:sp>
      <p:cxnSp>
        <p:nvCxnSpPr>
          <p:cNvPr id="30" name="Přímá spojnice se šipkou 29">
            <a:extLst>
              <a:ext uri="{FF2B5EF4-FFF2-40B4-BE49-F238E27FC236}">
                <a16:creationId xmlns:a16="http://schemas.microsoft.com/office/drawing/2014/main" id="{F51BFF2B-8AA9-F7AD-A200-4E8415B174ED}"/>
              </a:ext>
            </a:extLst>
          </p:cNvPr>
          <p:cNvCxnSpPr>
            <a:endCxn id="29" idx="1"/>
          </p:cNvCxnSpPr>
          <p:nvPr/>
        </p:nvCxnSpPr>
        <p:spPr>
          <a:xfrm>
            <a:off x="5201646" y="5621332"/>
            <a:ext cx="809395" cy="6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Přímá spojnice 30">
            <a:extLst>
              <a:ext uri="{FF2B5EF4-FFF2-40B4-BE49-F238E27FC236}">
                <a16:creationId xmlns:a16="http://schemas.microsoft.com/office/drawing/2014/main" id="{60C674E1-DCC6-EB74-6FE2-05F8B13F4CA7}"/>
              </a:ext>
            </a:extLst>
          </p:cNvPr>
          <p:cNvCxnSpPr/>
          <p:nvPr/>
        </p:nvCxnSpPr>
        <p:spPr>
          <a:xfrm>
            <a:off x="5201646" y="5369780"/>
            <a:ext cx="0" cy="251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Přímá spojnice se šipkou 31">
            <a:extLst>
              <a:ext uri="{FF2B5EF4-FFF2-40B4-BE49-F238E27FC236}">
                <a16:creationId xmlns:a16="http://schemas.microsoft.com/office/drawing/2014/main" id="{4D4E54E5-2567-CB1C-BB46-664762527184}"/>
              </a:ext>
            </a:extLst>
          </p:cNvPr>
          <p:cNvCxnSpPr>
            <a:cxnSpLocks/>
          </p:cNvCxnSpPr>
          <p:nvPr/>
        </p:nvCxnSpPr>
        <p:spPr>
          <a:xfrm>
            <a:off x="7279486" y="5640589"/>
            <a:ext cx="118425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Přímá spojnice 32">
            <a:extLst>
              <a:ext uri="{FF2B5EF4-FFF2-40B4-BE49-F238E27FC236}">
                <a16:creationId xmlns:a16="http://schemas.microsoft.com/office/drawing/2014/main" id="{E07098A4-5909-FF37-30E5-AB8C9DA19C79}"/>
              </a:ext>
            </a:extLst>
          </p:cNvPr>
          <p:cNvCxnSpPr>
            <a:cxnSpLocks/>
          </p:cNvCxnSpPr>
          <p:nvPr/>
        </p:nvCxnSpPr>
        <p:spPr>
          <a:xfrm>
            <a:off x="7279486" y="5388963"/>
            <a:ext cx="0" cy="2515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1643892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2D747EC-5724-D206-6618-BEA96AB7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Správní řízení s LPVO vedená na sekci CAU v období 2022–2024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E7AFA47-8119-F952-C8F6-0EFD2BEFF8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2FA28E3-D7E1-3DFB-B5D7-F82C12BB032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Správní řízení pro LPVO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B7A1737-C707-3CEB-7934-5D014F07A0A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Správní řízení s LPVO vedená na sekci CAU v období 2022–2024</a:t>
            </a:r>
          </a:p>
        </p:txBody>
      </p:sp>
      <p:graphicFrame>
        <p:nvGraphicFramePr>
          <p:cNvPr id="7" name="Zástupný obsah 6">
            <a:extLst>
              <a:ext uri="{FF2B5EF4-FFF2-40B4-BE49-F238E27FC236}">
                <a16:creationId xmlns:a16="http://schemas.microsoft.com/office/drawing/2014/main" id="{BB24557B-E710-6C0E-80CE-C24EC74FF23D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043038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350746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A28C4A-EC41-F774-402E-000C6DFAF5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Co je Joint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(JCA)?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2ED1E9-E30D-4A91-F5E4-983B71EB7C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Článek 2 nařízení o HTA</a:t>
            </a:r>
          </a:p>
          <a:p>
            <a:pPr lvl="1" algn="just"/>
            <a:r>
              <a:rPr lang="cs-CZ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„vědecké shromažďování dostupných vědeckých důkazů o ZT a popis její srovnávací analýzy </a:t>
            </a:r>
            <a:br>
              <a:rPr lang="cs-CZ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</a:br>
            <a:r>
              <a:rPr lang="cs-CZ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 porovnání s jednou či více dalšími ZT nebo stávajícími postupy, a to v souladu s rozsahem hodnocení dohodnutým podle tohoto nařízení a na základě vědeckých aspektů těchto klinických oblastí hodnocení zdravotnických technologií: popis zdravotního problému, který ZT řeší, a aktuální používání jiných ZT řešících tentýž zdravotní problém, popis a technické vlastnosti ZT, relativní klinická účinnost a relativní bezpečnost ZT.“ </a:t>
            </a:r>
          </a:p>
          <a:p>
            <a:r>
              <a:rPr lang="cs-CZ" sz="2000" b="1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Výstupy JCA</a:t>
            </a:r>
          </a:p>
          <a:p>
            <a:pPr lvl="1"/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zpráva + souhrnná zpráva, které neobsahují žádný hodnotící úsudek ani závěry k celkové klinické přidané hodnotě ZT („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overall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clinical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added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</a:t>
            </a:r>
            <a:r>
              <a:rPr lang="cs-CZ" b="0" i="0" u="none" strike="noStrike" baseline="0" dirty="0" err="1">
                <a:solidFill>
                  <a:srgbClr val="000000"/>
                </a:solidFill>
                <a:latin typeface="Calibri" panose="020F0502020204030204" pitchFamily="34" charset="0"/>
              </a:rPr>
              <a:t>value</a:t>
            </a:r>
            <a:r>
              <a:rPr lang="cs-CZ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“), omezují se na popis vědecké analýzy: </a:t>
            </a:r>
          </a:p>
          <a:p>
            <a:pPr lvl="2"/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popis relativních účinků ZT (podle zvolených parametrů daných rozsahem JCA) </a:t>
            </a:r>
          </a:p>
          <a:p>
            <a:pPr lvl="2"/>
            <a:r>
              <a:rPr lang="cs-CZ" sz="20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popis míry jistoty relativních účinků při zohlednění silných stránek a limitací dostupné evidence </a:t>
            </a:r>
          </a:p>
          <a:p>
            <a:pPr marL="0" indent="0">
              <a:buNone/>
            </a:pPr>
            <a:endParaRPr lang="cs-CZ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17B0AA-4375-CCE4-A2C0-EDA2F21922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92CFA11-01D9-3686-69AB-0FA44553F43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Společné evropské HTA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C326E5C0-38B0-D03D-9835-F1660E89DDA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Co je Joint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(JCA)?</a:t>
            </a:r>
          </a:p>
        </p:txBody>
      </p:sp>
    </p:spTree>
    <p:extLst>
      <p:ext uri="{BB962C8B-B14F-4D97-AF65-F5344CB8AC3E}">
        <p14:creationId xmlns:p14="http://schemas.microsoft.com/office/powerpoint/2010/main" val="362871773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93F3024-2C9B-9290-F39A-833327999D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ROZ u LPVO dle § 39da (2022–2024) 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33B7703-93F0-DB11-07ED-7D05BC7013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17E4CB3D-F8CE-90E6-EBB1-4DB9B9B3225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Správní řízení pro LPVO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4B3ABAB-7168-1933-B579-21720B2CD94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ROZ u LPVO dle § 39da (2022–2024) ) </a:t>
            </a:r>
          </a:p>
        </p:txBody>
      </p:sp>
      <p:graphicFrame>
        <p:nvGraphicFramePr>
          <p:cNvPr id="9" name="Zástupný obsah 8">
            <a:extLst>
              <a:ext uri="{FF2B5EF4-FFF2-40B4-BE49-F238E27FC236}">
                <a16:creationId xmlns:a16="http://schemas.microsoft.com/office/drawing/2014/main" id="{E94BF740-353C-FF7F-CCF1-E6E90070D2E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328356" y="1748095"/>
          <a:ext cx="6728177" cy="460525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Zástupný obsah 2">
            <a:extLst>
              <a:ext uri="{FF2B5EF4-FFF2-40B4-BE49-F238E27FC236}">
                <a16:creationId xmlns:a16="http://schemas.microsoft.com/office/drawing/2014/main" id="{EFB29ADA-F83E-B429-276C-0905EFB94572}"/>
              </a:ext>
            </a:extLst>
          </p:cNvPr>
          <p:cNvSpPr txBox="1">
            <a:spLocks/>
          </p:cNvSpPr>
          <p:nvPr/>
        </p:nvSpPr>
        <p:spPr>
          <a:xfrm>
            <a:off x="838201" y="1759664"/>
            <a:ext cx="3937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100000"/>
              <a:buFontTx/>
              <a:buBlip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</a:buBlip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b="1" dirty="0"/>
              <a:t>Celkem 18 vydaných ROZ</a:t>
            </a:r>
          </a:p>
          <a:p>
            <a:pPr lvl="1"/>
            <a:r>
              <a:rPr lang="cs-CZ" b="1" dirty="0"/>
              <a:t>15 LPVO </a:t>
            </a:r>
            <a:r>
              <a:rPr lang="cs-CZ" dirty="0"/>
              <a:t>úhrada stanovena na základě souhlasného stanoviska MZ vydaného dle § 39da písm. a) nebo b)</a:t>
            </a:r>
          </a:p>
          <a:p>
            <a:pPr lvl="1"/>
            <a:r>
              <a:rPr lang="cs-CZ" b="1" dirty="0"/>
              <a:t>3 LPVO </a:t>
            </a:r>
            <a:r>
              <a:rPr lang="cs-CZ" dirty="0"/>
              <a:t>nestanovena úhrada → nesouhlas MZ dle § 39da písm. c)</a:t>
            </a:r>
          </a:p>
          <a:p>
            <a:pPr lvl="2"/>
            <a:r>
              <a:rPr lang="cs-CZ" sz="1400" dirty="0" err="1"/>
              <a:t>Aspaveli</a:t>
            </a:r>
            <a:r>
              <a:rPr lang="cs-CZ" sz="1400" dirty="0"/>
              <a:t> (</a:t>
            </a:r>
            <a:r>
              <a:rPr lang="cs-CZ" sz="1400" dirty="0" err="1"/>
              <a:t>pegcetakoplan</a:t>
            </a:r>
            <a:r>
              <a:rPr lang="cs-CZ" sz="1400" dirty="0"/>
              <a:t>)</a:t>
            </a:r>
          </a:p>
          <a:p>
            <a:pPr lvl="3"/>
            <a:r>
              <a:rPr lang="cs-CZ" sz="1200" dirty="0"/>
              <a:t>paroxysmální noční </a:t>
            </a:r>
            <a:r>
              <a:rPr lang="cs-CZ" sz="1200" dirty="0" err="1"/>
              <a:t>hemoglobinurie</a:t>
            </a:r>
            <a:endParaRPr lang="cs-CZ" sz="1200" dirty="0"/>
          </a:p>
          <a:p>
            <a:pPr lvl="2"/>
            <a:r>
              <a:rPr lang="cs-CZ" sz="1400" dirty="0" err="1"/>
              <a:t>Kimmtrak</a:t>
            </a:r>
            <a:r>
              <a:rPr lang="cs-CZ" sz="1400" dirty="0"/>
              <a:t> (</a:t>
            </a:r>
            <a:r>
              <a:rPr lang="cs-CZ" sz="1400" dirty="0" err="1"/>
              <a:t>tebentafusp</a:t>
            </a:r>
            <a:r>
              <a:rPr lang="cs-CZ" sz="1400" dirty="0"/>
              <a:t>)</a:t>
            </a:r>
          </a:p>
          <a:p>
            <a:pPr lvl="3"/>
            <a:r>
              <a:rPr lang="cs-CZ" sz="1200" dirty="0"/>
              <a:t>uveální melanom</a:t>
            </a:r>
          </a:p>
          <a:p>
            <a:pPr lvl="2"/>
            <a:r>
              <a:rPr lang="cs-CZ" sz="1400" dirty="0" err="1"/>
              <a:t>Kinpeygo</a:t>
            </a:r>
            <a:r>
              <a:rPr lang="cs-CZ" sz="1400" dirty="0"/>
              <a:t> (</a:t>
            </a:r>
            <a:r>
              <a:rPr lang="cs-CZ" sz="1400" dirty="0" err="1"/>
              <a:t>budesonid</a:t>
            </a:r>
            <a:r>
              <a:rPr lang="cs-CZ" sz="1400" dirty="0"/>
              <a:t>)</a:t>
            </a:r>
          </a:p>
          <a:p>
            <a:pPr lvl="3"/>
            <a:r>
              <a:rPr lang="cs-CZ" sz="1200" dirty="0"/>
              <a:t>primární </a:t>
            </a:r>
            <a:r>
              <a:rPr lang="cs-CZ" sz="1200" dirty="0" err="1"/>
              <a:t>IgA</a:t>
            </a:r>
            <a:r>
              <a:rPr lang="cs-CZ" sz="1200" dirty="0"/>
              <a:t> nefropatie</a:t>
            </a:r>
          </a:p>
          <a:p>
            <a:pPr lvl="2"/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1410084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D49350F-3032-FBF4-992F-1A5A9B1A2B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vydaných ROZ dle § 39da </a:t>
            </a:r>
            <a:r>
              <a:rPr lang="cs-CZ" dirty="0" err="1"/>
              <a:t>ZoVZP</a:t>
            </a:r>
            <a:r>
              <a:rPr lang="cs-CZ" dirty="0"/>
              <a:t> (2022–2024)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30409B8-C9A0-E083-EFA5-74B1AD6F1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D5696E0-30DC-554A-7D15-82D554DCA56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Správní řízení pro LPVO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E70B4E8C-A0C3-FF1F-83B7-9B4931B2049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Přehled vydaných ROZ dle § 39da </a:t>
            </a:r>
            <a:r>
              <a:rPr lang="cs-CZ" dirty="0" err="1"/>
              <a:t>ZoVZP</a:t>
            </a:r>
            <a:r>
              <a:rPr lang="cs-CZ" dirty="0"/>
              <a:t> (2022–2024)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BBFB20F5-D231-7353-88A6-5479E92F4AD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2171933"/>
              </p:ext>
            </p:extLst>
          </p:nvPr>
        </p:nvGraphicFramePr>
        <p:xfrm>
          <a:off x="838200" y="1854156"/>
          <a:ext cx="10515600" cy="4118937"/>
        </p:xfrm>
        <a:graphic>
          <a:graphicData uri="http://schemas.openxmlformats.org/drawingml/2006/table">
            <a:tbl>
              <a:tblPr firstRow="1"/>
              <a:tblGrid>
                <a:gridCol w="3887364">
                  <a:extLst>
                    <a:ext uri="{9D8B030D-6E8A-4147-A177-3AD203B41FA5}">
                      <a16:colId xmlns:a16="http://schemas.microsoft.com/office/drawing/2014/main" val="2302753189"/>
                    </a:ext>
                  </a:extLst>
                </a:gridCol>
                <a:gridCol w="5115545">
                  <a:extLst>
                    <a:ext uri="{9D8B030D-6E8A-4147-A177-3AD203B41FA5}">
                      <a16:colId xmlns:a16="http://schemas.microsoft.com/office/drawing/2014/main" val="3380744307"/>
                    </a:ext>
                  </a:extLst>
                </a:gridCol>
                <a:gridCol w="1512691">
                  <a:extLst>
                    <a:ext uri="{9D8B030D-6E8A-4147-A177-3AD203B41FA5}">
                      <a16:colId xmlns:a16="http://schemas.microsoft.com/office/drawing/2014/main" val="2274286592"/>
                    </a:ext>
                  </a:extLst>
                </a:gridCol>
              </a:tblGrid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Léčivý přípravek (léčivá látka)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A3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Indikace 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A3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Vstup do SCAU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1EA3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8245114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Spinraza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nusinersen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spinální svalová atrofie, typy I, II a III 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listopad 2022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112029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Onivyde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pegylated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liposomal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pegylovaný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lipozomální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irinotekan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metastazující adenokarcinom pankreatu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březen 2023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03599563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Trepulmix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treprostinil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chronická tromboembolická plicní hypertenze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duben 2023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3400461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Vyndaqel</a:t>
                      </a:r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1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tafamidis</a:t>
                      </a:r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)*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transthyretinová</a:t>
                      </a:r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amyloidóza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červen 2023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82528148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4E6BD5"/>
                          </a:solidFill>
                          <a:effectLst/>
                          <a:latin typeface="Calibri" panose="020F0502020204030204" pitchFamily="34" charset="0"/>
                        </a:rPr>
                        <a:t>Voxzogo</a:t>
                      </a:r>
                      <a:r>
                        <a:rPr lang="cs-CZ" sz="1100" b="0" i="0" u="none" strike="noStrike" dirty="0">
                          <a:solidFill>
                            <a:srgbClr val="4E6BD5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100" b="0" i="0" u="none" strike="noStrike" dirty="0" err="1">
                          <a:solidFill>
                            <a:srgbClr val="4E6BD5"/>
                          </a:solidFill>
                          <a:effectLst/>
                          <a:latin typeface="Calibri" panose="020F0502020204030204" pitchFamily="34" charset="0"/>
                        </a:rPr>
                        <a:t>vosoritid</a:t>
                      </a:r>
                      <a:r>
                        <a:rPr lang="cs-CZ" sz="1100" b="0" i="0" u="none" strike="noStrike" dirty="0">
                          <a:solidFill>
                            <a:srgbClr val="4E6BD5"/>
                          </a:solidFill>
                          <a:effectLst/>
                          <a:latin typeface="Calibri" panose="020F0502020204030204" pitchFamily="34" charset="0"/>
                        </a:rPr>
                        <a:t>)*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4E6BD5"/>
                          </a:solidFill>
                          <a:effectLst/>
                          <a:latin typeface="Calibri" panose="020F0502020204030204" pitchFamily="34" charset="0"/>
                        </a:rPr>
                        <a:t>achondroplazie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srpen 2023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01815675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Evrysdi</a:t>
                      </a:r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100" b="0" i="0" u="none" strike="noStrike" dirty="0" err="1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risdiplam</a:t>
                      </a:r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)*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</a:rPr>
                        <a:t>spinální svalová atrofie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100" b="0" i="0" u="none" strike="noStrike" kern="1200" dirty="0">
                          <a:solidFill>
                            <a:srgbClr val="0070C0"/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+mn-cs"/>
                        </a:rPr>
                        <a:t>září 2023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484469880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Koselugo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selumetinib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neurofibromatóza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1. typu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září 2023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02722499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Crysvita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burosumab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X- vázaná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hypofosfatemie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říjen 2023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642329459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Fintepla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fenfluramin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epileptické záchvaty spojené se syndromem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Dravetové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prosinec 2023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87414611"/>
                  </a:ext>
                </a:extLst>
              </a:tr>
              <a:tr h="632745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Adcetris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brentuximab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vedotin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 indikace: 1)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Hodgkinův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lymfom s vysokým rizikem relapsu po ASCT, 2) refrakterní/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relabující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Hodgkinův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lymfom po 2 terapiích, kdy ASCT není léčebnou možností,3) refrakterní/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relabující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sALCL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(systémový anaplastický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velkobuněčný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lymfom)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leden 2024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5616236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Takhzyro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lanadelumab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hereditární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angioedém</a:t>
                      </a:r>
                      <a:endParaRPr lang="cs-CZ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leden 2024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045401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Kaftrio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ivakaftor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tezakaftor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elexakaftor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cystická fibróza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březen 2024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37838236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Epidyolex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kanabidiol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syndrom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Dravetové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, 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Lennox-Gastautový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syndrom, komplex tuberózní sklerózy 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duben 2024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7792774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Cablivi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kaplacizumab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získaná trombocytopenická purpura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květen 2024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8482571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Columvi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</a:t>
                      </a:r>
                      <a:r>
                        <a:rPr lang="cs-CZ" sz="11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glofitamab</a:t>
                      </a:r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DLBCL po nejméně dvou liniích systémové léčby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červenec 2024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59916755"/>
                  </a:ext>
                </a:extLst>
              </a:tr>
              <a:tr h="217887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Revestive</a:t>
                      </a: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100" b="0" i="0" u="none" strike="noStrike" dirty="0" err="1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teduglutid</a:t>
                      </a:r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)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100" b="0" i="0" u="none" strike="noStrike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léčba syndromu krátkého střeva u pacientů od 4 měsíců gestačního věku </a:t>
                      </a:r>
                    </a:p>
                  </a:txBody>
                  <a:tcPr marL="76077" marR="8453" marT="8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cs-CZ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Aptos Narrow" panose="020B0004020202020204" pitchFamily="34" charset="0"/>
                        </a:rPr>
                        <a:t>listopad 2024</a:t>
                      </a:r>
                    </a:p>
                  </a:txBody>
                  <a:tcPr marL="8453" marR="8453" marT="8453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01757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549407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FF41F8B-546A-CDF6-AF6F-6F45BCEB68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Přehled běžících SŘ dle § 39da </a:t>
            </a:r>
            <a:r>
              <a:rPr lang="cs-CZ" dirty="0" err="1"/>
              <a:t>ZoVZP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95848938-5A91-917C-803C-937B6FAD16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F266892C-A409-5BDB-DE76-9FD575BD7FD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Správní řízení pro LPVO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063C9745-6A08-F95B-597F-F614BD3FC9B5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Přehled běžících SŘ dle § 39da </a:t>
            </a:r>
            <a:r>
              <a:rPr lang="cs-CZ" dirty="0" err="1"/>
              <a:t>ZoVZP</a:t>
            </a:r>
            <a:endParaRPr lang="cs-CZ" dirty="0"/>
          </a:p>
        </p:txBody>
      </p:sp>
      <p:graphicFrame>
        <p:nvGraphicFramePr>
          <p:cNvPr id="12" name="Zástupný obsah 11">
            <a:extLst>
              <a:ext uri="{FF2B5EF4-FFF2-40B4-BE49-F238E27FC236}">
                <a16:creationId xmlns:a16="http://schemas.microsoft.com/office/drawing/2014/main" id="{C22EA53B-1A4B-01D9-857B-565180D901F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62764011"/>
              </p:ext>
            </p:extLst>
          </p:nvPr>
        </p:nvGraphicFramePr>
        <p:xfrm>
          <a:off x="1155700" y="1884839"/>
          <a:ext cx="9880600" cy="4040505"/>
        </p:xfrm>
        <a:graphic>
          <a:graphicData uri="http://schemas.openxmlformats.org/drawingml/2006/table">
            <a:tbl>
              <a:tblPr firstRow="1"/>
              <a:tblGrid>
                <a:gridCol w="3072413">
                  <a:extLst>
                    <a:ext uri="{9D8B030D-6E8A-4147-A177-3AD203B41FA5}">
                      <a16:colId xmlns:a16="http://schemas.microsoft.com/office/drawing/2014/main" val="3970799650"/>
                    </a:ext>
                  </a:extLst>
                </a:gridCol>
                <a:gridCol w="6808187">
                  <a:extLst>
                    <a:ext uri="{9D8B030D-6E8A-4147-A177-3AD203B41FA5}">
                      <a16:colId xmlns:a16="http://schemas.microsoft.com/office/drawing/2014/main" val="3853527145"/>
                    </a:ext>
                  </a:extLst>
                </a:gridCol>
              </a:tblGrid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Léčivý přípravek (léčivá látka)</a:t>
                      </a:r>
                    </a:p>
                  </a:txBody>
                  <a:tcPr marL="85725" marR="9525" marT="9525" marB="0" anchor="b">
                    <a:lnL w="6350" cap="flat" cmpd="sng" algn="ctr">
                      <a:solidFill>
                        <a:srgbClr val="1EA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1EA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EA3A4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1" i="0" u="none" strike="noStrike">
                          <a:solidFill>
                            <a:srgbClr val="FFFFFF"/>
                          </a:solidFill>
                          <a:effectLst/>
                          <a:latin typeface="Calibri" panose="020F0502020204030204" pitchFamily="34" charset="0"/>
                        </a:rPr>
                        <a:t>Indikace 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 w="6350" cap="flat" cmpd="sng" algn="ctr">
                      <a:solidFill>
                        <a:srgbClr val="1EA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1EA3A4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1EA3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941145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Soliris (ekulizumab)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refrakterní generalizovaná myastenia gravis/neuromyelitis optica a onemocnění jejího širšího spektra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034519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Vyvgart (efgartigimod alfa)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refrakterní generalizovaná myastenia gravis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581035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Isturisa (osilodrostat-fosfát)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endogenní Cushingův syndrom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814871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Bylvay (seskvihydrát odevixibát)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progresivní familiární intrahepatální cholestáza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14827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Livtencity (maribavir)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refrakterní cytomegalovirová infekce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796231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Ayvakyt (avapritinib)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pokročilá systémová mastocytóza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024956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Tepkinly (epkoritamab)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difuzní velkobuněčný B-lymfom 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846643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Soliris (ekulizumab)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relabující neuromyelitis optica (NMOSD)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7808002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Hepcludex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bulevirtid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-acetát)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chronická hepatitida D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5745635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Tibsovo (ivosidenib)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AML nově diagnostikovaná s IDH1 mutací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98719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Amvuttra (vutrisiran)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dědičná transthyretinová amyloidóza s polyneuropatií v 1. či 2. stádiu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405237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Fintepla (fenfluramin)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epileptické záchvaty spojené s Lennoxovým-Gastautovým syndromem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276755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Kaftrio (ivakaftor, tezakaftor, elexakaftor)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cystická fibróza u populace pacientů ve věku od 2 do méně než 6 let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6625002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Pemazyre (pemigatinib)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pokročilý cholangiokarcinom s fúzí nebo přeskupením FGFR2 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083509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Livmarli (maralixibat)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cholestatický pruritus u  pacientů s Alagillovým syndromem ve věku od 2 měsíců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95065836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Skyclaris (omaveloxolon)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léčba Friedreichovy ataxie (FRDA) u dospělých a dospívajících ve věku od 16 let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21215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Givlaari (givosiran)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akutní </a:t>
                      </a:r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hepatální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porfyrie 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5902824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Minjuvi (tafasitamab)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relabující nebo refrakterní difuzní velkobuněčný B-lymfomem 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23830037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Aspaveli (pegcetakoplan)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paroxysmální noční hemoglobinurie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9943948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Xospata (gilteritinib)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cs-CZ" sz="12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relabující</a:t>
                      </a:r>
                      <a:r>
                        <a:rPr lang="cs-CZ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či refrakterní akutní myeloidní leukémie s prokázanou mutací FLT3</a:t>
                      </a:r>
                    </a:p>
                  </a:txBody>
                  <a:tcPr marL="857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874694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1671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67E4458-7E20-5629-4B4E-272D867626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Zkušenosti se SŘ dle § 39da </a:t>
            </a:r>
            <a:r>
              <a:rPr lang="cs-CZ" dirty="0" err="1"/>
              <a:t>ZoVZP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A098253-5DED-C027-89A0-0F7CDCCEAA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 procesního hlediska SÚKL neeviduje zásadní komplikace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Dílčí postřehy:</a:t>
            </a:r>
          </a:p>
          <a:p>
            <a:pPr marL="540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Účastníci řízení musejí mít právní osobnost – tj. např. zapsaný spolek u odborných spol.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 pacientských organizací (účastníkem tak bývá celá ČLS JEP, 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z.s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.)</a:t>
            </a:r>
          </a:p>
          <a:p>
            <a:pPr marL="540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Formuláře pro prvotní vyjádření ze strany účastníků – jejich využití může předejít výzvě </a:t>
            </a:r>
            <a:b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</a:b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 součinnosti</a:t>
            </a:r>
          </a:p>
          <a:p>
            <a:pPr marL="540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Nejkomplikovanějším tématem jsou 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očekávané počty pacientů</a:t>
            </a:r>
          </a:p>
          <a:p>
            <a:pPr marL="540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Celospolečenská a vládní perspektiva farmakoekonomických analýz: někdy tyto perspektivy úplně chybí nebo jsou málo podložené daty </a:t>
            </a:r>
          </a:p>
          <a:p>
            <a:pPr marL="5400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Pct val="100000"/>
              <a:buFontTx/>
              <a:buBlip>
                <a:blip r:embed="rId3">
                  <a:extLst>
                    <a:ext uri="{96DAC541-7B7A-43D3-8B79-37D633B846F1}">
                      <asvg:svgBlip xmlns:asvg="http://schemas.microsoft.com/office/drawing/2016/SVG/main" r:embed="rId4"/>
                    </a:ext>
                  </a:extLst>
                </a:blip>
              </a:buBlip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 případě vyjádření účastníků, že je ve veřejném zájmu potřeba vstoupit v jednání, poskytne SÚKL účastníkům lhůtu 30 dnů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A274894A-CEC5-1798-7449-065BDEC84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AEAFCE5-2EFE-9A98-BB4D-4D2ED37D681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Správní řízení pro LPVO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61969961-4AED-7DD6-FF67-E0F2C2C76C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Zkušenosti se SŘ dle § 39da </a:t>
            </a:r>
            <a:r>
              <a:rPr lang="cs-CZ" dirty="0" err="1"/>
              <a:t>ZoVZP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08807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8">
            <a:extLst>
              <a:ext uri="{FF2B5EF4-FFF2-40B4-BE49-F238E27FC236}">
                <a16:creationId xmlns:a16="http://schemas.microsoft.com/office/drawing/2014/main" id="{D522555F-8E88-61D8-EFD5-9F0F94738D0E}"/>
              </a:ext>
            </a:extLst>
          </p:cNvPr>
          <p:cNvSpPr txBox="1">
            <a:spLocks/>
          </p:cNvSpPr>
          <p:nvPr/>
        </p:nvSpPr>
        <p:spPr>
          <a:xfrm>
            <a:off x="2543392" y="2824480"/>
            <a:ext cx="9201568" cy="2397760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l" defTabSz="685800" rtl="0" eaLnBrk="1" latinLnBrk="0" hangingPunct="1">
              <a:spcBef>
                <a:spcPct val="0"/>
              </a:spcBef>
              <a:buNone/>
              <a:defRPr sz="2400" b="1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sz="26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Máte zkušenosti se SÚKL?</a:t>
            </a:r>
            <a:r>
              <a:rPr lang="cs-CZ" sz="2800" dirty="0">
                <a:solidFill>
                  <a:schemeClr val="accent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cs-CZ" sz="2800" dirty="0">
              <a:solidFill>
                <a:schemeClr val="accent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Podělte se o ně s námi!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SÚKL se jako každá organizace snaží zlepšovat a rozvíjet poskytované</a:t>
            </a:r>
            <a:r>
              <a:rPr lang="cs-CZ" b="0" spc="15" dirty="0">
                <a:solidFill>
                  <a:schemeClr val="tx1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služby.</a:t>
            </a:r>
          </a:p>
          <a:p>
            <a:endParaRPr lang="cs-CZ" b="0" dirty="0">
              <a:solidFill>
                <a:schemeClr val="tx1"/>
              </a:solidFill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cs-CZ" b="0" dirty="0">
                <a:solidFill>
                  <a:schemeClr val="tx1"/>
                </a:solidFill>
                <a:ea typeface="Times New Roman" panose="02020603050405020304" pitchFamily="18" charset="0"/>
                <a:cs typeface="Arial" panose="020B0604020202020204" pitchFamily="34" charset="0"/>
              </a:rPr>
              <a:t>Budeme proto rádi, když nám dáte zpětnou vazbu vyplněním následujícího dotazníku.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C236539-B08E-C35C-6A9B-ECD0885544F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609" y="1129448"/>
            <a:ext cx="1443600" cy="1443600"/>
          </a:xfrm>
          <a:prstGeom prst="rect">
            <a:avLst/>
          </a:prstGeom>
        </p:spPr>
      </p:pic>
      <p:sp>
        <p:nvSpPr>
          <p:cNvPr id="7" name="Nadpis 13">
            <a:extLst>
              <a:ext uri="{FF2B5EF4-FFF2-40B4-BE49-F238E27FC236}">
                <a16:creationId xmlns:a16="http://schemas.microsoft.com/office/drawing/2014/main" id="{6C40E2CF-7ADF-F549-6625-194A1D2B2E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26563" y="5130800"/>
            <a:ext cx="4805678" cy="863600"/>
          </a:xfrm>
        </p:spPr>
        <p:txBody>
          <a:bodyPr>
            <a:normAutofit/>
          </a:bodyPr>
          <a:lstStyle/>
          <a:p>
            <a:pPr algn="ctr"/>
            <a:r>
              <a:rPr lang="cs-CZ" sz="2800" cap="all" dirty="0"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dotazník spokojenosti</a:t>
            </a:r>
            <a:br>
              <a:rPr lang="cs-CZ" sz="2200" dirty="0"/>
            </a:br>
            <a:endParaRPr lang="cs-CZ" sz="2200" b="0" dirty="0">
              <a:solidFill>
                <a:schemeClr val="bg1"/>
              </a:solidFill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9B83422-20E8-5B91-76BD-1D753A25763C}"/>
              </a:ext>
            </a:extLst>
          </p:cNvPr>
          <p:cNvSpPr txBox="1"/>
          <p:nvPr/>
        </p:nvSpPr>
        <p:spPr>
          <a:xfrm>
            <a:off x="2543392" y="5994400"/>
            <a:ext cx="90085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Předem děkujeme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 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spolupráci a za čas věnovaný odpovědím.</a:t>
            </a:r>
            <a: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kumimoji="0" lang="cs-CZ" sz="2200" b="1" i="0" u="none" strike="noStrike" kern="1200" cap="none" spc="0" normalizeH="0" baseline="0" noProof="0" dirty="0">
                <a:ln>
                  <a:noFill/>
                </a:ln>
                <a:solidFill>
                  <a:srgbClr val="1EA3A4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</a:br>
            <a:endParaRPr lang="cs-CZ" dirty="0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D00D1734-B41C-7370-A1CD-F90DC3B83F63}"/>
              </a:ext>
            </a:extLst>
          </p:cNvPr>
          <p:cNvSpPr txBox="1"/>
          <p:nvPr/>
        </p:nvSpPr>
        <p:spPr>
          <a:xfrm>
            <a:off x="6891580" y="1139694"/>
            <a:ext cx="288527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200" b="1" dirty="0"/>
              <a:t>Dotazník spokojenosti:</a:t>
            </a:r>
          </a:p>
        </p:txBody>
      </p:sp>
    </p:spTree>
    <p:extLst>
      <p:ext uri="{BB962C8B-B14F-4D97-AF65-F5344CB8AC3E}">
        <p14:creationId xmlns:p14="http://schemas.microsoft.com/office/powerpoint/2010/main" val="16132405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1">
            <a:extLst>
              <a:ext uri="{FF2B5EF4-FFF2-40B4-BE49-F238E27FC236}">
                <a16:creationId xmlns:a16="http://schemas.microsoft.com/office/drawing/2014/main" id="{EBD8A100-8A01-4329-F9EE-CCD8E1A03D6F}"/>
              </a:ext>
            </a:extLst>
          </p:cNvPr>
          <p:cNvSpPr txBox="1">
            <a:spLocks/>
          </p:cNvSpPr>
          <p:nvPr/>
        </p:nvSpPr>
        <p:spPr>
          <a:xfrm>
            <a:off x="8277001" y="1266471"/>
            <a:ext cx="3662316" cy="258525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b="1" kern="1200">
                <a:solidFill>
                  <a:schemeClr val="accent4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Aplikace navíc nabízí i benefity pro pacienty, např. možnost přístupu ke všem údajům o své elektronické preskripci, včetně lékového záznamu a nastavení souhlasů k němu.</a:t>
            </a:r>
          </a:p>
          <a:p>
            <a:endParaRPr lang="cs-CZ" sz="1800" b="0" dirty="0">
              <a:solidFill>
                <a:schemeClr val="tx1"/>
              </a:solidFill>
              <a:latin typeface="+mn-lt"/>
              <a:ea typeface="Aptos" panose="020B0004020202020204" pitchFamily="34" charset="0"/>
              <a:cs typeface="Aptos" panose="020B0004020202020204" pitchFamily="34" charset="0"/>
            </a:endParaRPr>
          </a:p>
          <a:p>
            <a:r>
              <a:rPr lang="cs-CZ" sz="18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  <a:t>Upozorňujeme, že při aktivaci aplikace budete vyzvání k ověření vaší identity prostřednictvím identity občana.</a:t>
            </a:r>
            <a:br>
              <a:rPr lang="cs-CZ" sz="2000" b="0" dirty="0">
                <a:solidFill>
                  <a:schemeClr val="tx1"/>
                </a:solidFill>
                <a:latin typeface="+mn-lt"/>
                <a:ea typeface="Aptos" panose="020B0004020202020204" pitchFamily="34" charset="0"/>
                <a:cs typeface="Aptos" panose="020B0004020202020204" pitchFamily="34" charset="0"/>
              </a:rPr>
            </a:br>
            <a:br>
              <a:rPr lang="cs-CZ" sz="2000" b="0" dirty="0">
                <a:solidFill>
                  <a:schemeClr val="tx1"/>
                </a:solidFill>
                <a:ea typeface="Aptos" panose="020B0004020202020204" pitchFamily="34" charset="0"/>
                <a:cs typeface="Aptos" panose="020B0004020202020204" pitchFamily="34" charset="0"/>
              </a:rPr>
            </a:br>
            <a:endParaRPr lang="cs-CZ" sz="2000" b="0" dirty="0">
              <a:solidFill>
                <a:schemeClr val="tx1"/>
              </a:solidFill>
            </a:endParaRP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56217414-4C53-637D-5B26-20EE7DF75E63}"/>
              </a:ext>
            </a:extLst>
          </p:cNvPr>
          <p:cNvSpPr txBox="1"/>
          <p:nvPr/>
        </p:nvSpPr>
        <p:spPr>
          <a:xfrm>
            <a:off x="8277001" y="859361"/>
            <a:ext cx="35070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4"/>
                </a:solidFill>
                <a:latin typeface="+mj-lt"/>
              </a:rPr>
              <a:t>Už máte naši aplikaci eRecept?</a:t>
            </a:r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7C7D6CB6-6352-197B-620A-DD3E853238D3}"/>
              </a:ext>
            </a:extLst>
          </p:cNvPr>
          <p:cNvSpPr txBox="1"/>
          <p:nvPr/>
        </p:nvSpPr>
        <p:spPr>
          <a:xfrm>
            <a:off x="8277001" y="4013166"/>
            <a:ext cx="23554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2000" b="1" dirty="0">
                <a:solidFill>
                  <a:schemeClr val="accent1"/>
                </a:solidFill>
                <a:latin typeface="+mj-lt"/>
              </a:rPr>
              <a:t>Aplikace ke stažení:</a:t>
            </a:r>
          </a:p>
        </p:txBody>
      </p:sp>
      <p:pic>
        <p:nvPicPr>
          <p:cNvPr id="6" name="Obrázek 5" descr="Obsah obrázku text, Písmo, snímek obrazovky, Grafika&#10;&#10;Popis byl vytvořen automaticky">
            <a:extLst>
              <a:ext uri="{FF2B5EF4-FFF2-40B4-BE49-F238E27FC236}">
                <a16:creationId xmlns:a16="http://schemas.microsoft.com/office/drawing/2014/main" id="{EFFE5E52-7186-6F9B-CF65-CF30635A6D5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54693" y="178621"/>
            <a:ext cx="884624" cy="504381"/>
          </a:xfrm>
          <a:prstGeom prst="rect">
            <a:avLst/>
          </a:prstGeom>
        </p:spPr>
      </p:pic>
      <p:pic>
        <p:nvPicPr>
          <p:cNvPr id="7" name="Obrázek 6" descr="Obsah obrázku vzor, čtverec, pixel, design&#10;&#10;Popis byl vytvořen automaticky">
            <a:extLst>
              <a:ext uri="{FF2B5EF4-FFF2-40B4-BE49-F238E27FC236}">
                <a16:creationId xmlns:a16="http://schemas.microsoft.com/office/drawing/2014/main" id="{CDEDC3FC-33FF-F934-D128-D13570F311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7042" y="4898085"/>
            <a:ext cx="1442862" cy="1442862"/>
          </a:xfrm>
          <a:prstGeom prst="rect">
            <a:avLst/>
          </a:prstGeom>
        </p:spPr>
      </p:pic>
      <p:pic>
        <p:nvPicPr>
          <p:cNvPr id="8" name="Obrázek 7" descr="Obsah obrázku vzor, čtverec, pixel&#10;&#10;Popis byl vytvořen automaticky">
            <a:extLst>
              <a:ext uri="{FF2B5EF4-FFF2-40B4-BE49-F238E27FC236}">
                <a16:creationId xmlns:a16="http://schemas.microsoft.com/office/drawing/2014/main" id="{3537CD63-E845-9336-307E-AD15DC0E136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28970" y="4898085"/>
            <a:ext cx="1443600" cy="1443600"/>
          </a:xfrm>
          <a:prstGeom prst="rect">
            <a:avLst/>
          </a:prstGeom>
        </p:spPr>
      </p:pic>
      <p:pic>
        <p:nvPicPr>
          <p:cNvPr id="9" name="Obrázek 8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F90CB6E1-814C-FFC7-2C0D-9830759FC534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93" t="13552" r="4340" b="51784"/>
          <a:stretch/>
        </p:blipFill>
        <p:spPr>
          <a:xfrm>
            <a:off x="10228970" y="4435193"/>
            <a:ext cx="1369472" cy="455892"/>
          </a:xfrm>
          <a:prstGeom prst="rect">
            <a:avLst/>
          </a:prstGeom>
        </p:spPr>
      </p:pic>
      <p:pic>
        <p:nvPicPr>
          <p:cNvPr id="10" name="Obrázek 9" descr="Obsah obrázku text, snímek obrazovky, Písmo, Grafika&#10;&#10;Popis byl vytvořen automaticky">
            <a:extLst>
              <a:ext uri="{FF2B5EF4-FFF2-40B4-BE49-F238E27FC236}">
                <a16:creationId xmlns:a16="http://schemas.microsoft.com/office/drawing/2014/main" id="{5126D1B9-EC9C-75E7-D530-D1BE0C33060E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1" t="49874" b="15462"/>
          <a:stretch/>
        </p:blipFill>
        <p:spPr>
          <a:xfrm>
            <a:off x="8307042" y="4447696"/>
            <a:ext cx="1442862" cy="430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83132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9A0AEB-3E42-B749-6E71-10DEA42E7D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Joint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(JCA)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36CB3FD9-1547-5FBE-DC80-EF0B7E811F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28871"/>
          </a:xfrm>
        </p:spPr>
        <p:txBody>
          <a:bodyPr>
            <a:normAutofit fontScale="92500" lnSpcReduction="10000"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>
              <a:solidFill>
                <a:srgbClr val="C0000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>
              <a:solidFill>
                <a:srgbClr val="C0000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dirty="0">
              <a:solidFill>
                <a:srgbClr val="C0000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lang="cs-CZ" sz="2000" dirty="0">
              <a:solidFill>
                <a:srgbClr val="C00000"/>
              </a:solidFill>
              <a:latin typeface="Calibri" panose="020F0502020204030204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cs-C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Pouze klinické aspekty bez ekonomického hodnocení a bez posouzení (ve smyslu „</a:t>
            </a:r>
            <a:r>
              <a:rPr kumimoji="0" lang="cs-CZ" sz="2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appraisal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“) 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roku 2025 „ostrý provoz“ </a:t>
            </a: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(první společná HTA budou onkologické přípravky a ATMP)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roku 2028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orphany</a:t>
            </a:r>
            <a:endParaRPr kumimoji="0" lang="cs-CZ" sz="20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cs-CZ" sz="2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Od roku 2030 jednotné HTA pro všechny LP registrované centralizovanou procedurou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4A9E78C3-B08B-6FF5-826F-D86695AB16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92FB6107-65D7-8113-E3AC-3939520BC53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Společné evropské HTA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75E46272-365B-C79C-74B3-10615EED01F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Joint </a:t>
            </a:r>
            <a:r>
              <a:rPr lang="cs-CZ" dirty="0" err="1"/>
              <a:t>Clinical</a:t>
            </a:r>
            <a:r>
              <a:rPr lang="cs-CZ" dirty="0"/>
              <a:t> </a:t>
            </a:r>
            <a:r>
              <a:rPr lang="cs-CZ" dirty="0" err="1"/>
              <a:t>Assessment</a:t>
            </a:r>
            <a:r>
              <a:rPr lang="cs-CZ" dirty="0"/>
              <a:t> (JCA)</a:t>
            </a:r>
          </a:p>
        </p:txBody>
      </p:sp>
      <p:graphicFrame>
        <p:nvGraphicFramePr>
          <p:cNvPr id="10" name="Diagram 9">
            <a:extLst>
              <a:ext uri="{FF2B5EF4-FFF2-40B4-BE49-F238E27FC236}">
                <a16:creationId xmlns:a16="http://schemas.microsoft.com/office/drawing/2014/main" id="{A66CAF66-6D5B-2D28-4F85-95BA8C3DAD2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19528637"/>
              </p:ext>
            </p:extLst>
          </p:nvPr>
        </p:nvGraphicFramePr>
        <p:xfrm>
          <a:off x="1406289" y="1758767"/>
          <a:ext cx="8130785" cy="34165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77193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extLst>
              <a:ext uri="{FF2B5EF4-FFF2-40B4-BE49-F238E27FC236}">
                <a16:creationId xmlns:a16="http://schemas.microsoft.com/office/drawing/2014/main" id="{70FDDA16-19FF-ED76-9AAB-49C7A29C9F0E}"/>
              </a:ext>
            </a:extLst>
          </p:cNvPr>
          <p:cNvSpPr txBox="1"/>
          <p:nvPr/>
        </p:nvSpPr>
        <p:spPr>
          <a:xfrm>
            <a:off x="620470" y="3016748"/>
            <a:ext cx="6164784" cy="20005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EUnetHTA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Collaboration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--- 2009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EUnetHTA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Joint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 --- 2010-2012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EUnetHTA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Joint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2 --- 2012-2015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EUnetHTA Joint </a:t>
            </a:r>
            <a:r>
              <a:rPr kumimoji="0" lang="cs-CZ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Action</a:t>
            </a: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3 --- 2016-2021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EUnetHTA21 ---2012-2023</a:t>
            </a:r>
          </a:p>
        </p:txBody>
      </p:sp>
      <p:pic>
        <p:nvPicPr>
          <p:cNvPr id="12" name="Obrázek 11">
            <a:extLst>
              <a:ext uri="{FF2B5EF4-FFF2-40B4-BE49-F238E27FC236}">
                <a16:creationId xmlns:a16="http://schemas.microsoft.com/office/drawing/2014/main" id="{BC66D952-19E3-5ACC-F0BF-1C586AC1024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6898" y="1505945"/>
            <a:ext cx="2041203" cy="1295378"/>
          </a:xfrm>
          <a:prstGeom prst="rect">
            <a:avLst/>
          </a:prstGeom>
        </p:spPr>
      </p:pic>
      <p:sp>
        <p:nvSpPr>
          <p:cNvPr id="16" name="TextovéPole 15">
            <a:extLst>
              <a:ext uri="{FF2B5EF4-FFF2-40B4-BE49-F238E27FC236}">
                <a16:creationId xmlns:a16="http://schemas.microsoft.com/office/drawing/2014/main" id="{1727BC57-3477-6BF7-4E64-8E14095BA9AD}"/>
              </a:ext>
            </a:extLst>
          </p:cNvPr>
          <p:cNvSpPr txBox="1"/>
          <p:nvPr/>
        </p:nvSpPr>
        <p:spPr>
          <a:xfrm>
            <a:off x="2201253" y="2678194"/>
            <a:ext cx="384140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78 organizací z 29 evropských zemí</a:t>
            </a:r>
          </a:p>
        </p:txBody>
      </p:sp>
      <p:pic>
        <p:nvPicPr>
          <p:cNvPr id="17" name="Obrázek 3" descr="euro union.jpg">
            <a:extLst>
              <a:ext uri="{FF2B5EF4-FFF2-40B4-BE49-F238E27FC236}">
                <a16:creationId xmlns:a16="http://schemas.microsoft.com/office/drawing/2014/main" id="{884AE471-6459-88A8-0E89-7FBACAE643B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5253" y="1454705"/>
            <a:ext cx="4786278" cy="29824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TextovéPole 18">
            <a:extLst>
              <a:ext uri="{FF2B5EF4-FFF2-40B4-BE49-F238E27FC236}">
                <a16:creationId xmlns:a16="http://schemas.microsoft.com/office/drawing/2014/main" id="{9EAE8759-B28A-CF3A-4F87-3D57DBADAEEC}"/>
              </a:ext>
            </a:extLst>
          </p:cNvPr>
          <p:cNvSpPr txBox="1"/>
          <p:nvPr/>
        </p:nvSpPr>
        <p:spPr>
          <a:xfrm>
            <a:off x="258146" y="4906720"/>
            <a:ext cx="10734397" cy="196977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cs-CZ" sz="2000" b="1" i="0" dirty="0">
              <a:effectLst/>
              <a:highlight>
                <a:srgbClr val="FFFFFF"/>
              </a:highlight>
            </a:endParaRPr>
          </a:p>
          <a:p>
            <a:pPr algn="ctr"/>
            <a:r>
              <a:rPr lang="en-US" sz="2000" b="1" i="0" dirty="0" err="1">
                <a:effectLst/>
                <a:highlight>
                  <a:srgbClr val="FFFFFF"/>
                </a:highlight>
              </a:rPr>
              <a:t>Nařízení</a:t>
            </a:r>
            <a:r>
              <a:rPr lang="en-US" sz="2000" b="1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000" b="1" i="0" dirty="0" err="1">
                <a:effectLst/>
                <a:highlight>
                  <a:srgbClr val="FFFFFF"/>
                </a:highlight>
              </a:rPr>
              <a:t>Evropského</a:t>
            </a:r>
            <a:r>
              <a:rPr lang="en-US" sz="2000" b="1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000" b="1" i="0" dirty="0" err="1">
                <a:effectLst/>
                <a:highlight>
                  <a:srgbClr val="FFFFFF"/>
                </a:highlight>
              </a:rPr>
              <a:t>parlamentu</a:t>
            </a:r>
            <a:r>
              <a:rPr lang="en-US" sz="2000" b="1" i="0" dirty="0">
                <a:effectLst/>
                <a:highlight>
                  <a:srgbClr val="FFFFFF"/>
                </a:highlight>
              </a:rPr>
              <a:t> a Rady (EU) 2021/2282 ze </a:t>
            </a:r>
            <a:r>
              <a:rPr lang="en-US" sz="2000" b="1" i="0" dirty="0" err="1">
                <a:effectLst/>
                <a:highlight>
                  <a:srgbClr val="FFFFFF"/>
                </a:highlight>
              </a:rPr>
              <a:t>dne</a:t>
            </a:r>
            <a:r>
              <a:rPr lang="en-US" sz="2000" b="1" i="0" dirty="0">
                <a:effectLst/>
                <a:highlight>
                  <a:srgbClr val="FFFFFF"/>
                </a:highlight>
              </a:rPr>
              <a:t> 15. </a:t>
            </a:r>
            <a:r>
              <a:rPr lang="en-US" sz="2000" b="1" i="0" dirty="0" err="1">
                <a:effectLst/>
                <a:highlight>
                  <a:srgbClr val="FFFFFF"/>
                </a:highlight>
              </a:rPr>
              <a:t>prosince</a:t>
            </a:r>
            <a:r>
              <a:rPr lang="en-US" sz="2000" b="1" i="0" dirty="0">
                <a:effectLst/>
                <a:highlight>
                  <a:srgbClr val="FFFFFF"/>
                </a:highlight>
              </a:rPr>
              <a:t> 2021 o </a:t>
            </a:r>
            <a:r>
              <a:rPr lang="en-US" sz="2000" b="1" i="0" dirty="0" err="1">
                <a:effectLst/>
                <a:highlight>
                  <a:srgbClr val="FFFFFF"/>
                </a:highlight>
              </a:rPr>
              <a:t>hodnocení</a:t>
            </a:r>
            <a:r>
              <a:rPr lang="en-US" sz="2000" b="1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000" b="1" i="0" dirty="0" err="1">
                <a:effectLst/>
                <a:highlight>
                  <a:srgbClr val="FFFFFF"/>
                </a:highlight>
              </a:rPr>
              <a:t>zdravotnických</a:t>
            </a:r>
            <a:r>
              <a:rPr lang="en-US" sz="2000" b="1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000" b="1" i="0" dirty="0" err="1">
                <a:effectLst/>
                <a:highlight>
                  <a:srgbClr val="FFFFFF"/>
                </a:highlight>
              </a:rPr>
              <a:t>technologií</a:t>
            </a:r>
            <a:r>
              <a:rPr lang="en-US" sz="2000" b="1" i="0" dirty="0">
                <a:effectLst/>
                <a:highlight>
                  <a:srgbClr val="FFFFFF"/>
                </a:highlight>
              </a:rPr>
              <a:t> a o </a:t>
            </a:r>
            <a:r>
              <a:rPr lang="en-US" sz="2000" b="1" i="0" dirty="0" err="1">
                <a:effectLst/>
                <a:highlight>
                  <a:srgbClr val="FFFFFF"/>
                </a:highlight>
              </a:rPr>
              <a:t>změně</a:t>
            </a:r>
            <a:r>
              <a:rPr lang="en-US" sz="2000" b="1" i="0" dirty="0">
                <a:effectLst/>
                <a:highlight>
                  <a:srgbClr val="FFFFFF"/>
                </a:highlight>
              </a:rPr>
              <a:t> </a:t>
            </a:r>
            <a:r>
              <a:rPr lang="en-US" sz="2000" b="1" i="0" dirty="0" err="1">
                <a:effectLst/>
                <a:highlight>
                  <a:srgbClr val="FFFFFF"/>
                </a:highlight>
              </a:rPr>
              <a:t>směrnice</a:t>
            </a:r>
            <a:r>
              <a:rPr lang="en-US" sz="2000" b="1" i="0" dirty="0">
                <a:effectLst/>
                <a:highlight>
                  <a:srgbClr val="FFFFFF"/>
                </a:highlight>
              </a:rPr>
              <a:t> 2011/24/EU (Text s </a:t>
            </a:r>
            <a:r>
              <a:rPr lang="en-US" sz="2000" b="1" i="0" dirty="0" err="1">
                <a:effectLst/>
                <a:highlight>
                  <a:srgbClr val="FFFFFF"/>
                </a:highlight>
              </a:rPr>
              <a:t>významem</a:t>
            </a:r>
            <a:r>
              <a:rPr lang="en-US" sz="2000" b="1" i="0" dirty="0">
                <a:effectLst/>
                <a:highlight>
                  <a:srgbClr val="FFFFFF"/>
                </a:highlight>
              </a:rPr>
              <a:t> pro EHP)</a:t>
            </a:r>
            <a:endParaRPr lang="cs-CZ" sz="2000" b="1" dirty="0">
              <a:highlight>
                <a:srgbClr val="FFFFFF"/>
              </a:highlight>
            </a:endParaRPr>
          </a:p>
          <a:p>
            <a:pPr algn="ctr"/>
            <a:r>
              <a:rPr lang="cs-CZ" sz="1400" b="0" i="0" u="none" strike="noStrike" baseline="0" dirty="0">
                <a:solidFill>
                  <a:srgbClr val="1EA3A4"/>
                </a:solidFill>
                <a:latin typeface="Calibri" panose="020F050202020403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https://eur-lex.europa.eu/legal-content/EN/TXT/?uri=CELEX:32021R2282</a:t>
            </a:r>
            <a:endParaRPr lang="cs-CZ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sng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9555BB56-D80B-7ED1-0167-FDD39BB56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Vývoj JCA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BC0D025-A1B3-B8D5-299F-EC7A3F6617F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Společné evropské HTA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FC27E4EE-B9CD-1BFB-3F30-9E8C0E0CF3F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Vývoj JCA</a:t>
            </a:r>
          </a:p>
        </p:txBody>
      </p:sp>
      <p:sp>
        <p:nvSpPr>
          <p:cNvPr id="5" name="Zástupný symbol pro datum 3">
            <a:extLst>
              <a:ext uri="{FF2B5EF4-FFF2-40B4-BE49-F238E27FC236}">
                <a16:creationId xmlns:a16="http://schemas.microsoft.com/office/drawing/2014/main" id="{343A349B-DB3F-B608-285F-9AEB007E8A3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193773" y="6300580"/>
            <a:ext cx="1050235" cy="253916"/>
          </a:xfrm>
        </p:spPr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632029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407A1A6-5544-4035-94D5-AE233C4A6C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Organizační struktura koordinační skupiny (HTA-CG)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838D33F9-D4B4-0C5A-A7C8-880EF85A2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6CA95135-7050-56F7-BAEA-CBCE2229EBA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Společné evropské HTA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99F25A28-9F19-E173-9D12-E15030CD219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Organizační struktura koordinační skupiny (HTA-CG)</a:t>
            </a:r>
          </a:p>
        </p:txBody>
      </p:sp>
      <p:pic>
        <p:nvPicPr>
          <p:cNvPr id="7" name="Zástupný obsah 6">
            <a:extLst>
              <a:ext uri="{FF2B5EF4-FFF2-40B4-BE49-F238E27FC236}">
                <a16:creationId xmlns:a16="http://schemas.microsoft.com/office/drawing/2014/main" id="{9E22B598-C00B-C4F2-B584-72EE26D571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9261" y="1825625"/>
            <a:ext cx="9233477" cy="43513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1113433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BA238B3-3BF4-9547-ACF4-38E2136A0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Koordinační skupina (HTA-CG) a její podskupiny (</a:t>
            </a:r>
            <a:r>
              <a:rPr lang="cs-CZ" dirty="0" err="1"/>
              <a:t>SGs</a:t>
            </a:r>
            <a:r>
              <a:rPr lang="cs-CZ" dirty="0"/>
              <a:t>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78F1721-70A0-0AC7-50B8-C9E7FD7CDE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D55E148-B867-5F6D-AA4D-27F55C1D52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Společné evropské HTA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4C243B42-28DA-299E-9FF3-5F6684526C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Koordinační skupina (HTA-CG) a její podskupiny (</a:t>
            </a:r>
            <a:r>
              <a:rPr lang="cs-CZ" dirty="0" err="1"/>
              <a:t>SGs</a:t>
            </a:r>
            <a:r>
              <a:rPr lang="cs-CZ" dirty="0"/>
              <a:t>)</a:t>
            </a: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2338C13C-7E8E-279B-7124-4A2456D2FE31}"/>
              </a:ext>
            </a:extLst>
          </p:cNvPr>
          <p:cNvSpPr/>
          <p:nvPr/>
        </p:nvSpPr>
        <p:spPr>
          <a:xfrm>
            <a:off x="1396284" y="2677117"/>
            <a:ext cx="6535718" cy="2394953"/>
          </a:xfrm>
          <a:prstGeom prst="rect">
            <a:avLst/>
          </a:prstGeom>
          <a:solidFill>
            <a:srgbClr val="E0E0E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PODSKUPINY (-</a:t>
            </a:r>
            <a:r>
              <a:rPr kumimoji="0" lang="cs-CZ" sz="16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SGs</a:t>
            </a: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</p:txBody>
      </p:sp>
      <p:sp>
        <p:nvSpPr>
          <p:cNvPr id="9" name="Šipka: nahoru 8">
            <a:extLst>
              <a:ext uri="{FF2B5EF4-FFF2-40B4-BE49-F238E27FC236}">
                <a16:creationId xmlns:a16="http://schemas.microsoft.com/office/drawing/2014/main" id="{49FB1785-2FA4-CED2-B4FC-ED198C3238B6}"/>
              </a:ext>
            </a:extLst>
          </p:cNvPr>
          <p:cNvSpPr/>
          <p:nvPr/>
        </p:nvSpPr>
        <p:spPr>
          <a:xfrm>
            <a:off x="8658246" y="2754886"/>
            <a:ext cx="472553" cy="427973"/>
          </a:xfrm>
          <a:prstGeom prst="up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extovéPole 8">
            <a:extLst>
              <a:ext uri="{FF2B5EF4-FFF2-40B4-BE49-F238E27FC236}">
                <a16:creationId xmlns:a16="http://schemas.microsoft.com/office/drawing/2014/main" id="{D65A400A-B487-A02B-5656-5C29101B3D44}"/>
              </a:ext>
            </a:extLst>
          </p:cNvPr>
          <p:cNvSpPr txBox="1"/>
          <p:nvPr/>
        </p:nvSpPr>
        <p:spPr>
          <a:xfrm>
            <a:off x="1396284" y="2213551"/>
            <a:ext cx="7988208" cy="471359"/>
          </a:xfrm>
          <a:prstGeom prst="rect">
            <a:avLst/>
          </a:prstGeom>
          <a:solidFill>
            <a:schemeClr val="bg2">
              <a:lumMod val="50000"/>
            </a:schemeClr>
          </a:solidFill>
          <a:ln w="3175">
            <a:noFill/>
          </a:ln>
        </p:spPr>
        <p:txBody>
          <a:bodyPr wrap="square" tIns="81000" bIns="8100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KOORDINAČNÍ SKUPINA ČLENSKÝCH STÁTŮ (HTACG)</a:t>
            </a:r>
            <a:endParaRPr kumimoji="0" lang="cs-CZ" sz="2000" b="1" i="0" u="none" strike="noStrike" kern="1200" cap="none" spc="0" normalizeH="0" baseline="3000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Obdélník 10">
            <a:extLst>
              <a:ext uri="{FF2B5EF4-FFF2-40B4-BE49-F238E27FC236}">
                <a16:creationId xmlns:a16="http://schemas.microsoft.com/office/drawing/2014/main" id="{286F82A1-741C-937B-1797-71896232F888}"/>
              </a:ext>
            </a:extLst>
          </p:cNvPr>
          <p:cNvSpPr/>
          <p:nvPr/>
        </p:nvSpPr>
        <p:spPr>
          <a:xfrm>
            <a:off x="1554797" y="3020487"/>
            <a:ext cx="1458000" cy="1863000"/>
          </a:xfrm>
          <a:prstGeom prst="rect">
            <a:avLst/>
          </a:prstGeom>
          <a:solidFill>
            <a:srgbClr val="FED9B0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SPOLEČNÁ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HODNOCENÍ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clinical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assessment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(JCA-SG</a:t>
            </a:r>
            <a:r>
              <a:rPr kumimoji="0" lang="cs-CZ" sz="105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endParaRPr kumimoji="0" lang="cs-CZ" sz="105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Společná hodnotící zpráva</a:t>
            </a:r>
          </a:p>
        </p:txBody>
      </p:sp>
      <p:sp>
        <p:nvSpPr>
          <p:cNvPr id="12" name="Obdélník 11">
            <a:extLst>
              <a:ext uri="{FF2B5EF4-FFF2-40B4-BE49-F238E27FC236}">
                <a16:creationId xmlns:a16="http://schemas.microsoft.com/office/drawing/2014/main" id="{1740A078-A478-9774-7C0E-1A74810297F2}"/>
              </a:ext>
            </a:extLst>
          </p:cNvPr>
          <p:cNvSpPr/>
          <p:nvPr/>
        </p:nvSpPr>
        <p:spPr>
          <a:xfrm>
            <a:off x="3144668" y="3020487"/>
            <a:ext cx="1458000" cy="1863000"/>
          </a:xfrm>
          <a:prstGeom prst="rect">
            <a:avLst/>
          </a:prstGeom>
          <a:solidFill>
            <a:srgbClr val="BDF1DE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SPOLEČNÉ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KONZULTACE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Joint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scientific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consultation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(JSC-SG)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Zpráva ke společné konzultaci</a:t>
            </a:r>
          </a:p>
        </p:txBody>
      </p:sp>
      <p:sp>
        <p:nvSpPr>
          <p:cNvPr id="13" name="Obdélník 12">
            <a:extLst>
              <a:ext uri="{FF2B5EF4-FFF2-40B4-BE49-F238E27FC236}">
                <a16:creationId xmlns:a16="http://schemas.microsoft.com/office/drawing/2014/main" id="{D2ED8FBC-6A92-F41A-7380-AF7593D5E1B0}"/>
              </a:ext>
            </a:extLst>
          </p:cNvPr>
          <p:cNvSpPr/>
          <p:nvPr/>
        </p:nvSpPr>
        <p:spPr>
          <a:xfrm>
            <a:off x="4734539" y="3020487"/>
            <a:ext cx="1458000" cy="1863000"/>
          </a:xfrm>
          <a:prstGeom prst="rect">
            <a:avLst/>
          </a:prstGeom>
          <a:solidFill>
            <a:srgbClr val="CFC0F6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HORIZON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SCANNING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Identification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of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emerging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health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technologies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(HS-SG)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Výstup pro roční pracovní program</a:t>
            </a:r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C9756CC0-6DE7-660E-C3BD-BE95FCE89DDA}"/>
              </a:ext>
            </a:extLst>
          </p:cNvPr>
          <p:cNvSpPr/>
          <p:nvPr/>
        </p:nvSpPr>
        <p:spPr>
          <a:xfrm>
            <a:off x="6324410" y="3020487"/>
            <a:ext cx="1458000" cy="1863000"/>
          </a:xfrm>
          <a:prstGeom prst="rect">
            <a:avLst/>
          </a:prstGeom>
          <a:solidFill>
            <a:srgbClr val="B5DDF5"/>
          </a:solidFill>
          <a:ln w="317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SPOLEČNÉ </a:t>
            </a:r>
            <a:b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2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METODIKY A POSTUPY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MethodologIcal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and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procedural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guidance</a:t>
            </a:r>
            <a:endParaRPr kumimoji="0" lang="cs-CZ" sz="12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(MPG-SG)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Tx/>
              <a:buNone/>
              <a:tabLst/>
              <a:defRPr/>
            </a:pPr>
            <a:endParaRPr kumimoji="0" lang="cs-CZ" sz="400" b="0" i="0" u="none" strike="noStrike" kern="1200" cap="none" spc="0" normalizeH="0" baseline="0" noProof="0" dirty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35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05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Metodiky a postupy</a:t>
            </a:r>
          </a:p>
        </p:txBody>
      </p:sp>
      <p:sp>
        <p:nvSpPr>
          <p:cNvPr id="15" name="Bublinový popisek: se šipkou doprava 14">
            <a:extLst>
              <a:ext uri="{FF2B5EF4-FFF2-40B4-BE49-F238E27FC236}">
                <a16:creationId xmlns:a16="http://schemas.microsoft.com/office/drawing/2014/main" id="{2278F160-2DE6-E9F7-8064-33FD3F7E05AD}"/>
              </a:ext>
            </a:extLst>
          </p:cNvPr>
          <p:cNvSpPr/>
          <p:nvPr/>
        </p:nvSpPr>
        <p:spPr>
          <a:xfrm flipH="1">
            <a:off x="7932000" y="3180539"/>
            <a:ext cx="2154090" cy="1478690"/>
          </a:xfrm>
          <a:prstGeom prst="rightArrowCallout">
            <a:avLst>
              <a:gd name="adj1" fmla="val 21135"/>
              <a:gd name="adj2" fmla="val 25000"/>
              <a:gd name="adj3" fmla="val 18558"/>
              <a:gd name="adj4" fmla="val 71269"/>
            </a:avLst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SÍŤ DOTČENÝCH SUBJEKTŮ </a:t>
            </a:r>
            <a:b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STRAN </a:t>
            </a:r>
            <a:r>
              <a:rPr kumimoji="0" lang="cs-CZ" sz="1600" b="0" i="1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(stakeholder network)</a:t>
            </a:r>
          </a:p>
        </p:txBody>
      </p:sp>
      <p:sp>
        <p:nvSpPr>
          <p:cNvPr id="16" name="TextovéPole 14">
            <a:extLst>
              <a:ext uri="{FF2B5EF4-FFF2-40B4-BE49-F238E27FC236}">
                <a16:creationId xmlns:a16="http://schemas.microsoft.com/office/drawing/2014/main" id="{36654785-9164-5D00-120A-5E3353767F0C}"/>
              </a:ext>
            </a:extLst>
          </p:cNvPr>
          <p:cNvSpPr txBox="1"/>
          <p:nvPr/>
        </p:nvSpPr>
        <p:spPr>
          <a:xfrm>
            <a:off x="1396283" y="5573505"/>
            <a:ext cx="2639028" cy="312623"/>
          </a:xfrm>
          <a:prstGeom prst="rect">
            <a:avLst/>
          </a:prstGeom>
          <a:solidFill>
            <a:srgbClr val="FDCBB9"/>
          </a:solidFill>
          <a:ln w="3175">
            <a:noFill/>
            <a:prstDash val="solid"/>
          </a:ln>
        </p:spPr>
        <p:txBody>
          <a:bodyPr wrap="square" tIns="8100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ADMINISTRATIVNÍ PODPORA</a:t>
            </a:r>
          </a:p>
        </p:txBody>
      </p:sp>
      <p:sp>
        <p:nvSpPr>
          <p:cNvPr id="17" name="TextovéPole 15">
            <a:extLst>
              <a:ext uri="{FF2B5EF4-FFF2-40B4-BE49-F238E27FC236}">
                <a16:creationId xmlns:a16="http://schemas.microsoft.com/office/drawing/2014/main" id="{E2194BB9-E1E3-6978-1881-B5A0CD5DC74B}"/>
              </a:ext>
            </a:extLst>
          </p:cNvPr>
          <p:cNvSpPr txBox="1"/>
          <p:nvPr/>
        </p:nvSpPr>
        <p:spPr>
          <a:xfrm>
            <a:off x="6722251" y="5573504"/>
            <a:ext cx="2662241" cy="312623"/>
          </a:xfrm>
          <a:prstGeom prst="rect">
            <a:avLst/>
          </a:prstGeom>
          <a:solidFill>
            <a:srgbClr val="FDCBB9"/>
          </a:solidFill>
          <a:ln>
            <a:noFill/>
            <a:prstDash val="solid"/>
          </a:ln>
        </p:spPr>
        <p:txBody>
          <a:bodyPr wrap="square" tIns="8100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IT PODPORA</a:t>
            </a:r>
          </a:p>
        </p:txBody>
      </p:sp>
      <p:sp>
        <p:nvSpPr>
          <p:cNvPr id="18" name="TextovéPole 16">
            <a:extLst>
              <a:ext uri="{FF2B5EF4-FFF2-40B4-BE49-F238E27FC236}">
                <a16:creationId xmlns:a16="http://schemas.microsoft.com/office/drawing/2014/main" id="{A5F2B73B-0AD5-E6ED-AF76-93E16553D9B7}"/>
              </a:ext>
            </a:extLst>
          </p:cNvPr>
          <p:cNvSpPr txBox="1"/>
          <p:nvPr/>
        </p:nvSpPr>
        <p:spPr>
          <a:xfrm>
            <a:off x="4142452" y="5573504"/>
            <a:ext cx="2472659" cy="312623"/>
          </a:xfrm>
          <a:prstGeom prst="rect">
            <a:avLst/>
          </a:prstGeom>
          <a:solidFill>
            <a:srgbClr val="FDCBB9"/>
          </a:solidFill>
          <a:ln>
            <a:noFill/>
            <a:prstDash val="solid"/>
          </a:ln>
        </p:spPr>
        <p:txBody>
          <a:bodyPr wrap="square" tIns="8100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srgbClr val="E7E6E6">
                    <a:lumMod val="2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TECHNICKÁ PODPORA</a:t>
            </a:r>
          </a:p>
        </p:txBody>
      </p:sp>
      <p:sp>
        <p:nvSpPr>
          <p:cNvPr id="19" name="Šipka: nahoru 18">
            <a:extLst>
              <a:ext uri="{FF2B5EF4-FFF2-40B4-BE49-F238E27FC236}">
                <a16:creationId xmlns:a16="http://schemas.microsoft.com/office/drawing/2014/main" id="{A648A6D2-D1C7-74EF-4E8B-E5CA2A0C9177}"/>
              </a:ext>
            </a:extLst>
          </p:cNvPr>
          <p:cNvSpPr/>
          <p:nvPr/>
        </p:nvSpPr>
        <p:spPr>
          <a:xfrm rot="10800000">
            <a:off x="8658247" y="4666505"/>
            <a:ext cx="472553" cy="427973"/>
          </a:xfrm>
          <a:prstGeom prst="upArrow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600" b="0" i="0" u="none" strike="noStrike" kern="1200" cap="none" spc="0" normalizeH="0" baseline="0" noProof="0">
              <a:ln>
                <a:noFill/>
              </a:ln>
              <a:solidFill>
                <a:srgbClr val="E7E6E6">
                  <a:lumMod val="2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Obdélník 19">
            <a:extLst>
              <a:ext uri="{FF2B5EF4-FFF2-40B4-BE49-F238E27FC236}">
                <a16:creationId xmlns:a16="http://schemas.microsoft.com/office/drawing/2014/main" id="{87C860C0-EE31-5A9C-7EEF-22409C73CBB7}"/>
              </a:ext>
            </a:extLst>
          </p:cNvPr>
          <p:cNvSpPr/>
          <p:nvPr/>
        </p:nvSpPr>
        <p:spPr>
          <a:xfrm>
            <a:off x="1396285" y="5214470"/>
            <a:ext cx="7988207" cy="378000"/>
          </a:xfrm>
          <a:prstGeom prst="rect">
            <a:avLst/>
          </a:prstGeom>
          <a:solidFill>
            <a:srgbClr val="F076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SEKRETARIÁT EVROPSKÉ KOMISE</a:t>
            </a:r>
          </a:p>
        </p:txBody>
      </p:sp>
    </p:spTree>
    <p:extLst>
      <p:ext uri="{BB962C8B-B14F-4D97-AF65-F5344CB8AC3E}">
        <p14:creationId xmlns:p14="http://schemas.microsoft.com/office/powerpoint/2010/main" val="476684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790DE0D-7EBF-BC4D-CC47-5334F0CC2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Aktuální stav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ACCE31CB-CBAC-A1AF-EE05-435222F7D3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3027630" cy="4351338"/>
          </a:xfrm>
        </p:spPr>
        <p:txBody>
          <a:bodyPr/>
          <a:lstStyle/>
          <a:p>
            <a:r>
              <a:rPr kumimoji="0" lang="cs-CZ" sz="1600" b="1" i="0" u="none" strike="noStrike" kern="1200" cap="none" spc="0" normalizeH="0" baseline="0" noProof="0" dirty="0">
                <a:ln>
                  <a:noFill/>
                </a:ln>
                <a:solidFill>
                  <a:srgbClr val="1B4178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https://health.ec.europa.eu/health-technology-assessment/regulation-health-technology-assessment_en</a:t>
            </a: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E71C798E-5027-AAA7-8C20-4FD72A9E1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7D1AC179-931F-2902-4719-DC680C7F891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Společné evropské HTA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2049AA4A-A2F8-B43D-A84D-2D4C3C1301E6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Aktuální stav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0ABC44F6-A1CB-5147-91E8-2E084F8CD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4008" y="965349"/>
            <a:ext cx="7185434" cy="4800560"/>
          </a:xfrm>
          <a:prstGeom prst="rect">
            <a:avLst/>
          </a:prstGeom>
        </p:spPr>
      </p:pic>
      <p:sp>
        <p:nvSpPr>
          <p:cNvPr id="8" name="Obdélník 7">
            <a:extLst>
              <a:ext uri="{FF2B5EF4-FFF2-40B4-BE49-F238E27FC236}">
                <a16:creationId xmlns:a16="http://schemas.microsoft.com/office/drawing/2014/main" id="{920E9CC2-913C-9679-A2CE-38DCE811B901}"/>
              </a:ext>
            </a:extLst>
          </p:cNvPr>
          <p:cNvSpPr/>
          <p:nvPr/>
        </p:nvSpPr>
        <p:spPr>
          <a:xfrm>
            <a:off x="4481465" y="5522614"/>
            <a:ext cx="669957" cy="24329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05031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193BFC8-3D57-F7C2-0AD1-20D15E8F7E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Metodiky a dokumenty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F0F3FB-4936-807D-1211-47CA45A9104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9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Practical Guideline for Quantitative Evidence Synthesis: Direct and Indirect Comparisons</a:t>
            </a:r>
            <a:endParaRPr lang="cs-CZ" sz="1900" b="1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lvl="1"/>
            <a:r>
              <a:rPr lang="en-US" sz="15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2"/>
              </a:rPr>
              <a:t>https://health.ec.europa.eu/publications/practical-guideline-quantitative-evidence-synthesis-direct-and-indirect-comparisons_en</a:t>
            </a:r>
            <a:endParaRPr lang="cs-CZ" sz="1500" b="1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l"/>
            <a:r>
              <a:rPr lang="en-US" sz="19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Methodological Guideline for Quantitative Evidence Synthesis: Direct and Indirect Comparisons</a:t>
            </a:r>
          </a:p>
          <a:p>
            <a:pPr lvl="1"/>
            <a:r>
              <a:rPr lang="cs-CZ" sz="1500" b="1" dirty="0">
                <a:hlinkClick r:id="rId3"/>
              </a:rPr>
              <a:t>https://health.ec.europa.eu/publications/methodological-guideline-quantitative-evidence-synthesis-direct-and-indirect-comparisons_en</a:t>
            </a:r>
            <a:endParaRPr lang="cs-CZ" sz="1500" b="1" dirty="0"/>
          </a:p>
          <a:p>
            <a:r>
              <a:rPr lang="en-US" sz="19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Guidance on reporting requirements for multiplicity issues and subgroup, sensitivity and post hoc analyses in joint clinical assessments</a:t>
            </a:r>
            <a:endParaRPr lang="cs-CZ" sz="1900" b="1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lvl="1"/>
            <a:r>
              <a:rPr lang="en-US" sz="15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4"/>
              </a:rPr>
              <a:t>https://health.ec.europa.eu/publications/guidance-reporting-requirements-multiplicity-issues-and-subgroup-sensitivity-and-post-hoc-analyses_en</a:t>
            </a:r>
            <a:endParaRPr lang="cs-CZ" sz="1500" b="1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19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Guidance on outcomes for joint clinical assessments</a:t>
            </a:r>
            <a:endParaRPr lang="cs-CZ" sz="1900" b="1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lvl="1"/>
            <a:r>
              <a:rPr lang="en-US" sz="15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5"/>
              </a:rPr>
              <a:t>https://health.ec.europa.eu/publications/guidance-outcomes-joint-clinical-assessments_en</a:t>
            </a:r>
            <a:endParaRPr lang="cs-CZ" sz="1500" b="1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r>
              <a:rPr lang="en-US" sz="19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Scientific specifications of medicinal products subject to joint clinical assessments</a:t>
            </a:r>
          </a:p>
          <a:p>
            <a:pPr lvl="1"/>
            <a:r>
              <a:rPr lang="en-US" sz="1500" b="1" i="0" dirty="0">
                <a:effectLst/>
                <a:highlight>
                  <a:srgbClr val="FFFFFF"/>
                </a:highlight>
                <a:latin typeface="arial" panose="020B0604020202020204" pitchFamily="34" charset="0"/>
                <a:hlinkClick r:id="rId6"/>
              </a:rPr>
              <a:t>https://health.ec.europa.eu/publications/scientific-specifications-medicinal-products-subject-joint-clinical-assessments_en</a:t>
            </a:r>
            <a:endParaRPr lang="en-US" sz="1500" b="1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en-US" b="1" i="0" dirty="0"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CC0ADF60-8758-0C3C-407B-B7CF96097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40F60292-F001-7629-8271-6F61E82B2F8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cs-CZ" dirty="0"/>
              <a:t>Společné evropské HTA</a:t>
            </a:r>
          </a:p>
        </p:txBody>
      </p:sp>
      <p:sp>
        <p:nvSpPr>
          <p:cNvPr id="6" name="Zástupný text 5">
            <a:extLst>
              <a:ext uri="{FF2B5EF4-FFF2-40B4-BE49-F238E27FC236}">
                <a16:creationId xmlns:a16="http://schemas.microsoft.com/office/drawing/2014/main" id="{19D310C6-C033-7622-7344-D05BE3F36AF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r>
              <a:rPr lang="cs-CZ" dirty="0"/>
              <a:t>Metodiky a dokumenty</a:t>
            </a:r>
          </a:p>
        </p:txBody>
      </p:sp>
    </p:spTree>
    <p:extLst>
      <p:ext uri="{BB962C8B-B14F-4D97-AF65-F5344CB8AC3E}">
        <p14:creationId xmlns:p14="http://schemas.microsoft.com/office/powerpoint/2010/main" val="745606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D0EBA7F-8301-6DBE-3CDA-B1D549A941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3061"/>
            <a:ext cx="5359586" cy="557627"/>
          </a:xfrm>
        </p:spPr>
        <p:txBody>
          <a:bodyPr/>
          <a:lstStyle/>
          <a:p>
            <a:r>
              <a:rPr lang="cs-CZ" dirty="0"/>
              <a:t>Legislativní implementace v ČR – Novela </a:t>
            </a:r>
            <a:r>
              <a:rPr lang="cs-CZ" dirty="0" err="1"/>
              <a:t>ZoVZP</a:t>
            </a:r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60C430A-65FD-BD7A-A887-CB307CEF21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r>
              <a:rPr lang="cs-CZ" dirty="0">
                <a:hlinkClick r:id="rId2"/>
              </a:rPr>
              <a:t>Sněmovní tisk 669/0 (psp.cz)</a:t>
            </a:r>
            <a:endParaRPr lang="cs-CZ" dirty="0"/>
          </a:p>
          <a:p>
            <a:endParaRPr lang="cs-CZ" sz="14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pPr marL="0" indent="0">
              <a:buNone/>
            </a:pPr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sz="1800" b="0" i="0" u="none" strike="noStrike" baseline="0" dirty="0">
              <a:solidFill>
                <a:srgbClr val="000000"/>
              </a:solidFill>
              <a:latin typeface="Calibri" panose="020F0502020204030204" pitchFamily="34" charset="0"/>
            </a:endParaRPr>
          </a:p>
          <a:p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7ECD116-4F45-1A6C-4FD0-FCCE6F31A4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7691037-523B-4BF7-9F10-B66A48121EE5}" type="datetime1">
              <a:rPr lang="cs-CZ" smtClean="0"/>
              <a:t>16.09.2024</a:t>
            </a:fld>
            <a:endParaRPr lang="cs-CZ"/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6E83B9EE-89B3-07EF-D573-4418AE9F93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05615" y="278413"/>
            <a:ext cx="4693185" cy="6392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378459"/>
      </p:ext>
    </p:extLst>
  </p:cSld>
  <p:clrMapOvr>
    <a:masterClrMapping/>
  </p:clrMapOvr>
</p:sld>
</file>

<file path=ppt/theme/theme1.xml><?xml version="1.0" encoding="utf-8"?>
<a:theme xmlns:a="http://schemas.openxmlformats.org/drawingml/2006/main" name="Česky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78403386-E9DF-4437-9C02-DA7F45366568}"/>
    </a:ext>
  </a:extLst>
</a:theme>
</file>

<file path=ppt/theme/theme2.xml><?xml version="1.0" encoding="utf-8"?>
<a:theme xmlns:a="http://schemas.openxmlformats.org/drawingml/2006/main" name="English">
  <a:themeElements>
    <a:clrScheme name="SUKL">
      <a:dk1>
        <a:sysClr val="windowText" lastClr="000000"/>
      </a:dk1>
      <a:lt1>
        <a:sysClr val="window" lastClr="FFFFFF"/>
      </a:lt1>
      <a:dk2>
        <a:srgbClr val="1C2F76"/>
      </a:dk2>
      <a:lt2>
        <a:srgbClr val="DADADA"/>
      </a:lt2>
      <a:accent1>
        <a:srgbClr val="1C2F76"/>
      </a:accent1>
      <a:accent2>
        <a:srgbClr val="215C88"/>
      </a:accent2>
      <a:accent3>
        <a:srgbClr val="04778B"/>
      </a:accent3>
      <a:accent4>
        <a:srgbClr val="1EA3A4"/>
      </a:accent4>
      <a:accent5>
        <a:srgbClr val="B2B2B2"/>
      </a:accent5>
      <a:accent6>
        <a:srgbClr val="DADADA"/>
      </a:accent6>
      <a:hlink>
        <a:srgbClr val="1EA3A4"/>
      </a:hlink>
      <a:folHlink>
        <a:srgbClr val="04778B"/>
      </a:folHlink>
    </a:clrScheme>
    <a:fontScheme name="SUKL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ÚKL dvoujazyčná HD.potx" id="{3D08DF4B-42EF-4E27-84E4-59C0FC871C35}" vid="{1E30B279-4E93-43E7-88D7-3DE50E5097EC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1B0214FE6CDD94CB70230A63FD847A2" ma:contentTypeVersion="4" ma:contentTypeDescription="Vytvoří nový dokument" ma:contentTypeScope="" ma:versionID="b70fd32698f0bd4a459f71a4141a82de">
  <xsd:schema xmlns:xsd="http://www.w3.org/2001/XMLSchema" xmlns:xs="http://www.w3.org/2001/XMLSchema" xmlns:p="http://schemas.microsoft.com/office/2006/metadata/properties" xmlns:ns2="78167b29-709f-4fb0-b489-45643c36fac6" targetNamespace="http://schemas.microsoft.com/office/2006/metadata/properties" ma:root="true" ma:fieldsID="55f1fa1390e321d112ead3fb5e711236" ns2:_="">
    <xsd:import namespace="78167b29-709f-4fb0-b489-45643c36fac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8167b29-709f-4fb0-b489-45643c36fac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45EE454D-0F72-4C90-93F8-C3C2960BEF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97AC657-1025-4308-A835-0863D638B2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8167b29-709f-4fb0-b489-45643c36fa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A7A54EB-59F7-498E-977B-046B365BECCA}">
  <ds:schemaRefs>
    <ds:schemaRef ds:uri="http://schemas.microsoft.com/office/2006/metadata/properties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SÚKL dvoujazyčná HD</Template>
  <TotalTime>1760</TotalTime>
  <Words>1902</Words>
  <Application>Microsoft Office PowerPoint</Application>
  <PresentationFormat>Širokoúhlá obrazovka</PresentationFormat>
  <Paragraphs>364</Paragraphs>
  <Slides>25</Slides>
  <Notes>9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2</vt:i4>
      </vt:variant>
      <vt:variant>
        <vt:lpstr>Nadpisy snímků</vt:lpstr>
      </vt:variant>
      <vt:variant>
        <vt:i4>25</vt:i4>
      </vt:variant>
    </vt:vector>
  </HeadingPairs>
  <TitlesOfParts>
    <vt:vector size="35" baseType="lpstr">
      <vt:lpstr>Aptos</vt:lpstr>
      <vt:lpstr>Aptos Narrow</vt:lpstr>
      <vt:lpstr>arial</vt:lpstr>
      <vt:lpstr>arial</vt:lpstr>
      <vt:lpstr>Calibri</vt:lpstr>
      <vt:lpstr>Calibri-Bold</vt:lpstr>
      <vt:lpstr>EUAlbertina</vt:lpstr>
      <vt:lpstr>Times New Roman</vt:lpstr>
      <vt:lpstr>Česky</vt:lpstr>
      <vt:lpstr>English</vt:lpstr>
      <vt:lpstr>Společné evropské HTA Správní řízení pro léčivé přípravky na vzácná onemocnění</vt:lpstr>
      <vt:lpstr>Co je Joint Clinical Assessment (JCA)?</vt:lpstr>
      <vt:lpstr>Joint Clinical Assessment (JCA)</vt:lpstr>
      <vt:lpstr>Vývoj JCA</vt:lpstr>
      <vt:lpstr>Organizační struktura koordinační skupiny (HTA-CG)</vt:lpstr>
      <vt:lpstr>Koordinační skupina (HTA-CG) a její podskupiny (SGs)</vt:lpstr>
      <vt:lpstr>Aktuální stav</vt:lpstr>
      <vt:lpstr>Metodiky a dokumenty</vt:lpstr>
      <vt:lpstr>Legislativní implementace v ČR – Novela ZoVZP</vt:lpstr>
      <vt:lpstr>Zjednodušená časová osa JCA</vt:lpstr>
      <vt:lpstr>Rozsah hodnocení (Assessment scope)</vt:lpstr>
      <vt:lpstr>Assessment scope</vt:lpstr>
      <vt:lpstr>Příprava národního PICO (PICO survey)</vt:lpstr>
      <vt:lpstr>Spolupráce s pacientskými organizacemi</vt:lpstr>
      <vt:lpstr>Navržené PICOs – Durvalumab HCC</vt:lpstr>
      <vt:lpstr>Správní řízení pro LPVO</vt:lpstr>
      <vt:lpstr>SŘ s LPVO dle § 39da ZoVZP</vt:lpstr>
      <vt:lpstr>SŘ s LPVO dle § 39da ZoVZP – proces</vt:lpstr>
      <vt:lpstr>Správní řízení s LPVO vedená na sekci CAU v období 2022–2024</vt:lpstr>
      <vt:lpstr>ROZ u LPVO dle § 39da (2022–2024) </vt:lpstr>
      <vt:lpstr>Přehled vydaných ROZ dle § 39da ZoVZP (2022–2024)</vt:lpstr>
      <vt:lpstr>Přehled běžících SŘ dle § 39da ZoVZP</vt:lpstr>
      <vt:lpstr>Zkušenosti se SŘ dle § 39da ZoVZP</vt:lpstr>
      <vt:lpstr>dotazník spokojenosti </vt:lpstr>
      <vt:lpstr>Prezentace aplikace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Vojáčková Lukrécie Sophie</dc:creator>
  <cp:lastModifiedBy>Vojáčková Lukrécie Sophie</cp:lastModifiedBy>
  <cp:revision>65</cp:revision>
  <dcterms:created xsi:type="dcterms:W3CDTF">2024-05-28T13:59:04Z</dcterms:created>
  <dcterms:modified xsi:type="dcterms:W3CDTF">2024-09-16T07:52:57Z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0x01010071B0214FE6CDD94CB70230A63FD847A2</vt:lpwstr>
  </property>
</Properties>
</file>