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4"/>
  </p:notesMasterIdLst>
  <p:sldIdLst>
    <p:sldId id="256" r:id="rId3"/>
    <p:sldId id="257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62" r:id="rId12"/>
    <p:sldId id="25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DAC8-C7DA-467B-AFFE-93327161B9E3}" type="datetimeFigureOut">
              <a:rPr lang="cs-CZ" smtClean="0"/>
              <a:t>03.09.2024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D2271-EC98-4276-88F2-214CB8592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67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D400-B5CE-E5BE-AD8C-4FF799B82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4504" y="3882887"/>
            <a:ext cx="8279296" cy="1325217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296E-3732-F788-C7FC-0E6709D7B7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4504" y="5652052"/>
            <a:ext cx="8279296" cy="54996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Informace o přednášejícím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EC6B-4B80-056E-F1BD-43032F38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74504" y="6202017"/>
            <a:ext cx="8279296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3002DDAE-AF89-4425-A1FE-C6AA08B911D5}" type="datetime1">
              <a:rPr lang="cs-CZ" smtClean="0"/>
              <a:t>03.09.2024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26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E426C3-AA60-BA68-3C6F-23079DDFEDC3}"/>
              </a:ext>
            </a:extLst>
          </p:cNvPr>
          <p:cNvSpPr txBox="1"/>
          <p:nvPr userDrawn="1"/>
        </p:nvSpPr>
        <p:spPr>
          <a:xfrm>
            <a:off x="2948609" y="3896138"/>
            <a:ext cx="6977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0" u="none" strike="noStrike" baseline="0">
                <a:solidFill>
                  <a:srgbClr val="1C2F76"/>
                </a:solidFill>
                <a:latin typeface="Calibri-Bold"/>
              </a:rPr>
              <a:t>DĚKUJEME ZA POZORNOST</a:t>
            </a:r>
            <a:br>
              <a:rPr lang="cs-CZ" sz="1800" b="1" i="0" u="none" strike="noStrike" baseline="0">
                <a:solidFill>
                  <a:srgbClr val="1C2F76"/>
                </a:solidFill>
                <a:latin typeface="Calibri-Bold"/>
              </a:rPr>
            </a:br>
            <a:endParaRPr lang="cs-CZ" sz="1800" b="1" i="0" u="none" strike="noStrike" baseline="0">
              <a:solidFill>
                <a:srgbClr val="1C2F76"/>
              </a:solidFill>
              <a:latin typeface="Calibri-Bold"/>
            </a:endParaRPr>
          </a:p>
          <a:p>
            <a:r>
              <a:rPr lang="cs-CZ" sz="1600" b="1" i="0" u="none" strike="noStrike" baseline="0">
                <a:solidFill>
                  <a:srgbClr val="1EA4A5"/>
                </a:solidFill>
                <a:latin typeface="Calibri-Bold"/>
              </a:rPr>
              <a:t>STÁTNÍ ÚSTAV PRO KONTROLU LÉČIV</a:t>
            </a:r>
            <a:br>
              <a:rPr lang="cs-CZ" sz="1600" b="1" i="0" u="none" strike="noStrike" baseline="0">
                <a:solidFill>
                  <a:srgbClr val="1EA4A5"/>
                </a:solidFill>
                <a:latin typeface="Calibri-Bold"/>
              </a:rPr>
            </a:br>
            <a: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Šrobárova 48, 100 41 Praha 10</a:t>
            </a:r>
            <a:b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tel.: +420 272 185 111</a:t>
            </a:r>
            <a:b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cs-CZ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e-mail: posta@sukl.cz</a:t>
            </a:r>
            <a:br>
              <a:rPr lang="cs-CZ" sz="18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endParaRPr lang="cs-CZ" sz="1800" b="0" i="0" u="none" strike="noStrike" baseline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r>
              <a:rPr lang="cs-CZ" sz="2800" b="1" i="0" u="none" strike="noStrike" baseline="0">
                <a:solidFill>
                  <a:srgbClr val="1EA4A5"/>
                </a:solidFill>
                <a:latin typeface="Calibri-Bold"/>
              </a:rPr>
              <a:t>www.sukl.cz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49768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D400-B5CE-E5BE-AD8C-4FF799B82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4504" y="3882887"/>
            <a:ext cx="8279296" cy="1325217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296E-3732-F788-C7FC-0E6709D7B7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4504" y="5652052"/>
            <a:ext cx="8279296" cy="54996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Informace o přednášejícím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EC6B-4B80-056E-F1BD-43032F38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74504" y="6202017"/>
            <a:ext cx="8279296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3002DDAE-AF89-4425-A1FE-C6AA08B911D5}" type="datetime1">
              <a:rPr lang="cs-CZ" smtClean="0"/>
              <a:t>03.09.2024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90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C084-665A-57A2-43A3-2A8284D1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39CD5-31B4-29BC-18F4-748808B6B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6D6B-BD66-2F04-C75F-94569F25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03.09.2024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C8E019-44ED-27F0-532D-91AA1D57F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7EB0C90-4AED-422B-2D57-3669197CF5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945762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3645-3020-4EEF-D771-968CD462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408" y="3637721"/>
            <a:ext cx="8862391" cy="1736035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SEKCE PREZENTACE</a:t>
            </a:r>
          </a:p>
        </p:txBody>
      </p:sp>
    </p:spTree>
    <p:extLst>
      <p:ext uri="{BB962C8B-B14F-4D97-AF65-F5344CB8AC3E}">
        <p14:creationId xmlns:p14="http://schemas.microsoft.com/office/powerpoint/2010/main" val="1099227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AFCCB-A239-D45E-F750-DAE188F2F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06EF-31E4-4042-B876-EF645AF8B904}" type="datetime1">
              <a:rPr lang="cs-CZ" smtClean="0"/>
              <a:t>03.09.2024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32067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D77A-5BBF-4CB5-8173-C5186CFEAF93}" type="datetime1">
              <a:rPr lang="cs-CZ" smtClean="0"/>
              <a:t>03.09.2024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832CFC-987B-EDAA-5ADC-DCF870CCFB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1825625"/>
            <a:ext cx="5916612" cy="43513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95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and ma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2F61DE-16B7-F637-D5A2-699061AA8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D5F-A547-4A12-A42B-722A4F959E64}" type="datetime1">
              <a:rPr lang="cs-CZ" smtClean="0"/>
              <a:t>03.09.2024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7313B-AB7F-85E3-7DCB-EB8CB23E9E78}"/>
              </a:ext>
            </a:extLst>
          </p:cNvPr>
          <p:cNvSpPr txBox="1"/>
          <p:nvPr userDrawn="1"/>
        </p:nvSpPr>
        <p:spPr>
          <a:xfrm>
            <a:off x="838199" y="6300580"/>
            <a:ext cx="2735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STATE INSTITUTE FOR DRUG CONTROL ●</a:t>
            </a:r>
          </a:p>
        </p:txBody>
      </p:sp>
    </p:spTree>
    <p:extLst>
      <p:ext uri="{BB962C8B-B14F-4D97-AF65-F5344CB8AC3E}">
        <p14:creationId xmlns:p14="http://schemas.microsoft.com/office/powerpoint/2010/main" val="163630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C0E2-2624-58C4-B2F5-663E4512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6435"/>
            <a:ext cx="10515600" cy="5642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AC9C7-FDE6-0B4E-C74F-54210E5B3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435"/>
            <a:ext cx="5157787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34325-AF9E-8CA4-6911-8087F634F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9488C-349D-A9AD-A9E6-46F6A58DA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435"/>
            <a:ext cx="5183188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7F2B3-C779-A086-3BDA-CD63923B1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B3618-FD70-05E6-686A-FEBF14A8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54C-07F0-43A6-AC77-DA4F48CEEE26}" type="datetime1">
              <a:rPr lang="cs-CZ" smtClean="0"/>
              <a:t>03.09.2024</a:t>
            </a:fld>
            <a:endParaRPr lang="cs-CZ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A90BD00-93B8-01DD-1754-A6D6052A51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0EF3B39-4033-DDD1-C06A-C77ECD8BA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866683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C310-754E-9AC4-A6F0-AA03103E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397C4-57E6-C5B1-E951-21573C02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4244-5D24-429E-8D39-DBEB4D17AE05}" type="datetime1">
              <a:rPr lang="cs-CZ" smtClean="0"/>
              <a:t>03.09.2024</a:t>
            </a:fld>
            <a:endParaRPr lang="cs-CZ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0D98A2C-AE7E-5FA3-4A70-BD275F35E1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5AC94EB-2988-9B83-4C45-D4A314E71E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885277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5BD0D-C3E0-E97C-C20C-32B04372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2E8-C696-40B0-AC07-097BB1DF101F}" type="datetime1">
              <a:rPr lang="cs-CZ" smtClean="0"/>
              <a:t>03.09.2024</a:t>
            </a:fld>
            <a:endParaRPr lang="cs-CZ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A24A395-2761-EF55-A38A-C4E4D7ECB7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8A6D67F-D00D-3373-DD7A-F3559531B2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50670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C084-665A-57A2-43A3-2A8284D1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39CD5-31B4-29BC-18F4-748808B6B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6D6B-BD66-2F04-C75F-94569F25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03.09.2024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C8E019-44ED-27F0-532D-91AA1D57F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7EB0C90-4AED-422B-2D57-3669197CF5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810003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E426C3-AA60-BA68-3C6F-23079DDFEDC3}"/>
              </a:ext>
            </a:extLst>
          </p:cNvPr>
          <p:cNvSpPr txBox="1"/>
          <p:nvPr userDrawn="1"/>
        </p:nvSpPr>
        <p:spPr>
          <a:xfrm>
            <a:off x="2948609" y="3896138"/>
            <a:ext cx="6977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0" u="none" strike="noStrike" baseline="0">
                <a:solidFill>
                  <a:srgbClr val="1C2F76"/>
                </a:solidFill>
                <a:latin typeface="Calibri-Bold"/>
              </a:rPr>
              <a:t>THANK YOU FOR YOUR ATTENTION</a:t>
            </a:r>
            <a:br>
              <a:rPr lang="cs-CZ" sz="1800" b="1" i="0" u="none" strike="noStrike" baseline="0">
                <a:solidFill>
                  <a:srgbClr val="1C2F76"/>
                </a:solidFill>
                <a:latin typeface="Calibri-Bold"/>
              </a:rPr>
            </a:br>
            <a:endParaRPr lang="cs-CZ" sz="1800" b="1" i="0" u="none" strike="noStrike" baseline="0">
              <a:solidFill>
                <a:srgbClr val="1C2F76"/>
              </a:solidFill>
              <a:latin typeface="Calibri-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>
                <a:solidFill>
                  <a:schemeClr val="accent4"/>
                </a:solidFill>
              </a:rPr>
              <a:t>STATE INSTITUTE FOR DRUG CONTROL</a:t>
            </a:r>
          </a:p>
          <a:p>
            <a: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Šrobárova 48, 100 41 Praha 10</a:t>
            </a:r>
            <a:b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tel.: +420 272 185 111</a:t>
            </a:r>
            <a:b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cs-CZ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e-mail: posta@sukl.cz</a:t>
            </a:r>
            <a:br>
              <a:rPr lang="cs-CZ" sz="18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endParaRPr lang="cs-CZ" sz="1800" b="0" i="0" u="none" strike="noStrike" baseline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r>
              <a:rPr lang="cs-CZ" sz="2800" b="1" i="0" u="none" strike="noStrike" baseline="0">
                <a:solidFill>
                  <a:srgbClr val="1EA4A5"/>
                </a:solidFill>
                <a:latin typeface="Calibri-Bold"/>
              </a:rPr>
              <a:t>www.sukl.cz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255990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sek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3645-3020-4EEF-D771-968CD462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408" y="3637721"/>
            <a:ext cx="8862391" cy="1736035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SEKCE PREZENTACE</a:t>
            </a:r>
          </a:p>
        </p:txBody>
      </p:sp>
    </p:spTree>
    <p:extLst>
      <p:ext uri="{BB962C8B-B14F-4D97-AF65-F5344CB8AC3E}">
        <p14:creationId xmlns:p14="http://schemas.microsoft.com/office/powerpoint/2010/main" val="139302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AFCCB-A239-D45E-F750-DAE188F2F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06EF-31E4-4042-B876-EF645AF8B904}" type="datetime1">
              <a:rPr lang="cs-CZ" smtClean="0"/>
              <a:t>03.09.2024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90892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D77A-5BBF-4CB5-8173-C5186CFEAF93}" type="datetime1">
              <a:rPr lang="cs-CZ" smtClean="0"/>
              <a:t>03.09.2024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832CFC-987B-EDAA-5ADC-DCF870CCFB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1825625"/>
            <a:ext cx="5916612" cy="4351338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42168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s obrázkem a mask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2F61DE-16B7-F637-D5A2-699061AA8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D5F-A547-4A12-A42B-722A4F959E64}" type="datetime1">
              <a:rPr lang="cs-CZ" smtClean="0"/>
              <a:t>03.09.2024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7313B-AB7F-85E3-7DCB-EB8CB23E9E78}"/>
              </a:ext>
            </a:extLst>
          </p:cNvPr>
          <p:cNvSpPr txBox="1"/>
          <p:nvPr userDrawn="1"/>
        </p:nvSpPr>
        <p:spPr>
          <a:xfrm>
            <a:off x="838200" y="6300580"/>
            <a:ext cx="2521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STÁTNÍ ÚSTAV PRO KONTROLU LÉČIV ●</a:t>
            </a:r>
          </a:p>
        </p:txBody>
      </p:sp>
    </p:spTree>
    <p:extLst>
      <p:ext uri="{BB962C8B-B14F-4D97-AF65-F5344CB8AC3E}">
        <p14:creationId xmlns:p14="http://schemas.microsoft.com/office/powerpoint/2010/main" val="269466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C0E2-2624-58C4-B2F5-663E4512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6435"/>
            <a:ext cx="10515600" cy="56425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AC9C7-FDE6-0B4E-C74F-54210E5B3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435"/>
            <a:ext cx="5157787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34325-AF9E-8CA4-6911-8087F634F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9488C-349D-A9AD-A9E6-46F6A58DA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435"/>
            <a:ext cx="5183188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7F2B3-C779-A086-3BDA-CD63923B1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B3618-FD70-05E6-686A-FEBF14A8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54C-07F0-43A6-AC77-DA4F48CEEE26}" type="datetime1">
              <a:rPr lang="cs-CZ" smtClean="0"/>
              <a:t>03.09.2024</a:t>
            </a:fld>
            <a:endParaRPr lang="cs-CZ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A90BD00-93B8-01DD-1754-A6D6052A51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0EF3B39-4033-DDD1-C06A-C77ECD8BA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43051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C310-754E-9AC4-A6F0-AA03103E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397C4-57E6-C5B1-E951-21573C02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4244-5D24-429E-8D39-DBEB4D17AE05}" type="datetime1">
              <a:rPr lang="cs-CZ" smtClean="0"/>
              <a:t>03.09.2024</a:t>
            </a:fld>
            <a:endParaRPr lang="cs-CZ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0D98A2C-AE7E-5FA3-4A70-BD275F35E1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5AC94EB-2988-9B83-4C45-D4A314E71E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196487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5BD0D-C3E0-E97C-C20C-32B04372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2E8-C696-40B0-AC07-097BB1DF101F}" type="datetime1">
              <a:rPr lang="cs-CZ" smtClean="0"/>
              <a:t>03.09.2024</a:t>
            </a:fld>
            <a:endParaRPr lang="cs-CZ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A24A395-2761-EF55-A38A-C4E4D7ECB7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8A6D67F-D00D-3373-DD7A-F3559531B2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47792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B5A15-335E-6A93-D2DD-C7F2A245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61"/>
            <a:ext cx="10515600" cy="557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361C3-AFD3-19E6-8B8A-17F61105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4B594-20D4-13B8-407D-46FE929E6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93773" y="6300580"/>
            <a:ext cx="1050235" cy="253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accent4"/>
                </a:solidFill>
              </a:defRPr>
            </a:lvl1pPr>
          </a:lstStyle>
          <a:p>
            <a:fld id="{160D2CCC-C7C0-42B5-9E9D-AF93CEDAE465}" type="datetime1">
              <a:rPr lang="cs-CZ" smtClean="0"/>
              <a:t>03.09.2024</a:t>
            </a:fld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96376-C30E-C944-71F5-B23299E0BA3F}"/>
              </a:ext>
            </a:extLst>
          </p:cNvPr>
          <p:cNvSpPr txBox="1"/>
          <p:nvPr userDrawn="1"/>
        </p:nvSpPr>
        <p:spPr>
          <a:xfrm>
            <a:off x="838200" y="6300580"/>
            <a:ext cx="2521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STÁTNÍ ÚSTAV PRO KONTROLU LÉČIV ●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2729B7F-487A-69F6-E028-8BF0009CAD7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410075" y="6687820"/>
            <a:ext cx="3435350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70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Classified as internal/staff &amp; contractors by the European Medicines Agency </a:t>
            </a:r>
          </a:p>
        </p:txBody>
      </p:sp>
    </p:spTree>
    <p:extLst>
      <p:ext uri="{BB962C8B-B14F-4D97-AF65-F5344CB8AC3E}">
        <p14:creationId xmlns:p14="http://schemas.microsoft.com/office/powerpoint/2010/main" val="367564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8" r:id="rId6"/>
    <p:sldLayoutId id="2147483653" r:id="rId7"/>
    <p:sldLayoutId id="2147483654" r:id="rId8"/>
    <p:sldLayoutId id="2147483655" r:id="rId9"/>
    <p:sldLayoutId id="2147483657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B5A15-335E-6A93-D2DD-C7F2A245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61"/>
            <a:ext cx="10515600" cy="557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361C3-AFD3-19E6-8B8A-17F61105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4B594-20D4-13B8-407D-46FE929E6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47557" y="6300580"/>
            <a:ext cx="1050235" cy="253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accent4"/>
                </a:solidFill>
              </a:defRPr>
            </a:lvl1pPr>
          </a:lstStyle>
          <a:p>
            <a:fld id="{160D2CCC-C7C0-42B5-9E9D-AF93CEDAE465}" type="datetime1">
              <a:rPr lang="cs-CZ" smtClean="0"/>
              <a:t>03.09.2024</a:t>
            </a:fld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96376-C30E-C944-71F5-B23299E0BA3F}"/>
              </a:ext>
            </a:extLst>
          </p:cNvPr>
          <p:cNvSpPr txBox="1"/>
          <p:nvPr userDrawn="1"/>
        </p:nvSpPr>
        <p:spPr>
          <a:xfrm>
            <a:off x="838200" y="6300580"/>
            <a:ext cx="25922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STATE INSTITUTE FOR DRUG CONTROL ●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7348D45-479B-1D75-C540-B4D947EA322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410075" y="6687820"/>
            <a:ext cx="3435350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70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Classified as internal/staff &amp; contractors by the European Medicines Agency </a:t>
            </a:r>
          </a:p>
        </p:txBody>
      </p:sp>
    </p:spTree>
    <p:extLst>
      <p:ext uri="{BB962C8B-B14F-4D97-AF65-F5344CB8AC3E}">
        <p14:creationId xmlns:p14="http://schemas.microsoft.com/office/powerpoint/2010/main" val="14942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wsBLCYs3W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news/eu-recommendations-2024-2025-seasonal-flu-vaccine-composition" TargetMode="External"/><Relationship Id="rId2" Type="http://schemas.openxmlformats.org/officeDocument/2006/relationships/hyperlink" Target="https://www.who.int/publications/m/item/recommended-composition-of-influenza-virus-vaccines-for-use-in-the-2024-2025-northern-hemisphere-influenza-seas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zip.cz/clanek/215-ockovaci-kalendar-pro-det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zip.cz/zdroj/77-narodni-imunizacni-komise-nik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zip.cz/zdroj/74-ceska-vakcinologicka-spolecnost-cls-je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5AA75-0ABB-51C7-3ABA-8E33D1D0D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Registrace vakcín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FC67C-8E86-4EB4-EA77-4E36416C62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PharmDr. František Pavlík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B6207-124A-C54F-6682-04957472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DAE-AF89-4425-A1FE-C6AA08B911D5}" type="datetime1">
              <a:rPr lang="cs-CZ" smtClean="0"/>
              <a:t>03.09.2024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28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8">
            <a:extLst>
              <a:ext uri="{FF2B5EF4-FFF2-40B4-BE49-F238E27FC236}">
                <a16:creationId xmlns:a16="http://schemas.microsoft.com/office/drawing/2014/main" id="{D522555F-8E88-61D8-EFD5-9F0F94738D0E}"/>
              </a:ext>
            </a:extLst>
          </p:cNvPr>
          <p:cNvSpPr txBox="1">
            <a:spLocks/>
          </p:cNvSpPr>
          <p:nvPr/>
        </p:nvSpPr>
        <p:spPr>
          <a:xfrm>
            <a:off x="2543392" y="2824480"/>
            <a:ext cx="9201568" cy="2397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600" dirty="0">
                <a:solidFill>
                  <a:schemeClr val="accent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Máte zkušenosti se SÚKL?</a:t>
            </a:r>
            <a:r>
              <a:rPr lang="cs-CZ" sz="2800" dirty="0">
                <a:solidFill>
                  <a:schemeClr val="accent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endParaRPr lang="cs-CZ" sz="2800" dirty="0">
              <a:solidFill>
                <a:schemeClr val="accent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Podělte se o ně s námi!</a:t>
            </a:r>
          </a:p>
          <a:p>
            <a:endParaRPr lang="cs-CZ" b="0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SÚKL se jako každá organizace snaží zlepšovat a rozvíjet poskytované</a:t>
            </a:r>
            <a:r>
              <a:rPr lang="cs-CZ" b="0" spc="15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služby.</a:t>
            </a:r>
          </a:p>
          <a:p>
            <a:endParaRPr lang="cs-CZ" b="0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Budeme proto rádi, když nám dáte zpětnou vazbu vyplněním následujícího dotazníku.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C236539-B08E-C35C-6A9B-ECD088554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09" y="1129448"/>
            <a:ext cx="1443600" cy="1443600"/>
          </a:xfrm>
          <a:prstGeom prst="rect">
            <a:avLst/>
          </a:prstGeom>
        </p:spPr>
      </p:pic>
      <p:sp>
        <p:nvSpPr>
          <p:cNvPr id="7" name="Nadpis 13">
            <a:extLst>
              <a:ext uri="{FF2B5EF4-FFF2-40B4-BE49-F238E27FC236}">
                <a16:creationId xmlns:a16="http://schemas.microsoft.com/office/drawing/2014/main" id="{6C40E2CF-7ADF-F549-6625-194A1D2B2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563" y="5130800"/>
            <a:ext cx="4805678" cy="863600"/>
          </a:xfrm>
        </p:spPr>
        <p:txBody>
          <a:bodyPr>
            <a:normAutofit/>
          </a:bodyPr>
          <a:lstStyle/>
          <a:p>
            <a:pPr algn="ctr"/>
            <a:r>
              <a:rPr lang="cs-CZ" sz="2800" cap="al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dotazník spokojenosti</a:t>
            </a:r>
            <a:br>
              <a:rPr lang="cs-CZ" sz="2200" dirty="0"/>
            </a:br>
            <a:endParaRPr lang="cs-CZ" sz="2200" b="0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9B83422-20E8-5B91-76BD-1D753A25763C}"/>
              </a:ext>
            </a:extLst>
          </p:cNvPr>
          <p:cNvSpPr txBox="1"/>
          <p:nvPr/>
        </p:nvSpPr>
        <p:spPr>
          <a:xfrm>
            <a:off x="2543392" y="5994400"/>
            <a:ext cx="900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Předem děkujeme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spolupráci a za čas věnovaný odpovědím.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00D1734-B41C-7370-A1CD-F90DC3B83F63}"/>
              </a:ext>
            </a:extLst>
          </p:cNvPr>
          <p:cNvSpPr txBox="1"/>
          <p:nvPr/>
        </p:nvSpPr>
        <p:spPr>
          <a:xfrm>
            <a:off x="6891580" y="1139694"/>
            <a:ext cx="2885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Dotazník spokojenosti:</a:t>
            </a:r>
          </a:p>
        </p:txBody>
      </p:sp>
    </p:spTree>
    <p:extLst>
      <p:ext uri="{BB962C8B-B14F-4D97-AF65-F5344CB8AC3E}">
        <p14:creationId xmlns:p14="http://schemas.microsoft.com/office/powerpoint/2010/main" val="382113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EBD8A100-8A01-4329-F9EE-CCD8E1A03D6F}"/>
              </a:ext>
            </a:extLst>
          </p:cNvPr>
          <p:cNvSpPr txBox="1">
            <a:spLocks/>
          </p:cNvSpPr>
          <p:nvPr/>
        </p:nvSpPr>
        <p:spPr>
          <a:xfrm>
            <a:off x="8277001" y="1266471"/>
            <a:ext cx="3662316" cy="2585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18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Aplikace navíc nabízí i benefity pro pacienty, např. možnost přístupu ke všem údajům o své elektronické preskripci, včetně lékového záznamu a nastavení souhlasů k němu.</a:t>
            </a:r>
          </a:p>
          <a:p>
            <a:endParaRPr lang="cs-CZ" sz="1800" b="0" dirty="0">
              <a:solidFill>
                <a:schemeClr val="tx1"/>
              </a:solidFill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cs-CZ" sz="18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Upozorňujeme, že při aktivaci aplikace budete vyzvání k ověření vaší identity prostřednictvím identity občana.</a:t>
            </a:r>
            <a:br>
              <a:rPr lang="cs-CZ" sz="20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cs-CZ" sz="2000" b="0" dirty="0">
                <a:solidFill>
                  <a:schemeClr val="tx1"/>
                </a:solidFill>
                <a:ea typeface="Aptos" panose="020B0004020202020204" pitchFamily="34" charset="0"/>
                <a:cs typeface="Aptos" panose="020B0004020202020204" pitchFamily="34" charset="0"/>
              </a:rPr>
            </a:br>
            <a:endParaRPr lang="cs-CZ" sz="2000" b="0" dirty="0">
              <a:solidFill>
                <a:schemeClr val="tx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6217414-4C53-637D-5B26-20EE7DF75E63}"/>
              </a:ext>
            </a:extLst>
          </p:cNvPr>
          <p:cNvSpPr txBox="1"/>
          <p:nvPr/>
        </p:nvSpPr>
        <p:spPr>
          <a:xfrm>
            <a:off x="8277001" y="859361"/>
            <a:ext cx="350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4"/>
                </a:solidFill>
                <a:latin typeface="+mj-lt"/>
              </a:rPr>
              <a:t>Už máte naši aplikaci eRecept?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C7D6CB6-6352-197B-620A-DD3E853238D3}"/>
              </a:ext>
            </a:extLst>
          </p:cNvPr>
          <p:cNvSpPr txBox="1"/>
          <p:nvPr/>
        </p:nvSpPr>
        <p:spPr>
          <a:xfrm>
            <a:off x="8277001" y="4013166"/>
            <a:ext cx="235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/>
                </a:solidFill>
                <a:latin typeface="+mj-lt"/>
              </a:rPr>
              <a:t>Aplikace ke stažení:</a:t>
            </a:r>
          </a:p>
        </p:txBody>
      </p:sp>
      <p:pic>
        <p:nvPicPr>
          <p:cNvPr id="6" name="Obrázek 5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EFFE5E52-7186-6F9B-CF65-CF30635A6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93" y="178621"/>
            <a:ext cx="884624" cy="504381"/>
          </a:xfrm>
          <a:prstGeom prst="rect">
            <a:avLst/>
          </a:prstGeom>
        </p:spPr>
      </p:pic>
      <p:pic>
        <p:nvPicPr>
          <p:cNvPr id="7" name="Obrázek 6" descr="Obsah obrázku vzor, čtverec, pixel, design&#10;&#10;Popis byl vytvořen automaticky">
            <a:extLst>
              <a:ext uri="{FF2B5EF4-FFF2-40B4-BE49-F238E27FC236}">
                <a16:creationId xmlns:a16="http://schemas.microsoft.com/office/drawing/2014/main" id="{CDEDC3FC-33FF-F934-D128-D13570F31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42" y="4898085"/>
            <a:ext cx="1442862" cy="1442862"/>
          </a:xfrm>
          <a:prstGeom prst="rect">
            <a:avLst/>
          </a:prstGeom>
        </p:spPr>
      </p:pic>
      <p:pic>
        <p:nvPicPr>
          <p:cNvPr id="8" name="Obrázek 7" descr="Obsah obrázku vzor, čtverec, pixel&#10;&#10;Popis byl vytvořen automaticky">
            <a:extLst>
              <a:ext uri="{FF2B5EF4-FFF2-40B4-BE49-F238E27FC236}">
                <a16:creationId xmlns:a16="http://schemas.microsoft.com/office/drawing/2014/main" id="{3537CD63-E845-9336-307E-AD15DC0E1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970" y="4898085"/>
            <a:ext cx="1443600" cy="1443600"/>
          </a:xfrm>
          <a:prstGeom prst="rect">
            <a:avLst/>
          </a:prstGeom>
        </p:spPr>
      </p:pic>
      <p:pic>
        <p:nvPicPr>
          <p:cNvPr id="9" name="Obrázek 8" descr="Obsah obrázku text, snímek obrazovky, Písmo, Grafika&#10;&#10;Popis byl vytvořen automaticky">
            <a:extLst>
              <a:ext uri="{FF2B5EF4-FFF2-40B4-BE49-F238E27FC236}">
                <a16:creationId xmlns:a16="http://schemas.microsoft.com/office/drawing/2014/main" id="{F90CB6E1-814C-FFC7-2C0D-9830759FC5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13552" r="4340" b="51784"/>
          <a:stretch/>
        </p:blipFill>
        <p:spPr>
          <a:xfrm>
            <a:off x="10228970" y="4435193"/>
            <a:ext cx="1369472" cy="455892"/>
          </a:xfrm>
          <a:prstGeom prst="rect">
            <a:avLst/>
          </a:prstGeom>
        </p:spPr>
      </p:pic>
      <p:pic>
        <p:nvPicPr>
          <p:cNvPr id="10" name="Obrázek 9" descr="Obsah obrázku text, snímek obrazovky, Písmo, Grafika&#10;&#10;Popis byl vytvořen automaticky">
            <a:extLst>
              <a:ext uri="{FF2B5EF4-FFF2-40B4-BE49-F238E27FC236}">
                <a16:creationId xmlns:a16="http://schemas.microsoft.com/office/drawing/2014/main" id="{5126D1B9-EC9C-75E7-D530-D1BE0C3306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t="49874" b="15462"/>
          <a:stretch/>
        </p:blipFill>
        <p:spPr>
          <a:xfrm>
            <a:off x="8307042" y="4447696"/>
            <a:ext cx="1442862" cy="4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8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8C4A-EC41-F774-402E-000C6DFA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Nová vakcína a její registrace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D1E9-E30D-4A91-F5E4-983B71EB7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 registraci vakcín platí stejné podmínky jako pro všechny ostatní léčivé přípravky, musí </a:t>
            </a:r>
            <a:r>
              <a:rPr lang="cs-CZ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jednoznačně prokázat výhody pro očkovaného jedince </a:t>
            </a:r>
            <a:r>
              <a:rPr lang="cs-CZ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(převážit přínosy nad potenciálními riziky)</a:t>
            </a:r>
            <a:endParaRPr lang="cs-CZ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Všechny vakcíny mohou mít nežádoucí účinky (tak jako i ostatní léčivé přípravky)</a:t>
            </a:r>
          </a:p>
          <a:p>
            <a:pPr lvl="1"/>
            <a:endParaRPr lang="cs-CZ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b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Rozdíl</a:t>
            </a:r>
            <a:r>
              <a:rPr lang="cs-CZ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cs-CZ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podávají se zdravým jedincům → </a:t>
            </a:r>
            <a:r>
              <a:rPr lang="cs-CZ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 správné posouzení poměrů přínosů a rizik (B/R) je nutné před podáním vakcíny zvážit následující: </a:t>
            </a:r>
          </a:p>
          <a:p>
            <a:pPr lvl="2"/>
            <a:r>
              <a:rPr lang="cs-CZ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Závažnost onemocnění </a:t>
            </a:r>
            <a:r>
              <a:rPr lang="cs-CZ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(jaké jsou následky prodělání onemocnění)</a:t>
            </a:r>
          </a:p>
          <a:p>
            <a:pPr lvl="2"/>
            <a:r>
              <a:rPr lang="cs-CZ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Epidemiologická situace</a:t>
            </a:r>
            <a:r>
              <a:rPr lang="cs-CZ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(jak moc se tu onemocnění vyskytuje)</a:t>
            </a:r>
          </a:p>
          <a:p>
            <a:pPr lvl="2"/>
            <a:r>
              <a:rPr lang="cs-CZ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Zdravotní stav jedince </a:t>
            </a:r>
            <a:r>
              <a:rPr lang="cs-CZ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(jaké důsledky by mělo onemocnění pro tohoto konkrétního jedince)</a:t>
            </a:r>
          </a:p>
          <a:p>
            <a:pPr lvl="2"/>
            <a:r>
              <a:rPr lang="cs-CZ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 jakou pravděpodobností daný jedinec onemocní </a:t>
            </a:r>
            <a:r>
              <a:rPr lang="cs-CZ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(v jak infekčním prostředí se daný jedinec vyskytuje)</a:t>
            </a:r>
          </a:p>
          <a:p>
            <a:pPr marL="0" indent="0">
              <a:buNone/>
            </a:pPr>
            <a:r>
              <a:rPr lang="cs-CZ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→ Rozhodnutí o podání vakcíny</a:t>
            </a:r>
          </a:p>
          <a:p>
            <a:pPr lvl="2"/>
            <a:endParaRPr lang="cs-CZ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/>
            <a:endParaRPr lang="cs-CZ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B0AA-4375-CCE4-A2C0-EDA2F219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03.09.2024</a:t>
            </a:fld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CFA11-01D9-3686-69AB-0FA44553F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Registrace vakcín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26E5C0-38B0-D03D-9835-F1660E89D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Nová vakcína a její registrace</a:t>
            </a:r>
          </a:p>
        </p:txBody>
      </p:sp>
    </p:spTree>
    <p:extLst>
      <p:ext uri="{BB962C8B-B14F-4D97-AF65-F5344CB8AC3E}">
        <p14:creationId xmlns:p14="http://schemas.microsoft.com/office/powerpoint/2010/main" val="362871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58BBA-0180-1C7D-C55B-48E8D6B0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Registrace nové vakcíny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4D2193-ED97-4691-7299-BACD16ECD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Registrace je udělena žadateli </a:t>
            </a:r>
            <a:r>
              <a:rPr lang="cs-CZ" b="1" dirty="0"/>
              <a:t>po řádném podání žádosti o registraci </a:t>
            </a:r>
            <a:r>
              <a:rPr lang="cs-CZ" dirty="0"/>
              <a:t>a jejím vyhodnocení (</a:t>
            </a:r>
            <a:r>
              <a:rPr lang="cs-CZ" i="1" dirty="0"/>
              <a:t>SÚKL žádosti aktivně nevybírá, hodnotí předložené žádosti</a:t>
            </a:r>
            <a:r>
              <a:rPr lang="cs-CZ" dirty="0"/>
              <a:t>)</a:t>
            </a:r>
          </a:p>
          <a:p>
            <a:r>
              <a:rPr lang="cs-CZ" dirty="0"/>
              <a:t>2 hlavní způsoby registrace </a:t>
            </a:r>
          </a:p>
          <a:p>
            <a:pPr lvl="1"/>
            <a:r>
              <a:rPr lang="cs-CZ" dirty="0"/>
              <a:t>Centralizovaná – v rámci celé EEA (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Area)</a:t>
            </a:r>
          </a:p>
          <a:p>
            <a:pPr lvl="1"/>
            <a:r>
              <a:rPr lang="cs-CZ" dirty="0"/>
              <a:t>Národní, decentralizovaná</a:t>
            </a:r>
          </a:p>
          <a:p>
            <a:pPr lvl="1"/>
            <a:endParaRPr lang="cs-CZ" dirty="0"/>
          </a:p>
          <a:p>
            <a:r>
              <a:rPr lang="cs-CZ" dirty="0"/>
              <a:t>Průběh registrace: </a:t>
            </a:r>
          </a:p>
          <a:p>
            <a:pPr lvl="1"/>
            <a:r>
              <a:rPr lang="cs-CZ" dirty="0"/>
              <a:t>Laboratorní a preklinické testování (mj. mechanismus účinku, prvotní data o bezpečnosti)</a:t>
            </a:r>
          </a:p>
          <a:p>
            <a:pPr lvl="1"/>
            <a:r>
              <a:rPr lang="cs-CZ" dirty="0"/>
              <a:t>Několik fází klinického testování – studie fáze 1–3 (mj. potvrzení klinického účinku, bezpečnost)</a:t>
            </a:r>
          </a:p>
          <a:p>
            <a:pPr lvl="1"/>
            <a:r>
              <a:rPr lang="cs-CZ" dirty="0"/>
              <a:t>Po sesbírání dostatečného množství preklinických a klinických dat, farmaceutická společnost podá žádost o registraci na evropský trh (centralizovaná či národní žádost)</a:t>
            </a:r>
          </a:p>
          <a:p>
            <a:pPr lvl="1"/>
            <a:r>
              <a:rPr lang="cs-CZ" dirty="0"/>
              <a:t>Vědecké přehodnocení dostupných dat→ </a:t>
            </a:r>
            <a:r>
              <a:rPr lang="cs-CZ" b="1" dirty="0"/>
              <a:t>v případě, že jsou splněny požadavky na registraci vakcíny, udělí se rozhodnutí o registraci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E8A3F2-3E91-62F0-065D-388E35BAB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03.09.2024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C4E7DA8-3F7F-AE3D-477F-04B6A46DBA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Registrace vakcín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2431F8A-2B6E-D899-DBCF-D6D78E0DF9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Registrace nové vakcíny</a:t>
            </a:r>
          </a:p>
        </p:txBody>
      </p:sp>
    </p:spTree>
    <p:extLst>
      <p:ext uri="{BB962C8B-B14F-4D97-AF65-F5344CB8AC3E}">
        <p14:creationId xmlns:p14="http://schemas.microsoft.com/office/powerpoint/2010/main" val="382731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66AF5-BB40-9355-1F59-A476FD22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Vakcíny proti onemocnění, které je způsobené proměnlivě cirkulujícími kmeny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B906D2-766F-5504-4021-16094142D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Složení vakcín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které jsou určeny pro onemocnění, u nichž dochází k rychlé změně v cirkulujících kmenech – například: chřipka či onemocnění covid-19,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mění v závislosti na aktuální epidemiologické situaci 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(zastoupení kmenů v populaci). </a:t>
            </a:r>
          </a:p>
          <a:p>
            <a:pPr lvl="1"/>
            <a:r>
              <a:rPr lang="cs-CZ" dirty="0"/>
              <a:t>Např. chřipka: 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 každou sezónu je vydáno doporučení WHO a následně doporučení EMA, ohledně složení vakcín s cirkulujícími kmeny (chřipky) pro nadcházející sezónu</a:t>
            </a:r>
          </a:p>
          <a:p>
            <a:pPr lvl="1"/>
            <a:endParaRPr lang="cs-CZ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Aktuální doporučení pro sezónu 2024/2025 (veřejně přístupné): 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cs-CZ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https://www.who.int/publications/m/item/recommended-composition-of-influenza-virus-vaccines-for-use-in-the-2024-2025-northern-hemisphere-influenza-season</a:t>
            </a:r>
            <a:endParaRPr lang="cs-CZ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cs-CZ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https://www.ema.europa.eu/en/news/eu-recommendations-2024-2025-seasonal-flu-vaccine-composition</a:t>
            </a:r>
            <a:endParaRPr lang="cs-CZ" sz="1200" u="sng" kern="100" dirty="0">
              <a:solidFill>
                <a:srgbClr val="467886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Na základě tohoto doporučení upraví výrobci jednotlivých vakcín složení svých léčivých přípravků. </a:t>
            </a:r>
            <a:r>
              <a:rPr lang="cs-CZ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Tato změna ve složení léčivého přípravku je schvalována SÚKL na úrovni sledování kvality léčivého přípravku.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9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Obdobně je vydáváno doporučení ohledně složení pro vakcíny proti onemocnění covid-19.</a:t>
            </a:r>
            <a:endParaRPr lang="cs-CZ" sz="1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717081-9316-EC0D-0CBC-0A29AD95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03.09.2024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84EE288-857B-A5E9-A38C-2AF4C56D34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Registrace vakcín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4E0DF88-22E5-195B-4058-9062BAA618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Vakcíny proti onemocnění, které je způsobené proměnlivě cirkulujícími kmeny</a:t>
            </a:r>
          </a:p>
        </p:txBody>
      </p:sp>
    </p:spTree>
    <p:extLst>
      <p:ext uri="{BB962C8B-B14F-4D97-AF65-F5344CB8AC3E}">
        <p14:creationId xmlns:p14="http://schemas.microsoft.com/office/powerpoint/2010/main" val="142237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8A0BA-8CC4-9FD1-E00C-6C894EE3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vhodné vakcíny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C23512-9989-9837-F244-8216B1C0B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Vlastnosti konkrétní vakcíny jsou uvedeny v dokumentu </a:t>
            </a:r>
            <a:r>
              <a:rPr lang="cs-CZ" dirty="0" err="1"/>
              <a:t>SmPC</a:t>
            </a:r>
            <a:r>
              <a:rPr lang="cs-CZ" dirty="0"/>
              <a:t> (</a:t>
            </a:r>
            <a:r>
              <a:rPr lang="cs-CZ" dirty="0" err="1"/>
              <a:t>Summary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characteristics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Dostupné na internetových stránkách SÚKL (www.sukl.cz) – </a:t>
            </a:r>
            <a:r>
              <a:rPr lang="cs-CZ" b="1" dirty="0"/>
              <a:t>databáze léků, doprovodné texty</a:t>
            </a:r>
          </a:p>
          <a:p>
            <a:pPr lvl="2"/>
            <a:r>
              <a:rPr lang="cs-CZ" dirty="0"/>
              <a:t>PIL – nejdůležitější informace pro pacienty</a:t>
            </a:r>
          </a:p>
          <a:p>
            <a:pPr lvl="2"/>
            <a:r>
              <a:rPr lang="cs-CZ" dirty="0" err="1"/>
              <a:t>SmPC</a:t>
            </a:r>
            <a:r>
              <a:rPr lang="cs-CZ" dirty="0"/>
              <a:t> – detailní informace určené pro odborníky</a:t>
            </a:r>
          </a:p>
          <a:p>
            <a:pPr lvl="1"/>
            <a:r>
              <a:rPr lang="cs-CZ" dirty="0"/>
              <a:t>V databázi léků lze přes ATC skupinu či její část vyhledat všechny zaregistrované vakcíny </a:t>
            </a:r>
            <a:br>
              <a:rPr lang="cs-CZ" dirty="0"/>
            </a:br>
            <a:r>
              <a:rPr lang="cs-CZ" dirty="0"/>
              <a:t>s obdobným složením</a:t>
            </a:r>
          </a:p>
          <a:p>
            <a:pPr lvl="2"/>
            <a:r>
              <a:rPr lang="cs-CZ" dirty="0"/>
              <a:t>Zeleně je vyznačena dostupnost konkrétní vakcíny na trhu</a:t>
            </a:r>
          </a:p>
          <a:p>
            <a:r>
              <a:rPr lang="cs-CZ" b="1" dirty="0"/>
              <a:t>Výběr vhodné vakcíny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Cílová populace je jasně definována v bodě 4.1 dokumentu </a:t>
            </a:r>
            <a:r>
              <a:rPr lang="cs-CZ" dirty="0" err="1"/>
              <a:t>SmPC</a:t>
            </a:r>
            <a:endParaRPr lang="cs-CZ" dirty="0"/>
          </a:p>
          <a:p>
            <a:pPr lvl="2"/>
            <a:r>
              <a:rPr lang="cs-CZ" dirty="0"/>
              <a:t>V této populaci byl doložen pozitivní poměr přínosů a rizik</a:t>
            </a:r>
          </a:p>
          <a:p>
            <a:pPr lvl="1"/>
            <a:r>
              <a:rPr lang="cs-CZ" dirty="0"/>
              <a:t>Individuální zdravotní stav jednotlivce (citlivost na obsažené látky, citlivost k možným nežádoucím účinkům)</a:t>
            </a:r>
          </a:p>
          <a:p>
            <a:pPr lvl="2"/>
            <a:r>
              <a:rPr lang="cs-CZ" dirty="0"/>
              <a:t>Nelze zaručit, že běžný pacient adekvátně porozumí a zhodnotí všechny aspekty účinnosti a bezpečnosti u jednotlivých vakcín </a:t>
            </a:r>
          </a:p>
          <a:p>
            <a:pPr marL="1371600" lvl="3" indent="0">
              <a:buNone/>
            </a:pPr>
            <a:r>
              <a:rPr lang="cs-CZ" dirty="0"/>
              <a:t>→ </a:t>
            </a:r>
            <a:r>
              <a:rPr lang="cs-CZ" sz="1700" b="1" dirty="0"/>
              <a:t>z toho důvodu je žádoucí, aby o vhodnosti podání konkrétní vakcíny rozhodoval ošetřující lékař, který zná zdravotní stav pacienta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BF684B-9A63-6D1C-4AA4-481B1117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03.09.2024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56B9A7F-F8D3-417D-1A14-5AA183383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Registrace vakcín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D328605-2C4B-A232-6DB1-287B8A9942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Výběr vhodné vakcíny</a:t>
            </a:r>
          </a:p>
        </p:txBody>
      </p:sp>
    </p:spTree>
    <p:extLst>
      <p:ext uri="{BB962C8B-B14F-4D97-AF65-F5344CB8AC3E}">
        <p14:creationId xmlns:p14="http://schemas.microsoft.com/office/powerpoint/2010/main" val="420843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FD8B89-B56C-2BE0-0B43-EE0936CE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vhodné vakcíny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02A535-40C0-0FB3-2C59-6165CC9E7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Praxe: </a:t>
            </a:r>
          </a:p>
          <a:p>
            <a:pPr lvl="1"/>
            <a:r>
              <a:rPr lang="cs-CZ" dirty="0"/>
              <a:t>Vakcína je </a:t>
            </a:r>
            <a:r>
              <a:rPr lang="cs-CZ" b="1" dirty="0"/>
              <a:t>zaregistrována v dané indikaci </a:t>
            </a:r>
            <a:r>
              <a:rPr lang="cs-CZ" dirty="0"/>
              <a:t>– zde byl doložen kladný poměr přínosů a rizik (B/R)</a:t>
            </a:r>
          </a:p>
          <a:p>
            <a:pPr lvl="1"/>
            <a:r>
              <a:rPr lang="cs-CZ" dirty="0"/>
              <a:t>Ošetřující lékař zhodnotí, která z dostupných vakcín je pro daného pacienta nejpřínosnější </a:t>
            </a:r>
            <a:br>
              <a:rPr lang="cs-CZ" dirty="0"/>
            </a:br>
            <a:r>
              <a:rPr lang="cs-CZ" dirty="0"/>
              <a:t>s ohledem na </a:t>
            </a:r>
          </a:p>
          <a:p>
            <a:pPr lvl="2"/>
            <a:r>
              <a:rPr lang="cs-CZ" dirty="0"/>
              <a:t>Citlivost k obsaženým látkám</a:t>
            </a:r>
          </a:p>
          <a:p>
            <a:pPr lvl="2"/>
            <a:r>
              <a:rPr lang="cs-CZ" dirty="0"/>
              <a:t>Citlivost k možným nežádoucím účinkům</a:t>
            </a:r>
          </a:p>
          <a:p>
            <a:pPr lvl="2"/>
            <a:r>
              <a:rPr lang="cs-CZ" dirty="0"/>
              <a:t>Odpověď organismu na účinnou látku (např. polysacharidové/konjugované vakcíny proti pneumokokům)</a:t>
            </a:r>
          </a:p>
          <a:p>
            <a:pPr lvl="1"/>
            <a:r>
              <a:rPr lang="cs-CZ" dirty="0"/>
              <a:t>Pro správné fungování vakcíny je nezbytně nutné zajistit správné podmínky skladování, proto je výhodné, aby byly vakcíny uloženy v ordinacích očkujících lékařů a nikoli vyzvedávány </a:t>
            </a:r>
            <a:br>
              <a:rPr lang="cs-CZ" dirty="0"/>
            </a:br>
            <a:r>
              <a:rPr lang="cs-CZ" dirty="0"/>
              <a:t>v lékárně 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BB6CD0-E6F9-284C-241E-4C5196ED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03.09.2024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6C1914C-382D-86F4-4462-80F7EF4D73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Registrace vakcín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F130CC5-9417-E177-6878-7F3B4D98B9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Výběr vhodné vakcíny</a:t>
            </a:r>
          </a:p>
        </p:txBody>
      </p:sp>
    </p:spTree>
    <p:extLst>
      <p:ext uri="{BB962C8B-B14F-4D97-AF65-F5344CB8AC3E}">
        <p14:creationId xmlns:p14="http://schemas.microsoft.com/office/powerpoint/2010/main" val="2599340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6C9F6-3D7A-0392-465F-7DB31245F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Očkovací kalendář pro děti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0D16C0-9B55-F200-B984-D9E02BB3E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Dětský očkovací kalendář uvádí jednoduchý a stručný přehled povinného </a:t>
            </a:r>
            <a:br>
              <a:rPr lang="cs-CZ" dirty="0"/>
            </a:br>
            <a:r>
              <a:rPr lang="cs-CZ" dirty="0"/>
              <a:t>i nepovinného hrazeného očkování dětí v ČR.</a:t>
            </a:r>
          </a:p>
          <a:p>
            <a:r>
              <a:rPr lang="cs-CZ" dirty="0"/>
              <a:t>Přehledná tabulka uvádí různé typy vakcinací, i počty dávek, které je třeba aplikovat, aby očkované dítě bylo chráněno proti nákaze.</a:t>
            </a:r>
          </a:p>
          <a:p>
            <a:r>
              <a:rPr lang="cs-CZ" dirty="0"/>
              <a:t>V očkovacím kalendáři jsou uvedena hrazená očkování dle platné legislativy </a:t>
            </a:r>
            <a:br>
              <a:rPr lang="cs-CZ" dirty="0"/>
            </a:br>
            <a:r>
              <a:rPr lang="cs-CZ" dirty="0"/>
              <a:t>a doporučená očkování podle aktuálních poznatků.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2000" dirty="0"/>
              <a:t>Zdroj: </a:t>
            </a:r>
            <a:r>
              <a:rPr lang="cs-CZ" sz="2000" dirty="0">
                <a:hlinkClick r:id="rId2"/>
              </a:rPr>
              <a:t>https://www.nzip.cz/clanek/215-ockovaci-kalendar-pro-deti</a:t>
            </a:r>
            <a:r>
              <a:rPr lang="cs-CZ" sz="2000" dirty="0"/>
              <a:t>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3B73B6-06C2-6553-A3A3-27179CC7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03.09.2024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199E85B-C61C-0AD3-E647-6BEB1E4708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Registrace vakcín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FF400AF-FCDD-7ABE-9F36-74A147011A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Očkovací kalendář pro děti</a:t>
            </a:r>
          </a:p>
        </p:txBody>
      </p:sp>
    </p:spTree>
    <p:extLst>
      <p:ext uri="{BB962C8B-B14F-4D97-AF65-F5344CB8AC3E}">
        <p14:creationId xmlns:p14="http://schemas.microsoft.com/office/powerpoint/2010/main" val="951026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6C9F6-3D7A-0392-465F-7DB31245F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imunizační komise (NIKO)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0D16C0-9B55-F200-B984-D9E02BB3E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Národní imunizační komise (NIKO) je poradním orgánem Ministerstva zdravotnictví ČR (MZ ČR).</a:t>
            </a:r>
          </a:p>
          <a:p>
            <a:r>
              <a:rPr lang="cs-CZ" dirty="0"/>
              <a:t>Tvoří ji zástupci MZ ČR a zástupci odborných lékařských společností. V rámci NIKO je zřízena Expertní pracovní skupina (EPS).</a:t>
            </a:r>
          </a:p>
          <a:p>
            <a:r>
              <a:rPr lang="cs-CZ" dirty="0"/>
              <a:t>Hlavním posláním EPS NIKO je příprava odborných doporučení pro NIKO za účelem stanovení optimální strategie vakcinační politiky v České republice, která má směřovat ke snížení nemocnosti infekcemi, jimž lze pomocí dostupných vakcín předcházet.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2000" dirty="0"/>
              <a:t>Zdroj: </a:t>
            </a:r>
            <a:r>
              <a:rPr lang="cs-CZ" sz="2000" dirty="0">
                <a:hlinkClick r:id="rId2"/>
              </a:rPr>
              <a:t>https://www.nzip.cz/zdroj/77-narodni-imunizacni-komise-niko</a:t>
            </a:r>
            <a:r>
              <a:rPr lang="cs-CZ" sz="2000" dirty="0"/>
              <a:t>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3B73B6-06C2-6553-A3A3-27179CC7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03.09.2024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199E85B-C61C-0AD3-E647-6BEB1E4708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Registrace vakcín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FF400AF-FCDD-7ABE-9F36-74A147011A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Národní imunizační komise (NIKO)</a:t>
            </a:r>
          </a:p>
        </p:txBody>
      </p:sp>
    </p:spTree>
    <p:extLst>
      <p:ext uri="{BB962C8B-B14F-4D97-AF65-F5344CB8AC3E}">
        <p14:creationId xmlns:p14="http://schemas.microsoft.com/office/powerpoint/2010/main" val="655433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6C9F6-3D7A-0392-465F-7DB31245F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</a:t>
            </a:r>
            <a:r>
              <a:rPr lang="cs-CZ" dirty="0" err="1"/>
              <a:t>vakcinologická</a:t>
            </a:r>
            <a:r>
              <a:rPr lang="cs-CZ" dirty="0"/>
              <a:t> společnost ČLS JEP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0D16C0-9B55-F200-B984-D9E02BB3E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Česká </a:t>
            </a:r>
            <a:r>
              <a:rPr lang="cs-CZ" dirty="0" err="1"/>
              <a:t>vakcinologická</a:t>
            </a:r>
            <a:r>
              <a:rPr lang="cs-CZ" dirty="0"/>
              <a:t> společnost je odbornou lékařskou společností České lékařské společnosti Jana Evangelisty Purkyně.</a:t>
            </a:r>
          </a:p>
          <a:p>
            <a:r>
              <a:rPr lang="cs-CZ" dirty="0"/>
              <a:t>Na svých webových stránkách informuje odborníky i laickou veřejnost </a:t>
            </a:r>
            <a:br>
              <a:rPr lang="cs-CZ" dirty="0"/>
            </a:br>
            <a:r>
              <a:rPr lang="cs-CZ" dirty="0"/>
              <a:t>o praktických záležitostech v oblasti očkování.</a:t>
            </a:r>
          </a:p>
          <a:p>
            <a:r>
              <a:rPr lang="cs-CZ" dirty="0"/>
              <a:t>V sekci pro veřejnost je mj. uveden abecední seznam dostupných vakcín, včetně jejich příbalových letáků (tzv. souhrn údajů o přípravku).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2000" dirty="0"/>
              <a:t>Zdroj: </a:t>
            </a:r>
            <a:r>
              <a:rPr lang="cs-CZ" sz="2000" dirty="0">
                <a:hlinkClick r:id="rId2"/>
              </a:rPr>
              <a:t>https://www.nzip.cz/zdroj/74-ceska-vakcinologicka-spolecnost-cls-jep</a:t>
            </a:r>
            <a:r>
              <a:rPr lang="cs-CZ" sz="2000" dirty="0"/>
              <a:t>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3B73B6-06C2-6553-A3A3-27179CC7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03.09.2024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199E85B-C61C-0AD3-E647-6BEB1E4708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Registrace vakcín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FF400AF-FCDD-7ABE-9F36-74A147011A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Česká </a:t>
            </a:r>
            <a:r>
              <a:rPr lang="cs-CZ" dirty="0" err="1"/>
              <a:t>vakcinologická</a:t>
            </a:r>
            <a:r>
              <a:rPr lang="cs-CZ" dirty="0"/>
              <a:t> společnost ČLS JEP</a:t>
            </a:r>
          </a:p>
        </p:txBody>
      </p:sp>
    </p:spTree>
    <p:extLst>
      <p:ext uri="{BB962C8B-B14F-4D97-AF65-F5344CB8AC3E}">
        <p14:creationId xmlns:p14="http://schemas.microsoft.com/office/powerpoint/2010/main" val="2737948087"/>
      </p:ext>
    </p:extLst>
  </p:cSld>
  <p:clrMapOvr>
    <a:masterClrMapping/>
  </p:clrMapOvr>
</p:sld>
</file>

<file path=ppt/theme/theme1.xml><?xml version="1.0" encoding="utf-8"?>
<a:theme xmlns:a="http://schemas.openxmlformats.org/drawingml/2006/main" name="Česky">
  <a:themeElements>
    <a:clrScheme name="SUKL">
      <a:dk1>
        <a:sysClr val="windowText" lastClr="000000"/>
      </a:dk1>
      <a:lt1>
        <a:sysClr val="window" lastClr="FFFFFF"/>
      </a:lt1>
      <a:dk2>
        <a:srgbClr val="1C2F76"/>
      </a:dk2>
      <a:lt2>
        <a:srgbClr val="DADADA"/>
      </a:lt2>
      <a:accent1>
        <a:srgbClr val="1C2F76"/>
      </a:accent1>
      <a:accent2>
        <a:srgbClr val="215C88"/>
      </a:accent2>
      <a:accent3>
        <a:srgbClr val="04778B"/>
      </a:accent3>
      <a:accent4>
        <a:srgbClr val="1EA3A4"/>
      </a:accent4>
      <a:accent5>
        <a:srgbClr val="B2B2B2"/>
      </a:accent5>
      <a:accent6>
        <a:srgbClr val="DADADA"/>
      </a:accent6>
      <a:hlink>
        <a:srgbClr val="1EA3A4"/>
      </a:hlink>
      <a:folHlink>
        <a:srgbClr val="04778B"/>
      </a:folHlink>
    </a:clrScheme>
    <a:fontScheme name="SUK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ÚKL dvoujazyčná HD.potx" id="{3D08DF4B-42EF-4E27-84E4-59C0FC871C35}" vid="{78403386-E9DF-4437-9C02-DA7F45366568}"/>
    </a:ext>
  </a:extLst>
</a:theme>
</file>

<file path=ppt/theme/theme2.xml><?xml version="1.0" encoding="utf-8"?>
<a:theme xmlns:a="http://schemas.openxmlformats.org/drawingml/2006/main" name="English">
  <a:themeElements>
    <a:clrScheme name="SUKL">
      <a:dk1>
        <a:sysClr val="windowText" lastClr="000000"/>
      </a:dk1>
      <a:lt1>
        <a:sysClr val="window" lastClr="FFFFFF"/>
      </a:lt1>
      <a:dk2>
        <a:srgbClr val="1C2F76"/>
      </a:dk2>
      <a:lt2>
        <a:srgbClr val="DADADA"/>
      </a:lt2>
      <a:accent1>
        <a:srgbClr val="1C2F76"/>
      </a:accent1>
      <a:accent2>
        <a:srgbClr val="215C88"/>
      </a:accent2>
      <a:accent3>
        <a:srgbClr val="04778B"/>
      </a:accent3>
      <a:accent4>
        <a:srgbClr val="1EA3A4"/>
      </a:accent4>
      <a:accent5>
        <a:srgbClr val="B2B2B2"/>
      </a:accent5>
      <a:accent6>
        <a:srgbClr val="DADADA"/>
      </a:accent6>
      <a:hlink>
        <a:srgbClr val="1EA3A4"/>
      </a:hlink>
      <a:folHlink>
        <a:srgbClr val="04778B"/>
      </a:folHlink>
    </a:clrScheme>
    <a:fontScheme name="SUK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ÚKL dvoujazyčná HD.potx" id="{3D08DF4B-42EF-4E27-84E4-59C0FC871C35}" vid="{1E30B279-4E93-43E7-88D7-3DE50E5097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SÚKL dvoujazyčná HD</Template>
  <TotalTime>1069</TotalTime>
  <Words>1084</Words>
  <Application>Microsoft Office PowerPoint</Application>
  <PresentationFormat>Širokoúhlá obrazovka</PresentationFormat>
  <Paragraphs>117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Calibri-Bold</vt:lpstr>
      <vt:lpstr>Times New Roman</vt:lpstr>
      <vt:lpstr>Verdana</vt:lpstr>
      <vt:lpstr>Česky</vt:lpstr>
      <vt:lpstr>English</vt:lpstr>
      <vt:lpstr>Registrace vakcín</vt:lpstr>
      <vt:lpstr>Nová vakcína a její registrace</vt:lpstr>
      <vt:lpstr>Registrace nové vakcíny</vt:lpstr>
      <vt:lpstr>Vakcíny proti onemocnění, které je způsobené proměnlivě cirkulujícími kmeny</vt:lpstr>
      <vt:lpstr>Výběr vhodné vakcíny</vt:lpstr>
      <vt:lpstr>Výběr vhodné vakcíny</vt:lpstr>
      <vt:lpstr>Očkovací kalendář pro děti</vt:lpstr>
      <vt:lpstr>Národní imunizační komise (NIKO)</vt:lpstr>
      <vt:lpstr>Česká vakcinologická společnost ČLS JEP</vt:lpstr>
      <vt:lpstr>dotazník spokojenosti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Vojáčková Lukrécie Sophie</dc:creator>
  <cp:lastModifiedBy>Vojáčková Lukrécie Sophie</cp:lastModifiedBy>
  <cp:revision>32</cp:revision>
  <dcterms:created xsi:type="dcterms:W3CDTF">2024-05-28T13:59:04Z</dcterms:created>
  <dcterms:modified xsi:type="dcterms:W3CDTF">2024-09-03T13:12:55Z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a11ca-d417-4147-80ed-01a58412c458_Enabled">
    <vt:lpwstr>true</vt:lpwstr>
  </property>
  <property fmtid="{D5CDD505-2E9C-101B-9397-08002B2CF9AE}" pid="3" name="MSIP_Label_0eea11ca-d417-4147-80ed-01a58412c458_SetDate">
    <vt:lpwstr>2024-08-28T11:02:04Z</vt:lpwstr>
  </property>
  <property fmtid="{D5CDD505-2E9C-101B-9397-08002B2CF9AE}" pid="4" name="MSIP_Label_0eea11ca-d417-4147-80ed-01a58412c458_Method">
    <vt:lpwstr>Standard</vt:lpwstr>
  </property>
  <property fmtid="{D5CDD505-2E9C-101B-9397-08002B2CF9AE}" pid="5" name="MSIP_Label_0eea11ca-d417-4147-80ed-01a58412c458_Name">
    <vt:lpwstr>0eea11ca-d417-4147-80ed-01a58412c458</vt:lpwstr>
  </property>
  <property fmtid="{D5CDD505-2E9C-101B-9397-08002B2CF9AE}" pid="6" name="MSIP_Label_0eea11ca-d417-4147-80ed-01a58412c458_SiteId">
    <vt:lpwstr>bc9dc15c-61bc-4f03-b60b-e5b6d8922839</vt:lpwstr>
  </property>
  <property fmtid="{D5CDD505-2E9C-101B-9397-08002B2CF9AE}" pid="7" name="MSIP_Label_0eea11ca-d417-4147-80ed-01a58412c458_ActionId">
    <vt:lpwstr>2a43f079-1443-4f3c-81e0-2a6f52720f82</vt:lpwstr>
  </property>
  <property fmtid="{D5CDD505-2E9C-101B-9397-08002B2CF9AE}" pid="8" name="MSIP_Label_0eea11ca-d417-4147-80ed-01a58412c458_ContentBits">
    <vt:lpwstr>2</vt:lpwstr>
  </property>
  <property fmtid="{D5CDD505-2E9C-101B-9397-08002B2CF9AE}" pid="9" name="ClassificationContentMarkingFooterLocations">
    <vt:lpwstr>Česky:6\English:6</vt:lpwstr>
  </property>
  <property fmtid="{D5CDD505-2E9C-101B-9397-08002B2CF9AE}" pid="10" name="ClassificationContentMarkingFooterText">
    <vt:lpwstr>Classified as internal/staff &amp; contractors by the European Medicines Agency </vt:lpwstr>
  </property>
</Properties>
</file>