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5"/>
  </p:notesMasterIdLst>
  <p:sldIdLst>
    <p:sldId id="256" r:id="rId3"/>
    <p:sldId id="257" r:id="rId4"/>
    <p:sldId id="263" r:id="rId5"/>
    <p:sldId id="317" r:id="rId6"/>
    <p:sldId id="264" r:id="rId7"/>
    <p:sldId id="318" r:id="rId8"/>
    <p:sldId id="646" r:id="rId9"/>
    <p:sldId id="265" r:id="rId10"/>
    <p:sldId id="645" r:id="rId11"/>
    <p:sldId id="644" r:id="rId12"/>
    <p:sldId id="262" r:id="rId13"/>
    <p:sldId id="25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DAC8-C7DA-467B-AFFE-93327161B9E3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2271-EC98-4276-88F2-214CB8592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7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04.09.2024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6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DĚKUJEME ZA POZORNOST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  <a:t>STÁTNÍ ÚSTAV PRO KONTROLU LÉČIV</a:t>
            </a:r>
            <a:b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</a:br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4976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04.09.2024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0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94576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09922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32067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and ma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199" y="6300580"/>
            <a:ext cx="2735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63630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04.09.2024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6668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04.09.2024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88527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5067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1000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THANK YOU FOR YOUR ATTENTION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>
                <a:solidFill>
                  <a:schemeClr val="accent4"/>
                </a:solidFill>
              </a:rPr>
              <a:t>STATE INSTITUTE FOR DRUG CONTROL</a:t>
            </a:r>
          </a:p>
          <a:p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5599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sek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3930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9089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42168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obrázkem a mask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04.09.2024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26946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04.09.2024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305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04.09.2024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196487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4779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3773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04.09.2024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36756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3" r:id="rId7"/>
    <p:sldLayoutId id="2147483654" r:id="rId8"/>
    <p:sldLayoutId id="2147483655" r:id="rId9"/>
    <p:sldLayoutId id="214748365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7557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04.09.2024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92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494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wsBLCYs3W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nahlasit-nezadouci-ucinek" TargetMode="External"/><Relationship Id="rId2" Type="http://schemas.openxmlformats.org/officeDocument/2006/relationships/hyperlink" Target="http://www.suk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armakovigilance@sukl.c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AA75-0ABB-51C7-3ABA-8E33D1D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Hlášení podezření na nežádoucí účinky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C67C-8E86-4EB4-EA77-4E36416C6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Eva Jirsová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6207-124A-C54F-6682-04957472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DAE-AF89-4425-A1FE-C6AA08B911D5}" type="datetime1">
              <a:rPr lang="cs-CZ" smtClean="0"/>
              <a:t>04.09.2024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8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81A0D-86C1-D29D-AFC6-4F13D1BB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Hlášení podezření na nežádoucí účinky léčiv z ČR 2013–2023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FB3A7-CA45-601A-E084-738CEA227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Hlášení na vakcíny</a:t>
            </a:r>
          </a:p>
          <a:p>
            <a:pPr marL="0" indent="0">
              <a:buNone/>
            </a:pPr>
            <a:r>
              <a:rPr lang="cs-CZ" sz="2000" dirty="0"/>
              <a:t>proti covidu-19 z ČR/EU: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2021 – 10 633/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1 831 800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2022 – 2 260/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486 600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2023 – 247/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62 660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BD3431-76B1-21D0-4641-142122BC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99AE0DB-5B5E-712F-87B6-6FA46816B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podezření na nežádoucí účinky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7E2882D-A360-6E46-35B2-777146C25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Hlášení podezření na nežádoucí účinky léčiv z ČR 2013–2023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07D539-DD54-6DA8-8F09-74745A7A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85" y="1825625"/>
            <a:ext cx="7641116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07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>
            <a:extLst>
              <a:ext uri="{FF2B5EF4-FFF2-40B4-BE49-F238E27FC236}">
                <a16:creationId xmlns:a16="http://schemas.microsoft.com/office/drawing/2014/main" id="{D522555F-8E88-61D8-EFD5-9F0F94738D0E}"/>
              </a:ext>
            </a:extLst>
          </p:cNvPr>
          <p:cNvSpPr txBox="1">
            <a:spLocks/>
          </p:cNvSpPr>
          <p:nvPr/>
        </p:nvSpPr>
        <p:spPr>
          <a:xfrm>
            <a:off x="2543392" y="2824480"/>
            <a:ext cx="9201568" cy="2397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Máte zkušenosti se SÚKL?</a:t>
            </a:r>
            <a:r>
              <a:rPr lang="cs-CZ" sz="28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cs-CZ" sz="2800" dirty="0">
              <a:solidFill>
                <a:schemeClr val="accent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Podělte se o ně s námi!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SÚKL se jako každá organizace snaží zlepšovat a rozvíjet poskytované</a:t>
            </a:r>
            <a:r>
              <a:rPr lang="cs-CZ" b="0" spc="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služby.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Budeme proto rádi, když nám dáte zpětnou vazbu vyplněním následujícího dotazníku.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236539-B08E-C35C-6A9B-ECD08855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09" y="1129448"/>
            <a:ext cx="1443600" cy="1443600"/>
          </a:xfrm>
          <a:prstGeom prst="rect">
            <a:avLst/>
          </a:prstGeom>
        </p:spPr>
      </p:pic>
      <p:sp>
        <p:nvSpPr>
          <p:cNvPr id="7" name="Nadpis 13">
            <a:extLst>
              <a:ext uri="{FF2B5EF4-FFF2-40B4-BE49-F238E27FC236}">
                <a16:creationId xmlns:a16="http://schemas.microsoft.com/office/drawing/2014/main" id="{6C40E2CF-7ADF-F549-6625-194A1D2B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563" y="5130800"/>
            <a:ext cx="4805678" cy="863600"/>
          </a:xfrm>
        </p:spPr>
        <p:txBody>
          <a:bodyPr>
            <a:normAutofit/>
          </a:bodyPr>
          <a:lstStyle/>
          <a:p>
            <a:pPr algn="ctr"/>
            <a:r>
              <a:rPr lang="cs-CZ" sz="2800" cap="al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dotazník spokojenosti</a:t>
            </a:r>
            <a:br>
              <a:rPr lang="cs-CZ" sz="2200" dirty="0"/>
            </a:br>
            <a:endParaRPr lang="cs-CZ" sz="2200" b="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B83422-20E8-5B91-76BD-1D753A25763C}"/>
              </a:ext>
            </a:extLst>
          </p:cNvPr>
          <p:cNvSpPr txBox="1"/>
          <p:nvPr/>
        </p:nvSpPr>
        <p:spPr>
          <a:xfrm>
            <a:off x="2543392" y="5994400"/>
            <a:ext cx="900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Předem děkujeme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spolupráci a za čas věnovaný odpovědím.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0D1734-B41C-7370-A1CD-F90DC3B83F63}"/>
              </a:ext>
            </a:extLst>
          </p:cNvPr>
          <p:cNvSpPr txBox="1"/>
          <p:nvPr/>
        </p:nvSpPr>
        <p:spPr>
          <a:xfrm>
            <a:off x="6891580" y="1139694"/>
            <a:ext cx="2885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Dotazník spokojenosti:</a:t>
            </a:r>
          </a:p>
        </p:txBody>
      </p:sp>
    </p:spTree>
    <p:extLst>
      <p:ext uri="{BB962C8B-B14F-4D97-AF65-F5344CB8AC3E}">
        <p14:creationId xmlns:p14="http://schemas.microsoft.com/office/powerpoint/2010/main" val="3821132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BD8A100-8A01-4329-F9EE-CCD8E1A03D6F}"/>
              </a:ext>
            </a:extLst>
          </p:cNvPr>
          <p:cNvSpPr txBox="1">
            <a:spLocks/>
          </p:cNvSpPr>
          <p:nvPr/>
        </p:nvSpPr>
        <p:spPr>
          <a:xfrm>
            <a:off x="8277001" y="1266471"/>
            <a:ext cx="3662316" cy="2585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Aplikace navíc nabízí i benefity pro pacienty, např. možnost přístupu ke všem údajům o své elektronické preskripci, včetně lékového záznamu a nastavení souhlasů k němu.</a:t>
            </a:r>
          </a:p>
          <a:p>
            <a:endParaRPr lang="cs-CZ" sz="1800" b="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Upozorňujeme, že při aktivaci aplikace budete vyzvání k ověření vaší identity prostřednictvím identity občana.</a:t>
            </a:r>
            <a:br>
              <a:rPr lang="cs-CZ" sz="20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cs-CZ" sz="2000" b="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</a:b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217414-4C53-637D-5B26-20EE7DF75E63}"/>
              </a:ext>
            </a:extLst>
          </p:cNvPr>
          <p:cNvSpPr txBox="1"/>
          <p:nvPr/>
        </p:nvSpPr>
        <p:spPr>
          <a:xfrm>
            <a:off x="8277001" y="859361"/>
            <a:ext cx="350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4"/>
                </a:solidFill>
                <a:latin typeface="+mj-lt"/>
              </a:rPr>
              <a:t>Už máte naši aplikaci eRecept?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7D6CB6-6352-197B-620A-DD3E853238D3}"/>
              </a:ext>
            </a:extLst>
          </p:cNvPr>
          <p:cNvSpPr txBox="1"/>
          <p:nvPr/>
        </p:nvSpPr>
        <p:spPr>
          <a:xfrm>
            <a:off x="8277001" y="4013166"/>
            <a:ext cx="23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  <a:latin typeface="+mj-lt"/>
              </a:rPr>
              <a:t>Aplikace ke stažení:</a:t>
            </a:r>
          </a:p>
        </p:txBody>
      </p:sp>
      <p:pic>
        <p:nvPicPr>
          <p:cNvPr id="6" name="Obrázek 5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EFFE5E52-7186-6F9B-CF65-CF30635A6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3" y="178621"/>
            <a:ext cx="884624" cy="504381"/>
          </a:xfrm>
          <a:prstGeom prst="rect">
            <a:avLst/>
          </a:prstGeom>
        </p:spPr>
      </p:pic>
      <p:pic>
        <p:nvPicPr>
          <p:cNvPr id="7" name="Obrázek 6" descr="Obsah obrázku vzor, čtverec, pixel, design&#10;&#10;Popis byl vytvořen automaticky">
            <a:extLst>
              <a:ext uri="{FF2B5EF4-FFF2-40B4-BE49-F238E27FC236}">
                <a16:creationId xmlns:a16="http://schemas.microsoft.com/office/drawing/2014/main" id="{CDEDC3FC-33FF-F934-D128-D13570F31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42" y="4898085"/>
            <a:ext cx="1442862" cy="1442862"/>
          </a:xfrm>
          <a:prstGeom prst="rect">
            <a:avLst/>
          </a:prstGeom>
        </p:spPr>
      </p:pic>
      <p:pic>
        <p:nvPicPr>
          <p:cNvPr id="8" name="Obrázek 7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3537CD63-E845-9336-307E-AD15DC0E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70" y="4898085"/>
            <a:ext cx="1443600" cy="1443600"/>
          </a:xfrm>
          <a:prstGeom prst="rect">
            <a:avLst/>
          </a:prstGeom>
        </p:spPr>
      </p:pic>
      <p:pic>
        <p:nvPicPr>
          <p:cNvPr id="9" name="Obrázek 8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F90CB6E1-814C-FFC7-2C0D-9830759FC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3552" r="4340" b="51784"/>
          <a:stretch/>
        </p:blipFill>
        <p:spPr>
          <a:xfrm>
            <a:off x="10228970" y="4435193"/>
            <a:ext cx="1369472" cy="455892"/>
          </a:xfrm>
          <a:prstGeom prst="rect">
            <a:avLst/>
          </a:prstGeom>
        </p:spPr>
      </p:pic>
      <p:pic>
        <p:nvPicPr>
          <p:cNvPr id="10" name="Obrázek 9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5126D1B9-EC9C-75E7-D530-D1BE0C3306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49874" b="15462"/>
          <a:stretch/>
        </p:blipFill>
        <p:spPr>
          <a:xfrm>
            <a:off x="8307042" y="4447696"/>
            <a:ext cx="1442862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8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Farmakovigilance</a:t>
            </a:r>
            <a:r>
              <a:rPr lang="cs-CZ" dirty="0"/>
              <a:t> SÚKL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Trvalý dozor nad bezpečností všech u nás registrovaných léčiv</a:t>
            </a:r>
          </a:p>
          <a:p>
            <a:r>
              <a:rPr lang="cs-CZ" dirty="0"/>
              <a:t>Neexistuje absolutně bezpečný lék – cílem je zajišťování trvale příznivého poměru přínosů a rizik</a:t>
            </a:r>
          </a:p>
          <a:p>
            <a:r>
              <a:rPr lang="cs-CZ" dirty="0"/>
              <a:t>Spolupráce SÚKL s ostatními lékovými agenturami (v ostatních státech, </a:t>
            </a:r>
            <a:r>
              <a:rPr lang="cs-CZ" u="sng" dirty="0"/>
              <a:t>EMA</a:t>
            </a:r>
            <a:r>
              <a:rPr lang="cs-CZ" dirty="0"/>
              <a:t>, FDA,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Canada</a:t>
            </a:r>
            <a:r>
              <a:rPr lang="cs-CZ" dirty="0"/>
              <a:t>…)</a:t>
            </a:r>
          </a:p>
          <a:p>
            <a:r>
              <a:rPr lang="cs-CZ" dirty="0"/>
              <a:t>Sběr informací o bezpečnosti: </a:t>
            </a:r>
          </a:p>
          <a:p>
            <a:pPr lvl="1"/>
            <a:r>
              <a:rPr lang="cs-CZ" dirty="0"/>
              <a:t>Hlášení podezření na NÚ </a:t>
            </a:r>
          </a:p>
          <a:p>
            <a:pPr lvl="1"/>
            <a:r>
              <a:rPr lang="cs-CZ" dirty="0"/>
              <a:t>Údaje ze studií</a:t>
            </a:r>
          </a:p>
          <a:p>
            <a:pPr lvl="1"/>
            <a:r>
              <a:rPr lang="cs-CZ" dirty="0"/>
              <a:t>Údaje z odborné literatury</a:t>
            </a:r>
          </a:p>
          <a:p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podezření na nežádoucí účinky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Farmakovigilance</a:t>
            </a:r>
            <a:r>
              <a:rPr lang="cs-CZ" dirty="0"/>
              <a:t> SÚKL</a:t>
            </a:r>
          </a:p>
        </p:txBody>
      </p:sp>
    </p:spTree>
    <p:extLst>
      <p:ext uri="{BB962C8B-B14F-4D97-AF65-F5344CB8AC3E}">
        <p14:creationId xmlns:p14="http://schemas.microsoft.com/office/powerpoint/2010/main" val="36287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9C72B-F905-0D1A-F8C1-332F157C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Nežádoucí účinek léčivého přípravku (NÚ)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90F3C-7881-9827-54F6-83E3927B2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i="1" dirty="0"/>
              <a:t>Zákon č.378/2007Sb., o léčivech</a:t>
            </a:r>
          </a:p>
          <a:p>
            <a:r>
              <a:rPr lang="cs-CZ" sz="2400" b="1" dirty="0"/>
              <a:t>Nežádoucí účinek </a:t>
            </a:r>
            <a:r>
              <a:rPr lang="cs-CZ" sz="2400" dirty="0"/>
              <a:t>– nepříznivá a nezamýšlená odezva na léčivý přípravek</a:t>
            </a:r>
          </a:p>
          <a:p>
            <a:r>
              <a:rPr lang="cs-CZ" sz="2400" b="1" dirty="0"/>
              <a:t>Závažný NÚ </a:t>
            </a:r>
            <a:r>
              <a:rPr lang="cs-CZ" sz="2400" dirty="0"/>
              <a:t>– způsobí smrt, ohrožení života, vyžaduje hospitalizaci či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/>
              <a:t>prodloužení hospitalizace, způsobí trvalé či významné poškození zdraví nebo vrozenou vadu u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cs-CZ" sz="2400" dirty="0"/>
              <a:t>potomků</a:t>
            </a:r>
          </a:p>
          <a:p>
            <a:r>
              <a:rPr lang="cs-CZ" sz="2400" b="1" dirty="0"/>
              <a:t>Neočekávaný NÚ </a:t>
            </a:r>
            <a:r>
              <a:rPr lang="cs-CZ" sz="2400" dirty="0"/>
              <a:t>– není dosud doložen (není popsán v </a:t>
            </a:r>
            <a:r>
              <a:rPr lang="cs-CZ" sz="2400" dirty="0" err="1"/>
              <a:t>SmPC</a:t>
            </a:r>
            <a:r>
              <a:rPr lang="cs-CZ" sz="2400" dirty="0"/>
              <a:t> a příbalové informaci)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A898C7-5D86-2B58-3D6C-E9D65654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289D21B-31B9-AB7E-1456-40E0E7B4A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podezření na nežádoucí účinky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ABD138A-4154-7744-36B6-6E2E86707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Nežádoucí účinek léčivého přípravku (NÚ)</a:t>
            </a:r>
          </a:p>
        </p:txBody>
      </p:sp>
    </p:spTree>
    <p:extLst>
      <p:ext uri="{BB962C8B-B14F-4D97-AF65-F5344CB8AC3E}">
        <p14:creationId xmlns:p14="http://schemas.microsoft.com/office/powerpoint/2010/main" val="202364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25C6C-EC60-252F-D497-8978ECDD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Hlášení NÚ léčivých přípravků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E9BBD-0781-2E60-675B-40956BCD0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Hlášení </a:t>
            </a:r>
            <a:r>
              <a:rPr lang="cs-CZ" b="1" dirty="0"/>
              <a:t>od zdravotnických pracovníků </a:t>
            </a:r>
            <a:r>
              <a:rPr lang="cs-CZ" dirty="0"/>
              <a:t>(lékaři, farmaceuti, jiní zdrav. pracovníci) – </a:t>
            </a:r>
            <a:r>
              <a:rPr lang="cs-CZ" i="1" dirty="0"/>
              <a:t>zákonná povinnost hlásit </a:t>
            </a:r>
            <a:r>
              <a:rPr lang="cs-CZ" i="1" u="sng" dirty="0"/>
              <a:t>závažné a neočekávané NÚ</a:t>
            </a:r>
          </a:p>
          <a:p>
            <a:r>
              <a:rPr lang="cs-CZ" dirty="0"/>
              <a:t>Hlášení </a:t>
            </a:r>
            <a:r>
              <a:rPr lang="cs-CZ" b="1" dirty="0"/>
              <a:t>od pacientů </a:t>
            </a:r>
            <a:r>
              <a:rPr lang="cs-CZ" dirty="0"/>
              <a:t>(pacient sám na sebe, rodič na dítě, dítě na rodiče, opatrovník, policista, právník)</a:t>
            </a:r>
          </a:p>
          <a:p>
            <a:r>
              <a:rPr lang="cs-CZ" dirty="0"/>
              <a:t>Hlášení </a:t>
            </a:r>
            <a:r>
              <a:rPr lang="cs-CZ" b="1" dirty="0"/>
              <a:t>od držitelů rozhodnutí o registraci LP </a:t>
            </a:r>
            <a:r>
              <a:rPr lang="cs-CZ" dirty="0"/>
              <a:t>– co je nahlášeno přímo jim, hlášení ze studií, hlášení z monitoringu odborné lékařské literatury a dalších zdrojů (konference atd.)</a:t>
            </a:r>
          </a:p>
          <a:p>
            <a:endParaRPr lang="cs-CZ" dirty="0"/>
          </a:p>
          <a:p>
            <a:r>
              <a:rPr lang="cs-CZ" dirty="0"/>
              <a:t>Hlásí se </a:t>
            </a:r>
            <a:r>
              <a:rPr lang="cs-CZ" b="1" u="sng" dirty="0"/>
              <a:t>podezření na NÚ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607F23-A831-BC7B-D8AE-6D07E5CF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017325-3182-A81F-E666-2D1DF66C4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podezření na nežádoucí účinky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51E6257-6BD8-10DF-1B46-5450AC4241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000" dirty="0"/>
              <a:t>Hlášení NÚ léčivých přípravků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80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269DD-5BF9-B4BF-2941-C469F33A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Počty hlášení z ČR v letech 2019–2023 podle </a:t>
            </a:r>
            <a:r>
              <a:rPr lang="cs-CZ" dirty="0" err="1"/>
              <a:t>hlásitele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C938A-0AE9-F1AF-0961-B31DE1A2E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427625-805D-31C0-A3DB-DD0FB19E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8BF3A6-FCE8-7EC9-CE02-1B19D2DA78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podezření na nežádoucí účinky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E56D91F-CCE8-BD36-FFFF-7826693230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Počty hlášení z ČR v letech 2019–2023 podle </a:t>
            </a:r>
            <a:r>
              <a:rPr lang="cs-CZ" dirty="0" err="1"/>
              <a:t>hlásitele</a:t>
            </a:r>
            <a:endParaRPr lang="cs-CZ" dirty="0"/>
          </a:p>
        </p:txBody>
      </p:sp>
      <p:pic>
        <p:nvPicPr>
          <p:cNvPr id="1026" name="Obrázek 1">
            <a:extLst>
              <a:ext uri="{FF2B5EF4-FFF2-40B4-BE49-F238E27FC236}">
                <a16:creationId xmlns:a16="http://schemas.microsoft.com/office/drawing/2014/main" id="{1855FF05-5B8A-A65C-F662-4AA74CDB8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73" y="2173565"/>
            <a:ext cx="8506327" cy="34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41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5B2DD-89D2-AC1E-82DC-F3A74B4C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hlásit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FDBBB-9D60-F0BA-EB82-92AFFF8BF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Informace na </a:t>
            </a:r>
            <a:r>
              <a:rPr lang="cs-CZ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www.sukl.cz</a:t>
            </a:r>
            <a:r>
              <a:rPr lang="cs-CZ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r>
              <a:rPr lang="cs-CZ" sz="2400" dirty="0">
                <a:solidFill>
                  <a:prstClr val="white"/>
                </a:solidFill>
              </a:rPr>
              <a:t> </a:t>
            </a:r>
            <a:r>
              <a:rPr lang="cs-CZ" sz="2400" dirty="0"/>
              <a:t>Hlášení pro SÚKL</a:t>
            </a:r>
            <a:r>
              <a:rPr lang="cs-CZ" sz="2400" dirty="0">
                <a:solidFill>
                  <a:prstClr val="white"/>
                </a:solidFill>
              </a:rPr>
              <a:t>, </a:t>
            </a:r>
            <a:r>
              <a:rPr lang="cs-CZ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http://www.sukl.cz/nahlasit-nezadouci-ucinek</a:t>
            </a:r>
            <a:r>
              <a:rPr lang="cs-CZ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cs-CZ" sz="2400" dirty="0">
              <a:solidFill>
                <a:prstClr val="white"/>
              </a:solidFill>
            </a:endParaRPr>
          </a:p>
          <a:p>
            <a:r>
              <a:rPr lang="cs-CZ" dirty="0"/>
              <a:t>Webový formulář</a:t>
            </a:r>
          </a:p>
          <a:p>
            <a:r>
              <a:rPr lang="cs-CZ" dirty="0"/>
              <a:t>Papírový formulář: </a:t>
            </a:r>
            <a:r>
              <a:rPr lang="cs-CZ" sz="2400" dirty="0"/>
              <a:t>SÚKL, Šrobárova 48, Praha 10, 10041</a:t>
            </a:r>
          </a:p>
          <a:p>
            <a:r>
              <a:rPr lang="cs-CZ" sz="2400" dirty="0"/>
              <a:t>E-mail: </a:t>
            </a:r>
            <a:r>
              <a:rPr lang="cs-CZ" sz="2400" dirty="0">
                <a:hlinkClick r:id="rId4"/>
              </a:rPr>
              <a:t>farmakovigilance@sukl.cz</a:t>
            </a:r>
            <a:endParaRPr lang="cs-CZ" sz="2400" dirty="0"/>
          </a:p>
          <a:p>
            <a:r>
              <a:rPr lang="cs-CZ" sz="2400" dirty="0"/>
              <a:t>Telefonicky: 272 185 885</a:t>
            </a:r>
          </a:p>
          <a:p>
            <a:r>
              <a:rPr lang="cs-CZ" sz="2400" dirty="0"/>
              <a:t>Dopisem, osobně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2C95D6-F3D1-A745-0F44-F6827DC1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91BA99-AB8A-48E4-5E2C-7227D529B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podezření na nežádoucí účinky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89970D4-D9DF-1B97-0B5A-CFE3244814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Jak hlásit</a:t>
            </a:r>
          </a:p>
        </p:txBody>
      </p:sp>
    </p:spTree>
    <p:extLst>
      <p:ext uri="{BB962C8B-B14F-4D97-AF65-F5344CB8AC3E}">
        <p14:creationId xmlns:p14="http://schemas.microsoft.com/office/powerpoint/2010/main" val="173975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F223BF-2052-92A5-139E-07C83DA0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04.09.2024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93F459-6419-3C79-F07D-7DF158909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podezření na nežádoucí účinky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35B591-13BD-11D9-138E-4D81348E7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Jak hlásit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3F0922-97F5-E581-A5BD-4124DE7D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646" y="849731"/>
            <a:ext cx="7525508" cy="55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1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C04EB-1270-96BD-23C5-BB38E712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hlášení slouží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D73D6-4422-FF6A-62FE-2301F6D1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Každé hlášení může být střípkem do mozaiky bezpečnosti léčiv </a:t>
            </a:r>
          </a:p>
          <a:p>
            <a:r>
              <a:rPr lang="cs-CZ" dirty="0"/>
              <a:t>Cenný zdroj informací o tom, co je pozorováno v běžné klinické praxi</a:t>
            </a:r>
          </a:p>
          <a:p>
            <a:r>
              <a:rPr lang="cs-CZ" dirty="0"/>
              <a:t>Vyhledávání možných nových NÚ nebo nových vlastností známých NÚ</a:t>
            </a:r>
          </a:p>
          <a:p>
            <a:r>
              <a:rPr lang="cs-CZ" dirty="0"/>
              <a:t>Každé hlášení individuálně hodnoceno (závažnost, očekávanost, dostatek údajů)</a:t>
            </a:r>
          </a:p>
          <a:p>
            <a:r>
              <a:rPr lang="cs-CZ" dirty="0"/>
              <a:t>Uložení do databáze společně s dalšími hlášeními (</a:t>
            </a:r>
            <a:r>
              <a:rPr lang="cs-CZ" dirty="0" err="1"/>
              <a:t>dtb</a:t>
            </a:r>
            <a:r>
              <a:rPr lang="cs-CZ" dirty="0"/>
              <a:t> SÚKL – CDNÚ, </a:t>
            </a:r>
            <a:r>
              <a:rPr lang="cs-CZ" dirty="0" err="1"/>
              <a:t>dtb</a:t>
            </a:r>
            <a:r>
              <a:rPr lang="cs-CZ" dirty="0"/>
              <a:t> EMA – </a:t>
            </a:r>
            <a:r>
              <a:rPr lang="cs-CZ" dirty="0" err="1"/>
              <a:t>EudraVigilance</a:t>
            </a:r>
            <a:r>
              <a:rPr lang="cs-CZ" dirty="0"/>
              <a:t>)</a:t>
            </a:r>
          </a:p>
          <a:p>
            <a:r>
              <a:rPr lang="cs-CZ" dirty="0"/>
              <a:t>Další hodnocení souborů podobných hlášení</a:t>
            </a:r>
          </a:p>
          <a:p>
            <a:r>
              <a:rPr lang="cs-CZ" dirty="0"/>
              <a:t>Hlášení pomáhají ve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cs-CZ" dirty="0"/>
              <a:t>společném hodnocení za účelem upřesnění bezpečnostního profilu a nastavení bezpečnější léčby</a:t>
            </a:r>
          </a:p>
          <a:p>
            <a:endParaRPr lang="cs-CZ" dirty="0"/>
          </a:p>
          <a:p>
            <a:endParaRPr lang="cs-CZ" sz="24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14E54-5215-7BCC-12EF-1C77B908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1BF7832-19DF-59B6-A4CD-0280193C4C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podezření na nežádoucí účinky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D9EB42-214A-B19F-6598-A59D809067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K čemu hlášení slouží</a:t>
            </a:r>
          </a:p>
        </p:txBody>
      </p:sp>
      <p:pic>
        <p:nvPicPr>
          <p:cNvPr id="7" name="Picture 2" descr="Puzzle">
            <a:extLst>
              <a:ext uri="{FF2B5EF4-FFF2-40B4-BE49-F238E27FC236}">
                <a16:creationId xmlns:a16="http://schemas.microsoft.com/office/drawing/2014/main" id="{ACA79097-6514-FB6A-33D0-41128517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14" y="1702008"/>
            <a:ext cx="1875295" cy="14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9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5DF84-F68D-CE98-0500-330DE0D2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hlášení neslouží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FB6CDC-2062-5A60-72E8-D2CCBAD1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Každé hlášení je jen </a:t>
            </a:r>
            <a:r>
              <a:rPr lang="cs-CZ" u="sng" dirty="0"/>
              <a:t>podezření na NÚ</a:t>
            </a:r>
            <a:r>
              <a:rPr lang="cs-CZ" dirty="0"/>
              <a:t>, nikoli prokázaný NÚ</a:t>
            </a:r>
          </a:p>
          <a:p>
            <a:r>
              <a:rPr lang="cs-CZ" dirty="0"/>
              <a:t>Z pouhých hlášených NÚ nelze dělat statistiku k bezpečnosti léčiv</a:t>
            </a:r>
          </a:p>
          <a:p>
            <a:r>
              <a:rPr lang="cs-CZ" dirty="0" err="1"/>
              <a:t>Hlásitel</a:t>
            </a:r>
            <a:r>
              <a:rPr lang="cs-CZ" dirty="0"/>
              <a:t> poskytuje údaje pro další hodnocení, které může nastavit bezpečnější léčbu pro další pacienty</a:t>
            </a:r>
          </a:p>
          <a:p>
            <a:r>
              <a:rPr lang="cs-CZ" dirty="0"/>
              <a:t>Hlášení neslouží k tomu, aby byla poskytnuta zpětná vazba ohledně kauzality nahlášeného případu</a:t>
            </a:r>
          </a:p>
          <a:p>
            <a:r>
              <a:rPr lang="cs-CZ" dirty="0"/>
              <a:t>V 1 konkrétním případě zpravidla nelze vůbec posoudit, zda lék skutečně NÚ způsobil</a:t>
            </a:r>
          </a:p>
          <a:p>
            <a:r>
              <a:rPr lang="cs-CZ" dirty="0"/>
              <a:t>Kauzální vztah léku a NÚ je určován na větším souboru údajů, stanovuje se na základě vysoké pravděpodobnosti </a:t>
            </a:r>
          </a:p>
          <a:p>
            <a:r>
              <a:rPr lang="cs-CZ" dirty="0"/>
              <a:t>Prokázání nového NÚ – doplnění do </a:t>
            </a:r>
            <a:r>
              <a:rPr lang="cs-CZ" dirty="0" err="1"/>
              <a:t>SmPC</a:t>
            </a:r>
            <a:r>
              <a:rPr lang="cs-CZ" dirty="0"/>
              <a:t>/příbalové informace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E4AB46-7E59-4451-64FC-2200B6F4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04.09.2024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263B41-8A63-3CEE-EC9A-D7B034061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podezření na nežádoucí účinky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1465EF4-EB76-9B10-A35D-E7EA222623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K čemu hlášení neslouží</a:t>
            </a:r>
          </a:p>
        </p:txBody>
      </p:sp>
    </p:spTree>
    <p:extLst>
      <p:ext uri="{BB962C8B-B14F-4D97-AF65-F5344CB8AC3E}">
        <p14:creationId xmlns:p14="http://schemas.microsoft.com/office/powerpoint/2010/main" val="385220537"/>
      </p:ext>
    </p:extLst>
  </p:cSld>
  <p:clrMapOvr>
    <a:masterClrMapping/>
  </p:clrMapOvr>
</p:sld>
</file>

<file path=ppt/theme/theme1.xml><?xml version="1.0" encoding="utf-8"?>
<a:theme xmlns:a="http://schemas.openxmlformats.org/drawingml/2006/main" name="Česky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78403386-E9DF-4437-9C02-DA7F45366568}"/>
    </a:ext>
  </a:extLst>
</a:theme>
</file>

<file path=ppt/theme/theme2.xml><?xml version="1.0" encoding="utf-8"?>
<a:theme xmlns:a="http://schemas.openxmlformats.org/drawingml/2006/main" name="English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1E30B279-4E93-43E7-88D7-3DE50E5097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SÚKL dvoujazyčná HD</Template>
  <TotalTime>1047</TotalTime>
  <Words>702</Words>
  <Application>Microsoft Office PowerPoint</Application>
  <PresentationFormat>Širokoúhlá obrazovka</PresentationFormat>
  <Paragraphs>97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Calibri-Bold</vt:lpstr>
      <vt:lpstr>Times New Roman</vt:lpstr>
      <vt:lpstr>Wingdings</vt:lpstr>
      <vt:lpstr>Česky</vt:lpstr>
      <vt:lpstr>English</vt:lpstr>
      <vt:lpstr>Hlášení podezření na nežádoucí účinky</vt:lpstr>
      <vt:lpstr>Farmakovigilance SÚKL</vt:lpstr>
      <vt:lpstr>Nežádoucí účinek léčivého přípravku (NÚ)</vt:lpstr>
      <vt:lpstr>Hlášení NÚ léčivých přípravků</vt:lpstr>
      <vt:lpstr>Počty hlášení z ČR v letech 2019–2023 podle hlásitele</vt:lpstr>
      <vt:lpstr>Jak hlásit</vt:lpstr>
      <vt:lpstr>Prezentace aplikace PowerPoint</vt:lpstr>
      <vt:lpstr>K čemu hlášení slouží</vt:lpstr>
      <vt:lpstr>K čemu hlášení neslouží</vt:lpstr>
      <vt:lpstr>Hlášení podezření na nežádoucí účinky léčiv z ČR 2013–2023</vt:lpstr>
      <vt:lpstr>dotazník spokojenosti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Vojáčková Lukrécie Sophie</dc:creator>
  <cp:lastModifiedBy>Vojáčková Lukrécie Sophie</cp:lastModifiedBy>
  <cp:revision>35</cp:revision>
  <dcterms:created xsi:type="dcterms:W3CDTF">2024-05-28T13:59:04Z</dcterms:created>
  <dcterms:modified xsi:type="dcterms:W3CDTF">2024-09-04T12:44:05Z</dcterms:modified>
</cp:coreProperties>
</file>