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1"/>
  </p:notesMasterIdLst>
  <p:sldIdLst>
    <p:sldId id="256" r:id="rId6"/>
    <p:sldId id="264" r:id="rId7"/>
    <p:sldId id="265" r:id="rId8"/>
    <p:sldId id="263" r:id="rId9"/>
    <p:sldId id="269" r:id="rId10"/>
    <p:sldId id="267" r:id="rId11"/>
    <p:sldId id="271" r:id="rId12"/>
    <p:sldId id="305" r:id="rId13"/>
    <p:sldId id="307" r:id="rId14"/>
    <p:sldId id="308" r:id="rId15"/>
    <p:sldId id="272" r:id="rId16"/>
    <p:sldId id="300" r:id="rId17"/>
    <p:sldId id="309" r:id="rId18"/>
    <p:sldId id="262" r:id="rId19"/>
    <p:sldId id="25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13.11.2024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13.11.2024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13.11.2024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13.11.2024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13.11.2024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13.11.2024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13.11.2024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13.11.2024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13.11.2024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eskripce.gov.cz/odber-novinek/" TargetMode="External"/><Relationship Id="rId4" Type="http://schemas.openxmlformats.org/officeDocument/2006/relationships/hyperlink" Target="https://epreskripce.gov.cz/technicka-dokumentace/technicka-dokumentace-pro-zmeny-rozhrani-od-1-1-202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p.cz/o-nas/nejcasteji-resite/otazka/co-je-zapocitatelny-doplatek-na-leky-ktery-se-pocita-do-ochranneho-limitu-pacienta" TargetMode="External"/><Relationship Id="rId2" Type="http://schemas.openxmlformats.org/officeDocument/2006/relationships/hyperlink" Target="https://www.vzp.cz/tiskove-centrum/otazky-tydne/zapocitatelny-doplatek-na-le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kl.gov.cz/reakce-sukl/informace-k-planovanym-zmenam-v-limitech-zapocitatelnych-doplatku-za-lp-pzl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Renata Golasíková, MHA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13.11.2024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0D980-BAC7-5986-3733-FA8A2860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7566-C77A-C44F-D65B-B4672C36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ve změně nebo zrušení započitatelného doplatku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88DE-2A51-3C95-4CCC-DA7554A2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25"/>
            <a:ext cx="10158506" cy="815975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Započitatelný doplatek nebude možné změnit po hodině od založení výdeje</a:t>
            </a:r>
          </a:p>
          <a:p>
            <a:r>
              <a:rPr lang="cs-CZ" sz="1800" dirty="0"/>
              <a:t>Započitatelný doplatek se nezruší při zrušení výdeje ani nezmění při opravě výdeje po hodině od založení výdeje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7150-3654-D23B-A18C-21149742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88562-F608-1A10-C1D4-86965C749B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3F2A7-B372-AAF3-EB7D-3842F4B4C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Řešení v IS eRecept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961B8-630E-C217-5000-1524459BD4E3}"/>
              </a:ext>
            </a:extLst>
          </p:cNvPr>
          <p:cNvSpPr txBox="1">
            <a:spLocks/>
          </p:cNvSpPr>
          <p:nvPr/>
        </p:nvSpPr>
        <p:spPr>
          <a:xfrm>
            <a:off x="778436" y="3340848"/>
            <a:ext cx="10515600" cy="289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accent6">
                    <a:lumMod val="10000"/>
                  </a:schemeClr>
                </a:solidFill>
              </a:rPr>
              <a:t>Změna ve výstupu webové služby </a:t>
            </a:r>
            <a:r>
              <a:rPr lang="cs-CZ" sz="1800" dirty="0" err="1">
                <a:solidFill>
                  <a:schemeClr val="accent6">
                    <a:lumMod val="10000"/>
                  </a:schemeClr>
                </a:solidFill>
              </a:rPr>
              <a:t>ZalozniNacistPredpis</a:t>
            </a:r>
            <a:endParaRPr lang="cs-CZ" sz="18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cs-CZ" sz="1800" dirty="0">
                <a:solidFill>
                  <a:schemeClr val="accent6">
                    <a:lumMod val="10000"/>
                  </a:schemeClr>
                </a:solidFill>
              </a:rPr>
              <a:t>Jako ve službě </a:t>
            </a:r>
            <a:r>
              <a:rPr lang="cs-CZ" sz="1800" dirty="0" err="1">
                <a:solidFill>
                  <a:schemeClr val="accent6">
                    <a:lumMod val="10000"/>
                  </a:schemeClr>
                </a:solidFill>
              </a:rPr>
              <a:t>NacistPredpis</a:t>
            </a:r>
            <a:r>
              <a:rPr lang="cs-CZ" sz="1800" dirty="0">
                <a:solidFill>
                  <a:schemeClr val="accent6">
                    <a:lumMod val="10000"/>
                  </a:schemeClr>
                </a:solidFill>
              </a:rPr>
              <a:t> se vrací zbývající částka do limitu</a:t>
            </a:r>
          </a:p>
          <a:p>
            <a:r>
              <a:rPr lang="cs-CZ" sz="18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 výpadku p</a:t>
            </a:r>
            <a:r>
              <a:rPr lang="cs-CZ" sz="1800" dirty="0">
                <a:solidFill>
                  <a:schemeClr val="accent6">
                    <a:lumMod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rimárního systému je poslední údaj o zbytku do limitu daného pacienta v záložním systému takový, jaký byl před výpadkem primárního systému</a:t>
            </a:r>
          </a:p>
          <a:p>
            <a:r>
              <a:rPr lang="cs-CZ" sz="1800" dirty="0">
                <a:solidFill>
                  <a:schemeClr val="accent6">
                    <a:lumMod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 obnovení provozu se do </a:t>
            </a:r>
            <a:r>
              <a:rPr lang="cs-CZ" sz="1800" dirty="0" err="1">
                <a:solidFill>
                  <a:schemeClr val="accent6">
                    <a:lumMod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CÚER</a:t>
            </a:r>
            <a:r>
              <a:rPr lang="cs-CZ" sz="1800" dirty="0">
                <a:solidFill>
                  <a:schemeClr val="accent6">
                    <a:lumMod val="1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zapíšou i zaznamenané doplatky k jednotlivým výdejům</a:t>
            </a:r>
            <a:endParaRPr lang="cs-CZ" sz="1800" dirty="0">
              <a:solidFill>
                <a:schemeClr val="accent6">
                  <a:lumMod val="10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9C64FC-B6B0-581E-57BF-0A7B13D64B67}"/>
              </a:ext>
            </a:extLst>
          </p:cNvPr>
          <p:cNvSpPr txBox="1">
            <a:spLocks/>
          </p:cNvSpPr>
          <p:nvPr/>
        </p:nvSpPr>
        <p:spPr>
          <a:xfrm>
            <a:off x="838200" y="2760678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3DC</a:t>
            </a:r>
            <a:r>
              <a:rPr lang="cs-CZ" dirty="0"/>
              <a:t> – záložní centrum (jen pro lékárny)</a:t>
            </a:r>
          </a:p>
        </p:txBody>
      </p:sp>
    </p:spTree>
    <p:extLst>
      <p:ext uri="{BB962C8B-B14F-4D97-AF65-F5344CB8AC3E}">
        <p14:creationId xmlns:p14="http://schemas.microsoft.com/office/powerpoint/2010/main" val="280851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Výjimečné situace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Výjimečné situace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624439-D059-AEF5-A3F4-328935F80739}"/>
              </a:ext>
            </a:extLst>
          </p:cNvPr>
          <p:cNvSpPr txBox="1">
            <a:spLocks/>
          </p:cNvSpPr>
          <p:nvPr/>
        </p:nvSpPr>
        <p:spPr>
          <a:xfrm>
            <a:off x="844156" y="1628274"/>
            <a:ext cx="10515600" cy="4725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Neaktuální zdrojová data (z </a:t>
            </a:r>
            <a:r>
              <a:rPr lang="cs-CZ" sz="1800" dirty="0" err="1"/>
              <a:t>CRP</a:t>
            </a:r>
            <a:r>
              <a:rPr lang="cs-CZ" sz="1800" dirty="0"/>
              <a:t>, ČSSZ)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Systém eRecept poskytne lékárně špatnou nebo žádnou informaci o limitu a jeho čerpání. Je nutná intenzívní komunikace </a:t>
            </a:r>
            <a:r>
              <a:rPr lang="cs-CZ" sz="1400" dirty="0" err="1"/>
              <a:t>SÚKL</a:t>
            </a:r>
            <a:r>
              <a:rPr lang="cs-CZ" sz="1400" dirty="0"/>
              <a:t> a ostatních institucí.</a:t>
            </a:r>
          </a:p>
          <a:p>
            <a:r>
              <a:rPr lang="cs-CZ" sz="1800" dirty="0"/>
              <a:t>Výpadek systému eRecept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Lékárna dostane poslední platnou informaci před výpadkem. Při druhém a dalším výdeji to již nemusí být pravda. Dostupnost systému eRecept je ale po celé roky nad 99,85 %.</a:t>
            </a:r>
          </a:p>
          <a:p>
            <a:r>
              <a:rPr lang="cs-CZ" sz="1800" dirty="0"/>
              <a:t>Výpadek spojení se systémem eRecept (internet)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400" dirty="0"/>
              <a:t>Lékárna nedostane žádnou informaci o limitu a jeho čerpání. Je nutné zajistit pokud možno </a:t>
            </a:r>
            <a:r>
              <a:rPr lang="cs-CZ" sz="1400" dirty="0" err="1"/>
              <a:t>bezvýpadkové</a:t>
            </a:r>
            <a:r>
              <a:rPr lang="cs-CZ" sz="1400" dirty="0"/>
              <a:t> spojení lékárny.</a:t>
            </a:r>
          </a:p>
          <a:p>
            <a:r>
              <a:rPr lang="cs-CZ" sz="1800" dirty="0"/>
              <a:t>Špatné číslo pojištěnce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400" dirty="0"/>
              <a:t>Doplatek je zapsán jinému pacientovi. Číslo pojištěnce bude při předpisu i výdeji kontrolováno proti aktuálním údajům z </a:t>
            </a:r>
            <a:r>
              <a:rPr lang="cs-CZ" sz="1400" dirty="0" err="1"/>
              <a:t>CRP</a:t>
            </a:r>
            <a:r>
              <a:rPr lang="cs-CZ" sz="1400" dirty="0"/>
              <a:t>. </a:t>
            </a:r>
            <a:r>
              <a:rPr lang="cs-CZ" sz="1400" dirty="0" err="1"/>
              <a:t>Předepisujícíi</a:t>
            </a:r>
            <a:r>
              <a:rPr lang="cs-CZ" sz="1400" dirty="0"/>
              <a:t> vydávající dostane upozornění, že číslo pojištěnce nesouhlasí se jménem, příjmením a datem narození pacienta.</a:t>
            </a:r>
          </a:p>
          <a:p>
            <a:r>
              <a:rPr lang="cs-CZ" sz="1800" dirty="0"/>
              <a:t>Novorozenci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400" dirty="0"/>
              <a:t>Dokud nemají své číslo pojištěnce, je předepisováno na matku. Ta má vyšší limit než dítě, může dojít k nesouladu. Potvrzeno z VZP, že tato praxe bude zachována, riziko je minimální.</a:t>
            </a:r>
          </a:p>
          <a:p>
            <a:r>
              <a:rPr lang="cs-CZ" sz="1800" dirty="0"/>
              <a:t>Oprava výdeje po 60 minutách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Může být opraven vydaný LP, ale doplatek zůstane původní. Může dojít k nesouladu. Je nutné zajistit minimalizaci oprav vydávaných LP po uplynutí 1 hodiny po výdeji.</a:t>
            </a:r>
          </a:p>
          <a:p>
            <a:r>
              <a:rPr lang="cs-CZ" sz="1800" dirty="0"/>
              <a:t>Neprovedení digitalizace ihned při výdeji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1400" dirty="0"/>
              <a:t>Lékárna již nemusí dostat informace o zbývající výši limitu, která platila v době výdeje. Je nutné zajistit digitalizaci neprodleně po výdeji v souladu s legislativou.</a:t>
            </a:r>
          </a:p>
          <a:p>
            <a:endParaRPr lang="cs-CZ" sz="1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9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Paralelní souběh verzí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Paralelní souběh verzí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624439-D059-AEF5-A3F4-328935F80739}"/>
              </a:ext>
            </a:extLst>
          </p:cNvPr>
          <p:cNvSpPr txBox="1">
            <a:spLocks/>
          </p:cNvSpPr>
          <p:nvPr/>
        </p:nvSpPr>
        <p:spPr>
          <a:xfrm>
            <a:off x="844156" y="18199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dirty="0">
              <a:solidFill>
                <a:srgbClr val="023444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23444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1468-8619-C3B3-6C70-41ED14409604}"/>
              </a:ext>
            </a:extLst>
          </p:cNvPr>
          <p:cNvSpPr txBox="1">
            <a:spLocks/>
          </p:cNvSpPr>
          <p:nvPr/>
        </p:nvSpPr>
        <p:spPr>
          <a:xfrm>
            <a:off x="832244" y="17542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865734-B00D-7215-F145-6D11883E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1800" dirty="0"/>
              <a:t>Aktuální technická dokumentace včetně WSDL/XSD je </a:t>
            </a:r>
            <a:br>
              <a:rPr lang="cs-CZ" sz="1800" dirty="0"/>
            </a:br>
            <a:r>
              <a:rPr lang="cs-CZ" sz="1800" dirty="0"/>
              <a:t>na </a:t>
            </a:r>
            <a:r>
              <a:rPr lang="cs-CZ" sz="1800" dirty="0">
                <a:hlinkClick r:id="rId4"/>
              </a:rPr>
              <a:t>https://epreskripce.gov.cz/technicka-dokumentace/technicka-dokumentace-pro-zmeny-rozhrani-od-1-1-2025/</a:t>
            </a:r>
            <a:r>
              <a:rPr lang="cs-CZ" sz="1800" dirty="0"/>
              <a:t> v sekci Dodavatel (je možné se přihlásit k odběru novinek </a:t>
            </a:r>
            <a:r>
              <a:rPr lang="cs-CZ" sz="1800" dirty="0">
                <a:hlinkClick r:id="rId5"/>
              </a:rPr>
              <a:t>https://epreskripce.gov.cz/</a:t>
            </a:r>
            <a:r>
              <a:rPr lang="cs-CZ" sz="1800" dirty="0" err="1">
                <a:hlinkClick r:id="rId5"/>
              </a:rPr>
              <a:t>odber</a:t>
            </a:r>
            <a:r>
              <a:rPr lang="cs-CZ" sz="1800" dirty="0">
                <a:hlinkClick r:id="rId5"/>
              </a:rPr>
              <a:t>-novinek/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Od 1.1.2025 musí všichni (lékaři, lékárníci, zdravotní pojišťovny) posílat číslo verze 202501A</a:t>
            </a:r>
            <a:endParaRPr lang="en-150" sz="1800" b="1" dirty="0"/>
          </a:p>
          <a:p>
            <a:r>
              <a:rPr lang="en-150" sz="1800" b="1" dirty="0"/>
              <a:t>Na </a:t>
            </a:r>
            <a:r>
              <a:rPr lang="cs-CZ" sz="1800" b="1" dirty="0"/>
              <a:t>provozním prostředí cca od 15.12.2024 bude možné současně používat jak staré verze rozhraní, tak novou verzi rozhraní 202501A</a:t>
            </a:r>
          </a:p>
          <a:p>
            <a:r>
              <a:rPr lang="cs-CZ" sz="1800" b="1" dirty="0"/>
              <a:t>Verze 202501A se týká jen webových služeb pro eRecept (prioritní webové služby, neprioritní webové služby, nový end-point: CUER) </a:t>
            </a:r>
          </a:p>
        </p:txBody>
      </p:sp>
    </p:spTree>
    <p:extLst>
      <p:ext uri="{BB962C8B-B14F-4D97-AF65-F5344CB8AC3E}">
        <p14:creationId xmlns:p14="http://schemas.microsoft.com/office/powerpoint/2010/main" val="345948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E5EA0-FCA6-56B7-C83A-C97B3491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366E-8750-BFDA-3015-BFD2F5AC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pacient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78C0-C20D-AC9D-A44C-DFC1961D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5B7C8-DE4A-F3EB-BACD-785A481468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DB88A9-D171-24E5-30C5-6D92DE7C77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Aplikace pacient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3D859E-25F4-B544-1129-F1107D46BF19}"/>
              </a:ext>
            </a:extLst>
          </p:cNvPr>
          <p:cNvSpPr txBox="1">
            <a:spLocks/>
          </p:cNvSpPr>
          <p:nvPr/>
        </p:nvSpPr>
        <p:spPr>
          <a:xfrm>
            <a:off x="844156" y="18199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 aplikaci přibude informace o čerpání limitu a započitatelných doplatcích</a:t>
            </a:r>
          </a:p>
          <a:p>
            <a:r>
              <a:rPr lang="cs-CZ" sz="1800" dirty="0"/>
              <a:t>Informace o započitatelných doplatcích </a:t>
            </a:r>
            <a:r>
              <a:rPr lang="cs-CZ" sz="1800" b="1" dirty="0"/>
              <a:t>nebude u každého eReceptu</a:t>
            </a:r>
          </a:p>
          <a:p>
            <a:r>
              <a:rPr lang="cs-CZ" sz="1800" dirty="0"/>
              <a:t>V aplikaci jsou eRecepty pro ztotožněné pacienty, započitatelné doplatky jsou počítány na číslo pojištěnce</a:t>
            </a:r>
          </a:p>
          <a:p>
            <a:r>
              <a:rPr lang="cs-CZ" sz="1800" dirty="0"/>
              <a:t>Je tedy možné, že eRecept v aplikaci nebude (nedošlo ke ztotožnění), ale doplatek byl připsán správně (číslo pojištěnce bylo správně)</a:t>
            </a:r>
          </a:p>
          <a:p>
            <a:r>
              <a:rPr lang="cs-CZ" sz="1800" dirty="0"/>
              <a:t>V aplikaci bude pacientovi zobrazeno: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Aktuální limit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Aktuální částka zbývající do limitu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Měsíční částky zapsaných započitatelných doplatků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Graf znázorňující postupné načítání započitatelných doplatků po měsících</a:t>
            </a:r>
          </a:p>
          <a:p>
            <a:endParaRPr lang="cs-CZ" sz="1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9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Dne 22. 10. 2024 byl PSP ČR schválen sněmovní tisk 669 a byl předložen k podpisu prezidentovi. Na základě této novely přechází od 1. 1. 2025 kompetence stanovit a vést evidenci limitů doplatků pojištěnce ze zdravotních pojišťoven (dále jen ZP) na </a:t>
            </a:r>
            <a:r>
              <a:rPr lang="cs-CZ" sz="1800" dirty="0" err="1"/>
              <a:t>SÚKL</a:t>
            </a:r>
            <a:r>
              <a:rPr lang="cs-CZ" sz="1800" dirty="0"/>
              <a:t>.</a:t>
            </a:r>
          </a:p>
          <a:p>
            <a:r>
              <a:rPr lang="cs-CZ" sz="1800" dirty="0"/>
              <a:t>Novela zákona č. 48/1997 Sb., o veřejném zdravotním pojištění a zákona č. 378/2007 Sb., o léčivech </a:t>
            </a:r>
          </a:p>
          <a:p>
            <a:r>
              <a:rPr lang="cs-CZ" sz="1800" dirty="0"/>
              <a:t>Hlavní koordinátorem projektu je Ministerstvo zdravotnictví, které převážnou část činností delegovalo na SÚKL</a:t>
            </a:r>
          </a:p>
          <a:p>
            <a:pPr marL="228600" lvl="1">
              <a:spcBef>
                <a:spcPts val="1000"/>
              </a:spcBef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800" b="1" dirty="0"/>
              <a:t>Jediný závazný údaj o čerpání limitu pojištěnce bude veden v systému eRecept</a:t>
            </a:r>
          </a:p>
          <a:p>
            <a:pPr marL="228600" lvl="1">
              <a:spcBef>
                <a:spcPts val="1000"/>
              </a:spcBef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Limit bude kontrolován a aktualizován při výdeji eReceptu i při digitalizaci listinného receptu</a:t>
            </a:r>
          </a:p>
          <a:p>
            <a:pPr marL="0" lvl="1" indent="0">
              <a:spcBef>
                <a:spcPts val="1000"/>
              </a:spcBef>
              <a:buSzPct val="100000"/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</p:spTree>
    <p:extLst>
      <p:ext uri="{BB962C8B-B14F-4D97-AF65-F5344CB8AC3E}">
        <p14:creationId xmlns:p14="http://schemas.microsoft.com/office/powerpoint/2010/main" val="213555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řešení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25"/>
            <a:ext cx="10158506" cy="815975"/>
          </a:xfrm>
        </p:spPr>
        <p:txBody>
          <a:bodyPr>
            <a:normAutofit/>
          </a:bodyPr>
          <a:lstStyle/>
          <a:p>
            <a:r>
              <a:rPr lang="cs-CZ" sz="1800" dirty="0"/>
              <a:t>Nyní započitatelné doplatky vykazuje lékárna zdravotním pojišťovnám</a:t>
            </a:r>
          </a:p>
          <a:p>
            <a:r>
              <a:rPr lang="cs-CZ" sz="1800" dirty="0"/>
              <a:t>Po překročení limitu pacienta zdravotní pojišťovny vracejí přeplatek kvartálně pacientovi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Současné/nové řešení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A4B495-B32D-12E6-06E6-DD87E3433D6A}"/>
              </a:ext>
            </a:extLst>
          </p:cNvPr>
          <p:cNvSpPr txBox="1">
            <a:spLocks/>
          </p:cNvSpPr>
          <p:nvPr/>
        </p:nvSpPr>
        <p:spPr>
          <a:xfrm>
            <a:off x="778436" y="3340848"/>
            <a:ext cx="10515600" cy="289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Započitatelné doplatky budou evidovány v systému eRecept (v tzv. Centrálním úložišti limitů doplatků - CÚLD)</a:t>
            </a:r>
          </a:p>
          <a:p>
            <a:r>
              <a:rPr lang="cs-CZ" sz="1800" dirty="0"/>
              <a:t>Započitatelný doplatek bude v CÚLD evidován na základě provedení/změny výdeje/elektronického záznamu</a:t>
            </a:r>
          </a:p>
          <a:p>
            <a:r>
              <a:rPr lang="cs-CZ" sz="1800" dirty="0"/>
              <a:t>Zda již pacient/pojištěnec překročil limit, se bude vyhodnocovat </a:t>
            </a:r>
            <a:r>
              <a:rPr lang="cs-CZ" sz="1800" b="1" dirty="0"/>
              <a:t>okamžitě v systému eRecept</a:t>
            </a:r>
          </a:p>
          <a:p>
            <a:r>
              <a:rPr lang="cs-CZ" sz="1800" dirty="0"/>
              <a:t>Nově </a:t>
            </a:r>
            <a:r>
              <a:rPr lang="cs-CZ" sz="1800" b="1" dirty="0"/>
              <a:t>nebudou lékárny vybírat doplatky, když má pacient již vyčerpaný limit </a:t>
            </a:r>
            <a:r>
              <a:rPr lang="cs-CZ" sz="1800" dirty="0"/>
              <a:t>(při výdeji či načtení identifikátoru </a:t>
            </a:r>
            <a:r>
              <a:rPr lang="cs-CZ" sz="1800" dirty="0" err="1"/>
              <a:t>vydatelného</a:t>
            </a:r>
            <a:r>
              <a:rPr lang="cs-CZ" sz="1800" dirty="0"/>
              <a:t> eReceptu budou mít lékárny vždy informaci o výši nevyčerpaného limitu pojištěnce)</a:t>
            </a:r>
          </a:p>
          <a:p>
            <a:r>
              <a:rPr lang="cs-CZ" sz="1800" dirty="0"/>
              <a:t>Doplatky, které nezaplatí pacient v lékárně (již vyčerpal limit), bude vykazovat lékárna pojišťovně, pojišťovna zašle příslušnou částku v rámci vyúčtování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E60543-E289-0684-ABE6-AE89CDAE59B5}"/>
              </a:ext>
            </a:extLst>
          </p:cNvPr>
          <p:cNvSpPr txBox="1">
            <a:spLocks/>
          </p:cNvSpPr>
          <p:nvPr/>
        </p:nvSpPr>
        <p:spPr>
          <a:xfrm>
            <a:off x="838200" y="2760678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Nové řešení</a:t>
            </a:r>
          </a:p>
        </p:txBody>
      </p:sp>
    </p:spTree>
    <p:extLst>
      <p:ext uri="{BB962C8B-B14F-4D97-AF65-F5344CB8AC3E}">
        <p14:creationId xmlns:p14="http://schemas.microsoft.com/office/powerpoint/2010/main" val="122413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dirty="0"/>
              <a:t>VZP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Bude předávat data o pojištěncích z Centrálního registru pojištěnců (</a:t>
            </a:r>
            <a:r>
              <a:rPr lang="cs-CZ" sz="1800" dirty="0" err="1"/>
              <a:t>CRP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2200" b="1" dirty="0"/>
              <a:t>Zdravotní pojišťovny</a:t>
            </a:r>
          </a:p>
          <a:p>
            <a:r>
              <a:rPr lang="cs-CZ" sz="1800" dirty="0"/>
              <a:t>Jednotlivé zdravotní pojišťovny budou poskytovat aktuální data do CRP</a:t>
            </a:r>
          </a:p>
          <a:p>
            <a:r>
              <a:rPr lang="cs-CZ" sz="1800" dirty="0"/>
              <a:t>Dočasně budou předávat systému eRecept informaci o pojištěncích uznaných invalidními ve 2. a 3. stupni bez invalidního důchodu (jakmile jim to pojištěnec nahlásí a doloží, změny budou v systému eRecept uplatněny vždy k 1. následujícího měsíce) prostřednictvím webové aplikace </a:t>
            </a:r>
            <a:r>
              <a:rPr lang="cs-CZ" sz="1800" dirty="0" err="1"/>
              <a:t>SÚKL</a:t>
            </a:r>
            <a:endParaRPr lang="cs-CZ" sz="1800" dirty="0"/>
          </a:p>
          <a:p>
            <a:pPr marL="0" indent="0">
              <a:buNone/>
            </a:pPr>
            <a:r>
              <a:rPr lang="cs-CZ" sz="2200" b="1" dirty="0"/>
              <a:t>ČSSZ</a:t>
            </a:r>
          </a:p>
          <a:p>
            <a:r>
              <a:rPr lang="cs-CZ" sz="1800" dirty="0"/>
              <a:t>Bude předávat informaci o poživatelích invalidního důchodu pro invaliditu 3. stupně (změny budou uplatněny vždy k 1. následujícího měsíce)</a:t>
            </a:r>
          </a:p>
          <a:p>
            <a:r>
              <a:rPr lang="cs-CZ" sz="1800" dirty="0"/>
              <a:t>Během roku 2025 bude předávat i informaci o pojištěncích uznaných invalidními ve 2. a 3. stupni bez invalidního důchodu </a:t>
            </a:r>
          </a:p>
          <a:p>
            <a:pPr marL="0" indent="0">
              <a:buNone/>
            </a:pPr>
            <a:r>
              <a:rPr lang="cs-CZ" sz="2200" b="1" dirty="0"/>
              <a:t>Silová ministerstva (MV, MS, MO)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Budou předávat systému eRecept informaci o pojištěncích uznaných invalidními ve 2. a 3. stupni prostřednictvím webové aplikace </a:t>
            </a:r>
            <a:r>
              <a:rPr lang="cs-CZ" sz="1800" dirty="0" err="1"/>
              <a:t>SÚKL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</p:spTree>
    <p:extLst>
      <p:ext uri="{BB962C8B-B14F-4D97-AF65-F5344CB8AC3E}">
        <p14:creationId xmlns:p14="http://schemas.microsoft.com/office/powerpoint/2010/main" val="6348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968AB-29E4-CE93-E432-641B744C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procesů pro Evidenci limitů doplatků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70738CA-72AF-E1F6-2141-D0A311483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318" y="1888435"/>
            <a:ext cx="10512424" cy="61664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6F65EE7-950F-1B66-77E6-87CF0B1F2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9318" y="2505075"/>
            <a:ext cx="10512424" cy="3226490"/>
          </a:xfrm>
        </p:spPr>
        <p:txBody>
          <a:bodyPr>
            <a:noAutofit/>
          </a:bodyPr>
          <a:lstStyle/>
          <a:p>
            <a:endParaRPr lang="cs-CZ" sz="1800" dirty="0"/>
          </a:p>
          <a:p>
            <a:endParaRPr lang="cs-CZ" sz="110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286E75-5F79-4364-0C31-52C650E9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13.11.2024</a:t>
            </a:fld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72BC2F9-CE2B-196C-6479-0AC5F52A4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1C3346CE-B961-4E43-AAF2-070D545AF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Schéma procesů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2310EC-A912-4819-F282-694E9177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17" y="1610072"/>
            <a:ext cx="9486463" cy="45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započitatelný doplatek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1800" b="0" i="0" dirty="0">
                <a:solidFill>
                  <a:srgbClr val="212121"/>
                </a:solidFill>
                <a:effectLst/>
              </a:rPr>
              <a:t>Pacient při vydání léčivého přípravku doplácí rozdíl mezi cenou přípravku v lékárně a stanovenou úhradou z veřejného zdravotního pojištění (stanovuje ji Státní ústav pro kontrolu léčiv). Do ochranného limitu pacienta se podle zákona nezapočítávají všechny pacientovy doplatky, ale jen tzv. </a:t>
            </a:r>
            <a:r>
              <a:rPr lang="cs-CZ" sz="1800" b="0" i="0" u="sng" dirty="0">
                <a:solidFill>
                  <a:srgbClr val="D22D0F"/>
                </a:solidFill>
                <a:effectLst/>
                <a:hlinkClick r:id="rId2"/>
              </a:rPr>
              <a:t>započitatelné doplatky</a:t>
            </a:r>
            <a:r>
              <a:rPr lang="cs-CZ" sz="1800" b="0" i="0" dirty="0">
                <a:solidFill>
                  <a:srgbClr val="212121"/>
                </a:solidFill>
                <a:effectLst/>
              </a:rPr>
              <a:t>.</a:t>
            </a:r>
          </a:p>
          <a:p>
            <a:pPr algn="l"/>
            <a:r>
              <a:rPr lang="cs-CZ" sz="1800" b="0" i="0" dirty="0">
                <a:solidFill>
                  <a:srgbClr val="212121"/>
                </a:solidFill>
                <a:effectLst/>
              </a:rPr>
              <a:t>Započítávají se doplatky na pojišťovnou pro částečně hrazené léčivé přípravky s obsahem stejné léčivé látky a stejné cesty podání </a:t>
            </a:r>
            <a:r>
              <a:rPr lang="cs-CZ" sz="1800" b="1" i="0" dirty="0">
                <a:solidFill>
                  <a:srgbClr val="212121"/>
                </a:solidFill>
                <a:effectLst/>
              </a:rPr>
              <a:t>pouze ve výši vypočtené podle doplatku na léčivý přípravek, jehož doplatek na množstevní jednotku této léčivé látky je nejnižší. Započitatelný doplatek je tedy "nastaven" na hodnotu nejnižšího doplatku, který se v dané skupině vyskytuje.</a:t>
            </a:r>
            <a:endParaRPr lang="cs-CZ" sz="1800" b="0" i="0" dirty="0">
              <a:solidFill>
                <a:srgbClr val="212121"/>
              </a:solidFill>
              <a:effectLst/>
            </a:endParaRPr>
          </a:p>
          <a:p>
            <a:pPr algn="l"/>
            <a:r>
              <a:rPr lang="cs-CZ" sz="1800" b="0" i="0" dirty="0">
                <a:solidFill>
                  <a:srgbClr val="212121"/>
                </a:solidFill>
                <a:effectLst/>
              </a:rPr>
              <a:t>Započitatelný doplatek není u všech částečně hrazených přípravků. </a:t>
            </a:r>
            <a:r>
              <a:rPr lang="cs-CZ" sz="1800" b="1" i="0" dirty="0">
                <a:solidFill>
                  <a:srgbClr val="212121"/>
                </a:solidFill>
                <a:effectLst/>
              </a:rPr>
              <a:t>Je-li ve skupině terapeuticky zaměnitelných léků přípravek pojišťovnou plně hrazený, bude započitatelný doplatek nulový.</a:t>
            </a:r>
          </a:p>
          <a:p>
            <a:pPr algn="l"/>
            <a:r>
              <a:rPr lang="cs-CZ" sz="1800" dirty="0">
                <a:solidFill>
                  <a:srgbClr val="212121"/>
                </a:solidFill>
              </a:rPr>
              <a:t>Zdroj: </a:t>
            </a:r>
            <a:r>
              <a:rPr lang="cs-CZ" sz="1800" i="0" dirty="0">
                <a:solidFill>
                  <a:srgbClr val="212121"/>
                </a:solidFill>
                <a:effectLst/>
                <a:hlinkClick r:id="rId3"/>
              </a:rPr>
              <a:t>https://www.vzp.cz/o-nas/nejcasteji-resite/otazka/co-je-zapocitatelny-doplatek-na-leky-ktery-se-pocita-do-ochranneho-limitu-pacienta</a:t>
            </a:r>
            <a:r>
              <a:rPr lang="cs-CZ" sz="1800" i="0" dirty="0">
                <a:solidFill>
                  <a:srgbClr val="212121"/>
                </a:solidFill>
                <a:effectLst/>
              </a:rPr>
              <a:t> </a:t>
            </a:r>
          </a:p>
          <a:p>
            <a:pPr algn="l"/>
            <a:r>
              <a:rPr lang="cs-CZ" sz="1800" dirty="0">
                <a:solidFill>
                  <a:srgbClr val="212121"/>
                </a:solidFill>
              </a:rPr>
              <a:t>Článek: </a:t>
            </a:r>
            <a:r>
              <a:rPr lang="cs-CZ" sz="1800" i="0" dirty="0">
                <a:solidFill>
                  <a:srgbClr val="212121"/>
                </a:solidFill>
                <a:effectLst/>
                <a:hlinkClick r:id="rId4"/>
              </a:rPr>
              <a:t>https://</a:t>
            </a:r>
            <a:r>
              <a:rPr lang="cs-CZ" sz="1800" i="0" dirty="0" err="1">
                <a:solidFill>
                  <a:srgbClr val="212121"/>
                </a:solidFill>
                <a:effectLst/>
                <a:hlinkClick r:id="rId4"/>
              </a:rPr>
              <a:t>sukl.gov.cz</a:t>
            </a:r>
            <a:r>
              <a:rPr lang="cs-CZ" sz="1800" i="0" dirty="0">
                <a:solidFill>
                  <a:srgbClr val="212121"/>
                </a:solidFill>
                <a:effectLst/>
                <a:hlinkClick r:id="rId4"/>
              </a:rPr>
              <a:t>/reakce-</a:t>
            </a:r>
            <a:r>
              <a:rPr lang="cs-CZ" sz="1800" i="0" dirty="0" err="1">
                <a:solidFill>
                  <a:srgbClr val="212121"/>
                </a:solidFill>
                <a:effectLst/>
                <a:hlinkClick r:id="rId4"/>
              </a:rPr>
              <a:t>sukl</a:t>
            </a:r>
            <a:r>
              <a:rPr lang="cs-CZ" sz="1800" i="0" dirty="0">
                <a:solidFill>
                  <a:srgbClr val="212121"/>
                </a:solidFill>
                <a:effectLst/>
                <a:hlinkClick r:id="rId4"/>
              </a:rPr>
              <a:t>/informace-k-planovanym-zmenam-v-limitech-zapocitatelnych-doplatku-za-lp-pzlu/</a:t>
            </a:r>
            <a:endParaRPr lang="cs-CZ" sz="1800" dirty="0">
              <a:solidFill>
                <a:srgbClr val="212121"/>
              </a:solidFill>
            </a:endParaRPr>
          </a:p>
          <a:p>
            <a:pPr marL="0" indent="0" algn="l">
              <a:buNone/>
            </a:pPr>
            <a:endParaRPr lang="cs-CZ" sz="1800" i="0" dirty="0">
              <a:solidFill>
                <a:srgbClr val="212121"/>
              </a:solidFill>
              <a:effectLst/>
            </a:endParaRPr>
          </a:p>
          <a:p>
            <a:pPr algn="l"/>
            <a:endParaRPr lang="cs-CZ" sz="1400" b="1" dirty="0">
              <a:solidFill>
                <a:srgbClr val="212121"/>
              </a:solidFill>
              <a:latin typeface="Source Sans Pro" panose="020B0503030403020204" pitchFamily="34" charset="0"/>
            </a:endParaRPr>
          </a:p>
          <a:p>
            <a:pPr algn="l"/>
            <a:endParaRPr lang="cs-CZ" sz="1400" b="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Co je započitatelný doplatek</a:t>
            </a:r>
          </a:p>
        </p:txBody>
      </p:sp>
    </p:spTree>
    <p:extLst>
      <p:ext uri="{BB962C8B-B14F-4D97-AF65-F5344CB8AC3E}">
        <p14:creationId xmlns:p14="http://schemas.microsoft.com/office/powerpoint/2010/main" val="292804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174"/>
            <a:ext cx="10515600" cy="420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Limit		Podmínka</a:t>
            </a:r>
          </a:p>
          <a:p>
            <a:pPr marL="0" indent="0">
              <a:buNone/>
            </a:pPr>
            <a:r>
              <a:rPr lang="cs-CZ" sz="1800" dirty="0"/>
              <a:t>500 Kč		u pojištěnců starších 70 let (včetně kalendářního roku, ve kterém dovršili 70. rok 			věku)</a:t>
            </a:r>
          </a:p>
          <a:p>
            <a:pPr marL="0" indent="0">
              <a:buNone/>
            </a:pPr>
            <a:r>
              <a:rPr lang="cs-CZ" sz="1800" dirty="0"/>
              <a:t>500 Kč		u pojištěnců, kteří jsou poživateli invalidního důchodu pro invaliditu třetího stupně </a:t>
            </a:r>
          </a:p>
          <a:p>
            <a:pPr marL="0" indent="0">
              <a:buNone/>
            </a:pPr>
            <a:r>
              <a:rPr lang="cs-CZ" sz="1800" dirty="0"/>
              <a:t>500 Kč		u pojištěnců, kteří byli uznáni invalidními ve druhém nebo třetím stupni, avšak 				invalidní důchod jim nebyl přiznán</a:t>
            </a:r>
          </a:p>
          <a:p>
            <a:pPr marL="0" indent="0">
              <a:buNone/>
            </a:pPr>
            <a:r>
              <a:rPr lang="cs-CZ" sz="1800" dirty="0"/>
              <a:t>1 000 Kč		u dětí mladších 18 let (včetně kalendářního roku, ve kterém dovršili daný rok 				věku)</a:t>
            </a:r>
          </a:p>
          <a:p>
            <a:pPr marL="0" indent="0">
              <a:buNone/>
            </a:pPr>
            <a:r>
              <a:rPr lang="cs-CZ" sz="1800" dirty="0"/>
              <a:t>1 000 Kč		u pojištěnců starších 65 let (včetně kalendářního roku, ve kterém dovršili daný rok 			věku)</a:t>
            </a:r>
          </a:p>
          <a:p>
            <a:pPr marL="0" indent="0">
              <a:buNone/>
            </a:pPr>
            <a:r>
              <a:rPr lang="cs-CZ" sz="1800" dirty="0"/>
              <a:t>5 000 Kč		u ostatních pojištěnců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Limity</a:t>
            </a:r>
          </a:p>
        </p:txBody>
      </p:sp>
    </p:spTree>
    <p:extLst>
      <p:ext uri="{BB962C8B-B14F-4D97-AF65-F5344CB8AC3E}">
        <p14:creationId xmlns:p14="http://schemas.microsoft.com/office/powerpoint/2010/main" val="179318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49A5E-B424-0250-C2D2-205936AB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C80E8-A6C5-9F4A-F20C-6CE76212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limitu se započítá 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maximálně započitatelný doplatek uvedený ve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SCAU (Seznam cen a úhrad), </a:t>
            </a:r>
            <a:r>
              <a:rPr lang="cs-CZ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lékárna vybere od pojištěnce nižší částku než je ve SCAU, započítá se do limitu tato nižší částka</a:t>
            </a:r>
            <a:endParaRPr lang="cs-CZ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/>
              <a:t>Limit se započítává pouze u </a:t>
            </a:r>
            <a:r>
              <a:rPr lang="cs-CZ" sz="1800" b="1" dirty="0"/>
              <a:t>registrovaných hromadně vyráběných léčivých přípravků </a:t>
            </a:r>
            <a:r>
              <a:rPr lang="cs-CZ" sz="1800" dirty="0"/>
              <a:t>(dále jen </a:t>
            </a:r>
            <a:r>
              <a:rPr lang="cs-CZ" sz="1800" dirty="0" err="1"/>
              <a:t>HVLP</a:t>
            </a:r>
            <a:r>
              <a:rPr lang="cs-CZ" sz="1800" dirty="0"/>
              <a:t>)</a:t>
            </a:r>
          </a:p>
          <a:p>
            <a:r>
              <a:rPr lang="cs-CZ" sz="1800" dirty="0"/>
              <a:t>Započitatelné doplatky se nebudou uplatňovat u neregistrovaných </a:t>
            </a:r>
            <a:r>
              <a:rPr lang="cs-CZ" sz="1800" dirty="0" err="1"/>
              <a:t>HVLP</a:t>
            </a:r>
            <a:endParaRPr lang="cs-CZ" sz="1800" dirty="0"/>
          </a:p>
          <a:p>
            <a:r>
              <a:rPr lang="cs-CZ" sz="1800" dirty="0"/>
              <a:t>U individuálně připravovaných LP (dále jen IPLP) se započitatelný doplatek uplatní jen v případě výdeje na </a:t>
            </a:r>
            <a:r>
              <a:rPr lang="cs-CZ" sz="1800" b="1" dirty="0"/>
              <a:t>léčebné konopí pro léčebné využití a jen u osob 65+ </a:t>
            </a:r>
            <a:r>
              <a:rPr lang="cs-CZ" sz="1800" dirty="0"/>
              <a:t>(65 let musí být pacientovi v den předepsání). Započítává se částka, kterou pacient uhradil v lékárně.</a:t>
            </a:r>
          </a:p>
          <a:p>
            <a:r>
              <a:rPr lang="cs-CZ" sz="1800" dirty="0"/>
              <a:t>U ostatních IPLP se nezapočítává do limitu žádná částka – nejedná se o částečně hrazené léčivé přípravky nebo potraviny pro zvláštní lékařské účely. IPLP (mimo léčebného konopí) jsou plně hrazeny nebo nehrazeny ze zdravotního pojištění.</a:t>
            </a:r>
          </a:p>
          <a:p>
            <a:r>
              <a:rPr lang="cs-CZ" sz="1800" dirty="0"/>
              <a:t>Bude i nadále zachován institut reklamace u příslušné zdravotní pojišťovny – pacient se tam bude moci obrátit v případě zjištěných nesrovnalostí</a:t>
            </a:r>
          </a:p>
          <a:p>
            <a:r>
              <a:rPr lang="cs-CZ" sz="1800" dirty="0" err="1"/>
              <a:t>SCAU</a:t>
            </a:r>
            <a:r>
              <a:rPr lang="cs-CZ" sz="1800" dirty="0"/>
              <a:t> bude vydáván ne poslední den v měsíci jako dosud, ale 3 dny před koncem měsíce. První takové vydání bude 27. 11. 2024.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3551C-50E7-DBE0-8AFE-B9F6CB4C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F02AD4-1021-C0AF-5867-D9B474996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2E425DE-DE65-0359-3CEB-3983DDE62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225929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5250-BB62-BD23-431A-55447226E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AD9A6-8F60-329D-8A3D-0EFDD67C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13618-DADE-C40E-1C15-1E0522361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V případě léčivého přípravku s úhradou ze zdravotního pojištění a uvedením příznaku </a:t>
            </a:r>
            <a:r>
              <a:rPr lang="cs-CZ" sz="1800" b="1" dirty="0"/>
              <a:t>„Nezaměňovat“ </a:t>
            </a:r>
            <a:r>
              <a:rPr lang="cs-CZ" sz="1800" dirty="0"/>
              <a:t>je maximální výše započitatelného doplatku ve výši úhrady (doplatku) pojištěnce až do výše maximální ceny stanovené ve </a:t>
            </a:r>
            <a:r>
              <a:rPr lang="cs-CZ" sz="1800" dirty="0" err="1"/>
              <a:t>SCAU</a:t>
            </a:r>
            <a:r>
              <a:rPr lang="cs-CZ" sz="1800" dirty="0"/>
              <a:t> (</a:t>
            </a:r>
            <a:r>
              <a:rPr lang="cs-CZ" sz="1800" dirty="0" err="1"/>
              <a:t>MFC</a:t>
            </a:r>
            <a:r>
              <a:rPr lang="cs-CZ" sz="1800" dirty="0"/>
              <a:t>)</a:t>
            </a:r>
          </a:p>
          <a:p>
            <a:r>
              <a:rPr lang="cs-CZ" sz="1800" b="1" dirty="0"/>
              <a:t>Lékárna nebude moci i nadále měnit způsob úhrady </a:t>
            </a:r>
            <a:r>
              <a:rPr lang="cs-CZ" sz="1800" dirty="0"/>
              <a:t>– v případě nutnosti změny bude muset kontaktovat předepisujícího lékaře</a:t>
            </a:r>
          </a:p>
          <a:p>
            <a:r>
              <a:rPr lang="cs-CZ" sz="1800" dirty="0"/>
              <a:t>Pokud dojde mezi předpisem a výdejem ke změně pojištění (typicky na přelomu měsíce, pacient se může stát nepojištěným), bude výdej s úhradou ze zdravotního pojištění zamítnut tvrdou chybou. Změnu pojišťovny bude možné provést i nadále.</a:t>
            </a:r>
          </a:p>
          <a:p>
            <a:r>
              <a:rPr lang="cs-CZ" sz="1800" dirty="0"/>
              <a:t>Nový </a:t>
            </a:r>
            <a:r>
              <a:rPr lang="cs-CZ" sz="1800" b="1" dirty="0"/>
              <a:t>příznak pro doprodeje „D“ </a:t>
            </a:r>
            <a:r>
              <a:rPr lang="cs-CZ" sz="1800" dirty="0"/>
              <a:t>– při výdeji může lékárník označit výdej jako doprodej, pak systém eRecept dovolí zadat i cenu vyšší než </a:t>
            </a:r>
            <a:r>
              <a:rPr lang="cs-CZ" sz="1800" dirty="0" err="1"/>
              <a:t>MFC</a:t>
            </a:r>
            <a:r>
              <a:rPr lang="cs-CZ" sz="1800" dirty="0"/>
              <a:t> (maximální cena LP ze </a:t>
            </a:r>
            <a:r>
              <a:rPr lang="cs-CZ" sz="1800" dirty="0" err="1"/>
              <a:t>SCAU</a:t>
            </a:r>
            <a:r>
              <a:rPr lang="cs-CZ" sz="1800" dirty="0"/>
              <a:t>)</a:t>
            </a:r>
          </a:p>
          <a:p>
            <a:r>
              <a:rPr lang="cs-CZ" sz="1800" dirty="0"/>
              <a:t>Informaci o částce zbývající do limitu bude mít lékárník, lékař informace o čerpání limitu nebude mít k dispozici</a:t>
            </a:r>
          </a:p>
          <a:p>
            <a:r>
              <a:rPr lang="cs-CZ" sz="1800" dirty="0"/>
              <a:t>Zdravotní pojišťovny budou dostávat dávky rozšířené o informace o limitech svých pojištěnců a platbách započitatelných doplatků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566D0E-DCAC-6C50-D53B-A77CC671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13.11.2024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7D97CC-3372-4B8A-59B9-CF65D369D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Započitatelné doplatky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A0D88DF-023E-726F-4312-F552F3782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1763947156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B0214FE6CDD94CB70230A63FD847A2" ma:contentTypeVersion="4" ma:contentTypeDescription="Vytvoří nový dokument" ma:contentTypeScope="" ma:versionID="b70fd32698f0bd4a459f71a4141a82de">
  <xsd:schema xmlns:xsd="http://www.w3.org/2001/XMLSchema" xmlns:xs="http://www.w3.org/2001/XMLSchema" xmlns:p="http://schemas.microsoft.com/office/2006/metadata/properties" xmlns:ns2="78167b29-709f-4fb0-b489-45643c36fac6" targetNamespace="http://schemas.microsoft.com/office/2006/metadata/properties" ma:root="true" ma:fieldsID="55f1fa1390e321d112ead3fb5e711236" ns2:_="">
    <xsd:import namespace="78167b29-709f-4fb0-b489-45643c36f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67b29-709f-4fb0-b489-45643c36f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0E8BCA-94DF-410D-AA8D-ECC08E0C5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67b29-709f-4fb0-b489-45643c36f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72A30-448A-4580-A71F-BE436B9106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29209-FD52-4F68-9C1F-3D729FBE0E38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3e8e2989-a978-47eb-8680-cd8d4cb12f03}" enabled="1" method="Privileged" siteId="{6e0a5f83-1728-4956-bdf4-ce37760cd21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1460</TotalTime>
  <Words>1761</Words>
  <Application>Microsoft Office PowerPoint</Application>
  <PresentationFormat>Širokoúhlá obrazovka</PresentationFormat>
  <Paragraphs>151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Calibri-Bold</vt:lpstr>
      <vt:lpstr>Century Gothic</vt:lpstr>
      <vt:lpstr>Source Sans Pro</vt:lpstr>
      <vt:lpstr>Times New Roman</vt:lpstr>
      <vt:lpstr>Wingdings</vt:lpstr>
      <vt:lpstr>Česky</vt:lpstr>
      <vt:lpstr>English</vt:lpstr>
      <vt:lpstr>Započitatelné doplatky</vt:lpstr>
      <vt:lpstr>Legislativa</vt:lpstr>
      <vt:lpstr>Současné řešení</vt:lpstr>
      <vt:lpstr>Zdroje dat</vt:lpstr>
      <vt:lpstr>Návrh procesů pro Evidenci limitů doplatků</vt:lpstr>
      <vt:lpstr>Co je započitatelný doplatek</vt:lpstr>
      <vt:lpstr>Limity</vt:lpstr>
      <vt:lpstr>Základní informace</vt:lpstr>
      <vt:lpstr>Základní informace</vt:lpstr>
      <vt:lpstr>Omezení ve změně nebo zrušení započitatelného doplatku</vt:lpstr>
      <vt:lpstr>Výjimečné situace</vt:lpstr>
      <vt:lpstr>Paralelní souběh verzí</vt:lpstr>
      <vt:lpstr>Aplikace pacient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Petrová Beata</cp:lastModifiedBy>
  <cp:revision>73</cp:revision>
  <dcterms:created xsi:type="dcterms:W3CDTF">2024-05-28T13:59:04Z</dcterms:created>
  <dcterms:modified xsi:type="dcterms:W3CDTF">2024-11-13T08:11:54Z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0x01010071B0214FE6CDD94CB70230A63FD847A2</vt:lpwstr>
  </property>
</Properties>
</file>