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7_5B8B61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5"/>
  </p:notesMasterIdLst>
  <p:sldIdLst>
    <p:sldId id="256" r:id="rId3"/>
    <p:sldId id="257"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7" r:id="rId18"/>
    <p:sldId id="273" r:id="rId19"/>
    <p:sldId id="272" r:id="rId20"/>
    <p:sldId id="275" r:id="rId21"/>
    <p:sldId id="276" r:id="rId22"/>
    <p:sldId id="274" r:id="rId23"/>
    <p:sldId id="258"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59407-706D-38A0-AEDC-2FB07A458393}" name="Němcová Alice" initials="AN" userId="S::Nemcova@sukl.cz::e6cb4a2e-9918-416c-ac2e-c8aa21bd8f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07_5B8B61A.xml><?xml version="1.0" encoding="utf-8"?>
<p188:cmLst xmlns:a="http://schemas.openxmlformats.org/drawingml/2006/main" xmlns:r="http://schemas.openxmlformats.org/officeDocument/2006/relationships" xmlns:p188="http://schemas.microsoft.com/office/powerpoint/2018/8/main">
  <p188:cm id="{7D383F33-9489-4161-883E-C52DE3BC40CF}" authorId="{06059407-706D-38A0-AEDC-2FB07A458393}" created="2024-03-25T17:57:06.201">
    <ac:deMkLst xmlns:ac="http://schemas.microsoft.com/office/drawing/2013/main/command">
      <pc:docMk xmlns:pc="http://schemas.microsoft.com/office/powerpoint/2013/main/command"/>
      <pc:sldMk xmlns:pc="http://schemas.microsoft.com/office/powerpoint/2013/main/command" cId="95991322" sldId="263"/>
      <ac:spMk id="3" creationId="{4D457F58-2E10-21F0-3E99-1614EEC127BC}"/>
    </ac:deMkLst>
    <p188:txBody>
      <a:bodyPr/>
      <a:lstStyle/>
      <a:p>
        <a:r>
          <a:rPr lang="cs-CZ"/>
          <a:t>Není třeba, dáváme top ke kontrole pouze MEK. Ale pokud byla jen 1 EK = monocentrické KH, pak je třeba uvést, která</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6DAC8-C7DA-467B-AFFE-93327161B9E3}" type="datetimeFigureOut">
              <a:rPr lang="cs-CZ" smtClean="0"/>
              <a:t>03.04.2024</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D2271-EC98-4276-88F2-214CB8592C10}" type="slidenum">
              <a:rPr lang="cs-CZ" smtClean="0"/>
              <a:t>‹#›</a:t>
            </a:fld>
            <a:endParaRPr lang="cs-CZ"/>
          </a:p>
        </p:txBody>
      </p:sp>
    </p:spTree>
    <p:extLst>
      <p:ext uri="{BB962C8B-B14F-4D97-AF65-F5344CB8AC3E}">
        <p14:creationId xmlns:p14="http://schemas.microsoft.com/office/powerpoint/2010/main" val="357167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D400-B5CE-E5BE-AD8C-4FF799B82EDB}"/>
              </a:ext>
            </a:extLst>
          </p:cNvPr>
          <p:cNvSpPr>
            <a:spLocks noGrp="1"/>
          </p:cNvSpPr>
          <p:nvPr>
            <p:ph type="ctrTitle" hasCustomPrompt="1"/>
          </p:nvPr>
        </p:nvSpPr>
        <p:spPr>
          <a:xfrm>
            <a:off x="3074504" y="3882887"/>
            <a:ext cx="8279296" cy="1325217"/>
          </a:xfrm>
        </p:spPr>
        <p:txBody>
          <a:bodyPr anchor="b">
            <a:normAutofit/>
          </a:bodyPr>
          <a:lstStyle>
            <a:lvl1pPr algn="l">
              <a:defRPr sz="3200" b="1">
                <a:solidFill>
                  <a:schemeClr val="accent4"/>
                </a:solidFill>
              </a:defRPr>
            </a:lvl1pPr>
          </a:lstStyle>
          <a:p>
            <a:r>
              <a:rPr lang="cs-CZ"/>
              <a:t>NÁZEV PREZENTACE</a:t>
            </a:r>
          </a:p>
        </p:txBody>
      </p:sp>
      <p:sp>
        <p:nvSpPr>
          <p:cNvPr id="3" name="Subtitle 2">
            <a:extLst>
              <a:ext uri="{FF2B5EF4-FFF2-40B4-BE49-F238E27FC236}">
                <a16:creationId xmlns:a16="http://schemas.microsoft.com/office/drawing/2014/main" id="{FE96296E-3732-F788-C7FC-0E6709D7B731}"/>
              </a:ext>
            </a:extLst>
          </p:cNvPr>
          <p:cNvSpPr>
            <a:spLocks noGrp="1"/>
          </p:cNvSpPr>
          <p:nvPr>
            <p:ph type="subTitle" idx="1" hasCustomPrompt="1"/>
          </p:nvPr>
        </p:nvSpPr>
        <p:spPr>
          <a:xfrm>
            <a:off x="3074504" y="5652052"/>
            <a:ext cx="8279296" cy="549965"/>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Informace o přednášejícím</a:t>
            </a:r>
          </a:p>
        </p:txBody>
      </p:sp>
      <p:sp>
        <p:nvSpPr>
          <p:cNvPr id="4" name="Date Placeholder 3">
            <a:extLst>
              <a:ext uri="{FF2B5EF4-FFF2-40B4-BE49-F238E27FC236}">
                <a16:creationId xmlns:a16="http://schemas.microsoft.com/office/drawing/2014/main" id="{7963EC6B-4B80-056E-F1BD-43032F38962C}"/>
              </a:ext>
            </a:extLst>
          </p:cNvPr>
          <p:cNvSpPr>
            <a:spLocks noGrp="1"/>
          </p:cNvSpPr>
          <p:nvPr>
            <p:ph type="dt" sz="half" idx="10"/>
          </p:nvPr>
        </p:nvSpPr>
        <p:spPr>
          <a:xfrm>
            <a:off x="3074504" y="6202017"/>
            <a:ext cx="8279296" cy="365125"/>
          </a:xfrm>
        </p:spPr>
        <p:txBody>
          <a:bodyPr/>
          <a:lstStyle>
            <a:lvl1pPr>
              <a:defRPr sz="1400" b="0">
                <a:solidFill>
                  <a:schemeClr val="tx1"/>
                </a:solidFill>
              </a:defRPr>
            </a:lvl1pPr>
          </a:lstStyle>
          <a:p>
            <a:fld id="{3002DDAE-AF89-4425-A1FE-C6AA08B911D5}" type="datetime1">
              <a:rPr lang="cs-CZ" smtClean="0"/>
              <a:t>03.04.2024</a:t>
            </a:fld>
            <a:endParaRPr lang="cs-CZ"/>
          </a:p>
        </p:txBody>
      </p:sp>
    </p:spTree>
    <p:extLst>
      <p:ext uri="{BB962C8B-B14F-4D97-AF65-F5344CB8AC3E}">
        <p14:creationId xmlns:p14="http://schemas.microsoft.com/office/powerpoint/2010/main" val="71126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E426C3-AA60-BA68-3C6F-23079DDFEDC3}"/>
              </a:ext>
            </a:extLst>
          </p:cNvPr>
          <p:cNvSpPr txBox="1"/>
          <p:nvPr userDrawn="1"/>
        </p:nvSpPr>
        <p:spPr>
          <a:xfrm>
            <a:off x="2948609" y="3896138"/>
            <a:ext cx="6977269" cy="2554545"/>
          </a:xfrm>
          <a:prstGeom prst="rect">
            <a:avLst/>
          </a:prstGeom>
          <a:noFill/>
        </p:spPr>
        <p:txBody>
          <a:bodyPr wrap="square" rtlCol="0">
            <a:spAutoFit/>
          </a:bodyPr>
          <a:lstStyle/>
          <a:p>
            <a:r>
              <a:rPr lang="cs-CZ" sz="3200" b="1" i="0" u="none" strike="noStrike" baseline="0">
                <a:solidFill>
                  <a:srgbClr val="1C2F76"/>
                </a:solidFill>
                <a:latin typeface="Calibri-Bold"/>
              </a:rPr>
              <a:t>DĚKUJEME ZA POZORNOST</a:t>
            </a:r>
            <a:br>
              <a:rPr lang="cs-CZ" sz="1800" b="1" i="0" u="none" strike="noStrike" baseline="0">
                <a:solidFill>
                  <a:srgbClr val="1C2F76"/>
                </a:solidFill>
                <a:latin typeface="Calibri-Bold"/>
              </a:rPr>
            </a:br>
            <a:endParaRPr lang="cs-CZ" sz="1800" b="1" i="0" u="none" strike="noStrike" baseline="0">
              <a:solidFill>
                <a:srgbClr val="1C2F76"/>
              </a:solidFill>
              <a:latin typeface="Calibri-Bold"/>
            </a:endParaRPr>
          </a:p>
          <a:p>
            <a:r>
              <a:rPr lang="cs-CZ" sz="1600" b="1" i="0" u="none" strike="noStrike" baseline="0">
                <a:solidFill>
                  <a:srgbClr val="1EA4A5"/>
                </a:solidFill>
                <a:latin typeface="Calibri-Bold"/>
              </a:rPr>
              <a:t>STÁTNÍ ÚSTAV PRO KONTROLU LÉČIV</a:t>
            </a:r>
            <a:br>
              <a:rPr lang="cs-CZ" sz="1600" b="1" i="0" u="none" strike="noStrike" baseline="0">
                <a:solidFill>
                  <a:srgbClr val="1EA4A5"/>
                </a:solidFill>
                <a:latin typeface="Calibri-Bold"/>
              </a:rPr>
            </a:br>
            <a:r>
              <a:rPr lang="pt-BR" sz="1600" b="0" i="0" u="none" strike="noStrike" baseline="0">
                <a:solidFill>
                  <a:srgbClr val="4D4D4D"/>
                </a:solidFill>
                <a:latin typeface="Calibri" panose="020F0502020204030204" pitchFamily="34" charset="0"/>
              </a:rPr>
              <a:t>Šrobárova 48, 100 41 Praha 10</a:t>
            </a:r>
            <a:br>
              <a:rPr lang="pt-BR" sz="1600" b="0" i="0" u="none" strike="noStrike" baseline="0">
                <a:solidFill>
                  <a:srgbClr val="4D4D4D"/>
                </a:solidFill>
                <a:latin typeface="Calibri" panose="020F0502020204030204" pitchFamily="34" charset="0"/>
              </a:rPr>
            </a:br>
            <a:r>
              <a:rPr lang="de-DE" sz="1600" b="0" i="0" u="none" strike="noStrike" baseline="0">
                <a:solidFill>
                  <a:srgbClr val="4D4D4D"/>
                </a:solidFill>
                <a:latin typeface="Calibri" panose="020F0502020204030204" pitchFamily="34" charset="0"/>
              </a:rPr>
              <a:t>tel.: +420 272 185 111</a:t>
            </a:r>
            <a:br>
              <a:rPr lang="de-DE" sz="1600" b="0" i="0" u="none" strike="noStrike" baseline="0">
                <a:solidFill>
                  <a:srgbClr val="4D4D4D"/>
                </a:solidFill>
                <a:latin typeface="Calibri" panose="020F0502020204030204" pitchFamily="34" charset="0"/>
              </a:rPr>
            </a:br>
            <a:r>
              <a:rPr lang="cs-CZ" sz="1600" b="0" i="0" u="none" strike="noStrike" baseline="0">
                <a:solidFill>
                  <a:srgbClr val="4D4D4D"/>
                </a:solidFill>
                <a:latin typeface="Calibri" panose="020F0502020204030204" pitchFamily="34" charset="0"/>
              </a:rPr>
              <a:t>e-mail: posta@sukl.cz</a:t>
            </a:r>
            <a:br>
              <a:rPr lang="cs-CZ" sz="1800" b="0" i="0" u="none" strike="noStrike" baseline="0">
                <a:solidFill>
                  <a:srgbClr val="4D4D4D"/>
                </a:solidFill>
                <a:latin typeface="Calibri" panose="020F0502020204030204" pitchFamily="34" charset="0"/>
              </a:rPr>
            </a:br>
            <a:endParaRPr lang="cs-CZ" sz="1800" b="0" i="0" u="none" strike="noStrike" baseline="0">
              <a:solidFill>
                <a:srgbClr val="4D4D4D"/>
              </a:solidFill>
              <a:latin typeface="Calibri" panose="020F0502020204030204" pitchFamily="34" charset="0"/>
            </a:endParaRPr>
          </a:p>
          <a:p>
            <a:r>
              <a:rPr lang="cs-CZ" sz="2800" b="1" i="0" u="none" strike="noStrike" baseline="0">
                <a:solidFill>
                  <a:srgbClr val="1EA4A5"/>
                </a:solidFill>
                <a:latin typeface="Calibri-Bold"/>
              </a:rPr>
              <a:t>www.sukl.cz</a:t>
            </a:r>
            <a:endParaRPr lang="cs-CZ" sz="2800"/>
          </a:p>
        </p:txBody>
      </p:sp>
    </p:spTree>
    <p:extLst>
      <p:ext uri="{BB962C8B-B14F-4D97-AF65-F5344CB8AC3E}">
        <p14:creationId xmlns:p14="http://schemas.microsoft.com/office/powerpoint/2010/main" val="4976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D400-B5CE-E5BE-AD8C-4FF799B82EDB}"/>
              </a:ext>
            </a:extLst>
          </p:cNvPr>
          <p:cNvSpPr>
            <a:spLocks noGrp="1"/>
          </p:cNvSpPr>
          <p:nvPr>
            <p:ph type="ctrTitle" hasCustomPrompt="1"/>
          </p:nvPr>
        </p:nvSpPr>
        <p:spPr>
          <a:xfrm>
            <a:off x="3074504" y="3882887"/>
            <a:ext cx="8279296" cy="1325217"/>
          </a:xfrm>
        </p:spPr>
        <p:txBody>
          <a:bodyPr anchor="b">
            <a:normAutofit/>
          </a:bodyPr>
          <a:lstStyle>
            <a:lvl1pPr algn="l">
              <a:defRPr sz="3200" b="1">
                <a:solidFill>
                  <a:schemeClr val="accent4"/>
                </a:solidFill>
              </a:defRPr>
            </a:lvl1pPr>
          </a:lstStyle>
          <a:p>
            <a:r>
              <a:rPr lang="cs-CZ"/>
              <a:t>NÁZEV PREZENTACE</a:t>
            </a:r>
          </a:p>
        </p:txBody>
      </p:sp>
      <p:sp>
        <p:nvSpPr>
          <p:cNvPr id="3" name="Subtitle 2">
            <a:extLst>
              <a:ext uri="{FF2B5EF4-FFF2-40B4-BE49-F238E27FC236}">
                <a16:creationId xmlns:a16="http://schemas.microsoft.com/office/drawing/2014/main" id="{FE96296E-3732-F788-C7FC-0E6709D7B731}"/>
              </a:ext>
            </a:extLst>
          </p:cNvPr>
          <p:cNvSpPr>
            <a:spLocks noGrp="1"/>
          </p:cNvSpPr>
          <p:nvPr>
            <p:ph type="subTitle" idx="1" hasCustomPrompt="1"/>
          </p:nvPr>
        </p:nvSpPr>
        <p:spPr>
          <a:xfrm>
            <a:off x="3074504" y="5652052"/>
            <a:ext cx="8279296" cy="549965"/>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Informace o přednášejícím</a:t>
            </a:r>
          </a:p>
        </p:txBody>
      </p:sp>
      <p:sp>
        <p:nvSpPr>
          <p:cNvPr id="4" name="Date Placeholder 3">
            <a:extLst>
              <a:ext uri="{FF2B5EF4-FFF2-40B4-BE49-F238E27FC236}">
                <a16:creationId xmlns:a16="http://schemas.microsoft.com/office/drawing/2014/main" id="{7963EC6B-4B80-056E-F1BD-43032F38962C}"/>
              </a:ext>
            </a:extLst>
          </p:cNvPr>
          <p:cNvSpPr>
            <a:spLocks noGrp="1"/>
          </p:cNvSpPr>
          <p:nvPr>
            <p:ph type="dt" sz="half" idx="10"/>
          </p:nvPr>
        </p:nvSpPr>
        <p:spPr>
          <a:xfrm>
            <a:off x="3074504" y="6202017"/>
            <a:ext cx="8279296" cy="365125"/>
          </a:xfrm>
        </p:spPr>
        <p:txBody>
          <a:bodyPr/>
          <a:lstStyle>
            <a:lvl1pPr>
              <a:defRPr sz="1400" b="0">
                <a:solidFill>
                  <a:schemeClr val="tx1"/>
                </a:solidFill>
              </a:defRPr>
            </a:lvl1pPr>
          </a:lstStyle>
          <a:p>
            <a:fld id="{3002DDAE-AF89-4425-A1FE-C6AA08B911D5}" type="datetime1">
              <a:rPr lang="cs-CZ" smtClean="0"/>
              <a:t>03.04.2024</a:t>
            </a:fld>
            <a:endParaRPr lang="cs-CZ"/>
          </a:p>
        </p:txBody>
      </p:sp>
    </p:spTree>
    <p:extLst>
      <p:ext uri="{BB962C8B-B14F-4D97-AF65-F5344CB8AC3E}">
        <p14:creationId xmlns:p14="http://schemas.microsoft.com/office/powerpoint/2010/main" val="329890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C084-665A-57A2-43A3-2A8284D1589E}"/>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94A39CD5-31B4-29BC-18F4-748808B6BE49}"/>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78AF6D6B-BD66-2F04-C75F-94569F254063}"/>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8" name="Text Placeholder 7">
            <a:extLst>
              <a:ext uri="{FF2B5EF4-FFF2-40B4-BE49-F238E27FC236}">
                <a16:creationId xmlns:a16="http://schemas.microsoft.com/office/drawing/2014/main" id="{A8C8E019-44ED-27F0-532D-91AA1D57F4C1}"/>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2" name="Text Placeholder 7">
            <a:extLst>
              <a:ext uri="{FF2B5EF4-FFF2-40B4-BE49-F238E27FC236}">
                <a16:creationId xmlns:a16="http://schemas.microsoft.com/office/drawing/2014/main" id="{A7EB0C90-4AED-422B-2D57-3669197CF5DC}"/>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3945762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3645-3020-4EEF-D771-968CD462B2D5}"/>
              </a:ext>
            </a:extLst>
          </p:cNvPr>
          <p:cNvSpPr>
            <a:spLocks noGrp="1"/>
          </p:cNvSpPr>
          <p:nvPr>
            <p:ph type="title" hasCustomPrompt="1"/>
          </p:nvPr>
        </p:nvSpPr>
        <p:spPr>
          <a:xfrm>
            <a:off x="2491408" y="3637721"/>
            <a:ext cx="8862391" cy="1736035"/>
          </a:xfrm>
        </p:spPr>
        <p:txBody>
          <a:bodyPr anchor="t"/>
          <a:lstStyle>
            <a:lvl1pPr>
              <a:defRPr sz="3200">
                <a:solidFill>
                  <a:schemeClr val="bg1"/>
                </a:solidFill>
              </a:defRPr>
            </a:lvl1pPr>
          </a:lstStyle>
          <a:p>
            <a:r>
              <a:rPr lang="cs-CZ"/>
              <a:t>NÁZEV SEKCE PREZENTACE</a:t>
            </a:r>
          </a:p>
        </p:txBody>
      </p:sp>
    </p:spTree>
    <p:extLst>
      <p:ext uri="{BB962C8B-B14F-4D97-AF65-F5344CB8AC3E}">
        <p14:creationId xmlns:p14="http://schemas.microsoft.com/office/powerpoint/2010/main" val="1099227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02EAFCCB-A239-D45E-F750-DAE188F2F590}"/>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F16506EF-31E4-4042-B876-EF645AF8B904}" type="datetime1">
              <a:rPr lang="cs-CZ" smtClean="0"/>
              <a:t>03.04.2024</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332067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9DD9D77A-5BBF-4CB5-8173-C5186CFEAF93}" type="datetime1">
              <a:rPr lang="cs-CZ" smtClean="0"/>
              <a:t>03.04.2024</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7" name="Picture Placeholder 6">
            <a:extLst>
              <a:ext uri="{FF2B5EF4-FFF2-40B4-BE49-F238E27FC236}">
                <a16:creationId xmlns:a16="http://schemas.microsoft.com/office/drawing/2014/main" id="{4C832CFC-987B-EDAA-5ADC-DCF870CCFB01}"/>
              </a:ext>
            </a:extLst>
          </p:cNvPr>
          <p:cNvSpPr>
            <a:spLocks noGrp="1"/>
          </p:cNvSpPr>
          <p:nvPr>
            <p:ph type="pic" sz="quarter" idx="13"/>
          </p:nvPr>
        </p:nvSpPr>
        <p:spPr>
          <a:xfrm>
            <a:off x="6275388" y="1825625"/>
            <a:ext cx="5916612" cy="4351338"/>
          </a:xfrm>
        </p:spPr>
        <p:txBody>
          <a:bodyPr/>
          <a:lstStyle/>
          <a:p>
            <a:endParaRPr lang="cs-CZ"/>
          </a:p>
        </p:txBody>
      </p:sp>
    </p:spTree>
    <p:extLst>
      <p:ext uri="{BB962C8B-B14F-4D97-AF65-F5344CB8AC3E}">
        <p14:creationId xmlns:p14="http://schemas.microsoft.com/office/powerpoint/2010/main" val="266495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and mas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2F61DE-16B7-F637-D5A2-699061AA8B3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C0600D5F-A547-4A12-A42B-722A4F959E64}" type="datetime1">
              <a:rPr lang="cs-CZ" smtClean="0"/>
              <a:t>03.04.2024</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10" name="TextBox 9">
            <a:extLst>
              <a:ext uri="{FF2B5EF4-FFF2-40B4-BE49-F238E27FC236}">
                <a16:creationId xmlns:a16="http://schemas.microsoft.com/office/drawing/2014/main" id="{4577313B-AB7F-85E3-7DCB-EB8CB23E9E78}"/>
              </a:ext>
            </a:extLst>
          </p:cNvPr>
          <p:cNvSpPr txBox="1"/>
          <p:nvPr userDrawn="1"/>
        </p:nvSpPr>
        <p:spPr>
          <a:xfrm>
            <a:off x="838199" y="6300580"/>
            <a:ext cx="2735729" cy="253916"/>
          </a:xfrm>
          <a:prstGeom prst="rect">
            <a:avLst/>
          </a:prstGeom>
          <a:noFill/>
        </p:spPr>
        <p:txBody>
          <a:bodyPr wrap="square" rtlCol="0">
            <a:spAutoFit/>
          </a:bodyPr>
          <a:lstStyle/>
          <a:p>
            <a:r>
              <a:rPr lang="cs-CZ" sz="1050" b="1">
                <a:solidFill>
                  <a:schemeClr val="accent4"/>
                </a:solidFill>
              </a:rPr>
              <a:t>© STATE INSTITUTE FOR DRUG CONTROL ●</a:t>
            </a:r>
          </a:p>
        </p:txBody>
      </p:sp>
    </p:spTree>
    <p:extLst>
      <p:ext uri="{BB962C8B-B14F-4D97-AF65-F5344CB8AC3E}">
        <p14:creationId xmlns:p14="http://schemas.microsoft.com/office/powerpoint/2010/main" val="163630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C0E2-2624-58C4-B2F5-663E4512E27F}"/>
              </a:ext>
            </a:extLst>
          </p:cNvPr>
          <p:cNvSpPr>
            <a:spLocks noGrp="1"/>
          </p:cNvSpPr>
          <p:nvPr>
            <p:ph type="title"/>
          </p:nvPr>
        </p:nvSpPr>
        <p:spPr>
          <a:xfrm>
            <a:off x="839788" y="1126435"/>
            <a:ext cx="10515600" cy="56425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C3EAC9C7-FDE6-0B4E-C74F-54210E5B3EB6}"/>
              </a:ext>
            </a:extLst>
          </p:cNvPr>
          <p:cNvSpPr>
            <a:spLocks noGrp="1"/>
          </p:cNvSpPr>
          <p:nvPr>
            <p:ph type="body" idx="1"/>
          </p:nvPr>
        </p:nvSpPr>
        <p:spPr>
          <a:xfrm>
            <a:off x="839788" y="1888435"/>
            <a:ext cx="5157787"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34325-AF9E-8CA4-6911-8087F634F75C}"/>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2EE9488C-349D-A9AD-A9E6-46F6A58DA896}"/>
              </a:ext>
            </a:extLst>
          </p:cNvPr>
          <p:cNvSpPr>
            <a:spLocks noGrp="1"/>
          </p:cNvSpPr>
          <p:nvPr>
            <p:ph type="body" sz="quarter" idx="3"/>
          </p:nvPr>
        </p:nvSpPr>
        <p:spPr>
          <a:xfrm>
            <a:off x="6172200" y="1888435"/>
            <a:ext cx="5183188"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47F2B3-C779-A086-3BDA-CD63923B17D9}"/>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4FBB3618-FD70-05E6-686A-FEBF14A81BBF}"/>
              </a:ext>
            </a:extLst>
          </p:cNvPr>
          <p:cNvSpPr>
            <a:spLocks noGrp="1"/>
          </p:cNvSpPr>
          <p:nvPr>
            <p:ph type="dt" sz="half" idx="10"/>
          </p:nvPr>
        </p:nvSpPr>
        <p:spPr/>
        <p:txBody>
          <a:bodyPr/>
          <a:lstStyle/>
          <a:p>
            <a:fld id="{DA89554C-07F0-43A6-AC77-DA4F48CEEE26}" type="datetime1">
              <a:rPr lang="cs-CZ" smtClean="0"/>
              <a:t>03.04.2024</a:t>
            </a:fld>
            <a:endParaRPr lang="cs-CZ"/>
          </a:p>
        </p:txBody>
      </p:sp>
      <p:sp>
        <p:nvSpPr>
          <p:cNvPr id="10" name="Text Placeholder 7">
            <a:extLst>
              <a:ext uri="{FF2B5EF4-FFF2-40B4-BE49-F238E27FC236}">
                <a16:creationId xmlns:a16="http://schemas.microsoft.com/office/drawing/2014/main" id="{9A90BD00-93B8-01DD-1754-A6D6052A5175}"/>
              </a:ext>
            </a:extLst>
          </p:cNvPr>
          <p:cNvSpPr>
            <a:spLocks noGrp="1"/>
          </p:cNvSpPr>
          <p:nvPr>
            <p:ph type="body" sz="quarter" idx="13"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1" name="Text Placeholder 7">
            <a:extLst>
              <a:ext uri="{FF2B5EF4-FFF2-40B4-BE49-F238E27FC236}">
                <a16:creationId xmlns:a16="http://schemas.microsoft.com/office/drawing/2014/main" id="{F0EF3B39-4033-DDD1-C06A-C77ECD8BA729}"/>
              </a:ext>
            </a:extLst>
          </p:cNvPr>
          <p:cNvSpPr>
            <a:spLocks noGrp="1"/>
          </p:cNvSpPr>
          <p:nvPr>
            <p:ph type="body" sz="quarter" idx="14"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86668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C310-754E-9AC4-A6F0-AA03103E73D8}"/>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A80397C4-57E6-C5B1-E951-21573C02ED69}"/>
              </a:ext>
            </a:extLst>
          </p:cNvPr>
          <p:cNvSpPr>
            <a:spLocks noGrp="1"/>
          </p:cNvSpPr>
          <p:nvPr>
            <p:ph type="dt" sz="half" idx="10"/>
          </p:nvPr>
        </p:nvSpPr>
        <p:spPr/>
        <p:txBody>
          <a:bodyPr/>
          <a:lstStyle/>
          <a:p>
            <a:fld id="{BD344244-5D24-429E-8D39-DBEB4D17AE05}" type="datetime1">
              <a:rPr lang="cs-CZ" smtClean="0"/>
              <a:t>03.04.2024</a:t>
            </a:fld>
            <a:endParaRPr lang="cs-CZ"/>
          </a:p>
        </p:txBody>
      </p:sp>
      <p:sp>
        <p:nvSpPr>
          <p:cNvPr id="6" name="Text Placeholder 7">
            <a:extLst>
              <a:ext uri="{FF2B5EF4-FFF2-40B4-BE49-F238E27FC236}">
                <a16:creationId xmlns:a16="http://schemas.microsoft.com/office/drawing/2014/main" id="{40D98A2C-AE7E-5FA3-4A70-BD275F35E1E5}"/>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7" name="Text Placeholder 7">
            <a:extLst>
              <a:ext uri="{FF2B5EF4-FFF2-40B4-BE49-F238E27FC236}">
                <a16:creationId xmlns:a16="http://schemas.microsoft.com/office/drawing/2014/main" id="{55AC94EB-2988-9B83-4C45-D4A314E71E8B}"/>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3885277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5BD0D-C3E0-E97C-C20C-32B04372519E}"/>
              </a:ext>
            </a:extLst>
          </p:cNvPr>
          <p:cNvSpPr>
            <a:spLocks noGrp="1"/>
          </p:cNvSpPr>
          <p:nvPr>
            <p:ph type="dt" sz="half" idx="10"/>
          </p:nvPr>
        </p:nvSpPr>
        <p:spPr/>
        <p:txBody>
          <a:bodyPr/>
          <a:lstStyle/>
          <a:p>
            <a:fld id="{824AF2E8-C696-40B0-AC07-097BB1DF101F}" type="datetime1">
              <a:rPr lang="cs-CZ" smtClean="0"/>
              <a:t>03.04.2024</a:t>
            </a:fld>
            <a:endParaRPr lang="cs-CZ"/>
          </a:p>
        </p:txBody>
      </p:sp>
      <p:sp>
        <p:nvSpPr>
          <p:cNvPr id="5" name="Text Placeholder 7">
            <a:extLst>
              <a:ext uri="{FF2B5EF4-FFF2-40B4-BE49-F238E27FC236}">
                <a16:creationId xmlns:a16="http://schemas.microsoft.com/office/drawing/2014/main" id="{1A24A395-2761-EF55-A38A-C4E4D7ECB7B2}"/>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6" name="Text Placeholder 7">
            <a:extLst>
              <a:ext uri="{FF2B5EF4-FFF2-40B4-BE49-F238E27FC236}">
                <a16:creationId xmlns:a16="http://schemas.microsoft.com/office/drawing/2014/main" id="{F8A6D67F-D00D-3373-DD7A-F3559531B2D3}"/>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50670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C084-665A-57A2-43A3-2A8284D1589E}"/>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94A39CD5-31B4-29BC-18F4-748808B6BE49}"/>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a:extLst>
              <a:ext uri="{FF2B5EF4-FFF2-40B4-BE49-F238E27FC236}">
                <a16:creationId xmlns:a16="http://schemas.microsoft.com/office/drawing/2014/main" id="{78AF6D6B-BD66-2F04-C75F-94569F254063}"/>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8" name="Text Placeholder 7">
            <a:extLst>
              <a:ext uri="{FF2B5EF4-FFF2-40B4-BE49-F238E27FC236}">
                <a16:creationId xmlns:a16="http://schemas.microsoft.com/office/drawing/2014/main" id="{A8C8E019-44ED-27F0-532D-91AA1D57F4C1}"/>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2" name="Text Placeholder 7">
            <a:extLst>
              <a:ext uri="{FF2B5EF4-FFF2-40B4-BE49-F238E27FC236}">
                <a16:creationId xmlns:a16="http://schemas.microsoft.com/office/drawing/2014/main" id="{A7EB0C90-4AED-422B-2D57-3669197CF5DC}"/>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810003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E426C3-AA60-BA68-3C6F-23079DDFEDC3}"/>
              </a:ext>
            </a:extLst>
          </p:cNvPr>
          <p:cNvSpPr txBox="1"/>
          <p:nvPr userDrawn="1"/>
        </p:nvSpPr>
        <p:spPr>
          <a:xfrm>
            <a:off x="2948609" y="3896138"/>
            <a:ext cx="6977269" cy="2554545"/>
          </a:xfrm>
          <a:prstGeom prst="rect">
            <a:avLst/>
          </a:prstGeom>
          <a:noFill/>
        </p:spPr>
        <p:txBody>
          <a:bodyPr wrap="square" rtlCol="0">
            <a:spAutoFit/>
          </a:bodyPr>
          <a:lstStyle/>
          <a:p>
            <a:r>
              <a:rPr lang="cs-CZ" sz="3200" b="1" i="0" u="none" strike="noStrike" baseline="0">
                <a:solidFill>
                  <a:srgbClr val="1C2F76"/>
                </a:solidFill>
                <a:latin typeface="Calibri-Bold"/>
              </a:rPr>
              <a:t>THANK YOU FOR YOUR ATTENTION</a:t>
            </a:r>
            <a:br>
              <a:rPr lang="cs-CZ" sz="1800" b="1" i="0" u="none" strike="noStrike" baseline="0">
                <a:solidFill>
                  <a:srgbClr val="1C2F76"/>
                </a:solidFill>
                <a:latin typeface="Calibri-Bold"/>
              </a:rPr>
            </a:br>
            <a:endParaRPr lang="cs-CZ" sz="1800" b="1" i="0" u="none" strike="noStrike" baseline="0">
              <a:solidFill>
                <a:srgbClr val="1C2F76"/>
              </a:solidFill>
              <a:latin typeface="Calibr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a:solidFill>
                  <a:schemeClr val="accent4"/>
                </a:solidFill>
              </a:rPr>
              <a:t>STATE INSTITUTE FOR DRUG CONTROL</a:t>
            </a:r>
          </a:p>
          <a:p>
            <a:r>
              <a:rPr lang="pt-BR" sz="1600" b="0" i="0" u="none" strike="noStrike" baseline="0">
                <a:solidFill>
                  <a:srgbClr val="4D4D4D"/>
                </a:solidFill>
                <a:latin typeface="Calibri" panose="020F0502020204030204" pitchFamily="34" charset="0"/>
              </a:rPr>
              <a:t>Šrobárova 48, 100 41 Praha 10</a:t>
            </a:r>
            <a:br>
              <a:rPr lang="pt-BR" sz="1600" b="0" i="0" u="none" strike="noStrike" baseline="0">
                <a:solidFill>
                  <a:srgbClr val="4D4D4D"/>
                </a:solidFill>
                <a:latin typeface="Calibri" panose="020F0502020204030204" pitchFamily="34" charset="0"/>
              </a:rPr>
            </a:br>
            <a:r>
              <a:rPr lang="de-DE" sz="1600" b="0" i="0" u="none" strike="noStrike" baseline="0">
                <a:solidFill>
                  <a:srgbClr val="4D4D4D"/>
                </a:solidFill>
                <a:latin typeface="Calibri" panose="020F0502020204030204" pitchFamily="34" charset="0"/>
              </a:rPr>
              <a:t>tel.: +420 272 185 111</a:t>
            </a:r>
            <a:br>
              <a:rPr lang="de-DE" sz="1600" b="0" i="0" u="none" strike="noStrike" baseline="0">
                <a:solidFill>
                  <a:srgbClr val="4D4D4D"/>
                </a:solidFill>
                <a:latin typeface="Calibri" panose="020F0502020204030204" pitchFamily="34" charset="0"/>
              </a:rPr>
            </a:br>
            <a:r>
              <a:rPr lang="cs-CZ" sz="1600" b="0" i="0" u="none" strike="noStrike" baseline="0">
                <a:solidFill>
                  <a:srgbClr val="4D4D4D"/>
                </a:solidFill>
                <a:latin typeface="Calibri" panose="020F0502020204030204" pitchFamily="34" charset="0"/>
              </a:rPr>
              <a:t>e-mail: posta@sukl.cz</a:t>
            </a:r>
            <a:br>
              <a:rPr lang="cs-CZ" sz="1800" b="0" i="0" u="none" strike="noStrike" baseline="0">
                <a:solidFill>
                  <a:srgbClr val="4D4D4D"/>
                </a:solidFill>
                <a:latin typeface="Calibri" panose="020F0502020204030204" pitchFamily="34" charset="0"/>
              </a:rPr>
            </a:br>
            <a:endParaRPr lang="cs-CZ" sz="1800" b="0" i="0" u="none" strike="noStrike" baseline="0">
              <a:solidFill>
                <a:srgbClr val="4D4D4D"/>
              </a:solidFill>
              <a:latin typeface="Calibri" panose="020F0502020204030204" pitchFamily="34" charset="0"/>
            </a:endParaRPr>
          </a:p>
          <a:p>
            <a:r>
              <a:rPr lang="cs-CZ" sz="2800" b="1" i="0" u="none" strike="noStrike" baseline="0">
                <a:solidFill>
                  <a:srgbClr val="1EA4A5"/>
                </a:solidFill>
                <a:latin typeface="Calibri-Bold"/>
              </a:rPr>
              <a:t>www.sukl.cz</a:t>
            </a:r>
            <a:endParaRPr lang="cs-CZ" sz="2800"/>
          </a:p>
        </p:txBody>
      </p:sp>
    </p:spTree>
    <p:extLst>
      <p:ext uri="{BB962C8B-B14F-4D97-AF65-F5344CB8AC3E}">
        <p14:creationId xmlns:p14="http://schemas.microsoft.com/office/powerpoint/2010/main" val="255990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sek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3645-3020-4EEF-D771-968CD462B2D5}"/>
              </a:ext>
            </a:extLst>
          </p:cNvPr>
          <p:cNvSpPr>
            <a:spLocks noGrp="1"/>
          </p:cNvSpPr>
          <p:nvPr>
            <p:ph type="title" hasCustomPrompt="1"/>
          </p:nvPr>
        </p:nvSpPr>
        <p:spPr>
          <a:xfrm>
            <a:off x="2491408" y="3637721"/>
            <a:ext cx="8862391" cy="1736035"/>
          </a:xfrm>
        </p:spPr>
        <p:txBody>
          <a:bodyPr anchor="t"/>
          <a:lstStyle>
            <a:lvl1pPr>
              <a:defRPr sz="3200">
                <a:solidFill>
                  <a:schemeClr val="bg1"/>
                </a:solidFill>
              </a:defRPr>
            </a:lvl1pPr>
          </a:lstStyle>
          <a:p>
            <a:r>
              <a:rPr lang="cs-CZ"/>
              <a:t>NÁZEV SEKCE PREZENTACE</a:t>
            </a:r>
          </a:p>
        </p:txBody>
      </p:sp>
    </p:spTree>
    <p:extLst>
      <p:ext uri="{BB962C8B-B14F-4D97-AF65-F5344CB8AC3E}">
        <p14:creationId xmlns:p14="http://schemas.microsoft.com/office/powerpoint/2010/main" val="139302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Content Placeholder 3">
            <a:extLst>
              <a:ext uri="{FF2B5EF4-FFF2-40B4-BE49-F238E27FC236}">
                <a16:creationId xmlns:a16="http://schemas.microsoft.com/office/drawing/2014/main" id="{02EAFCCB-A239-D45E-F750-DAE188F2F590}"/>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F16506EF-31E4-4042-B876-EF645AF8B904}" type="datetime1">
              <a:rPr lang="cs-CZ" smtClean="0"/>
              <a:t>03.04.2024</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290892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s obráz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9DD9D77A-5BBF-4CB5-8173-C5186CFEAF93}" type="datetime1">
              <a:rPr lang="cs-CZ" smtClean="0"/>
              <a:t>03.04.2024</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7" name="Picture Placeholder 6">
            <a:extLst>
              <a:ext uri="{FF2B5EF4-FFF2-40B4-BE49-F238E27FC236}">
                <a16:creationId xmlns:a16="http://schemas.microsoft.com/office/drawing/2014/main" id="{4C832CFC-987B-EDAA-5ADC-DCF870CCFB01}"/>
              </a:ext>
            </a:extLst>
          </p:cNvPr>
          <p:cNvSpPr>
            <a:spLocks noGrp="1"/>
          </p:cNvSpPr>
          <p:nvPr>
            <p:ph type="pic" sz="quarter" idx="13"/>
          </p:nvPr>
        </p:nvSpPr>
        <p:spPr>
          <a:xfrm>
            <a:off x="6275388" y="1825625"/>
            <a:ext cx="5916612" cy="4351338"/>
          </a:xfrm>
        </p:spPr>
        <p:txBody>
          <a:bodyPr/>
          <a:lstStyle/>
          <a:p>
            <a:r>
              <a:rPr lang="cs-CZ"/>
              <a:t>Kliknutím na ikonu přidáte obrázek.</a:t>
            </a:r>
          </a:p>
        </p:txBody>
      </p:sp>
    </p:spTree>
    <p:extLst>
      <p:ext uri="{BB962C8B-B14F-4D97-AF65-F5344CB8AC3E}">
        <p14:creationId xmlns:p14="http://schemas.microsoft.com/office/powerpoint/2010/main" val="342168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bsah s obrázkem a mask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2F61DE-16B7-F637-D5A2-699061AA8B3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C0600D5F-A547-4A12-A42B-722A4F959E64}" type="datetime1">
              <a:rPr lang="cs-CZ" smtClean="0"/>
              <a:t>03.04.2024</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10" name="TextBox 9">
            <a:extLst>
              <a:ext uri="{FF2B5EF4-FFF2-40B4-BE49-F238E27FC236}">
                <a16:creationId xmlns:a16="http://schemas.microsoft.com/office/drawing/2014/main" id="{4577313B-AB7F-85E3-7DCB-EB8CB23E9E78}"/>
              </a:ext>
            </a:extLst>
          </p:cNvPr>
          <p:cNvSpPr txBox="1"/>
          <p:nvPr userDrawn="1"/>
        </p:nvSpPr>
        <p:spPr>
          <a:xfrm>
            <a:off x="838200" y="6300580"/>
            <a:ext cx="2521226" cy="253916"/>
          </a:xfrm>
          <a:prstGeom prst="rect">
            <a:avLst/>
          </a:prstGeom>
          <a:noFill/>
        </p:spPr>
        <p:txBody>
          <a:bodyPr wrap="square" rtlCol="0">
            <a:spAutoFit/>
          </a:bodyPr>
          <a:lstStyle/>
          <a:p>
            <a:r>
              <a:rPr lang="cs-CZ" sz="1050" b="1">
                <a:solidFill>
                  <a:schemeClr val="accent4"/>
                </a:solidFill>
              </a:rPr>
              <a:t>© STÁTNÍ ÚSTAV PRO KONTROLU LÉČIV ●</a:t>
            </a:r>
          </a:p>
        </p:txBody>
      </p:sp>
    </p:spTree>
    <p:extLst>
      <p:ext uri="{BB962C8B-B14F-4D97-AF65-F5344CB8AC3E}">
        <p14:creationId xmlns:p14="http://schemas.microsoft.com/office/powerpoint/2010/main" val="269466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C0E2-2624-58C4-B2F5-663E4512E27F}"/>
              </a:ext>
            </a:extLst>
          </p:cNvPr>
          <p:cNvSpPr>
            <a:spLocks noGrp="1"/>
          </p:cNvSpPr>
          <p:nvPr>
            <p:ph type="title"/>
          </p:nvPr>
        </p:nvSpPr>
        <p:spPr>
          <a:xfrm>
            <a:off x="839788" y="1126435"/>
            <a:ext cx="10515600" cy="564253"/>
          </a:xfrm>
        </p:spPr>
        <p:txBody>
          <a:bodyPr/>
          <a:lstStyle/>
          <a:p>
            <a:r>
              <a:rPr lang="cs-CZ"/>
              <a:t>Kliknutím lze upravit styl.</a:t>
            </a:r>
          </a:p>
        </p:txBody>
      </p:sp>
      <p:sp>
        <p:nvSpPr>
          <p:cNvPr id="3" name="Text Placeholder 2">
            <a:extLst>
              <a:ext uri="{FF2B5EF4-FFF2-40B4-BE49-F238E27FC236}">
                <a16:creationId xmlns:a16="http://schemas.microsoft.com/office/drawing/2014/main" id="{C3EAC9C7-FDE6-0B4E-C74F-54210E5B3EB6}"/>
              </a:ext>
            </a:extLst>
          </p:cNvPr>
          <p:cNvSpPr>
            <a:spLocks noGrp="1"/>
          </p:cNvSpPr>
          <p:nvPr>
            <p:ph type="body" idx="1"/>
          </p:nvPr>
        </p:nvSpPr>
        <p:spPr>
          <a:xfrm>
            <a:off x="839788" y="1888435"/>
            <a:ext cx="5157787"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0AB34325-AF9E-8CA4-6911-8087F634F75C}"/>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Text Placeholder 4">
            <a:extLst>
              <a:ext uri="{FF2B5EF4-FFF2-40B4-BE49-F238E27FC236}">
                <a16:creationId xmlns:a16="http://schemas.microsoft.com/office/drawing/2014/main" id="{2EE9488C-349D-A9AD-A9E6-46F6A58DA896}"/>
              </a:ext>
            </a:extLst>
          </p:cNvPr>
          <p:cNvSpPr>
            <a:spLocks noGrp="1"/>
          </p:cNvSpPr>
          <p:nvPr>
            <p:ph type="body" sz="quarter" idx="3"/>
          </p:nvPr>
        </p:nvSpPr>
        <p:spPr>
          <a:xfrm>
            <a:off x="6172200" y="1888435"/>
            <a:ext cx="5183188"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8B47F2B3-C779-A086-3BDA-CD63923B17D9}"/>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6">
            <a:extLst>
              <a:ext uri="{FF2B5EF4-FFF2-40B4-BE49-F238E27FC236}">
                <a16:creationId xmlns:a16="http://schemas.microsoft.com/office/drawing/2014/main" id="{4FBB3618-FD70-05E6-686A-FEBF14A81BBF}"/>
              </a:ext>
            </a:extLst>
          </p:cNvPr>
          <p:cNvSpPr>
            <a:spLocks noGrp="1"/>
          </p:cNvSpPr>
          <p:nvPr>
            <p:ph type="dt" sz="half" idx="10"/>
          </p:nvPr>
        </p:nvSpPr>
        <p:spPr/>
        <p:txBody>
          <a:bodyPr/>
          <a:lstStyle/>
          <a:p>
            <a:fld id="{DA89554C-07F0-43A6-AC77-DA4F48CEEE26}" type="datetime1">
              <a:rPr lang="cs-CZ" smtClean="0"/>
              <a:t>03.04.2024</a:t>
            </a:fld>
            <a:endParaRPr lang="cs-CZ"/>
          </a:p>
        </p:txBody>
      </p:sp>
      <p:sp>
        <p:nvSpPr>
          <p:cNvPr id="10" name="Text Placeholder 7">
            <a:extLst>
              <a:ext uri="{FF2B5EF4-FFF2-40B4-BE49-F238E27FC236}">
                <a16:creationId xmlns:a16="http://schemas.microsoft.com/office/drawing/2014/main" id="{9A90BD00-93B8-01DD-1754-A6D6052A5175}"/>
              </a:ext>
            </a:extLst>
          </p:cNvPr>
          <p:cNvSpPr>
            <a:spLocks noGrp="1"/>
          </p:cNvSpPr>
          <p:nvPr>
            <p:ph type="body" sz="quarter" idx="13"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1" name="Text Placeholder 7">
            <a:extLst>
              <a:ext uri="{FF2B5EF4-FFF2-40B4-BE49-F238E27FC236}">
                <a16:creationId xmlns:a16="http://schemas.microsoft.com/office/drawing/2014/main" id="{F0EF3B39-4033-DDD1-C06A-C77ECD8BA729}"/>
              </a:ext>
            </a:extLst>
          </p:cNvPr>
          <p:cNvSpPr>
            <a:spLocks noGrp="1"/>
          </p:cNvSpPr>
          <p:nvPr>
            <p:ph type="body" sz="quarter" idx="14"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243051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C310-754E-9AC4-A6F0-AA03103E73D8}"/>
              </a:ext>
            </a:extLst>
          </p:cNvPr>
          <p:cNvSpPr>
            <a:spLocks noGrp="1"/>
          </p:cNvSpPr>
          <p:nvPr>
            <p:ph type="title"/>
          </p:nvPr>
        </p:nvSpPr>
        <p:spPr/>
        <p:txBody>
          <a:bodyPr/>
          <a:lstStyle/>
          <a:p>
            <a:r>
              <a:rPr lang="cs-CZ"/>
              <a:t>Kliknutím lze upravit styl.</a:t>
            </a:r>
          </a:p>
        </p:txBody>
      </p:sp>
      <p:sp>
        <p:nvSpPr>
          <p:cNvPr id="3" name="Date Placeholder 2">
            <a:extLst>
              <a:ext uri="{FF2B5EF4-FFF2-40B4-BE49-F238E27FC236}">
                <a16:creationId xmlns:a16="http://schemas.microsoft.com/office/drawing/2014/main" id="{A80397C4-57E6-C5B1-E951-21573C02ED69}"/>
              </a:ext>
            </a:extLst>
          </p:cNvPr>
          <p:cNvSpPr>
            <a:spLocks noGrp="1"/>
          </p:cNvSpPr>
          <p:nvPr>
            <p:ph type="dt" sz="half" idx="10"/>
          </p:nvPr>
        </p:nvSpPr>
        <p:spPr/>
        <p:txBody>
          <a:bodyPr/>
          <a:lstStyle/>
          <a:p>
            <a:fld id="{BD344244-5D24-429E-8D39-DBEB4D17AE05}" type="datetime1">
              <a:rPr lang="cs-CZ" smtClean="0"/>
              <a:t>03.04.2024</a:t>
            </a:fld>
            <a:endParaRPr lang="cs-CZ"/>
          </a:p>
        </p:txBody>
      </p:sp>
      <p:sp>
        <p:nvSpPr>
          <p:cNvPr id="6" name="Text Placeholder 7">
            <a:extLst>
              <a:ext uri="{FF2B5EF4-FFF2-40B4-BE49-F238E27FC236}">
                <a16:creationId xmlns:a16="http://schemas.microsoft.com/office/drawing/2014/main" id="{40D98A2C-AE7E-5FA3-4A70-BD275F35E1E5}"/>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7" name="Text Placeholder 7">
            <a:extLst>
              <a:ext uri="{FF2B5EF4-FFF2-40B4-BE49-F238E27FC236}">
                <a16:creationId xmlns:a16="http://schemas.microsoft.com/office/drawing/2014/main" id="{55AC94EB-2988-9B83-4C45-D4A314E71E8B}"/>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196487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5BD0D-C3E0-E97C-C20C-32B04372519E}"/>
              </a:ext>
            </a:extLst>
          </p:cNvPr>
          <p:cNvSpPr>
            <a:spLocks noGrp="1"/>
          </p:cNvSpPr>
          <p:nvPr>
            <p:ph type="dt" sz="half" idx="10"/>
          </p:nvPr>
        </p:nvSpPr>
        <p:spPr/>
        <p:txBody>
          <a:bodyPr/>
          <a:lstStyle/>
          <a:p>
            <a:fld id="{824AF2E8-C696-40B0-AC07-097BB1DF101F}" type="datetime1">
              <a:rPr lang="cs-CZ" smtClean="0"/>
              <a:t>03.04.2024</a:t>
            </a:fld>
            <a:endParaRPr lang="cs-CZ"/>
          </a:p>
        </p:txBody>
      </p:sp>
      <p:sp>
        <p:nvSpPr>
          <p:cNvPr id="5" name="Text Placeholder 7">
            <a:extLst>
              <a:ext uri="{FF2B5EF4-FFF2-40B4-BE49-F238E27FC236}">
                <a16:creationId xmlns:a16="http://schemas.microsoft.com/office/drawing/2014/main" id="{1A24A395-2761-EF55-A38A-C4E4D7ECB7B2}"/>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6" name="Text Placeholder 7">
            <a:extLst>
              <a:ext uri="{FF2B5EF4-FFF2-40B4-BE49-F238E27FC236}">
                <a16:creationId xmlns:a16="http://schemas.microsoft.com/office/drawing/2014/main" id="{F8A6D67F-D00D-3373-DD7A-F3559531B2D3}"/>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4779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B5A15-335E-6A93-D2DD-C7F2A245A926}"/>
              </a:ext>
            </a:extLst>
          </p:cNvPr>
          <p:cNvSpPr>
            <a:spLocks noGrp="1"/>
          </p:cNvSpPr>
          <p:nvPr>
            <p:ph type="title"/>
          </p:nvPr>
        </p:nvSpPr>
        <p:spPr>
          <a:xfrm>
            <a:off x="838200" y="1133061"/>
            <a:ext cx="10515600" cy="557627"/>
          </a:xfrm>
          <a:prstGeom prst="rect">
            <a:avLst/>
          </a:prstGeom>
        </p:spPr>
        <p:txBody>
          <a:bodyPr vert="horz" lIns="91440" tIns="45720" rIns="91440" bIns="45720" rtlCol="0" anchor="ctr">
            <a:noAutofit/>
          </a:bodyPr>
          <a:lstStyle/>
          <a:p>
            <a:r>
              <a:rPr lang="cs-CZ"/>
              <a:t>Kliknutím lze upravit styl.</a:t>
            </a:r>
          </a:p>
        </p:txBody>
      </p:sp>
      <p:sp>
        <p:nvSpPr>
          <p:cNvPr id="3" name="Text Placeholder 2">
            <a:extLst>
              <a:ext uri="{FF2B5EF4-FFF2-40B4-BE49-F238E27FC236}">
                <a16:creationId xmlns:a16="http://schemas.microsoft.com/office/drawing/2014/main" id="{05D361C3-AFD3-19E6-8B8A-17F61105D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a:extLst>
              <a:ext uri="{FF2B5EF4-FFF2-40B4-BE49-F238E27FC236}">
                <a16:creationId xmlns:a16="http://schemas.microsoft.com/office/drawing/2014/main" id="{C944B594-20D4-13B8-407D-46FE929E6613}"/>
              </a:ext>
            </a:extLst>
          </p:cNvPr>
          <p:cNvSpPr>
            <a:spLocks noGrp="1"/>
          </p:cNvSpPr>
          <p:nvPr>
            <p:ph type="dt" sz="half" idx="2"/>
          </p:nvPr>
        </p:nvSpPr>
        <p:spPr>
          <a:xfrm>
            <a:off x="3193773" y="6300580"/>
            <a:ext cx="1050235" cy="253916"/>
          </a:xfrm>
          <a:prstGeom prst="rect">
            <a:avLst/>
          </a:prstGeom>
        </p:spPr>
        <p:txBody>
          <a:bodyPr vert="horz" lIns="91440" tIns="45720" rIns="91440" bIns="45720" rtlCol="0" anchor="ctr"/>
          <a:lstStyle>
            <a:lvl1pPr algn="l">
              <a:defRPr sz="1050" b="1">
                <a:solidFill>
                  <a:schemeClr val="accent4"/>
                </a:solidFill>
              </a:defRPr>
            </a:lvl1pPr>
          </a:lstStyle>
          <a:p>
            <a:fld id="{160D2CCC-C7C0-42B5-9E9D-AF93CEDAE465}" type="datetime1">
              <a:rPr lang="cs-CZ" smtClean="0"/>
              <a:t>03.04.2024</a:t>
            </a:fld>
            <a:endParaRPr lang="cs-CZ"/>
          </a:p>
        </p:txBody>
      </p:sp>
      <p:sp>
        <p:nvSpPr>
          <p:cNvPr id="7" name="TextBox 6">
            <a:extLst>
              <a:ext uri="{FF2B5EF4-FFF2-40B4-BE49-F238E27FC236}">
                <a16:creationId xmlns:a16="http://schemas.microsoft.com/office/drawing/2014/main" id="{F0496376-C30E-C944-71F5-B23299E0BA3F}"/>
              </a:ext>
            </a:extLst>
          </p:cNvPr>
          <p:cNvSpPr txBox="1"/>
          <p:nvPr userDrawn="1"/>
        </p:nvSpPr>
        <p:spPr>
          <a:xfrm>
            <a:off x="838200" y="6300580"/>
            <a:ext cx="2521226" cy="253916"/>
          </a:xfrm>
          <a:prstGeom prst="rect">
            <a:avLst/>
          </a:prstGeom>
          <a:noFill/>
        </p:spPr>
        <p:txBody>
          <a:bodyPr wrap="square" rtlCol="0">
            <a:spAutoFit/>
          </a:bodyPr>
          <a:lstStyle/>
          <a:p>
            <a:r>
              <a:rPr lang="cs-CZ" sz="1050" b="1">
                <a:solidFill>
                  <a:schemeClr val="accent4"/>
                </a:solidFill>
              </a:rPr>
              <a:t>© STÁTNÍ ÚSTAV PRO KONTROLU LÉČIV ●</a:t>
            </a:r>
          </a:p>
        </p:txBody>
      </p:sp>
    </p:spTree>
    <p:extLst>
      <p:ext uri="{BB962C8B-B14F-4D97-AF65-F5344CB8AC3E}">
        <p14:creationId xmlns:p14="http://schemas.microsoft.com/office/powerpoint/2010/main" val="367564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8" r:id="rId6"/>
    <p:sldLayoutId id="2147483653" r:id="rId7"/>
    <p:sldLayoutId id="2147483654" r:id="rId8"/>
    <p:sldLayoutId id="2147483655" r:id="rId9"/>
    <p:sldLayoutId id="2147483657" r:id="rId10"/>
  </p:sldLayoutIdLst>
  <p:hf sldNum="0" hdr="0" ftr="0"/>
  <p:txStyles>
    <p:title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3">
            <a:extLst>
              <a:ext uri="{96DAC541-7B7A-43D3-8B79-37D633B846F1}">
                <asvg:svgBlip xmlns:asvg="http://schemas.microsoft.com/office/drawing/2016/SVG/main" r:embed="rId1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B5A15-335E-6A93-D2DD-C7F2A245A926}"/>
              </a:ext>
            </a:extLst>
          </p:cNvPr>
          <p:cNvSpPr>
            <a:spLocks noGrp="1"/>
          </p:cNvSpPr>
          <p:nvPr>
            <p:ph type="title"/>
          </p:nvPr>
        </p:nvSpPr>
        <p:spPr>
          <a:xfrm>
            <a:off x="838200" y="1133061"/>
            <a:ext cx="10515600" cy="557627"/>
          </a:xfrm>
          <a:prstGeom prst="rect">
            <a:avLst/>
          </a:prstGeom>
        </p:spPr>
        <p:txBody>
          <a:bodyPr vert="horz" lIns="91440" tIns="45720" rIns="91440" bIns="45720" rtlCol="0" anchor="ctr">
            <a:no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05D361C3-AFD3-19E6-8B8A-17F61105D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C944B594-20D4-13B8-407D-46FE929E6613}"/>
              </a:ext>
            </a:extLst>
          </p:cNvPr>
          <p:cNvSpPr>
            <a:spLocks noGrp="1"/>
          </p:cNvSpPr>
          <p:nvPr>
            <p:ph type="dt" sz="half" idx="2"/>
          </p:nvPr>
        </p:nvSpPr>
        <p:spPr>
          <a:xfrm>
            <a:off x="3247557" y="6300580"/>
            <a:ext cx="1050235" cy="253916"/>
          </a:xfrm>
          <a:prstGeom prst="rect">
            <a:avLst/>
          </a:prstGeom>
        </p:spPr>
        <p:txBody>
          <a:bodyPr vert="horz" lIns="91440" tIns="45720" rIns="91440" bIns="45720" rtlCol="0" anchor="ctr"/>
          <a:lstStyle>
            <a:lvl1pPr algn="l">
              <a:defRPr sz="1050" b="1">
                <a:solidFill>
                  <a:schemeClr val="accent4"/>
                </a:solidFill>
              </a:defRPr>
            </a:lvl1pPr>
          </a:lstStyle>
          <a:p>
            <a:fld id="{160D2CCC-C7C0-42B5-9E9D-AF93CEDAE465}" type="datetime1">
              <a:rPr lang="cs-CZ" smtClean="0"/>
              <a:t>03.04.2024</a:t>
            </a:fld>
            <a:endParaRPr lang="cs-CZ"/>
          </a:p>
        </p:txBody>
      </p:sp>
      <p:sp>
        <p:nvSpPr>
          <p:cNvPr id="7" name="TextBox 6">
            <a:extLst>
              <a:ext uri="{FF2B5EF4-FFF2-40B4-BE49-F238E27FC236}">
                <a16:creationId xmlns:a16="http://schemas.microsoft.com/office/drawing/2014/main" id="{F0496376-C30E-C944-71F5-B23299E0BA3F}"/>
              </a:ext>
            </a:extLst>
          </p:cNvPr>
          <p:cNvSpPr txBox="1"/>
          <p:nvPr userDrawn="1"/>
        </p:nvSpPr>
        <p:spPr>
          <a:xfrm>
            <a:off x="838200" y="6300580"/>
            <a:ext cx="2592294" cy="253916"/>
          </a:xfrm>
          <a:prstGeom prst="rect">
            <a:avLst/>
          </a:prstGeom>
          <a:noFill/>
        </p:spPr>
        <p:txBody>
          <a:bodyPr wrap="square" rtlCol="0">
            <a:spAutoFit/>
          </a:bodyPr>
          <a:lstStyle/>
          <a:p>
            <a:r>
              <a:rPr lang="cs-CZ" sz="1050" b="1">
                <a:solidFill>
                  <a:schemeClr val="accent4"/>
                </a:solidFill>
              </a:rPr>
              <a:t>© STATE INSTITUTE FOR DRUG CONTROL ●</a:t>
            </a:r>
          </a:p>
        </p:txBody>
      </p:sp>
    </p:spTree>
    <p:extLst>
      <p:ext uri="{BB962C8B-B14F-4D97-AF65-F5344CB8AC3E}">
        <p14:creationId xmlns:p14="http://schemas.microsoft.com/office/powerpoint/2010/main" val="1494251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p:txStyles>
    <p:title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3">
            <a:extLst>
              <a:ext uri="{96DAC541-7B7A-43D3-8B79-37D633B846F1}">
                <asvg:svgBlip xmlns:asvg="http://schemas.microsoft.com/office/drawing/2016/SVG/main" r:embed="rId1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ma.eu/about-hma/working-groups/clinical-trials-coordination-grou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ticka.komise@sukl.cz" TargetMode="External"/><Relationship Id="rId2" Type="http://schemas.openxmlformats.org/officeDocument/2006/relationships/hyperlink" Target="mailto:ctis-dpo@sukl.c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kl.cz/leciva/konzultace-poskytovane-sekci-registraci-scientific-advice" TargetMode="External"/><Relationship Id="rId2" Type="http://schemas.openxmlformats.org/officeDocument/2006/relationships/hyperlink" Target="mailto:posta@sukl.cz" TargetMode="External"/><Relationship Id="rId1" Type="http://schemas.openxmlformats.org/officeDocument/2006/relationships/slideLayout" Target="../slideLayouts/slideLayout2.xml"/><Relationship Id="rId6" Type="http://schemas.openxmlformats.org/officeDocument/2006/relationships/hyperlink" Target="https://www.ema.europa.eu/en/human-regulatory/research-development/innovation-medicines" TargetMode="External"/><Relationship Id="rId5" Type="http://schemas.openxmlformats.org/officeDocument/2006/relationships/hyperlink" Target="https://www.hma.eu/about-hma/recently-published.html" TargetMode="External"/><Relationship Id="rId4" Type="http://schemas.openxmlformats.org/officeDocument/2006/relationships/hyperlink" Target="mailto:SNSA@pei.d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chrome-extension://efaidnbmnnnibpcajpcglclefindmkaj/https:/www.hma.eu/fileadmin/dateien/HMA_joint/00-_About_HMA/03-Working_Groups/CTCG/2024_03_CTCG_Best_Practice_Guide_for_sponsors.pdf" TargetMode="External"/><Relationship Id="rId2" Type="http://schemas.openxmlformats.org/officeDocument/2006/relationships/hyperlink" Target="chrome-extension://efaidnbmnnnibpcajpcglclefindmkaj/https:/health.ec.europa.eu/document/download/10c83e6b-2587-420d-9204-d49c2f75f476_en?filename=transition_ct_dir-reg_guidance_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ealth.ec.europa.eu/document/download/bd165522-8acf-433a-9ab1-d7dceae58112_en?filename=regulation5362014_qa_en_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ealth.ec.europa.eu/document/download/47ad006a-6ad4-488d-bb51-ab91d11e2871_en?filename=2017_06_28_recommendation_on_axmp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ma.eu/about-hma/working-groups/clinical-trials-coordination-group.html" TargetMode="External"/><Relationship Id="rId2" Type="http://schemas.microsoft.com/office/2018/10/relationships/comments" Target="../comments/modernComment_107_5B8B61A.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AA75-0ABB-51C7-3ABA-8E33D1D0D666}"/>
              </a:ext>
            </a:extLst>
          </p:cNvPr>
          <p:cNvSpPr>
            <a:spLocks noGrp="1"/>
          </p:cNvSpPr>
          <p:nvPr>
            <p:ph type="ctrTitle"/>
          </p:nvPr>
        </p:nvSpPr>
        <p:spPr/>
        <p:txBody>
          <a:bodyPr>
            <a:normAutofit/>
          </a:bodyPr>
          <a:lstStyle/>
          <a:p>
            <a:r>
              <a:rPr lang="cs-CZ" sz="3200" dirty="0"/>
              <a:t>Seminář k Transition Trials (TTR) – požadavky na</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3200" dirty="0"/>
              <a:t>předkládanou dokumentaci k TTR</a:t>
            </a:r>
            <a:endParaRPr lang="cs-CZ" dirty="0"/>
          </a:p>
        </p:txBody>
      </p:sp>
      <p:sp>
        <p:nvSpPr>
          <p:cNvPr id="3" name="Subtitle 2">
            <a:extLst>
              <a:ext uri="{FF2B5EF4-FFF2-40B4-BE49-F238E27FC236}">
                <a16:creationId xmlns:a16="http://schemas.microsoft.com/office/drawing/2014/main" id="{D6EFC67C-8E86-4EB4-EA77-4E36416C6205}"/>
              </a:ext>
            </a:extLst>
          </p:cNvPr>
          <p:cNvSpPr>
            <a:spLocks noGrp="1"/>
          </p:cNvSpPr>
          <p:nvPr>
            <p:ph type="subTitle" idx="1"/>
          </p:nvPr>
        </p:nvSpPr>
        <p:spPr/>
        <p:txBody>
          <a:bodyPr/>
          <a:lstStyle/>
          <a:p>
            <a:r>
              <a:rPr lang="cs-CZ" dirty="0"/>
              <a:t>MUDr. Eva Hrušková Reinová</a:t>
            </a:r>
          </a:p>
        </p:txBody>
      </p:sp>
      <p:sp>
        <p:nvSpPr>
          <p:cNvPr id="4" name="Date Placeholder 3">
            <a:extLst>
              <a:ext uri="{FF2B5EF4-FFF2-40B4-BE49-F238E27FC236}">
                <a16:creationId xmlns:a16="http://schemas.microsoft.com/office/drawing/2014/main" id="{04CB6207-124A-C54F-6682-049574726B36}"/>
              </a:ext>
            </a:extLst>
          </p:cNvPr>
          <p:cNvSpPr>
            <a:spLocks noGrp="1"/>
          </p:cNvSpPr>
          <p:nvPr>
            <p:ph type="dt" sz="half" idx="10"/>
          </p:nvPr>
        </p:nvSpPr>
        <p:spPr/>
        <p:txBody>
          <a:bodyPr/>
          <a:lstStyle/>
          <a:p>
            <a:fld id="{3002DDAE-AF89-4425-A1FE-C6AA08B911D5}" type="datetime1">
              <a:rPr lang="cs-CZ" smtClean="0"/>
              <a:t>03.04.2024</a:t>
            </a:fld>
            <a:endParaRPr lang="cs-CZ" dirty="0"/>
          </a:p>
        </p:txBody>
      </p:sp>
    </p:spTree>
    <p:extLst>
      <p:ext uri="{BB962C8B-B14F-4D97-AF65-F5344CB8AC3E}">
        <p14:creationId xmlns:p14="http://schemas.microsoft.com/office/powerpoint/2010/main" val="305428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AC42B-6BA6-21B9-EBAC-D7E86AB09C92}"/>
              </a:ext>
            </a:extLst>
          </p:cNvPr>
          <p:cNvSpPr>
            <a:spLocks noGrp="1"/>
          </p:cNvSpPr>
          <p:nvPr>
            <p:ph type="title"/>
          </p:nvPr>
        </p:nvSpPr>
        <p:spPr/>
        <p:txBody>
          <a:bodyPr/>
          <a:lstStyle/>
          <a:p>
            <a:r>
              <a:rPr lang="cs-CZ" dirty="0"/>
              <a:t>První SM Part I po TTR</a:t>
            </a:r>
          </a:p>
        </p:txBody>
      </p:sp>
      <p:sp>
        <p:nvSpPr>
          <p:cNvPr id="3" name="Zástupný obsah 2">
            <a:extLst>
              <a:ext uri="{FF2B5EF4-FFF2-40B4-BE49-F238E27FC236}">
                <a16:creationId xmlns:a16="http://schemas.microsoft.com/office/drawing/2014/main" id="{A675820D-BE2C-4B44-487D-66815EA8048D}"/>
              </a:ext>
            </a:extLst>
          </p:cNvPr>
          <p:cNvSpPr>
            <a:spLocks noGrp="1"/>
          </p:cNvSpPr>
          <p:nvPr>
            <p:ph idx="1"/>
          </p:nvPr>
        </p:nvSpPr>
        <p:spPr/>
        <p:txBody>
          <a:bodyPr/>
          <a:lstStyle/>
          <a:p>
            <a:pPr marL="0" indent="0">
              <a:buNone/>
            </a:pPr>
            <a:r>
              <a:rPr lang="cs-CZ" b="1" dirty="0">
                <a:solidFill>
                  <a:srgbClr val="C00000"/>
                </a:solidFill>
              </a:rPr>
              <a:t>Pokud dokumentace předložená při iniciálním TTR není plně v souladu s CTR, pak</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b="1" dirty="0">
                <a:solidFill>
                  <a:srgbClr val="C00000"/>
                </a:solidFill>
              </a:rPr>
              <a:t>je nutné dát do souladu nejpozději během první podstatné změny (SM)</a:t>
            </a:r>
          </a:p>
          <a:p>
            <a:pPr marL="0" indent="0">
              <a:buNone/>
            </a:pPr>
            <a:r>
              <a:rPr lang="cs-CZ" sz="2200" dirty="0"/>
              <a:t>CTCG připravilo:</a:t>
            </a:r>
          </a:p>
          <a:p>
            <a:pPr>
              <a:buFont typeface="Arial" panose="020B0604020202020204" pitchFamily="34" charset="0"/>
              <a:buChar char="•"/>
            </a:pPr>
            <a:r>
              <a:rPr lang="en-US" sz="2200" b="1" dirty="0">
                <a:solidFill>
                  <a:schemeClr val="accent3">
                    <a:lumMod val="75000"/>
                  </a:schemeClr>
                </a:solidFill>
              </a:rPr>
              <a:t>Guide to sponsors on requirements for updating Part I documents in line with the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en-US" sz="2200" b="1" dirty="0">
                <a:solidFill>
                  <a:schemeClr val="accent3">
                    <a:lumMod val="75000"/>
                  </a:schemeClr>
                </a:solidFill>
              </a:rPr>
              <a:t>Clinical Trials Regulation at the time of the first SM Part I after a minimum trial dossier was transitioned from the Clinical Trials Directive to the Clinical Trials Regulation</a:t>
            </a:r>
            <a:r>
              <a:rPr lang="cs-CZ" sz="2200" b="1" dirty="0">
                <a:solidFill>
                  <a:schemeClr val="accent3">
                    <a:lumMod val="75000"/>
                  </a:schemeClr>
                </a:solidFill>
              </a:rPr>
              <a:t> version 1.0  </a:t>
            </a:r>
          </a:p>
          <a:p>
            <a:pPr>
              <a:buFont typeface="Arial" panose="020B0604020202020204" pitchFamily="34" charset="0"/>
              <a:buChar char="•"/>
            </a:pPr>
            <a:r>
              <a:rPr lang="cs-CZ" sz="2200" b="1" dirty="0">
                <a:solidFill>
                  <a:schemeClr val="accent3">
                    <a:lumMod val="75000"/>
                  </a:schemeClr>
                </a:solidFill>
              </a:rPr>
              <a:t>Cover Letter Template for first SM </a:t>
            </a:r>
          </a:p>
          <a:p>
            <a:pPr>
              <a:buFont typeface="Arial" panose="020B0604020202020204" pitchFamily="34" charset="0"/>
              <a:buChar char="•"/>
            </a:pPr>
            <a:r>
              <a:rPr lang="cs-CZ" sz="2200" b="1" dirty="0">
                <a:solidFill>
                  <a:schemeClr val="accent3">
                    <a:lumMod val="75000"/>
                  </a:schemeClr>
                </a:solidFill>
              </a:rPr>
              <a:t>Substantial modification description template </a:t>
            </a:r>
          </a:p>
          <a:p>
            <a:pPr marL="0" indent="0">
              <a:buNone/>
            </a:pPr>
            <a:r>
              <a:rPr lang="cs-CZ" dirty="0"/>
              <a:t>– </a:t>
            </a:r>
            <a:r>
              <a:rPr lang="cs-CZ" sz="2000" dirty="0"/>
              <a:t>dostupné na stránkách CTCG </a:t>
            </a:r>
            <a:r>
              <a:rPr lang="cs-CZ" sz="2000" dirty="0">
                <a:hlinkClick r:id="rId2"/>
              </a:rPr>
              <a:t>https://www.hma.eu/about-hma/working-groups/clinical-trials-coordination-group</a:t>
            </a:r>
            <a:r>
              <a:rPr lang="cs-CZ" sz="2400" dirty="0">
                <a:hlinkClick r:id="rId2"/>
              </a:rPr>
              <a:t>.html</a:t>
            </a:r>
            <a:endParaRPr lang="cs-CZ" dirty="0"/>
          </a:p>
        </p:txBody>
      </p:sp>
      <p:sp>
        <p:nvSpPr>
          <p:cNvPr id="4" name="Zástupný symbol pro datum 3">
            <a:extLst>
              <a:ext uri="{FF2B5EF4-FFF2-40B4-BE49-F238E27FC236}">
                <a16:creationId xmlns:a16="http://schemas.microsoft.com/office/drawing/2014/main" id="{57C0BA7C-C20B-D81B-D85B-0C11BC3B01DA}"/>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65A7627F-9172-9878-8259-2646F34E41CE}"/>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26BC7F54-3B30-0FFF-AFBB-528AB7A4CB99}"/>
              </a:ext>
            </a:extLst>
          </p:cNvPr>
          <p:cNvSpPr>
            <a:spLocks noGrp="1"/>
          </p:cNvSpPr>
          <p:nvPr>
            <p:ph type="body" sz="quarter" idx="12"/>
          </p:nvPr>
        </p:nvSpPr>
        <p:spPr/>
        <p:txBody>
          <a:bodyPr/>
          <a:lstStyle/>
          <a:p>
            <a:r>
              <a:rPr lang="pl-PL" dirty="0"/>
              <a:t>První SM Part I po TTR</a:t>
            </a:r>
            <a:endParaRPr lang="cs-CZ" dirty="0"/>
          </a:p>
        </p:txBody>
      </p:sp>
    </p:spTree>
    <p:extLst>
      <p:ext uri="{BB962C8B-B14F-4D97-AF65-F5344CB8AC3E}">
        <p14:creationId xmlns:p14="http://schemas.microsoft.com/office/powerpoint/2010/main" val="406147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AA451D-A0BF-63C8-6363-2ABEBB1CD170}"/>
              </a:ext>
            </a:extLst>
          </p:cNvPr>
          <p:cNvSpPr>
            <a:spLocks noGrp="1"/>
          </p:cNvSpPr>
          <p:nvPr>
            <p:ph type="title"/>
          </p:nvPr>
        </p:nvSpPr>
        <p:spPr/>
        <p:txBody>
          <a:bodyPr/>
          <a:lstStyle/>
          <a:p>
            <a:r>
              <a:rPr lang="cs-CZ" dirty="0"/>
              <a:t>První SM Part I po TTR</a:t>
            </a:r>
          </a:p>
        </p:txBody>
      </p:sp>
      <p:sp>
        <p:nvSpPr>
          <p:cNvPr id="4" name="Zástupný symbol pro datum 3">
            <a:extLst>
              <a:ext uri="{FF2B5EF4-FFF2-40B4-BE49-F238E27FC236}">
                <a16:creationId xmlns:a16="http://schemas.microsoft.com/office/drawing/2014/main" id="{5CC196D4-75F9-A8AF-43CC-613B1BD393B0}"/>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F921F002-3805-2F66-173D-5C8251955489}"/>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34648448-ED7F-C61B-FB25-29FB5B4CE04B}"/>
              </a:ext>
            </a:extLst>
          </p:cNvPr>
          <p:cNvSpPr>
            <a:spLocks noGrp="1"/>
          </p:cNvSpPr>
          <p:nvPr>
            <p:ph type="body" sz="quarter" idx="12"/>
          </p:nvPr>
        </p:nvSpPr>
        <p:spPr/>
        <p:txBody>
          <a:bodyPr/>
          <a:lstStyle/>
          <a:p>
            <a:r>
              <a:rPr lang="pl-PL" dirty="0"/>
              <a:t>První SM Part I po TTR</a:t>
            </a:r>
            <a:endParaRPr lang="cs-CZ" dirty="0"/>
          </a:p>
        </p:txBody>
      </p:sp>
      <p:pic>
        <p:nvPicPr>
          <p:cNvPr id="8" name="Obrázek 7">
            <a:extLst>
              <a:ext uri="{FF2B5EF4-FFF2-40B4-BE49-F238E27FC236}">
                <a16:creationId xmlns:a16="http://schemas.microsoft.com/office/drawing/2014/main" id="{75B2DBE6-5143-6B64-152F-FB1681944E8A}"/>
              </a:ext>
            </a:extLst>
          </p:cNvPr>
          <p:cNvPicPr>
            <a:picLocks noChangeAspect="1"/>
          </p:cNvPicPr>
          <p:nvPr/>
        </p:nvPicPr>
        <p:blipFill>
          <a:blip r:embed="rId2"/>
          <a:stretch>
            <a:fillRect/>
          </a:stretch>
        </p:blipFill>
        <p:spPr>
          <a:xfrm>
            <a:off x="1911717" y="1690688"/>
            <a:ext cx="8530064" cy="4425190"/>
          </a:xfrm>
          <a:prstGeom prst="rect">
            <a:avLst/>
          </a:prstGeom>
        </p:spPr>
      </p:pic>
    </p:spTree>
    <p:extLst>
      <p:ext uri="{BB962C8B-B14F-4D97-AF65-F5344CB8AC3E}">
        <p14:creationId xmlns:p14="http://schemas.microsoft.com/office/powerpoint/2010/main" val="14504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6099E3-1ADC-47D0-5531-6FEB0711E1A4}"/>
              </a:ext>
            </a:extLst>
          </p:cNvPr>
          <p:cNvSpPr>
            <a:spLocks noGrp="1"/>
          </p:cNvSpPr>
          <p:nvPr>
            <p:ph type="title"/>
          </p:nvPr>
        </p:nvSpPr>
        <p:spPr/>
        <p:txBody>
          <a:bodyPr/>
          <a:lstStyle/>
          <a:p>
            <a:r>
              <a:rPr lang="cs-CZ" dirty="0"/>
              <a:t>První SM Part I po TTR</a:t>
            </a:r>
          </a:p>
        </p:txBody>
      </p:sp>
      <p:sp>
        <p:nvSpPr>
          <p:cNvPr id="4" name="Zástupný symbol pro datum 3">
            <a:extLst>
              <a:ext uri="{FF2B5EF4-FFF2-40B4-BE49-F238E27FC236}">
                <a16:creationId xmlns:a16="http://schemas.microsoft.com/office/drawing/2014/main" id="{8DD8D1F8-ACE0-E993-8A08-EDEE1EE67FB3}"/>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B86F0AAD-3AB0-97FB-E4AA-764F6C43D3D4}"/>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5827A355-131B-69C7-68E8-BFD49A80CDD6}"/>
              </a:ext>
            </a:extLst>
          </p:cNvPr>
          <p:cNvSpPr>
            <a:spLocks noGrp="1"/>
          </p:cNvSpPr>
          <p:nvPr>
            <p:ph type="body" sz="quarter" idx="12"/>
          </p:nvPr>
        </p:nvSpPr>
        <p:spPr/>
        <p:txBody>
          <a:bodyPr/>
          <a:lstStyle/>
          <a:p>
            <a:r>
              <a:rPr lang="pl-PL" dirty="0"/>
              <a:t>První SM Part I po TTR</a:t>
            </a:r>
            <a:endParaRPr lang="cs-CZ" dirty="0"/>
          </a:p>
        </p:txBody>
      </p:sp>
      <p:pic>
        <p:nvPicPr>
          <p:cNvPr id="16" name="Obrázek 15">
            <a:extLst>
              <a:ext uri="{FF2B5EF4-FFF2-40B4-BE49-F238E27FC236}">
                <a16:creationId xmlns:a16="http://schemas.microsoft.com/office/drawing/2014/main" id="{4E5D198E-5F7A-D9A4-806F-67745CC9A0E0}"/>
              </a:ext>
            </a:extLst>
          </p:cNvPr>
          <p:cNvPicPr>
            <a:picLocks noChangeAspect="1"/>
          </p:cNvPicPr>
          <p:nvPr/>
        </p:nvPicPr>
        <p:blipFill>
          <a:blip r:embed="rId2"/>
          <a:stretch>
            <a:fillRect/>
          </a:stretch>
        </p:blipFill>
        <p:spPr>
          <a:xfrm>
            <a:off x="2022510" y="1690688"/>
            <a:ext cx="8612357" cy="4395891"/>
          </a:xfrm>
          <a:prstGeom prst="rect">
            <a:avLst/>
          </a:prstGeom>
        </p:spPr>
      </p:pic>
    </p:spTree>
    <p:extLst>
      <p:ext uri="{BB962C8B-B14F-4D97-AF65-F5344CB8AC3E}">
        <p14:creationId xmlns:p14="http://schemas.microsoft.com/office/powerpoint/2010/main" val="182311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ED602-80EC-77DA-6509-15747FDD7719}"/>
              </a:ext>
            </a:extLst>
          </p:cNvPr>
          <p:cNvSpPr>
            <a:spLocks noGrp="1"/>
          </p:cNvSpPr>
          <p:nvPr>
            <p:ph type="title"/>
          </p:nvPr>
        </p:nvSpPr>
        <p:spPr/>
        <p:txBody>
          <a:bodyPr/>
          <a:lstStyle/>
          <a:p>
            <a:r>
              <a:rPr lang="cs-CZ" dirty="0"/>
              <a:t>První SM Part I po TTR</a:t>
            </a:r>
          </a:p>
        </p:txBody>
      </p:sp>
      <p:sp>
        <p:nvSpPr>
          <p:cNvPr id="4" name="Zástupný symbol pro datum 3">
            <a:extLst>
              <a:ext uri="{FF2B5EF4-FFF2-40B4-BE49-F238E27FC236}">
                <a16:creationId xmlns:a16="http://schemas.microsoft.com/office/drawing/2014/main" id="{EBDB6B55-FC8B-BD19-E8E5-1A1A03CD72A6}"/>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1759D0F3-9FC7-F18F-C8C4-785D3498D1C8}"/>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8BDEEA7D-BC91-B43C-1404-D18A7EFFDCF1}"/>
              </a:ext>
            </a:extLst>
          </p:cNvPr>
          <p:cNvSpPr>
            <a:spLocks noGrp="1"/>
          </p:cNvSpPr>
          <p:nvPr>
            <p:ph type="body" sz="quarter" idx="12"/>
          </p:nvPr>
        </p:nvSpPr>
        <p:spPr/>
        <p:txBody>
          <a:bodyPr/>
          <a:lstStyle/>
          <a:p>
            <a:r>
              <a:rPr lang="pl-PL" dirty="0"/>
              <a:t>První SM Part I po TTR</a:t>
            </a:r>
            <a:endParaRPr lang="cs-CZ" dirty="0"/>
          </a:p>
        </p:txBody>
      </p:sp>
      <p:pic>
        <p:nvPicPr>
          <p:cNvPr id="8" name="Obrázek 7">
            <a:extLst>
              <a:ext uri="{FF2B5EF4-FFF2-40B4-BE49-F238E27FC236}">
                <a16:creationId xmlns:a16="http://schemas.microsoft.com/office/drawing/2014/main" id="{037E4913-CEA5-7B92-2864-8104BE070A94}"/>
              </a:ext>
            </a:extLst>
          </p:cNvPr>
          <p:cNvPicPr>
            <a:picLocks noChangeAspect="1"/>
          </p:cNvPicPr>
          <p:nvPr/>
        </p:nvPicPr>
        <p:blipFill>
          <a:blip r:embed="rId2"/>
          <a:stretch>
            <a:fillRect/>
          </a:stretch>
        </p:blipFill>
        <p:spPr>
          <a:xfrm>
            <a:off x="1528762" y="2347912"/>
            <a:ext cx="9134475" cy="2162175"/>
          </a:xfrm>
          <a:prstGeom prst="rect">
            <a:avLst/>
          </a:prstGeom>
        </p:spPr>
      </p:pic>
    </p:spTree>
    <p:extLst>
      <p:ext uri="{BB962C8B-B14F-4D97-AF65-F5344CB8AC3E}">
        <p14:creationId xmlns:p14="http://schemas.microsoft.com/office/powerpoint/2010/main" val="257847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58E782-13E1-8EEA-48BE-A4A5AA389F66}"/>
              </a:ext>
            </a:extLst>
          </p:cNvPr>
          <p:cNvSpPr>
            <a:spLocks noGrp="1"/>
          </p:cNvSpPr>
          <p:nvPr>
            <p:ph type="title"/>
          </p:nvPr>
        </p:nvSpPr>
        <p:spPr/>
        <p:txBody>
          <a:bodyPr/>
          <a:lstStyle/>
          <a:p>
            <a:r>
              <a:rPr lang="cs-CZ" dirty="0"/>
              <a:t>Přidání MSC po TTR</a:t>
            </a:r>
          </a:p>
        </p:txBody>
      </p:sp>
      <p:sp>
        <p:nvSpPr>
          <p:cNvPr id="3" name="Zástupný obsah 2">
            <a:extLst>
              <a:ext uri="{FF2B5EF4-FFF2-40B4-BE49-F238E27FC236}">
                <a16:creationId xmlns:a16="http://schemas.microsoft.com/office/drawing/2014/main" id="{38FD9461-441B-896B-6234-D04FE1D86DBD}"/>
              </a:ext>
            </a:extLst>
          </p:cNvPr>
          <p:cNvSpPr>
            <a:spLocks noGrp="1"/>
          </p:cNvSpPr>
          <p:nvPr>
            <p:ph idx="1"/>
          </p:nvPr>
        </p:nvSpPr>
        <p:spPr>
          <a:xfrm>
            <a:off x="838200" y="1825625"/>
            <a:ext cx="10515600" cy="4351338"/>
          </a:xfrm>
        </p:spPr>
        <p:txBody>
          <a:bodyPr>
            <a:normAutofit lnSpcReduction="10000"/>
          </a:bodyPr>
          <a:lstStyle/>
          <a:p>
            <a:pPr marL="0" indent="0">
              <a:buNone/>
            </a:pPr>
            <a:r>
              <a:rPr lang="cs-CZ" b="1" dirty="0">
                <a:solidFill>
                  <a:srgbClr val="C00000"/>
                </a:solidFill>
              </a:rPr>
              <a:t>Přidat další stát k překlopené studii lze tehdy, pokud je dokumentace v CTIS </a:t>
            </a:r>
          </a:p>
          <a:p>
            <a:pPr marL="0" indent="0">
              <a:buNone/>
            </a:pPr>
            <a:r>
              <a:rPr lang="cs-CZ" b="1" dirty="0">
                <a:solidFill>
                  <a:srgbClr val="C00000"/>
                </a:solidFill>
              </a:rPr>
              <a:t>u původně překlopených států plně v souladu s CTR</a:t>
            </a:r>
          </a:p>
          <a:p>
            <a:pPr marL="0" indent="0">
              <a:buNone/>
            </a:pPr>
            <a:endParaRPr lang="cs-CZ" sz="1050" b="1" dirty="0">
              <a:solidFill>
                <a:srgbClr val="C00000"/>
              </a:solidFill>
            </a:endParaRPr>
          </a:p>
          <a:p>
            <a:pPr lvl="1">
              <a:buFont typeface="Wingdings" panose="05000000000000000000" pitchFamily="2" charset="2"/>
              <a:buChar char="Ø"/>
            </a:pPr>
            <a:r>
              <a:rPr lang="cs-CZ" sz="2400" dirty="0"/>
              <a:t>Po iniciálním překlopení</a:t>
            </a:r>
          </a:p>
          <a:p>
            <a:pPr lvl="1">
              <a:buFont typeface="Wingdings" panose="05000000000000000000" pitchFamily="2" charset="2"/>
              <a:buChar char="Ø"/>
            </a:pPr>
            <a:r>
              <a:rPr lang="cs-CZ" sz="2400" dirty="0"/>
              <a:t>Po prvním SM – častěji</a:t>
            </a:r>
          </a:p>
          <a:p>
            <a:pPr marL="0" indent="0">
              <a:buNone/>
            </a:pPr>
            <a:endParaRPr lang="cs-CZ" sz="1200" dirty="0"/>
          </a:p>
          <a:p>
            <a:pPr marL="0" indent="0">
              <a:buNone/>
            </a:pPr>
            <a:r>
              <a:rPr lang="cs-CZ" dirty="0"/>
              <a:t>Pokud zadavatel přidá další stát před podáním SM po TTR, musí v průvodním dopise deklarovat, že studie je u původně překlopených států již plně v souladu s CTR. Pokud tomu tak nebude, bude zadavatel vyzván ke stažení žádosti o přidání dalších států.</a:t>
            </a:r>
          </a:p>
          <a:p>
            <a:pPr marL="0" indent="0">
              <a:buNone/>
            </a:pPr>
            <a:r>
              <a:rPr lang="cs-CZ" dirty="0"/>
              <a:t>Nelze, aby původně překlopené státy a přidané státy měly rozdílnou dokumentaci (např. protokol, prohlášení QP aj.).</a:t>
            </a:r>
          </a:p>
        </p:txBody>
      </p:sp>
      <p:sp>
        <p:nvSpPr>
          <p:cNvPr id="4" name="Zástupný symbol pro datum 3">
            <a:extLst>
              <a:ext uri="{FF2B5EF4-FFF2-40B4-BE49-F238E27FC236}">
                <a16:creationId xmlns:a16="http://schemas.microsoft.com/office/drawing/2014/main" id="{F1ACA579-7A77-13AB-A114-101FB08D8239}"/>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BFBE0FE0-BE87-1048-6735-3C01FFD07C20}"/>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C5EC16A7-190A-A947-7494-EB1BDEB9EBBA}"/>
              </a:ext>
            </a:extLst>
          </p:cNvPr>
          <p:cNvSpPr>
            <a:spLocks noGrp="1"/>
          </p:cNvSpPr>
          <p:nvPr>
            <p:ph type="body" sz="quarter" idx="12"/>
          </p:nvPr>
        </p:nvSpPr>
        <p:spPr/>
        <p:txBody>
          <a:bodyPr/>
          <a:lstStyle/>
          <a:p>
            <a:r>
              <a:rPr lang="cs-CZ" dirty="0"/>
              <a:t>Přidání MSC po TTR</a:t>
            </a:r>
          </a:p>
        </p:txBody>
      </p:sp>
    </p:spTree>
    <p:extLst>
      <p:ext uri="{BB962C8B-B14F-4D97-AF65-F5344CB8AC3E}">
        <p14:creationId xmlns:p14="http://schemas.microsoft.com/office/powerpoint/2010/main" val="351611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CF99A-5B24-EA7F-5059-3B2ED279AEE9}"/>
              </a:ext>
            </a:extLst>
          </p:cNvPr>
          <p:cNvSpPr>
            <a:spLocks noGrp="1"/>
          </p:cNvSpPr>
          <p:nvPr>
            <p:ph type="title"/>
          </p:nvPr>
        </p:nvSpPr>
        <p:spPr/>
        <p:txBody>
          <a:bodyPr/>
          <a:lstStyle/>
          <a:p>
            <a:r>
              <a:rPr lang="cs-CZ" dirty="0"/>
              <a:t>Obecné body k Part I</a:t>
            </a:r>
          </a:p>
        </p:txBody>
      </p:sp>
      <p:sp>
        <p:nvSpPr>
          <p:cNvPr id="3" name="Zástupný obsah 2">
            <a:extLst>
              <a:ext uri="{FF2B5EF4-FFF2-40B4-BE49-F238E27FC236}">
                <a16:creationId xmlns:a16="http://schemas.microsoft.com/office/drawing/2014/main" id="{BB886012-8316-A441-5C14-797951A9891B}"/>
              </a:ext>
            </a:extLst>
          </p:cNvPr>
          <p:cNvSpPr>
            <a:spLocks noGrp="1"/>
          </p:cNvSpPr>
          <p:nvPr>
            <p:ph idx="1"/>
          </p:nvPr>
        </p:nvSpPr>
        <p:spPr/>
        <p:txBody>
          <a:bodyPr>
            <a:normAutofit lnSpcReduction="10000"/>
          </a:bodyPr>
          <a:lstStyle/>
          <a:p>
            <a:pPr>
              <a:buFont typeface="Arial" panose="020B0604020202020204" pitchFamily="34" charset="0"/>
              <a:buChar char="•"/>
            </a:pPr>
            <a:r>
              <a:rPr lang="cs-CZ" dirty="0"/>
              <a:t>Všechny dotazy k Part I pište výhradně na adresu </a:t>
            </a:r>
            <a:r>
              <a:rPr lang="cs-CZ" b="1" dirty="0">
                <a:solidFill>
                  <a:srgbClr val="C00000"/>
                </a:solidFill>
                <a:hlinkClick r:id="rId2"/>
              </a:rPr>
              <a:t>ctis-dpo@sukl.cz</a:t>
            </a:r>
            <a:endParaRPr lang="cs-CZ" b="1" dirty="0">
              <a:solidFill>
                <a:srgbClr val="C00000"/>
              </a:solidFill>
            </a:endParaRPr>
          </a:p>
          <a:p>
            <a:pPr>
              <a:buFont typeface="Arial" panose="020B0604020202020204" pitchFamily="34" charset="0"/>
              <a:buChar char="•"/>
            </a:pPr>
            <a:r>
              <a:rPr lang="cs-CZ" dirty="0"/>
              <a:t>Všechny dotazy k Part II pište na adresu </a:t>
            </a:r>
            <a:r>
              <a:rPr lang="cs-CZ" b="1" dirty="0">
                <a:hlinkClick r:id="rId3"/>
              </a:rPr>
              <a:t>eticka.komise@sukl.cz</a:t>
            </a:r>
            <a:endParaRPr lang="cs-CZ" b="1" dirty="0">
              <a:solidFill>
                <a:srgbClr val="C00000"/>
              </a:solidFill>
            </a:endParaRPr>
          </a:p>
          <a:p>
            <a:pPr>
              <a:buFont typeface="Arial" panose="020B0604020202020204" pitchFamily="34" charset="0"/>
              <a:buChar char="•"/>
            </a:pPr>
            <a:r>
              <a:rPr lang="cs-CZ" dirty="0"/>
              <a:t>Komunikace mailem okolo minimální, pokud nutné, prosíme o jasnou identifikaci podle </a:t>
            </a:r>
            <a:r>
              <a:rPr lang="cs-CZ" b="1" dirty="0"/>
              <a:t>EU CT number </a:t>
            </a:r>
            <a:r>
              <a:rPr lang="cs-CZ" dirty="0"/>
              <a:t>(např.: u žádostí o opravy Rozhodnutí, AR vždy </a:t>
            </a:r>
            <a:r>
              <a:rPr lang="cs-CZ" b="1" dirty="0"/>
              <a:t>uvádět EU CT no., </a:t>
            </a:r>
            <a:r>
              <a:rPr lang="cs-CZ" dirty="0"/>
              <a:t>pro snazší orientaci) </a:t>
            </a:r>
          </a:p>
          <a:p>
            <a:pPr>
              <a:buFont typeface="Arial" panose="020B0604020202020204" pitchFamily="34" charset="0"/>
              <a:buChar char="•"/>
            </a:pPr>
            <a:r>
              <a:rPr lang="cs-CZ" dirty="0"/>
              <a:t>Nelze zadavateli sdělovat, jaké připomínky jsou od jakého státu</a:t>
            </a:r>
          </a:p>
          <a:p>
            <a:pPr>
              <a:buFont typeface="Arial" panose="020B0604020202020204" pitchFamily="34" charset="0"/>
              <a:buChar char="•"/>
            </a:pPr>
            <a:r>
              <a:rPr lang="cs-CZ" dirty="0"/>
              <a:t>2. kolo RFI výjimečně a jen v iniciaci RMS</a:t>
            </a:r>
          </a:p>
          <a:p>
            <a:pPr>
              <a:buFont typeface="Arial" panose="020B0604020202020204" pitchFamily="34" charset="0"/>
              <a:buChar char="•"/>
            </a:pPr>
            <a:r>
              <a:rPr lang="cs-CZ" dirty="0"/>
              <a:t>Žádosti o urychlení posouzení akceptujeme jen ojediněle (zátěž posuzovatelů + chyby v CTIS) – výjimkou jsou studie bioekvivalence a farmakokinetiky</a:t>
            </a:r>
          </a:p>
          <a:p>
            <a:pPr>
              <a:buFont typeface="Arial" panose="020B0604020202020204" pitchFamily="34" charset="0"/>
              <a:buChar char="•"/>
            </a:pPr>
            <a:r>
              <a:rPr lang="cs-CZ" dirty="0"/>
              <a:t>Informace o termínech lze najít přímo v </a:t>
            </a:r>
            <a:r>
              <a:rPr lang="cs-CZ" b="1" dirty="0" err="1"/>
              <a:t>Timetable</a:t>
            </a:r>
            <a:r>
              <a:rPr lang="cs-CZ" dirty="0"/>
              <a:t> – řídíme se dle CTIS, </a:t>
            </a:r>
            <a:r>
              <a:rPr lang="cs-CZ" b="1" dirty="0"/>
              <a:t>držíme nejzazší termíny</a:t>
            </a:r>
          </a:p>
        </p:txBody>
      </p:sp>
      <p:sp>
        <p:nvSpPr>
          <p:cNvPr id="4" name="Zástupný symbol pro datum 3">
            <a:extLst>
              <a:ext uri="{FF2B5EF4-FFF2-40B4-BE49-F238E27FC236}">
                <a16:creationId xmlns:a16="http://schemas.microsoft.com/office/drawing/2014/main" id="{5F017BF3-59AD-A978-953F-EBAE2A93E944}"/>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92FF2A08-1922-893C-07F0-0E5010CAE7FB}"/>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14FEC237-0433-EC3B-BA4C-8A8E67F84196}"/>
              </a:ext>
            </a:extLst>
          </p:cNvPr>
          <p:cNvSpPr>
            <a:spLocks noGrp="1"/>
          </p:cNvSpPr>
          <p:nvPr>
            <p:ph type="body" sz="quarter" idx="12"/>
          </p:nvPr>
        </p:nvSpPr>
        <p:spPr/>
        <p:txBody>
          <a:bodyPr/>
          <a:lstStyle/>
          <a:p>
            <a:r>
              <a:rPr lang="en-US" dirty="0"/>
              <a:t>Obecné body k Part I</a:t>
            </a:r>
            <a:endParaRPr lang="cs-CZ" dirty="0"/>
          </a:p>
        </p:txBody>
      </p:sp>
    </p:spTree>
    <p:extLst>
      <p:ext uri="{BB962C8B-B14F-4D97-AF65-F5344CB8AC3E}">
        <p14:creationId xmlns:p14="http://schemas.microsoft.com/office/powerpoint/2010/main" val="6875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CF99A-5B24-EA7F-5059-3B2ED279AEE9}"/>
              </a:ext>
            </a:extLst>
          </p:cNvPr>
          <p:cNvSpPr>
            <a:spLocks noGrp="1"/>
          </p:cNvSpPr>
          <p:nvPr>
            <p:ph type="title"/>
          </p:nvPr>
        </p:nvSpPr>
        <p:spPr/>
        <p:txBody>
          <a:bodyPr/>
          <a:lstStyle/>
          <a:p>
            <a:r>
              <a:rPr lang="cs-CZ" dirty="0"/>
              <a:t>Obecné body k Part I</a:t>
            </a:r>
          </a:p>
        </p:txBody>
      </p:sp>
      <p:sp>
        <p:nvSpPr>
          <p:cNvPr id="3" name="Zástupný obsah 2">
            <a:extLst>
              <a:ext uri="{FF2B5EF4-FFF2-40B4-BE49-F238E27FC236}">
                <a16:creationId xmlns:a16="http://schemas.microsoft.com/office/drawing/2014/main" id="{BB886012-8316-A441-5C14-797951A9891B}"/>
              </a:ext>
            </a:extLst>
          </p:cNvPr>
          <p:cNvSpPr>
            <a:spLocks noGrp="1"/>
          </p:cNvSpPr>
          <p:nvPr>
            <p:ph idx="1"/>
          </p:nvPr>
        </p:nvSpPr>
        <p:spPr/>
        <p:txBody>
          <a:bodyPr>
            <a:normAutofit/>
          </a:bodyPr>
          <a:lstStyle/>
          <a:p>
            <a:pPr>
              <a:buFont typeface="Arial" panose="020B0604020202020204" pitchFamily="34" charset="0"/>
              <a:buChar char="•"/>
            </a:pPr>
            <a:r>
              <a:rPr lang="cs-CZ" dirty="0"/>
              <a:t>Svátky – </a:t>
            </a:r>
            <a:r>
              <a:rPr lang="cs-CZ" dirty="0" err="1"/>
              <a:t>Timetable</a:t>
            </a:r>
            <a:r>
              <a:rPr lang="cs-CZ" dirty="0"/>
              <a:t> CTIS se řídí svátky RMS - referenčního státu (svátky ostatních MSC nebo zadavatele neuvažuje)</a:t>
            </a:r>
          </a:p>
          <a:p>
            <a:pPr>
              <a:buFont typeface="Arial" panose="020B0604020202020204" pitchFamily="34" charset="0"/>
              <a:buChar char="•"/>
            </a:pPr>
            <a:r>
              <a:rPr lang="cs-CZ" dirty="0"/>
              <a:t>V CTIS nelze prodloužit čas na odpověď zadavatele – 12 kalendářních dní se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dirty="0"/>
              <a:t>generuje automaticky a jedná se o maximální lhůtu dle CTR</a:t>
            </a:r>
          </a:p>
          <a:p>
            <a:pPr>
              <a:buFont typeface="Arial" panose="020B0604020202020204" pitchFamily="34" charset="0"/>
              <a:buChar char="•"/>
            </a:pPr>
            <a:r>
              <a:rPr lang="cs-CZ" dirty="0"/>
              <a:t>Pokud je předložen dodatek SM pouze k Part I, autorita nemá možnost vložit do CTIS Decision – jedná se o technický problém. Na požádání je zasíláme e-mailem</a:t>
            </a:r>
          </a:p>
          <a:p>
            <a:pPr>
              <a:buFont typeface="Arial" panose="020B0604020202020204" pitchFamily="34" charset="0"/>
              <a:buChar char="•"/>
            </a:pPr>
            <a:r>
              <a:rPr lang="cs-CZ" dirty="0"/>
              <a:t>Technické potíže v CTIS nevyřešíme, je třeba kontaktovat </a:t>
            </a:r>
            <a:r>
              <a:rPr lang="cs-CZ" b="1" dirty="0"/>
              <a:t>EMA HelpDesk</a:t>
            </a:r>
          </a:p>
          <a:p>
            <a:pPr>
              <a:buFont typeface="Arial" panose="020B0604020202020204" pitchFamily="34" charset="0"/>
              <a:buChar char="•"/>
            </a:pPr>
            <a:r>
              <a:rPr lang="cs-CZ" b="1" dirty="0"/>
              <a:t>SÚKL již neposuzuje ICF </a:t>
            </a:r>
            <a:r>
              <a:rPr lang="cs-CZ" dirty="0"/>
              <a:t>(Posuzuje pouze etická komise)</a:t>
            </a:r>
          </a:p>
          <a:p>
            <a:pPr>
              <a:buFont typeface="Arial" panose="020B0604020202020204" pitchFamily="34" charset="0"/>
              <a:buChar char="•"/>
            </a:pPr>
            <a:endParaRPr lang="cs-CZ" dirty="0"/>
          </a:p>
          <a:p>
            <a:pPr>
              <a:buFont typeface="Arial" panose="020B0604020202020204" pitchFamily="34" charset="0"/>
              <a:buChar char="•"/>
            </a:pPr>
            <a:endParaRPr lang="cs-CZ" dirty="0"/>
          </a:p>
        </p:txBody>
      </p:sp>
      <p:sp>
        <p:nvSpPr>
          <p:cNvPr id="4" name="Zástupný symbol pro datum 3">
            <a:extLst>
              <a:ext uri="{FF2B5EF4-FFF2-40B4-BE49-F238E27FC236}">
                <a16:creationId xmlns:a16="http://schemas.microsoft.com/office/drawing/2014/main" id="{5F017BF3-59AD-A978-953F-EBAE2A93E944}"/>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92FF2A08-1922-893C-07F0-0E5010CAE7FB}"/>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14FEC237-0433-EC3B-BA4C-8A8E67F84196}"/>
              </a:ext>
            </a:extLst>
          </p:cNvPr>
          <p:cNvSpPr>
            <a:spLocks noGrp="1"/>
          </p:cNvSpPr>
          <p:nvPr>
            <p:ph type="body" sz="quarter" idx="12"/>
          </p:nvPr>
        </p:nvSpPr>
        <p:spPr/>
        <p:txBody>
          <a:bodyPr/>
          <a:lstStyle/>
          <a:p>
            <a:r>
              <a:rPr lang="en-US" dirty="0"/>
              <a:t>Obecné body k Part I</a:t>
            </a:r>
            <a:endParaRPr lang="cs-CZ" dirty="0"/>
          </a:p>
        </p:txBody>
      </p:sp>
    </p:spTree>
    <p:extLst>
      <p:ext uri="{BB962C8B-B14F-4D97-AF65-F5344CB8AC3E}">
        <p14:creationId xmlns:p14="http://schemas.microsoft.com/office/powerpoint/2010/main" val="331827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5462B-1578-8CD7-5138-3A1371BF2F93}"/>
              </a:ext>
            </a:extLst>
          </p:cNvPr>
          <p:cNvSpPr>
            <a:spLocks noGrp="1"/>
          </p:cNvSpPr>
          <p:nvPr>
            <p:ph type="title"/>
          </p:nvPr>
        </p:nvSpPr>
        <p:spPr/>
        <p:txBody>
          <a:bodyPr/>
          <a:lstStyle/>
          <a:p>
            <a:r>
              <a:rPr lang="cs-CZ" dirty="0"/>
              <a:t>Obecné body k Part I</a:t>
            </a:r>
          </a:p>
        </p:txBody>
      </p:sp>
      <p:sp>
        <p:nvSpPr>
          <p:cNvPr id="3" name="Zástupný obsah 2">
            <a:extLst>
              <a:ext uri="{FF2B5EF4-FFF2-40B4-BE49-F238E27FC236}">
                <a16:creationId xmlns:a16="http://schemas.microsoft.com/office/drawing/2014/main" id="{87F4E0BD-EAD5-F4E9-0517-C3C3920356DD}"/>
              </a:ext>
            </a:extLst>
          </p:cNvPr>
          <p:cNvSpPr>
            <a:spLocks noGrp="1"/>
          </p:cNvSpPr>
          <p:nvPr>
            <p:ph idx="1"/>
          </p:nvPr>
        </p:nvSpPr>
        <p:spPr/>
        <p:txBody>
          <a:bodyPr/>
          <a:lstStyle/>
          <a:p>
            <a:pPr>
              <a:buFont typeface="Arial" panose="020B0604020202020204" pitchFamily="34" charset="0"/>
              <a:buChar char="•"/>
            </a:pPr>
            <a:r>
              <a:rPr lang="cs-CZ" dirty="0"/>
              <a:t>IB a IMPD ke každé studii zvlášť a zvlášť platba, neboť posuzujeme v kontextu každé studie – dle CTR by sice mělo jít i hromadně, ale zatím nevyzkoušeno – CTIS v tomto nespolupracuje</a:t>
            </a:r>
          </a:p>
          <a:p>
            <a:pPr>
              <a:buFont typeface="Arial" panose="020B0604020202020204" pitchFamily="34" charset="0"/>
              <a:buChar char="•"/>
            </a:pPr>
            <a:r>
              <a:rPr lang="cs-CZ" dirty="0"/>
              <a:t>CRF se již nepředkládá</a:t>
            </a:r>
          </a:p>
          <a:p>
            <a:pPr>
              <a:buFont typeface="Arial" panose="020B0604020202020204" pitchFamily="34" charset="0"/>
              <a:buChar char="•"/>
            </a:pPr>
            <a:r>
              <a:rPr lang="cs-CZ" dirty="0"/>
              <a:t>Pokud bude studie v ČR k zamítnutí, dáváme info zadavateli, aby si ji případně mohl ještě stáhnout (info o zamítnutí jde do veřejného portálu)</a:t>
            </a:r>
          </a:p>
          <a:p>
            <a:pPr>
              <a:buFont typeface="Arial" panose="020B0604020202020204" pitchFamily="34" charset="0"/>
              <a:buChar char="•"/>
            </a:pPr>
            <a:endParaRPr lang="cs-CZ" dirty="0"/>
          </a:p>
          <a:p>
            <a:pPr>
              <a:buFont typeface="Arial" panose="020B0604020202020204" pitchFamily="34" charset="0"/>
              <a:buChar char="•"/>
            </a:pPr>
            <a:endParaRPr lang="cs-CZ" dirty="0"/>
          </a:p>
        </p:txBody>
      </p:sp>
      <p:sp>
        <p:nvSpPr>
          <p:cNvPr id="4" name="Zástupný symbol pro datum 3">
            <a:extLst>
              <a:ext uri="{FF2B5EF4-FFF2-40B4-BE49-F238E27FC236}">
                <a16:creationId xmlns:a16="http://schemas.microsoft.com/office/drawing/2014/main" id="{3F381867-CBC7-67F3-F85E-1A002BA2EC29}"/>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7C1A48D3-4D95-839D-40CF-83CC1C2C776C}"/>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51BC1E83-CE5E-DA41-3D59-EB7282D371CD}"/>
              </a:ext>
            </a:extLst>
          </p:cNvPr>
          <p:cNvSpPr>
            <a:spLocks noGrp="1"/>
          </p:cNvSpPr>
          <p:nvPr>
            <p:ph type="body" sz="quarter" idx="12"/>
          </p:nvPr>
        </p:nvSpPr>
        <p:spPr/>
        <p:txBody>
          <a:bodyPr/>
          <a:lstStyle/>
          <a:p>
            <a:r>
              <a:rPr lang="en-US" dirty="0"/>
              <a:t>Obecné body k Part I</a:t>
            </a:r>
            <a:endParaRPr lang="cs-CZ" dirty="0"/>
          </a:p>
        </p:txBody>
      </p:sp>
    </p:spTree>
    <p:extLst>
      <p:ext uri="{BB962C8B-B14F-4D97-AF65-F5344CB8AC3E}">
        <p14:creationId xmlns:p14="http://schemas.microsoft.com/office/powerpoint/2010/main" val="292158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7B332E-E2E7-1F1A-3B31-C746A7A2CE84}"/>
              </a:ext>
            </a:extLst>
          </p:cNvPr>
          <p:cNvSpPr>
            <a:spLocks noGrp="1"/>
          </p:cNvSpPr>
          <p:nvPr>
            <p:ph type="title"/>
          </p:nvPr>
        </p:nvSpPr>
        <p:spPr/>
        <p:txBody>
          <a:bodyPr/>
          <a:lstStyle/>
          <a:p>
            <a:r>
              <a:rPr lang="cs-CZ" dirty="0"/>
              <a:t>CTIS</a:t>
            </a:r>
          </a:p>
        </p:txBody>
      </p:sp>
      <p:sp>
        <p:nvSpPr>
          <p:cNvPr id="3" name="Zástupný obsah 2">
            <a:extLst>
              <a:ext uri="{FF2B5EF4-FFF2-40B4-BE49-F238E27FC236}">
                <a16:creationId xmlns:a16="http://schemas.microsoft.com/office/drawing/2014/main" id="{7C2CE0EA-3837-7AAE-13FF-7C938343C268}"/>
              </a:ext>
            </a:extLst>
          </p:cNvPr>
          <p:cNvSpPr>
            <a:spLocks noGrp="1"/>
          </p:cNvSpPr>
          <p:nvPr>
            <p:ph idx="1"/>
          </p:nvPr>
        </p:nvSpPr>
        <p:spPr>
          <a:xfrm>
            <a:off x="838200" y="1640020"/>
            <a:ext cx="10515600" cy="4713329"/>
          </a:xfrm>
        </p:spPr>
        <p:txBody>
          <a:bodyPr>
            <a:normAutofit lnSpcReduction="10000"/>
          </a:bodyPr>
          <a:lstStyle/>
          <a:p>
            <a:pPr>
              <a:buFont typeface="Arial" panose="020B0604020202020204" pitchFamily="34" charset="0"/>
              <a:buChar char="•"/>
            </a:pPr>
            <a:r>
              <a:rPr lang="cs-CZ" dirty="0"/>
              <a:t>Dle informací EMA by ještě letos měla být nová verze veřejného portálu (ale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dirty="0"/>
              <a:t>nejedná se o „New CTIS“)</a:t>
            </a:r>
          </a:p>
          <a:p>
            <a:pPr>
              <a:buFont typeface="Arial" panose="020B0604020202020204" pitchFamily="34" charset="0"/>
              <a:buChar char="•"/>
            </a:pPr>
            <a:r>
              <a:rPr lang="cs-CZ" dirty="0"/>
              <a:t>Pokud běží SM k Part I nelze dát SM k Part II</a:t>
            </a:r>
          </a:p>
          <a:p>
            <a:pPr>
              <a:buFont typeface="Arial" panose="020B0604020202020204" pitchFamily="34" charset="0"/>
              <a:buChar char="•"/>
            </a:pPr>
            <a:r>
              <a:rPr lang="cs-CZ" dirty="0"/>
              <a:t>SM k Part II nelze dát, dokud všechny státy nedají iniciálně pozitivní rozhodnutí    k Part I a Part II </a:t>
            </a:r>
            <a:r>
              <a:rPr lang="cs-CZ" dirty="0">
                <a:latin typeface="Calibri" panose="020F0502020204030204" pitchFamily="34" charset="0"/>
                <a:cs typeface="Calibri" panose="020F0502020204030204" pitchFamily="34" charset="0"/>
              </a:rPr>
              <a:t>→ EMA bude měnit, aby šlo přidat stát, pokud alespoň jeden stát dá pozitivní rozhodnutí („decision“) – bude upraveno v QnA</a:t>
            </a:r>
          </a:p>
          <a:p>
            <a:pPr>
              <a:buFont typeface="Arial" panose="020B0604020202020204" pitchFamily="34" charset="0"/>
              <a:buChar char="•"/>
            </a:pPr>
            <a:r>
              <a:rPr lang="cs-CZ" dirty="0">
                <a:latin typeface="Calibri" panose="020F0502020204030204" pitchFamily="34" charset="0"/>
                <a:cs typeface="Calibri" panose="020F0502020204030204" pitchFamily="34" charset="0"/>
              </a:rPr>
              <a:t>Nelze přidat další stát</a:t>
            </a:r>
            <a:r>
              <a:rPr lang="cs-CZ" dirty="0"/>
              <a:t> dokud všechny státy nedají iniciálně pozitivní rozhodnutí k</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dirty="0"/>
              <a:t>Part I a Part II (pokud předloženo najednou) </a:t>
            </a:r>
            <a:r>
              <a:rPr lang="cs-CZ" dirty="0">
                <a:latin typeface="Calibri" panose="020F0502020204030204" pitchFamily="34" charset="0"/>
                <a:cs typeface="Calibri" panose="020F0502020204030204" pitchFamily="34" charset="0"/>
              </a:rPr>
              <a:t>→ EMA bude měnit, aby šlo přidat stát, pokud alespoň jeden stát dá pozitivní rozhodnutí („decision“) – bude upraveno v QnA</a:t>
            </a:r>
          </a:p>
          <a:p>
            <a:pPr>
              <a:buFont typeface="Arial" panose="020B0604020202020204" pitchFamily="34" charset="0"/>
              <a:buChar char="•"/>
            </a:pPr>
            <a:r>
              <a:rPr lang="cs-CZ" dirty="0"/>
              <a:t>Part II (outstanding, Article 11) nelze dát, pokud běží posuzovaní přidaného státu </a:t>
            </a:r>
            <a:r>
              <a:rPr lang="cs-CZ" dirty="0">
                <a:latin typeface="Calibri" panose="020F0502020204030204" pitchFamily="34" charset="0"/>
                <a:cs typeface="Calibri" panose="020F0502020204030204" pitchFamily="34" charset="0"/>
              </a:rPr>
              <a:t>→ EMA bude měnit, aby šlo přidat stát, pokud alespoň jeden stát dá pozitivní rozhodnutí („decision“) –  bude upraveno v QnA</a:t>
            </a:r>
          </a:p>
          <a:p>
            <a:pPr>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cs-CZ" dirty="0"/>
          </a:p>
        </p:txBody>
      </p:sp>
      <p:sp>
        <p:nvSpPr>
          <p:cNvPr id="4" name="Zástupný symbol pro datum 3">
            <a:extLst>
              <a:ext uri="{FF2B5EF4-FFF2-40B4-BE49-F238E27FC236}">
                <a16:creationId xmlns:a16="http://schemas.microsoft.com/office/drawing/2014/main" id="{33981B3A-5210-DCBB-6E3E-1D2733A336AD}"/>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32A9BA01-239B-3371-986B-EDA29C417A1E}"/>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F1274FED-7EF1-FCBC-4F33-CC0A4A748F6F}"/>
              </a:ext>
            </a:extLst>
          </p:cNvPr>
          <p:cNvSpPr>
            <a:spLocks noGrp="1"/>
          </p:cNvSpPr>
          <p:nvPr>
            <p:ph type="body" sz="quarter" idx="12"/>
          </p:nvPr>
        </p:nvSpPr>
        <p:spPr/>
        <p:txBody>
          <a:bodyPr/>
          <a:lstStyle/>
          <a:p>
            <a:r>
              <a:rPr lang="cs-CZ" dirty="0"/>
              <a:t>CTIS</a:t>
            </a:r>
          </a:p>
        </p:txBody>
      </p:sp>
    </p:spTree>
    <p:extLst>
      <p:ext uri="{BB962C8B-B14F-4D97-AF65-F5344CB8AC3E}">
        <p14:creationId xmlns:p14="http://schemas.microsoft.com/office/powerpoint/2010/main" val="416211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C8190-C5B8-8DD5-E937-D8475C401DF4}"/>
              </a:ext>
            </a:extLst>
          </p:cNvPr>
          <p:cNvSpPr>
            <a:spLocks noGrp="1"/>
          </p:cNvSpPr>
          <p:nvPr>
            <p:ph type="title"/>
          </p:nvPr>
        </p:nvSpPr>
        <p:spPr>
          <a:xfrm>
            <a:off x="838200" y="1133061"/>
            <a:ext cx="10515600" cy="854765"/>
          </a:xfrm>
        </p:spPr>
        <p:txBody>
          <a:bodyPr/>
          <a:lstStyle/>
          <a:p>
            <a:r>
              <a:rPr lang="cs-CZ" dirty="0"/>
              <a:t>CTIS - obtíže</a:t>
            </a:r>
          </a:p>
        </p:txBody>
      </p:sp>
      <p:sp>
        <p:nvSpPr>
          <p:cNvPr id="3" name="Zástupný obsah 2">
            <a:extLst>
              <a:ext uri="{FF2B5EF4-FFF2-40B4-BE49-F238E27FC236}">
                <a16:creationId xmlns:a16="http://schemas.microsoft.com/office/drawing/2014/main" id="{4BE506CC-174F-8629-E5A8-58FA291E6099}"/>
              </a:ext>
            </a:extLst>
          </p:cNvPr>
          <p:cNvSpPr>
            <a:spLocks noGrp="1"/>
          </p:cNvSpPr>
          <p:nvPr>
            <p:ph idx="1"/>
          </p:nvPr>
        </p:nvSpPr>
        <p:spPr>
          <a:xfrm>
            <a:off x="838200" y="2325757"/>
            <a:ext cx="10515600" cy="3851206"/>
          </a:xfrm>
        </p:spPr>
        <p:txBody>
          <a:bodyPr/>
          <a:lstStyle/>
          <a:p>
            <a:pPr>
              <a:buFont typeface="Arial" panose="020B0604020202020204" pitchFamily="34" charset="0"/>
              <a:buChar char="•"/>
            </a:pPr>
            <a:r>
              <a:rPr lang="cs-CZ" dirty="0"/>
              <a:t>Stále občas mizí dokumenty – proto nutný seznam v průvodním dopise</a:t>
            </a:r>
          </a:p>
          <a:p>
            <a:pPr>
              <a:buFont typeface="Arial" panose="020B0604020202020204" pitchFamily="34" charset="0"/>
              <a:buChar char="•"/>
            </a:pPr>
            <a:r>
              <a:rPr lang="cs-CZ" dirty="0"/>
              <a:t>Časy v Time-table v CTIS neodpovídají časům, jež se vygenerují v tasks</a:t>
            </a:r>
          </a:p>
          <a:p>
            <a:pPr>
              <a:buFont typeface="Arial" panose="020B0604020202020204" pitchFamily="34" charset="0"/>
              <a:buChar char="•"/>
            </a:pPr>
            <a:r>
              <a:rPr lang="cs-CZ" dirty="0"/>
              <a:t>Pro některé typy studií nechodí notifikace (Resubmission, Pouze Part I)</a:t>
            </a:r>
          </a:p>
          <a:p>
            <a:pPr>
              <a:buFont typeface="Arial" panose="020B0604020202020204" pitchFamily="34" charset="0"/>
              <a:buChar char="•"/>
            </a:pPr>
            <a:r>
              <a:rPr lang="cs-CZ" dirty="0"/>
              <a:t>Tasky propadnou před </a:t>
            </a:r>
            <a:r>
              <a:rPr lang="cs-CZ" dirty="0" err="1"/>
              <a:t>due</a:t>
            </a:r>
            <a:r>
              <a:rPr lang="cs-CZ" dirty="0"/>
              <a:t>-date</a:t>
            </a:r>
          </a:p>
          <a:p>
            <a:pPr>
              <a:buFont typeface="Arial" panose="020B0604020202020204" pitchFamily="34" charset="0"/>
              <a:buChar char="•"/>
            </a:pPr>
            <a:r>
              <a:rPr lang="cs-CZ" dirty="0"/>
              <a:t>Pokud je předložen dodatek SM pouze k Part I, autorita nemá možnost vložit do CTIS Decision – jedná se o technický problém. Na požádání je zasíláme e-mailem</a:t>
            </a:r>
          </a:p>
          <a:p>
            <a:pPr>
              <a:buFont typeface="Arial" panose="020B0604020202020204" pitchFamily="34" charset="0"/>
              <a:buChar char="•"/>
            </a:pPr>
            <a:endParaRPr lang="cs-CZ" dirty="0"/>
          </a:p>
        </p:txBody>
      </p:sp>
      <p:sp>
        <p:nvSpPr>
          <p:cNvPr id="4" name="Zástupný symbol pro datum 3">
            <a:extLst>
              <a:ext uri="{FF2B5EF4-FFF2-40B4-BE49-F238E27FC236}">
                <a16:creationId xmlns:a16="http://schemas.microsoft.com/office/drawing/2014/main" id="{AB3D295B-8443-14E9-61CF-A65F1E5053A8}"/>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868B5612-E9D2-8F84-CB91-1E12812580C9}"/>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C3186903-2816-AE9B-3E39-A91D7FF31CA9}"/>
              </a:ext>
            </a:extLst>
          </p:cNvPr>
          <p:cNvSpPr>
            <a:spLocks noGrp="1"/>
          </p:cNvSpPr>
          <p:nvPr>
            <p:ph type="body" sz="quarter" idx="12"/>
          </p:nvPr>
        </p:nvSpPr>
        <p:spPr/>
        <p:txBody>
          <a:bodyPr/>
          <a:lstStyle/>
          <a:p>
            <a:r>
              <a:rPr lang="cs-CZ" dirty="0"/>
              <a:t>CTIS - obtíže</a:t>
            </a:r>
          </a:p>
        </p:txBody>
      </p:sp>
    </p:spTree>
    <p:extLst>
      <p:ext uri="{BB962C8B-B14F-4D97-AF65-F5344CB8AC3E}">
        <p14:creationId xmlns:p14="http://schemas.microsoft.com/office/powerpoint/2010/main" val="267904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8C4A-EC41-F774-402E-000C6DFAF576}"/>
              </a:ext>
            </a:extLst>
          </p:cNvPr>
          <p:cNvSpPr>
            <a:spLocks noGrp="1"/>
          </p:cNvSpPr>
          <p:nvPr>
            <p:ph type="title"/>
          </p:nvPr>
        </p:nvSpPr>
        <p:spPr/>
        <p:txBody>
          <a:bodyPr/>
          <a:lstStyle/>
          <a:p>
            <a:r>
              <a:rPr lang="cs-CZ" dirty="0"/>
              <a:t>Transition period</a:t>
            </a:r>
          </a:p>
        </p:txBody>
      </p:sp>
      <p:sp>
        <p:nvSpPr>
          <p:cNvPr id="3" name="Content Placeholder 2">
            <a:extLst>
              <a:ext uri="{FF2B5EF4-FFF2-40B4-BE49-F238E27FC236}">
                <a16:creationId xmlns:a16="http://schemas.microsoft.com/office/drawing/2014/main" id="{732ED1E9-E30D-4A91-F5E4-983B71EB7C80}"/>
              </a:ext>
            </a:extLst>
          </p:cNvPr>
          <p:cNvSpPr>
            <a:spLocks noGrp="1"/>
          </p:cNvSpPr>
          <p:nvPr>
            <p:ph idx="1"/>
          </p:nvPr>
        </p:nvSpPr>
        <p:spPr>
          <a:xfrm>
            <a:off x="1222514" y="1825625"/>
            <a:ext cx="9968948" cy="4351338"/>
          </a:xfrm>
        </p:spPr>
        <p:txBody>
          <a:bodyPr/>
          <a:lstStyle/>
          <a:p>
            <a:pPr marL="0" indent="0" algn="ctr">
              <a:buNone/>
            </a:pPr>
            <a:r>
              <a:rPr lang="cs-CZ" sz="3200" b="1" dirty="0">
                <a:solidFill>
                  <a:srgbClr val="C00000"/>
                </a:solidFill>
              </a:rPr>
              <a:t>Transition period končí 30. 1. 2025</a:t>
            </a:r>
          </a:p>
          <a:p>
            <a:pPr marL="0" indent="0">
              <a:buNone/>
            </a:pPr>
            <a:r>
              <a:rPr lang="cs-CZ" dirty="0"/>
              <a:t>Nutné překlopit </a:t>
            </a:r>
            <a:r>
              <a:rPr lang="cs-CZ" b="1" dirty="0">
                <a:solidFill>
                  <a:srgbClr val="C00000"/>
                </a:solidFill>
              </a:rPr>
              <a:t>všechny studie, které nebudou ukončeny v EU tzn. mají alespoň jedno aktivní centrum v EU do 30. 1. 2025</a:t>
            </a:r>
          </a:p>
          <a:p>
            <a:pPr marL="0" indent="0">
              <a:buNone/>
            </a:pPr>
            <a:r>
              <a:rPr lang="cs-CZ" dirty="0"/>
              <a:t>Překlopením se myslí získání pozitivního rozhodnutí („desicion“) v CTIS.</a:t>
            </a:r>
          </a:p>
          <a:p>
            <a:pPr marL="0" indent="0">
              <a:buNone/>
            </a:pPr>
            <a:r>
              <a:rPr lang="cs-CZ" dirty="0"/>
              <a:t>Nyní zkrácená lhůta na posouzení překlopené studie (TTR) – viz dále</a:t>
            </a:r>
          </a:p>
          <a:p>
            <a:pPr marL="0" indent="0">
              <a:buNone/>
            </a:pPr>
            <a:r>
              <a:rPr lang="cs-CZ" dirty="0"/>
              <a:t>– toto </a:t>
            </a:r>
            <a:r>
              <a:rPr lang="cs-CZ" b="1" dirty="0">
                <a:solidFill>
                  <a:srgbClr val="C00000"/>
                </a:solidFill>
              </a:rPr>
              <a:t>zrychlené posouzení </a:t>
            </a:r>
            <a:r>
              <a:rPr lang="cs-CZ" dirty="0"/>
              <a:t>lze garantovat jen pro TTR předložené do CTIS </a:t>
            </a:r>
            <a:r>
              <a:rPr lang="cs-CZ" b="1" dirty="0">
                <a:solidFill>
                  <a:srgbClr val="C00000"/>
                </a:solidFill>
              </a:rPr>
              <a:t>do</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b="1" dirty="0">
                <a:solidFill>
                  <a:srgbClr val="C00000"/>
                </a:solidFill>
              </a:rPr>
              <a:t>16. října 2024 </a:t>
            </a:r>
            <a:r>
              <a:rPr lang="cs-CZ" sz="1800" dirty="0">
                <a:solidFill>
                  <a:schemeClr val="accent6">
                    <a:lumMod val="25000"/>
                  </a:schemeClr>
                </a:solidFill>
              </a:rPr>
              <a:t>(</a:t>
            </a:r>
            <a:r>
              <a:rPr lang="en-US" sz="1800" dirty="0">
                <a:solidFill>
                  <a:schemeClr val="accent6">
                    <a:lumMod val="25000"/>
                  </a:schemeClr>
                </a:solidFill>
              </a:rPr>
              <a:t>CTCG Best Practice Guide for</a:t>
            </a:r>
            <a:r>
              <a:rPr lang="cs-CZ" sz="1800" dirty="0">
                <a:solidFill>
                  <a:schemeClr val="accent6">
                    <a:lumMod val="25000"/>
                  </a:schemeClr>
                </a:solidFill>
              </a:rPr>
              <a:t> TTR v. 4, dated 7 March 2024)</a:t>
            </a:r>
          </a:p>
          <a:p>
            <a:pPr marL="0" indent="0">
              <a:buNone/>
            </a:pPr>
            <a:endParaRPr lang="cs-CZ" sz="1800" dirty="0">
              <a:solidFill>
                <a:schemeClr val="accent6">
                  <a:lumMod val="25000"/>
                </a:schemeClr>
              </a:solidFill>
            </a:endParaRPr>
          </a:p>
          <a:p>
            <a:pPr marL="0" indent="0">
              <a:buNone/>
            </a:pPr>
            <a:r>
              <a:rPr lang="cs-CZ" dirty="0">
                <a:solidFill>
                  <a:schemeClr val="accent6">
                    <a:lumMod val="25000"/>
                  </a:schemeClr>
                </a:solidFill>
              </a:rPr>
              <a:t>Při předložení do CTIS nutné zaškrtnout, že se jedná o transitional trial</a:t>
            </a:r>
          </a:p>
          <a:p>
            <a:pPr marL="0" indent="0">
              <a:buNone/>
            </a:pPr>
            <a:endParaRPr lang="cs-CZ" dirty="0">
              <a:solidFill>
                <a:schemeClr val="accent6">
                  <a:lumMod val="25000"/>
                </a:schemeClr>
              </a:solidFill>
            </a:endParaRPr>
          </a:p>
        </p:txBody>
      </p:sp>
      <p:sp>
        <p:nvSpPr>
          <p:cNvPr id="4" name="Date Placeholder 3">
            <a:extLst>
              <a:ext uri="{FF2B5EF4-FFF2-40B4-BE49-F238E27FC236}">
                <a16:creationId xmlns:a16="http://schemas.microsoft.com/office/drawing/2014/main" id="{F317B0AA-4375-CCE4-A2C0-EDA2F21922B2}"/>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Text Placeholder 4">
            <a:extLst>
              <a:ext uri="{FF2B5EF4-FFF2-40B4-BE49-F238E27FC236}">
                <a16:creationId xmlns:a16="http://schemas.microsoft.com/office/drawing/2014/main" id="{B92CFA11-01D9-3686-69AB-0FA44553F43D}"/>
              </a:ext>
            </a:extLst>
          </p:cNvPr>
          <p:cNvSpPr>
            <a:spLocks noGrp="1"/>
          </p:cNvSpPr>
          <p:nvPr>
            <p:ph type="body" sz="quarter" idx="11"/>
          </p:nvPr>
        </p:nvSpPr>
        <p:spPr/>
        <p:txBody>
          <a:bodyPr/>
          <a:lstStyle/>
          <a:p>
            <a:r>
              <a:rPr lang="cs-CZ" dirty="0"/>
              <a:t>Transitional Trials</a:t>
            </a:r>
          </a:p>
        </p:txBody>
      </p:sp>
      <p:sp>
        <p:nvSpPr>
          <p:cNvPr id="6" name="Text Placeholder 5">
            <a:extLst>
              <a:ext uri="{FF2B5EF4-FFF2-40B4-BE49-F238E27FC236}">
                <a16:creationId xmlns:a16="http://schemas.microsoft.com/office/drawing/2014/main" id="{C326E5C0-38B0-D03D-9835-F1660E89DDA4}"/>
              </a:ext>
            </a:extLst>
          </p:cNvPr>
          <p:cNvSpPr>
            <a:spLocks noGrp="1"/>
          </p:cNvSpPr>
          <p:nvPr>
            <p:ph type="body" sz="quarter" idx="12"/>
          </p:nvPr>
        </p:nvSpPr>
        <p:spPr/>
        <p:txBody>
          <a:bodyPr/>
          <a:lstStyle/>
          <a:p>
            <a:r>
              <a:rPr lang="cs-CZ" dirty="0"/>
              <a:t>Úvod</a:t>
            </a:r>
          </a:p>
        </p:txBody>
      </p:sp>
    </p:spTree>
    <p:extLst>
      <p:ext uri="{BB962C8B-B14F-4D97-AF65-F5344CB8AC3E}">
        <p14:creationId xmlns:p14="http://schemas.microsoft.com/office/powerpoint/2010/main" val="362871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EDDF0-B8C0-9265-8E09-6B87091619DF}"/>
              </a:ext>
            </a:extLst>
          </p:cNvPr>
          <p:cNvSpPr>
            <a:spLocks noGrp="1"/>
          </p:cNvSpPr>
          <p:nvPr>
            <p:ph type="title"/>
          </p:nvPr>
        </p:nvSpPr>
        <p:spPr/>
        <p:txBody>
          <a:bodyPr/>
          <a:lstStyle/>
          <a:p>
            <a:r>
              <a:rPr lang="cs-CZ" dirty="0"/>
              <a:t>Konzultace</a:t>
            </a:r>
          </a:p>
        </p:txBody>
      </p:sp>
      <p:sp>
        <p:nvSpPr>
          <p:cNvPr id="3" name="Zástupný obsah 2">
            <a:extLst>
              <a:ext uri="{FF2B5EF4-FFF2-40B4-BE49-F238E27FC236}">
                <a16:creationId xmlns:a16="http://schemas.microsoft.com/office/drawing/2014/main" id="{75C90451-E472-D340-3C4C-188F90485704}"/>
              </a:ext>
            </a:extLst>
          </p:cNvPr>
          <p:cNvSpPr>
            <a:spLocks noGrp="1"/>
          </p:cNvSpPr>
          <p:nvPr>
            <p:ph idx="1"/>
          </p:nvPr>
        </p:nvSpPr>
        <p:spPr/>
        <p:txBody>
          <a:bodyPr/>
          <a:lstStyle/>
          <a:p>
            <a:pPr marL="0" indent="0">
              <a:buNone/>
            </a:pPr>
            <a:r>
              <a:rPr lang="cs-CZ" sz="2000" b="1" dirty="0">
                <a:solidFill>
                  <a:schemeClr val="accent3"/>
                </a:solidFill>
              </a:rPr>
              <a:t>Konzultace SÚKL</a:t>
            </a:r>
          </a:p>
          <a:p>
            <a:pPr>
              <a:buFont typeface="Wingdings" panose="05000000000000000000" pitchFamily="2" charset="2"/>
              <a:buChar char="Ø"/>
            </a:pPr>
            <a:r>
              <a:rPr lang="cs-CZ" sz="2000" dirty="0"/>
              <a:t>Nutné podat oficiální cestou přes datovou schránku nebo na mail </a:t>
            </a:r>
            <a:r>
              <a:rPr lang="cs-CZ" sz="2000" dirty="0">
                <a:hlinkClick r:id="rId2"/>
              </a:rPr>
              <a:t>posta@sukl.cz</a:t>
            </a:r>
            <a:r>
              <a:rPr lang="cs-CZ" sz="2000" dirty="0"/>
              <a:t> – </a:t>
            </a:r>
            <a:r>
              <a:rPr lang="cs-CZ" sz="2000" b="1" dirty="0">
                <a:solidFill>
                  <a:srgbClr val="C00000"/>
                </a:solidFill>
              </a:rPr>
              <a:t>Neoslovovat konkrétní posuzovatele </a:t>
            </a:r>
          </a:p>
          <a:p>
            <a:pPr>
              <a:buFont typeface="Wingdings" panose="05000000000000000000" pitchFamily="2" charset="2"/>
              <a:buChar char="Ø"/>
            </a:pPr>
            <a:r>
              <a:rPr lang="cs-CZ" sz="2000" dirty="0"/>
              <a:t>Formulář </a:t>
            </a:r>
            <a:r>
              <a:rPr lang="cs-CZ" sz="2000" b="1" dirty="0">
                <a:solidFill>
                  <a:schemeClr val="accent3">
                    <a:lumMod val="75000"/>
                  </a:schemeClr>
                </a:solidFill>
              </a:rPr>
              <a:t>REG-94</a:t>
            </a:r>
            <a:r>
              <a:rPr lang="cs-CZ" sz="2000" dirty="0">
                <a:solidFill>
                  <a:schemeClr val="accent3">
                    <a:lumMod val="75000"/>
                  </a:schemeClr>
                </a:solidFill>
              </a:rPr>
              <a:t> </a:t>
            </a:r>
            <a:r>
              <a:rPr lang="cs-CZ" sz="2000" dirty="0"/>
              <a:t> - vyplní se, čeho se konzultace týká a jaké má zadavatel konkrétní dotazy</a:t>
            </a:r>
          </a:p>
          <a:p>
            <a:pPr>
              <a:buFont typeface="Wingdings" panose="05000000000000000000" pitchFamily="2" charset="2"/>
              <a:buChar char="Ø"/>
            </a:pPr>
            <a:r>
              <a:rPr lang="cs-CZ" sz="2000" dirty="0"/>
              <a:t>Info na webu SÚKL </a:t>
            </a:r>
            <a:r>
              <a:rPr lang="cs-CZ" sz="2000" dirty="0">
                <a:hlinkClick r:id="rId3"/>
              </a:rPr>
              <a:t>https://www.sukl.cz/leciva/konzultace-poskytovane-sekci-registraci-scientific-advice</a:t>
            </a:r>
            <a:endParaRPr lang="cs-CZ" sz="2000" dirty="0"/>
          </a:p>
          <a:p>
            <a:pPr>
              <a:buFont typeface="Wingdings" panose="05000000000000000000" pitchFamily="2" charset="2"/>
              <a:buChar char="Ø"/>
            </a:pPr>
            <a:endParaRPr lang="cs-CZ" sz="2000" dirty="0"/>
          </a:p>
          <a:p>
            <a:pPr marL="0" lvl="1" indent="0">
              <a:buNone/>
            </a:pPr>
            <a:r>
              <a:rPr lang="en-US" sz="2000" b="1" dirty="0">
                <a:solidFill>
                  <a:schemeClr val="accent3"/>
                </a:solidFill>
              </a:rPr>
              <a:t>SNSA</a:t>
            </a:r>
            <a:r>
              <a:rPr lang="cs-CZ" sz="2000" b="1" dirty="0">
                <a:solidFill>
                  <a:schemeClr val="accent3"/>
                </a:solidFill>
              </a:rPr>
              <a:t>:</a:t>
            </a:r>
            <a:r>
              <a:rPr lang="en-US" sz="2000" b="1" dirty="0">
                <a:solidFill>
                  <a:schemeClr val="accent3"/>
                </a:solidFill>
              </a:rPr>
              <a:t> Simultaneous National Scientific Advice</a:t>
            </a:r>
            <a:endParaRPr lang="cs-CZ" sz="2000" b="1" dirty="0">
              <a:solidFill>
                <a:schemeClr val="accent3"/>
              </a:solidFill>
            </a:endParaRPr>
          </a:p>
          <a:p>
            <a:pPr marL="720000" lvl="1" indent="-342900"/>
            <a:r>
              <a:rPr lang="cs-CZ" sz="2000" dirty="0"/>
              <a:t>Contact</a:t>
            </a:r>
            <a:r>
              <a:rPr lang="cs-CZ" sz="2000" dirty="0">
                <a:solidFill>
                  <a:srgbClr val="008EAA"/>
                </a:solidFill>
              </a:rPr>
              <a:t> </a:t>
            </a:r>
            <a:r>
              <a:rPr lang="en-US" sz="20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SNSA@pei.de</a:t>
            </a:r>
            <a:endParaRPr lang="cs-CZ" sz="2000" dirty="0">
              <a:solidFill>
                <a:schemeClr val="accent1">
                  <a:lumMod val="60000"/>
                  <a:lumOff val="40000"/>
                </a:schemeClr>
              </a:solidFill>
            </a:endParaRPr>
          </a:p>
          <a:p>
            <a:pPr marL="720000" lvl="1" indent="-342900"/>
            <a:r>
              <a:rPr lang="cs-CZ" sz="2000" dirty="0"/>
              <a:t>Info HMA </a:t>
            </a:r>
            <a:r>
              <a:rPr lang="cs-CZ" sz="2000" b="0" i="0" u="sng" dirty="0">
                <a:solidFill>
                  <a:schemeClr val="accent1">
                    <a:lumMod val="60000"/>
                    <a:lumOff val="40000"/>
                  </a:schemeClr>
                </a:solidFill>
                <a:effectLst/>
                <a:hlinkClick r:id="rId5">
                  <a:extLst>
                    <a:ext uri="{A12FA001-AC4F-418D-AE19-62706E023703}">
                      <ahyp:hlinkClr xmlns:ahyp="http://schemas.microsoft.com/office/drawing/2018/hyperlinkcolor" val="tx"/>
                    </a:ext>
                  </a:extLst>
                </a:hlinkClick>
              </a:rPr>
              <a:t>https://www.hma.eu/about-hma/recently-published.html</a:t>
            </a:r>
            <a:endParaRPr lang="cs-CZ" sz="2000" u="sng" dirty="0">
              <a:solidFill>
                <a:schemeClr val="accent1">
                  <a:lumMod val="60000"/>
                  <a:lumOff val="40000"/>
                </a:schemeClr>
              </a:solidFill>
            </a:endParaRPr>
          </a:p>
          <a:p>
            <a:pPr marL="720000" lvl="1" indent="-342900"/>
            <a:r>
              <a:rPr lang="cs-CZ" sz="2000" dirty="0">
                <a:ea typeface="Verdana" panose="020B0604030504040204" pitchFamily="34" charset="0"/>
              </a:rPr>
              <a:t>Info EMA </a:t>
            </a:r>
            <a:r>
              <a:rPr lang="cs-CZ" sz="2000" b="0" i="0" u="sng" dirty="0">
                <a:solidFill>
                  <a:schemeClr val="accent1">
                    <a:lumMod val="60000"/>
                    <a:lumOff val="40000"/>
                  </a:schemeClr>
                </a:solidFill>
                <a:effectLst/>
                <a:hlinkClick r:id="rId6">
                  <a:extLst>
                    <a:ext uri="{A12FA001-AC4F-418D-AE19-62706E023703}">
                      <ahyp:hlinkClr xmlns:ahyp="http://schemas.microsoft.com/office/drawing/2018/hyperlinkcolor" val="tx"/>
                    </a:ext>
                  </a:extLst>
                </a:hlinkClick>
              </a:rPr>
              <a:t>https://www.ema.europa.eu/en/human-regulatory/research-development/innovation-medicines</a:t>
            </a:r>
            <a:endParaRPr lang="cs-CZ" sz="2000" b="0" i="0" u="sng" dirty="0">
              <a:solidFill>
                <a:schemeClr val="accent1">
                  <a:lumMod val="60000"/>
                  <a:lumOff val="40000"/>
                </a:schemeClr>
              </a:solidFill>
              <a:effectLst/>
              <a:ea typeface="Verdana" panose="020B0604030504040204" pitchFamily="34" charset="0"/>
            </a:endParaRPr>
          </a:p>
          <a:p>
            <a:pPr marL="0" indent="0">
              <a:buNone/>
            </a:pPr>
            <a:endParaRPr lang="cs-CZ" sz="2000" dirty="0"/>
          </a:p>
        </p:txBody>
      </p:sp>
      <p:sp>
        <p:nvSpPr>
          <p:cNvPr id="4" name="Zástupný symbol pro datum 3">
            <a:extLst>
              <a:ext uri="{FF2B5EF4-FFF2-40B4-BE49-F238E27FC236}">
                <a16:creationId xmlns:a16="http://schemas.microsoft.com/office/drawing/2014/main" id="{28FDE579-1803-F248-A016-17B09E919D45}"/>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A4135211-EAB9-BA9B-8DE6-89159894B9C0}"/>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537BDBFA-5375-C55C-C6F2-0F7D6F263C58}"/>
              </a:ext>
            </a:extLst>
          </p:cNvPr>
          <p:cNvSpPr>
            <a:spLocks noGrp="1"/>
          </p:cNvSpPr>
          <p:nvPr>
            <p:ph type="body" sz="quarter" idx="12"/>
          </p:nvPr>
        </p:nvSpPr>
        <p:spPr/>
        <p:txBody>
          <a:bodyPr/>
          <a:lstStyle/>
          <a:p>
            <a:r>
              <a:rPr lang="cs-CZ" dirty="0"/>
              <a:t>Konzultace</a:t>
            </a:r>
          </a:p>
        </p:txBody>
      </p:sp>
    </p:spTree>
    <p:extLst>
      <p:ext uri="{BB962C8B-B14F-4D97-AF65-F5344CB8AC3E}">
        <p14:creationId xmlns:p14="http://schemas.microsoft.com/office/powerpoint/2010/main" val="177069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23AE1-1240-F364-A99D-FFC4FFFD745E}"/>
              </a:ext>
            </a:extLst>
          </p:cNvPr>
          <p:cNvSpPr>
            <a:spLocks noGrp="1"/>
          </p:cNvSpPr>
          <p:nvPr>
            <p:ph type="title"/>
          </p:nvPr>
        </p:nvSpPr>
        <p:spPr/>
        <p:txBody>
          <a:bodyPr/>
          <a:lstStyle/>
          <a:p>
            <a:pPr algn="ctr"/>
            <a:r>
              <a:rPr lang="cs-CZ" dirty="0"/>
              <a:t>DOTAZY</a:t>
            </a:r>
          </a:p>
        </p:txBody>
      </p:sp>
      <p:sp>
        <p:nvSpPr>
          <p:cNvPr id="4" name="Zástupný symbol pro datum 3">
            <a:extLst>
              <a:ext uri="{FF2B5EF4-FFF2-40B4-BE49-F238E27FC236}">
                <a16:creationId xmlns:a16="http://schemas.microsoft.com/office/drawing/2014/main" id="{DB54F75D-6377-16C0-CDB7-E0B14D881639}"/>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DC962723-1795-8F4F-69DB-002E6454B7B0}"/>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101894F3-18C4-0699-F2F3-9BD5399F9F5F}"/>
              </a:ext>
            </a:extLst>
          </p:cNvPr>
          <p:cNvSpPr>
            <a:spLocks noGrp="1"/>
          </p:cNvSpPr>
          <p:nvPr>
            <p:ph type="body" sz="quarter" idx="12"/>
          </p:nvPr>
        </p:nvSpPr>
        <p:spPr/>
        <p:txBody>
          <a:bodyPr/>
          <a:lstStyle/>
          <a:p>
            <a:r>
              <a:rPr lang="cs-CZ" dirty="0"/>
              <a:t>Dotazy</a:t>
            </a:r>
          </a:p>
        </p:txBody>
      </p:sp>
      <p:pic>
        <p:nvPicPr>
          <p:cNvPr id="7" name="Zástupný obsah 6">
            <a:extLst>
              <a:ext uri="{FF2B5EF4-FFF2-40B4-BE49-F238E27FC236}">
                <a16:creationId xmlns:a16="http://schemas.microsoft.com/office/drawing/2014/main" id="{3F4B4591-F759-A197-187F-A1348A95E430}"/>
              </a:ext>
            </a:extLst>
          </p:cNvPr>
          <p:cNvPicPr>
            <a:picLocks noGrp="1" noChangeAspect="1"/>
          </p:cNvPicPr>
          <p:nvPr>
            <p:ph idx="1"/>
          </p:nvPr>
        </p:nvPicPr>
        <p:blipFill>
          <a:blip r:embed="rId2"/>
          <a:stretch>
            <a:fillRect/>
          </a:stretch>
        </p:blipFill>
        <p:spPr>
          <a:xfrm>
            <a:off x="4317524" y="1825625"/>
            <a:ext cx="3556952" cy="4351338"/>
          </a:xfrm>
          <a:prstGeom prst="rect">
            <a:avLst/>
          </a:prstGeom>
        </p:spPr>
      </p:pic>
    </p:spTree>
    <p:extLst>
      <p:ext uri="{BB962C8B-B14F-4D97-AF65-F5344CB8AC3E}">
        <p14:creationId xmlns:p14="http://schemas.microsoft.com/office/powerpoint/2010/main" val="32820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2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AA0A8-2166-7096-C34C-D697867381F6}"/>
              </a:ext>
            </a:extLst>
          </p:cNvPr>
          <p:cNvSpPr>
            <a:spLocks noGrp="1"/>
          </p:cNvSpPr>
          <p:nvPr>
            <p:ph type="title"/>
          </p:nvPr>
        </p:nvSpPr>
        <p:spPr/>
        <p:txBody>
          <a:bodyPr/>
          <a:lstStyle/>
          <a:p>
            <a:r>
              <a:rPr lang="cs-CZ" dirty="0"/>
              <a:t>TTR - guidelines</a:t>
            </a:r>
          </a:p>
        </p:txBody>
      </p:sp>
      <p:sp>
        <p:nvSpPr>
          <p:cNvPr id="3" name="Zástupný obsah 2">
            <a:extLst>
              <a:ext uri="{FF2B5EF4-FFF2-40B4-BE49-F238E27FC236}">
                <a16:creationId xmlns:a16="http://schemas.microsoft.com/office/drawing/2014/main" id="{C06F983B-2B0C-23F2-1299-1B5E21B2CC78}"/>
              </a:ext>
            </a:extLst>
          </p:cNvPr>
          <p:cNvSpPr>
            <a:spLocks noGrp="1"/>
          </p:cNvSpPr>
          <p:nvPr>
            <p:ph idx="1"/>
          </p:nvPr>
        </p:nvSpPr>
        <p:spPr>
          <a:xfrm>
            <a:off x="838200" y="1690688"/>
            <a:ext cx="10515600" cy="4486275"/>
          </a:xfrm>
        </p:spPr>
        <p:txBody>
          <a:bodyPr>
            <a:normAutofit lnSpcReduction="10000"/>
          </a:bodyPr>
          <a:lstStyle/>
          <a:p>
            <a:r>
              <a:rPr lang="cs-CZ" sz="2000" b="1" dirty="0"/>
              <a:t>Evropská komise</a:t>
            </a:r>
          </a:p>
          <a:p>
            <a:pPr marL="0" indent="0">
              <a:buNone/>
            </a:pPr>
            <a:r>
              <a:rPr lang="en-US" sz="2000" b="1" dirty="0">
                <a:solidFill>
                  <a:schemeClr val="accent4">
                    <a:lumMod val="75000"/>
                  </a:schemeClr>
                </a:solidFill>
              </a:rPr>
              <a:t>Guidance for the Transition of clinical trials</a:t>
            </a:r>
            <a:r>
              <a:rPr lang="cs-CZ" sz="2000" b="1" dirty="0">
                <a:solidFill>
                  <a:schemeClr val="accent4">
                    <a:lumMod val="75000"/>
                  </a:schemeClr>
                </a:solidFill>
              </a:rPr>
              <a:t> </a:t>
            </a:r>
            <a:r>
              <a:rPr lang="en-US" sz="2000" b="1" dirty="0">
                <a:solidFill>
                  <a:schemeClr val="accent4">
                    <a:lumMod val="75000"/>
                  </a:schemeClr>
                </a:solidFill>
              </a:rPr>
              <a:t>from the Clinical Trials Directive to the Clinical Trials Regulation</a:t>
            </a:r>
            <a:r>
              <a:rPr lang="cs-CZ" sz="2000" b="1" dirty="0">
                <a:solidFill>
                  <a:schemeClr val="accent4">
                    <a:lumMod val="75000"/>
                  </a:schemeClr>
                </a:solidFill>
              </a:rPr>
              <a:t> version 3, dated 2024</a:t>
            </a:r>
          </a:p>
          <a:p>
            <a:pPr>
              <a:buFontTx/>
              <a:buChar char="-"/>
            </a:pPr>
            <a:r>
              <a:rPr lang="cs-CZ" sz="1800" dirty="0"/>
              <a:t>Dostupné na Eudralex vol. 10 </a:t>
            </a:r>
          </a:p>
          <a:p>
            <a:pPr>
              <a:buFontTx/>
              <a:buChar char="-"/>
            </a:pPr>
            <a:r>
              <a:rPr lang="cs-CZ" sz="1800" dirty="0">
                <a:hlinkClick r:id="rId2"/>
              </a:rPr>
              <a:t>chrome-extension://</a:t>
            </a:r>
            <a:r>
              <a:rPr lang="cs-CZ" sz="1800" dirty="0" err="1">
                <a:hlinkClick r:id="rId2"/>
              </a:rPr>
              <a:t>efaidnbmnnnibpcajpcglclefindmkaj</a:t>
            </a:r>
            <a:r>
              <a:rPr lang="cs-CZ" sz="1800" dirty="0">
                <a:hlinkClick r:id="rId2"/>
              </a:rPr>
              <a:t>/https://health.ec.europa.eu/document/download/10c83e6b-2587-420d-9204-d49c2f75f476_en?filename=transition_ct_dir-reg_guidance_en.pdf</a:t>
            </a:r>
            <a:endParaRPr lang="cs-CZ" sz="1800" dirty="0"/>
          </a:p>
          <a:p>
            <a:r>
              <a:rPr lang="cs-CZ" sz="2000" b="1" dirty="0"/>
              <a:t>Clinical Trials Coordination Group (CTCG)</a:t>
            </a:r>
          </a:p>
          <a:p>
            <a:pPr marL="0" indent="0">
              <a:buNone/>
            </a:pPr>
            <a:r>
              <a:rPr lang="en-US" sz="2000" b="1" dirty="0">
                <a:solidFill>
                  <a:schemeClr val="accent4">
                    <a:lumMod val="75000"/>
                  </a:schemeClr>
                </a:solidFill>
              </a:rPr>
              <a:t>CTCG Best Practice Guide for sponsors of multinational clinical trials with different Part I document versions approved in different Member States under the Directive 2001/20/EC that will transition to the Regulation (EU) No. 536/2014</a:t>
            </a:r>
            <a:r>
              <a:rPr lang="cs-CZ" sz="2000" b="1" dirty="0">
                <a:solidFill>
                  <a:schemeClr val="accent4">
                    <a:lumMod val="75000"/>
                  </a:schemeClr>
                </a:solidFill>
              </a:rPr>
              <a:t> version 4, dated 7 March 2024</a:t>
            </a:r>
          </a:p>
          <a:p>
            <a:pPr marL="0" indent="0">
              <a:buNone/>
            </a:pPr>
            <a:r>
              <a:rPr lang="cs-CZ" sz="1800" dirty="0">
                <a:hlinkClick r:id="rId3"/>
              </a:rPr>
              <a:t>chrome-extension://</a:t>
            </a:r>
            <a:r>
              <a:rPr lang="cs-CZ" sz="1800" dirty="0" err="1">
                <a:hlinkClick r:id="rId3"/>
              </a:rPr>
              <a:t>efaidnbmnnnibpcajpcglclefindmkaj</a:t>
            </a:r>
            <a:r>
              <a:rPr lang="cs-CZ" sz="1800" dirty="0">
                <a:hlinkClick r:id="rId3"/>
              </a:rPr>
              <a:t>/https://www.hma.eu/fileadmin/dateien/HMA_joint/00-_About_HMA/03-Working_Groups/CTCG/2024_03_CTCG_Best_Practice_Guide_for_sponsors.pdf</a:t>
            </a:r>
            <a:endParaRPr lang="cs-CZ" sz="1800" dirty="0"/>
          </a:p>
        </p:txBody>
      </p:sp>
      <p:sp>
        <p:nvSpPr>
          <p:cNvPr id="4" name="Zástupný symbol pro datum 3">
            <a:extLst>
              <a:ext uri="{FF2B5EF4-FFF2-40B4-BE49-F238E27FC236}">
                <a16:creationId xmlns:a16="http://schemas.microsoft.com/office/drawing/2014/main" id="{A1D7A035-6461-9BF3-FD06-A9E85767D3BF}"/>
              </a:ext>
            </a:extLst>
          </p:cNvPr>
          <p:cNvSpPr>
            <a:spLocks noGrp="1"/>
          </p:cNvSpPr>
          <p:nvPr>
            <p:ph type="dt" sz="half" idx="10"/>
          </p:nvPr>
        </p:nvSpPr>
        <p:spPr/>
        <p:txBody>
          <a:bodyPr/>
          <a:lstStyle/>
          <a:p>
            <a:fld id="{57691037-523B-4BF7-9F10-B66A48121EE5}" type="datetime1">
              <a:rPr lang="cs-CZ" smtClean="0"/>
              <a:t>03.04.2024</a:t>
            </a:fld>
            <a:endParaRPr lang="cs-CZ" dirty="0"/>
          </a:p>
        </p:txBody>
      </p:sp>
      <p:sp>
        <p:nvSpPr>
          <p:cNvPr id="5" name="Zástupný text 4">
            <a:extLst>
              <a:ext uri="{FF2B5EF4-FFF2-40B4-BE49-F238E27FC236}">
                <a16:creationId xmlns:a16="http://schemas.microsoft.com/office/drawing/2014/main" id="{E381505B-673A-2FAD-2BD0-65BE6BBD2D23}"/>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0375A7EA-5B6D-734C-6ED4-8F08D37393D4}"/>
              </a:ext>
            </a:extLst>
          </p:cNvPr>
          <p:cNvSpPr>
            <a:spLocks noGrp="1"/>
          </p:cNvSpPr>
          <p:nvPr>
            <p:ph type="body" sz="quarter" idx="12"/>
          </p:nvPr>
        </p:nvSpPr>
        <p:spPr/>
        <p:txBody>
          <a:bodyPr/>
          <a:lstStyle/>
          <a:p>
            <a:r>
              <a:rPr lang="cs-CZ" dirty="0"/>
              <a:t>TTR - guidelines</a:t>
            </a:r>
          </a:p>
        </p:txBody>
      </p:sp>
    </p:spTree>
    <p:extLst>
      <p:ext uri="{BB962C8B-B14F-4D97-AF65-F5344CB8AC3E}">
        <p14:creationId xmlns:p14="http://schemas.microsoft.com/office/powerpoint/2010/main" val="35207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041E8-DF15-6CCF-8890-656DDD48BD66}"/>
              </a:ext>
            </a:extLst>
          </p:cNvPr>
          <p:cNvSpPr>
            <a:spLocks noGrp="1"/>
          </p:cNvSpPr>
          <p:nvPr>
            <p:ph type="title"/>
          </p:nvPr>
        </p:nvSpPr>
        <p:spPr>
          <a:xfrm>
            <a:off x="838200" y="1133061"/>
            <a:ext cx="10515600" cy="973518"/>
          </a:xfrm>
        </p:spPr>
        <p:txBody>
          <a:bodyPr/>
          <a:lstStyle/>
          <a:p>
            <a:br>
              <a:rPr lang="cs-CZ" sz="2800" b="1" dirty="0">
                <a:solidFill>
                  <a:schemeClr val="accent4">
                    <a:lumMod val="75000"/>
                  </a:schemeClr>
                </a:solidFill>
              </a:rPr>
            </a:br>
            <a:r>
              <a:rPr lang="en-US" sz="2800" b="1" dirty="0">
                <a:solidFill>
                  <a:schemeClr val="accent4">
                    <a:lumMod val="75000"/>
                  </a:schemeClr>
                </a:solidFill>
              </a:rPr>
              <a:t>Guidance for the Transition of clinical trials</a:t>
            </a:r>
            <a:r>
              <a:rPr lang="cs-CZ" sz="2800" b="1" dirty="0">
                <a:solidFill>
                  <a:schemeClr val="accent4">
                    <a:lumMod val="75000"/>
                  </a:schemeClr>
                </a:solidFill>
              </a:rPr>
              <a:t> </a:t>
            </a:r>
            <a:r>
              <a:rPr lang="en-US" sz="2800" b="1" dirty="0">
                <a:solidFill>
                  <a:schemeClr val="accent4">
                    <a:lumMod val="75000"/>
                  </a:schemeClr>
                </a:solidFill>
              </a:rPr>
              <a:t>from the Clinical Trials Directive to the Clinical Trials Regulation</a:t>
            </a:r>
            <a:r>
              <a:rPr lang="cs-CZ" sz="2800" b="1" dirty="0">
                <a:solidFill>
                  <a:schemeClr val="accent4">
                    <a:lumMod val="75000"/>
                  </a:schemeClr>
                </a:solidFill>
              </a:rPr>
              <a:t> version 3, dated 2024</a:t>
            </a:r>
            <a:br>
              <a:rPr lang="cs-CZ" sz="2800" b="1" dirty="0">
                <a:solidFill>
                  <a:schemeClr val="accent4">
                    <a:lumMod val="75000"/>
                  </a:schemeClr>
                </a:solidFill>
              </a:rPr>
            </a:br>
            <a:endParaRPr lang="cs-CZ" dirty="0"/>
          </a:p>
        </p:txBody>
      </p:sp>
      <p:sp>
        <p:nvSpPr>
          <p:cNvPr id="3" name="Zástupný obsah 2">
            <a:extLst>
              <a:ext uri="{FF2B5EF4-FFF2-40B4-BE49-F238E27FC236}">
                <a16:creationId xmlns:a16="http://schemas.microsoft.com/office/drawing/2014/main" id="{B5D5A0A9-0E81-8E7D-63EC-2EB105B02E62}"/>
              </a:ext>
            </a:extLst>
          </p:cNvPr>
          <p:cNvSpPr>
            <a:spLocks noGrp="1"/>
          </p:cNvSpPr>
          <p:nvPr>
            <p:ph idx="1"/>
          </p:nvPr>
        </p:nvSpPr>
        <p:spPr>
          <a:xfrm>
            <a:off x="838200" y="1923189"/>
            <a:ext cx="10515600" cy="4253773"/>
          </a:xfrm>
        </p:spPr>
        <p:txBody>
          <a:bodyPr>
            <a:normAutofit/>
          </a:bodyPr>
          <a:lstStyle/>
          <a:p>
            <a:pPr marL="0" indent="0">
              <a:buNone/>
            </a:pPr>
            <a:endParaRPr lang="cs-CZ" sz="1800" i="1" dirty="0"/>
          </a:p>
          <a:p>
            <a:pPr marL="0" indent="0">
              <a:buNone/>
            </a:pPr>
            <a:r>
              <a:rPr lang="en-US" sz="1800" i="1" dirty="0"/>
              <a:t>The views expressed in the questions and answers reported below are not legally binding. Ultimately, only the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i="1" dirty="0"/>
              <a:t>European Court of Justice can give an authoritative interpretation of Community law.</a:t>
            </a:r>
            <a:endParaRPr lang="cs-CZ" sz="1800" i="1" dirty="0"/>
          </a:p>
          <a:p>
            <a:pPr>
              <a:buFont typeface="Wingdings" panose="05000000000000000000" pitchFamily="2" charset="2"/>
              <a:buChar char="Ø"/>
            </a:pPr>
            <a:r>
              <a:rPr lang="cs-CZ" sz="2000" dirty="0"/>
              <a:t>Předložená dokumentace v TTR jako taková se již znovu neposuzuje</a:t>
            </a:r>
          </a:p>
          <a:p>
            <a:pPr>
              <a:buFont typeface="Wingdings" panose="05000000000000000000" pitchFamily="2" charset="2"/>
              <a:buChar char="Ø"/>
            </a:pPr>
            <a:r>
              <a:rPr lang="cs-CZ" sz="2000" b="1" dirty="0">
                <a:solidFill>
                  <a:schemeClr val="accent4">
                    <a:lumMod val="75000"/>
                  </a:schemeClr>
                </a:solidFill>
              </a:rPr>
              <a:t>Zkrácená lhůta 22 dní – validace (bez RFI) 10 dní + 7 dní fáze posouzení + 5 dní na vydání rozhodnutí</a:t>
            </a:r>
          </a:p>
          <a:p>
            <a:pPr marL="0" indent="0">
              <a:buNone/>
            </a:pPr>
            <a:r>
              <a:rPr lang="cs-CZ" sz="2000" dirty="0"/>
              <a:t> 	</a:t>
            </a:r>
            <a:r>
              <a:rPr lang="cs-CZ" sz="2000" dirty="0">
                <a:solidFill>
                  <a:srgbClr val="C00000"/>
                </a:solidFill>
              </a:rPr>
              <a:t>POZOR! – časy v CTIS zohledňují svátky RMS, nikoliv zadavatele</a:t>
            </a:r>
          </a:p>
          <a:p>
            <a:pPr>
              <a:buFont typeface="Wingdings" panose="05000000000000000000" pitchFamily="2" charset="2"/>
              <a:buChar char="Ø"/>
            </a:pPr>
            <a:r>
              <a:rPr lang="cs-CZ" sz="2000" dirty="0"/>
              <a:t>V CTIS zaškrtnout, že se jedná o „transitional study“, nelze pak ale zaškrtnout např. „low-interventional study“ – toto lze udělat až s dalším podstatným dodatkem k Part I (SM)</a:t>
            </a:r>
          </a:p>
          <a:p>
            <a:pPr>
              <a:buFont typeface="Wingdings" panose="05000000000000000000" pitchFamily="2" charset="2"/>
              <a:buChar char="Ø"/>
            </a:pPr>
            <a:r>
              <a:rPr lang="cs-CZ" sz="2000" dirty="0"/>
              <a:t>Lze překlápět jen studie, u kterých národně nikde neběží posuzování dodatku</a:t>
            </a:r>
          </a:p>
          <a:p>
            <a:pPr>
              <a:buFont typeface="Wingdings" panose="05000000000000000000" pitchFamily="2" charset="2"/>
              <a:buChar char="Ø"/>
            </a:pPr>
            <a:r>
              <a:rPr lang="cs-CZ" sz="2000" dirty="0"/>
              <a:t>KH „</a:t>
            </a:r>
            <a:r>
              <a:rPr lang="en-US" sz="2000" dirty="0"/>
              <a:t>temporary halted</a:t>
            </a:r>
            <a:r>
              <a:rPr lang="cs-CZ" sz="2000" dirty="0"/>
              <a:t>“ mohou být překlopené, ale hned po překlopení musí zadavatel nahlásit do</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000" dirty="0"/>
              <a:t>CTIS „</a:t>
            </a:r>
            <a:r>
              <a:rPr lang="en-US" sz="2000" dirty="0"/>
              <a:t>temporary halted</a:t>
            </a:r>
            <a:r>
              <a:rPr lang="cs-CZ" sz="2000" dirty="0"/>
              <a:t>“ </a:t>
            </a:r>
          </a:p>
        </p:txBody>
      </p:sp>
      <p:sp>
        <p:nvSpPr>
          <p:cNvPr id="4" name="Zástupný symbol pro datum 3">
            <a:extLst>
              <a:ext uri="{FF2B5EF4-FFF2-40B4-BE49-F238E27FC236}">
                <a16:creationId xmlns:a16="http://schemas.microsoft.com/office/drawing/2014/main" id="{9E7B3490-3534-6A70-C61B-D49DF3F81C5F}"/>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F761A953-20A9-0E94-DD18-1D99A53D0616}"/>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93BF030A-B850-220A-EDE1-9FB40AFC4D23}"/>
              </a:ext>
            </a:extLst>
          </p:cNvPr>
          <p:cNvSpPr>
            <a:spLocks noGrp="1"/>
          </p:cNvSpPr>
          <p:nvPr>
            <p:ph type="body" sz="quarter" idx="12"/>
          </p:nvPr>
        </p:nvSpPr>
        <p:spPr/>
        <p:txBody>
          <a:bodyPr/>
          <a:lstStyle/>
          <a:p>
            <a:r>
              <a:rPr lang="cs-CZ" dirty="0"/>
              <a:t>Guidance Evropské komise</a:t>
            </a:r>
          </a:p>
        </p:txBody>
      </p:sp>
    </p:spTree>
    <p:extLst>
      <p:ext uri="{BB962C8B-B14F-4D97-AF65-F5344CB8AC3E}">
        <p14:creationId xmlns:p14="http://schemas.microsoft.com/office/powerpoint/2010/main" val="74631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6BBB1-5909-81EB-DC85-C8CDCA2DE74F}"/>
              </a:ext>
            </a:extLst>
          </p:cNvPr>
          <p:cNvSpPr>
            <a:spLocks noGrp="1"/>
          </p:cNvSpPr>
          <p:nvPr>
            <p:ph type="title"/>
          </p:nvPr>
        </p:nvSpPr>
        <p:spPr>
          <a:xfrm>
            <a:off x="838200" y="1133061"/>
            <a:ext cx="10515600" cy="857113"/>
          </a:xfrm>
        </p:spPr>
        <p:txBody>
          <a:bodyPr/>
          <a:lstStyle/>
          <a:p>
            <a:r>
              <a:rPr lang="en-US" sz="2800" b="1" dirty="0">
                <a:solidFill>
                  <a:schemeClr val="accent4">
                    <a:lumMod val="75000"/>
                  </a:schemeClr>
                </a:solidFill>
              </a:rPr>
              <a:t>Guidance for the Transition of clinical trials</a:t>
            </a:r>
            <a:r>
              <a:rPr lang="cs-CZ" sz="2800" b="1" dirty="0">
                <a:solidFill>
                  <a:schemeClr val="accent4">
                    <a:lumMod val="75000"/>
                  </a:schemeClr>
                </a:solidFill>
              </a:rPr>
              <a:t> </a:t>
            </a:r>
            <a:r>
              <a:rPr lang="en-US" sz="2800" b="1" dirty="0">
                <a:solidFill>
                  <a:schemeClr val="accent4">
                    <a:lumMod val="75000"/>
                  </a:schemeClr>
                </a:solidFill>
              </a:rPr>
              <a:t>from the Clinical Trials Directive to the Clinical Trials Regulation</a:t>
            </a:r>
            <a:r>
              <a:rPr lang="cs-CZ" sz="2800" b="1" dirty="0">
                <a:solidFill>
                  <a:schemeClr val="accent4">
                    <a:lumMod val="75000"/>
                  </a:schemeClr>
                </a:solidFill>
              </a:rPr>
              <a:t> version 3, dated 2024</a:t>
            </a:r>
            <a:endParaRPr lang="cs-CZ" dirty="0"/>
          </a:p>
        </p:txBody>
      </p:sp>
      <p:sp>
        <p:nvSpPr>
          <p:cNvPr id="3" name="Zástupný obsah 2">
            <a:extLst>
              <a:ext uri="{FF2B5EF4-FFF2-40B4-BE49-F238E27FC236}">
                <a16:creationId xmlns:a16="http://schemas.microsoft.com/office/drawing/2014/main" id="{26C5B167-EE25-42D4-EE79-16E7095857ED}"/>
              </a:ext>
            </a:extLst>
          </p:cNvPr>
          <p:cNvSpPr>
            <a:spLocks noGrp="1"/>
          </p:cNvSpPr>
          <p:nvPr>
            <p:ph idx="1"/>
          </p:nvPr>
        </p:nvSpPr>
        <p:spPr>
          <a:xfrm>
            <a:off x="838200" y="2067339"/>
            <a:ext cx="10515600" cy="4233240"/>
          </a:xfrm>
        </p:spPr>
        <p:txBody>
          <a:bodyPr>
            <a:normAutofit/>
          </a:bodyPr>
          <a:lstStyle/>
          <a:p>
            <a:pPr>
              <a:spcBef>
                <a:spcPts val="600"/>
              </a:spcBef>
              <a:buFont typeface="Wingdings" panose="05000000000000000000" pitchFamily="2" charset="2"/>
              <a:buChar char="Ø"/>
            </a:pPr>
            <a:r>
              <a:rPr lang="cs-CZ" sz="2000" dirty="0"/>
              <a:t>Pro multinational KH </a:t>
            </a:r>
          </a:p>
          <a:p>
            <a:pPr lvl="1">
              <a:spcBef>
                <a:spcPts val="600"/>
              </a:spcBef>
              <a:buFont typeface="Wingdings" panose="05000000000000000000" pitchFamily="2" charset="2"/>
              <a:buChar char="Ø"/>
            </a:pPr>
            <a:r>
              <a:rPr lang="cs-CZ" dirty="0"/>
              <a:t>musí mít ve všech státech stejné EudraCT number</a:t>
            </a:r>
          </a:p>
          <a:p>
            <a:pPr lvl="1">
              <a:spcBef>
                <a:spcPts val="600"/>
              </a:spcBef>
              <a:buFont typeface="Wingdings" panose="05000000000000000000" pitchFamily="2" charset="2"/>
              <a:buChar char="Ø"/>
            </a:pPr>
            <a:r>
              <a:rPr lang="cs-CZ" dirty="0"/>
              <a:t>překlápí se jen ty státy, kde je alespoň jedno aktivní centrum</a:t>
            </a:r>
          </a:p>
          <a:p>
            <a:pPr>
              <a:spcBef>
                <a:spcPts val="600"/>
              </a:spcBef>
              <a:buFont typeface="Wingdings" panose="05000000000000000000" pitchFamily="2" charset="2"/>
              <a:buChar char="Ø"/>
            </a:pPr>
            <a:r>
              <a:rPr lang="cs-CZ" sz="2000" dirty="0"/>
              <a:t>Pro studie posouzené ve VHP se doporučuje zvolit jako RMS stejný stát, který byl RMS ve VHP</a:t>
            </a:r>
          </a:p>
          <a:p>
            <a:pPr>
              <a:spcBef>
                <a:spcPts val="600"/>
              </a:spcBef>
              <a:buFont typeface="Wingdings" panose="05000000000000000000" pitchFamily="2" charset="2"/>
              <a:buChar char="Ø"/>
            </a:pPr>
            <a:r>
              <a:rPr lang="cs-CZ" sz="2000" dirty="0"/>
              <a:t>Od chvíle, kdy je studie „překlopena“ do CTIS, vztahují se na ni všechny požadavky dané CTR včetně transparency – za zveřejňování informací o studii od té chvíle zodpovědná EMA (už</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000" dirty="0"/>
              <a:t>ne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000" dirty="0"/>
              <a:t>databáze SÚKL)</a:t>
            </a:r>
          </a:p>
          <a:p>
            <a:pPr>
              <a:spcBef>
                <a:spcPts val="600"/>
              </a:spcBef>
              <a:buFont typeface="Wingdings" panose="05000000000000000000" pitchFamily="2" charset="2"/>
              <a:buChar char="Ø"/>
            </a:pPr>
            <a:r>
              <a:rPr lang="cs-CZ" sz="2000" dirty="0"/>
              <a:t>Po překlopení neposílat nic národně, veškeré notifikace a informace dávat do CTIS, včetně data ukončení KH a závěrečné zprávy (platí i pro státy, kde KH nebylo překlopeno, neboť nebyla aktivní centra)</a:t>
            </a:r>
          </a:p>
          <a:p>
            <a:pPr>
              <a:spcBef>
                <a:spcPts val="600"/>
              </a:spcBef>
              <a:buFont typeface="Wingdings" panose="05000000000000000000" pitchFamily="2" charset="2"/>
              <a:buChar char="Ø"/>
            </a:pPr>
            <a:r>
              <a:rPr lang="cs-CZ" sz="2000" dirty="0"/>
              <a:t>Po překlopení zadat do CTIS „start of the trial“ – již lze zadat skutečné datum, kdy byla studie zahájena dle CTD</a:t>
            </a:r>
          </a:p>
          <a:p>
            <a:pPr>
              <a:spcBef>
                <a:spcPts val="600"/>
              </a:spcBef>
              <a:buFont typeface="Wingdings" panose="05000000000000000000" pitchFamily="2" charset="2"/>
              <a:buChar char="Ø"/>
            </a:pPr>
            <a:r>
              <a:rPr lang="cs-CZ" sz="2000" dirty="0"/>
              <a:t>Nutnost archivace dat 25 let</a:t>
            </a:r>
            <a:endParaRPr lang="cs-CZ" dirty="0"/>
          </a:p>
        </p:txBody>
      </p:sp>
      <p:sp>
        <p:nvSpPr>
          <p:cNvPr id="4" name="Zástupný symbol pro datum 3">
            <a:extLst>
              <a:ext uri="{FF2B5EF4-FFF2-40B4-BE49-F238E27FC236}">
                <a16:creationId xmlns:a16="http://schemas.microsoft.com/office/drawing/2014/main" id="{2D523D17-8A4E-BD0E-8269-AC640527870A}"/>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7BF63B6A-D85F-2BB8-8D3D-A3E72543841E}"/>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EC176F40-8633-AE47-6350-E1AA99DEA94C}"/>
              </a:ext>
            </a:extLst>
          </p:cNvPr>
          <p:cNvSpPr>
            <a:spLocks noGrp="1"/>
          </p:cNvSpPr>
          <p:nvPr>
            <p:ph type="body" sz="quarter" idx="12"/>
          </p:nvPr>
        </p:nvSpPr>
        <p:spPr/>
        <p:txBody>
          <a:bodyPr/>
          <a:lstStyle/>
          <a:p>
            <a:r>
              <a:rPr lang="cs-CZ" dirty="0"/>
              <a:t>Guidance Evropské komise</a:t>
            </a:r>
          </a:p>
          <a:p>
            <a:endParaRPr lang="cs-CZ" dirty="0"/>
          </a:p>
        </p:txBody>
      </p:sp>
    </p:spTree>
    <p:extLst>
      <p:ext uri="{BB962C8B-B14F-4D97-AF65-F5344CB8AC3E}">
        <p14:creationId xmlns:p14="http://schemas.microsoft.com/office/powerpoint/2010/main" val="211260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B966D-68A6-2482-275F-64AB034E53C7}"/>
              </a:ext>
            </a:extLst>
          </p:cNvPr>
          <p:cNvSpPr>
            <a:spLocks noGrp="1"/>
          </p:cNvSpPr>
          <p:nvPr>
            <p:ph type="title"/>
          </p:nvPr>
        </p:nvSpPr>
        <p:spPr>
          <a:xfrm>
            <a:off x="838200" y="1239320"/>
            <a:ext cx="10515600" cy="728628"/>
          </a:xfrm>
        </p:spPr>
        <p:txBody>
          <a:bodyPr/>
          <a:lstStyle/>
          <a:p>
            <a:r>
              <a:rPr lang="en-US" sz="2400" dirty="0"/>
              <a:t>CTCG Best Practice Guide for sponsors of multinational clinical trials with different Part I document versions approved in different Member States under the Directive 2001/20/EC that will transition to the Regulation (EU) No. 536/2014</a:t>
            </a:r>
            <a:endParaRPr lang="cs-CZ" sz="2400" dirty="0"/>
          </a:p>
        </p:txBody>
      </p:sp>
      <p:sp>
        <p:nvSpPr>
          <p:cNvPr id="3" name="Zástupný obsah 2">
            <a:extLst>
              <a:ext uri="{FF2B5EF4-FFF2-40B4-BE49-F238E27FC236}">
                <a16:creationId xmlns:a16="http://schemas.microsoft.com/office/drawing/2014/main" id="{6B57E605-7E1A-F986-94DD-F44FB307D747}"/>
              </a:ext>
            </a:extLst>
          </p:cNvPr>
          <p:cNvSpPr>
            <a:spLocks noGrp="1"/>
          </p:cNvSpPr>
          <p:nvPr>
            <p:ph idx="1"/>
          </p:nvPr>
        </p:nvSpPr>
        <p:spPr>
          <a:xfrm>
            <a:off x="838200" y="2305877"/>
            <a:ext cx="10515600" cy="4047471"/>
          </a:xfrm>
        </p:spPr>
        <p:txBody>
          <a:bodyPr>
            <a:normAutofit lnSpcReduction="10000"/>
          </a:bodyPr>
          <a:lstStyle/>
          <a:p>
            <a:pPr>
              <a:spcBef>
                <a:spcPts val="800"/>
              </a:spcBef>
              <a:buFont typeface="Wingdings" panose="05000000000000000000" pitchFamily="2" charset="2"/>
              <a:buChar char="Ø"/>
            </a:pPr>
            <a:r>
              <a:rPr lang="cs-CZ" sz="2000" dirty="0"/>
              <a:t>Zrychlené posouzení pro studie předložené do 16. října 2024</a:t>
            </a:r>
          </a:p>
          <a:p>
            <a:pPr>
              <a:spcBef>
                <a:spcPts val="800"/>
              </a:spcBef>
              <a:buFont typeface="Wingdings" panose="05000000000000000000" pitchFamily="2" charset="2"/>
              <a:buChar char="Ø"/>
            </a:pPr>
            <a:r>
              <a:rPr lang="cs-CZ" sz="2000" dirty="0"/>
              <a:t>V žádosti o překlopení musí být uvedena „trial </a:t>
            </a:r>
            <a:r>
              <a:rPr lang="cs-CZ" sz="2000" dirty="0" err="1"/>
              <a:t>category</a:t>
            </a:r>
            <a:r>
              <a:rPr lang="cs-CZ" sz="2000" dirty="0"/>
              <a:t>“ – později již nelze měnit</a:t>
            </a:r>
          </a:p>
          <a:p>
            <a:pPr>
              <a:spcBef>
                <a:spcPts val="800"/>
              </a:spcBef>
              <a:buFont typeface="Wingdings" panose="05000000000000000000" pitchFamily="2" charset="2"/>
              <a:buChar char="Ø"/>
            </a:pPr>
            <a:r>
              <a:rPr lang="cs-CZ" sz="2000" dirty="0"/>
              <a:t>Popisuje blíže, co se myslí harmonizovanou a konsolidovanou dokumentací (Protokol, IB, IMPD)</a:t>
            </a:r>
          </a:p>
          <a:p>
            <a:pPr lvl="1">
              <a:spcBef>
                <a:spcPts val="800"/>
              </a:spcBef>
              <a:buFont typeface="Wingdings" panose="05000000000000000000" pitchFamily="2" charset="2"/>
              <a:buChar char="Ø"/>
            </a:pPr>
            <a:r>
              <a:rPr lang="cs-CZ" sz="1800" u="sng" dirty="0"/>
              <a:t>Harmonizovaná</a:t>
            </a:r>
            <a:r>
              <a:rPr lang="cs-CZ" sz="1800" dirty="0"/>
              <a:t> – pro všechny státy totožné informace</a:t>
            </a:r>
          </a:p>
          <a:p>
            <a:pPr lvl="1">
              <a:spcBef>
                <a:spcPts val="800"/>
              </a:spcBef>
              <a:buFont typeface="Wingdings" panose="05000000000000000000" pitchFamily="2" charset="2"/>
              <a:buChar char="Ø"/>
            </a:pPr>
            <a:r>
              <a:rPr lang="cs-CZ" sz="1800" u="sng" dirty="0"/>
              <a:t>Konsolidovaná</a:t>
            </a:r>
            <a:r>
              <a:rPr lang="cs-CZ" sz="1800" dirty="0"/>
              <a:t> – mezi státy jsou rozdíly, nicméně v jednom dokumentu (Protokol, IB, IMPD) jsou obsaženy informace pro všechny státy s uvedením, co platí pro jaký stát (např. protokol sekce „National Requirements“). Konsolidovaná verze nemusí být prvně schválena dle CTD, ale zadavatel musí prohlásit, že tam nejsou žádné další podstatné změny navíc. Nutné dát souhrn změn nebo tracking changes verzi.</a:t>
            </a:r>
          </a:p>
          <a:p>
            <a:pPr>
              <a:spcBef>
                <a:spcPts val="800"/>
              </a:spcBef>
              <a:buFont typeface="Wingdings" panose="05000000000000000000" pitchFamily="2" charset="2"/>
              <a:buChar char="Ø"/>
            </a:pPr>
            <a:r>
              <a:rPr lang="cs-CZ" sz="2000" dirty="0"/>
              <a:t>I při překlopení lze použít institut IMPD-Q only study ale není to nutné, lze se odkázat buď na</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000" dirty="0"/>
              <a:t>jinou IMPD-Q se stejným IMP nebo se odkázat na předloženou dokumentaci dle CTD. Pro další SM se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000" dirty="0"/>
              <a:t>řiďte dokumentem QnA (info v dokumentu QnA </a:t>
            </a:r>
            <a:r>
              <a:rPr lang="cs-CZ" sz="2000" dirty="0">
                <a:hlinkClick r:id="rId2"/>
              </a:rPr>
              <a:t>https://health.ec.europa.eu/document/download/bd165522-8acf-433a-9ab1-d7dceae58112_en?filename=regulation5362014_qa_en_0.pdf</a:t>
            </a:r>
            <a:r>
              <a:rPr lang="cs-CZ" sz="2000" dirty="0"/>
              <a:t>), 	</a:t>
            </a:r>
          </a:p>
          <a:p>
            <a:pPr>
              <a:spcBef>
                <a:spcPts val="800"/>
              </a:spcBef>
              <a:buFont typeface="Wingdings" panose="05000000000000000000" pitchFamily="2" charset="2"/>
              <a:buChar char="Ø"/>
            </a:pPr>
            <a:r>
              <a:rPr lang="cs-CZ" sz="2000" dirty="0"/>
              <a:t>KH se překlápí jen v těch zemích, kde bylo dle CTD opravdu pokládáno za klinické hodnocení</a:t>
            </a:r>
          </a:p>
        </p:txBody>
      </p:sp>
      <p:sp>
        <p:nvSpPr>
          <p:cNvPr id="4" name="Zástupný symbol pro datum 3">
            <a:extLst>
              <a:ext uri="{FF2B5EF4-FFF2-40B4-BE49-F238E27FC236}">
                <a16:creationId xmlns:a16="http://schemas.microsoft.com/office/drawing/2014/main" id="{3056C9BA-5E41-579B-BD62-62E346A64A92}"/>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F0FE77FC-96BD-3614-8531-0B1841C30983}"/>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8921F6AD-FD86-8FC5-B7EC-872A4AC90D0C}"/>
              </a:ext>
            </a:extLst>
          </p:cNvPr>
          <p:cNvSpPr>
            <a:spLocks noGrp="1"/>
          </p:cNvSpPr>
          <p:nvPr>
            <p:ph type="body" sz="quarter" idx="12"/>
          </p:nvPr>
        </p:nvSpPr>
        <p:spPr/>
        <p:txBody>
          <a:bodyPr/>
          <a:lstStyle/>
          <a:p>
            <a:r>
              <a:rPr lang="cs-CZ" dirty="0"/>
              <a:t>CTCG </a:t>
            </a:r>
            <a:r>
              <a:rPr lang="cs-CZ" dirty="0" err="1"/>
              <a:t>Guide</a:t>
            </a:r>
            <a:endParaRPr lang="cs-CZ" dirty="0"/>
          </a:p>
        </p:txBody>
      </p:sp>
    </p:spTree>
    <p:extLst>
      <p:ext uri="{BB962C8B-B14F-4D97-AF65-F5344CB8AC3E}">
        <p14:creationId xmlns:p14="http://schemas.microsoft.com/office/powerpoint/2010/main" val="35889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B2D04-14E2-55B6-7593-412DEA3342AF}"/>
              </a:ext>
            </a:extLst>
          </p:cNvPr>
          <p:cNvSpPr>
            <a:spLocks noGrp="1"/>
          </p:cNvSpPr>
          <p:nvPr>
            <p:ph type="title"/>
          </p:nvPr>
        </p:nvSpPr>
        <p:spPr>
          <a:xfrm>
            <a:off x="838200" y="1133060"/>
            <a:ext cx="10515600" cy="1043609"/>
          </a:xfrm>
        </p:spPr>
        <p:txBody>
          <a:bodyPr/>
          <a:lstStyle/>
          <a:p>
            <a:r>
              <a:rPr lang="en-US" sz="2400" dirty="0"/>
              <a:t>CTCG Best Practice Guide for sponsors of multinational clinical trials with different Part I document versions approved in different Member States under the Directive 2001/20/EC that will transition to the Regulation (EU) No. 536/2014</a:t>
            </a:r>
            <a:endParaRPr lang="cs-CZ" sz="2400" dirty="0"/>
          </a:p>
        </p:txBody>
      </p:sp>
      <p:sp>
        <p:nvSpPr>
          <p:cNvPr id="3" name="Zástupný obsah 2">
            <a:extLst>
              <a:ext uri="{FF2B5EF4-FFF2-40B4-BE49-F238E27FC236}">
                <a16:creationId xmlns:a16="http://schemas.microsoft.com/office/drawing/2014/main" id="{02BA32F4-4837-30BA-A285-2FA5188CCAEA}"/>
              </a:ext>
            </a:extLst>
          </p:cNvPr>
          <p:cNvSpPr>
            <a:spLocks noGrp="1"/>
          </p:cNvSpPr>
          <p:nvPr>
            <p:ph idx="1"/>
          </p:nvPr>
        </p:nvSpPr>
        <p:spPr>
          <a:xfrm>
            <a:off x="838200" y="2464904"/>
            <a:ext cx="10515600" cy="3712058"/>
          </a:xfrm>
        </p:spPr>
        <p:txBody>
          <a:bodyPr>
            <a:normAutofit/>
          </a:bodyPr>
          <a:lstStyle/>
          <a:p>
            <a:pPr marL="0" indent="0">
              <a:buNone/>
            </a:pPr>
            <a:r>
              <a:rPr lang="en-US" sz="2000" b="1" u="sng" dirty="0">
                <a:solidFill>
                  <a:schemeClr val="accent3">
                    <a:lumMod val="75000"/>
                  </a:schemeClr>
                </a:solidFill>
              </a:rPr>
              <a:t>Non-IMPs, IMPs and Auxiliary Medicinal Products</a:t>
            </a:r>
            <a:endParaRPr lang="cs-CZ" sz="2000" b="1" u="sng" dirty="0">
              <a:solidFill>
                <a:schemeClr val="accent3">
                  <a:lumMod val="75000"/>
                </a:schemeClr>
              </a:solidFill>
            </a:endParaRPr>
          </a:p>
          <a:p>
            <a:pPr marL="0" indent="0">
              <a:buNone/>
            </a:pPr>
            <a:r>
              <a:rPr lang="cs-CZ" sz="2000" dirty="0"/>
              <a:t>Mohlo dojít k rozlišné interpretaci mezi státy dle CTD, co je non-IMP a co je IMP </a:t>
            </a:r>
            <a:r>
              <a:rPr lang="cs-CZ" sz="2000" dirty="0">
                <a:latin typeface="Calibri" panose="020F0502020204030204" pitchFamily="34" charset="0"/>
                <a:cs typeface="Calibri" panose="020F0502020204030204" pitchFamily="34" charset="0"/>
              </a:rPr>
              <a:t>→ aby bylo docíleno harmonizace, byl CTCG vytvořen </a:t>
            </a:r>
            <a:r>
              <a:rPr lang="cs-CZ" sz="2000" b="1" dirty="0">
                <a:solidFill>
                  <a:schemeClr val="accent3">
                    <a:lumMod val="75000"/>
                  </a:schemeClr>
                </a:solidFill>
                <a:latin typeface="Calibri" panose="020F0502020204030204" pitchFamily="34" charset="0"/>
                <a:cs typeface="Calibri" panose="020F0502020204030204" pitchFamily="34" charset="0"/>
              </a:rPr>
              <a:t>dokument </a:t>
            </a:r>
            <a:r>
              <a:rPr lang="en-US" sz="2000" b="1" dirty="0">
                <a:solidFill>
                  <a:schemeClr val="accent3">
                    <a:lumMod val="75000"/>
                  </a:schemeClr>
                </a:solidFill>
                <a:latin typeface="Calibri" panose="020F0502020204030204" pitchFamily="34" charset="0"/>
                <a:cs typeface="Calibri" panose="020F0502020204030204" pitchFamily="34" charset="0"/>
              </a:rPr>
              <a:t>Auxiliary Medicinal Products in Clinical Trials</a:t>
            </a:r>
            <a:r>
              <a:rPr lang="cs-CZ" sz="2000" b="1" dirty="0">
                <a:solidFill>
                  <a:schemeClr val="accent3">
                    <a:lumMod val="75000"/>
                  </a:schemeClr>
                </a:solidFill>
                <a:latin typeface="Calibri" panose="020F0502020204030204" pitchFamily="34" charset="0"/>
                <a:cs typeface="Calibri" panose="020F0502020204030204" pitchFamily="34" charset="0"/>
              </a:rPr>
              <a:t> </a:t>
            </a:r>
            <a:r>
              <a:rPr lang="cs-CZ" sz="1800" dirty="0">
                <a:latin typeface="Calibri" panose="020F0502020204030204" pitchFamily="34" charset="0"/>
                <a:cs typeface="Calibri" panose="020F0502020204030204" pitchFamily="34" charset="0"/>
              </a:rPr>
              <a:t>(</a:t>
            </a:r>
            <a:r>
              <a:rPr lang="cs-CZ" sz="1800" dirty="0">
                <a:latin typeface="Calibri" panose="020F0502020204030204" pitchFamily="34" charset="0"/>
                <a:cs typeface="Calibri" panose="020F0502020204030204" pitchFamily="34" charset="0"/>
                <a:hlinkClick r:id="rId2"/>
              </a:rPr>
              <a:t>https://health.ec.europa.eu/document/download/47ad006a-6ad4-488d-bb51-ab91d11e2871_en?filename=2017_06_28_recommendation_on_axmps.pdf</a:t>
            </a:r>
            <a:r>
              <a:rPr lang="cs-CZ" sz="2000" dirty="0">
                <a:latin typeface="Calibri" panose="020F0502020204030204" pitchFamily="34" charset="0"/>
                <a:cs typeface="Calibri" panose="020F0502020204030204" pitchFamily="34" charset="0"/>
              </a:rPr>
              <a:t>)</a:t>
            </a:r>
          </a:p>
          <a:p>
            <a:pPr lvl="1">
              <a:buFont typeface="Wingdings" panose="05000000000000000000" pitchFamily="2" charset="2"/>
              <a:buChar char="Ø"/>
            </a:pPr>
            <a:r>
              <a:rPr lang="cs-CZ" dirty="0">
                <a:latin typeface="Calibri" panose="020F0502020204030204" pitchFamily="34" charset="0"/>
                <a:cs typeface="Calibri" panose="020F0502020204030204" pitchFamily="34" charset="0"/>
              </a:rPr>
              <a:t>Pokud je standardní léčba součást hypotézy a cílů, pak se jedná o hodnocený léčivý přípravek</a:t>
            </a:r>
          </a:p>
          <a:p>
            <a:pPr lvl="1">
              <a:buFont typeface="Wingdings" panose="05000000000000000000" pitchFamily="2" charset="2"/>
              <a:buChar char="Ø"/>
            </a:pPr>
            <a:r>
              <a:rPr lang="cs-CZ" dirty="0">
                <a:latin typeface="Calibri" panose="020F0502020204030204" pitchFamily="34" charset="0"/>
                <a:cs typeface="Calibri" panose="020F0502020204030204" pitchFamily="34" charset="0"/>
              </a:rPr>
              <a:t>Pokud léčivý přípravek byl dle CTD klasifikován jako non-IMP, ale dle CTR se jedná o IMP, tak</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dirty="0">
                <a:latin typeface="Calibri" panose="020F0502020204030204" pitchFamily="34" charset="0"/>
                <a:cs typeface="Calibri" panose="020F0502020204030204" pitchFamily="34" charset="0"/>
              </a:rPr>
              <a:t>nemusí dojít k harmonizaci před TTR, pouze musí být ten původní non-IMP v CTIS uveden jako IMP </a:t>
            </a:r>
            <a:r>
              <a:rPr lang="cs-CZ" sz="2000" dirty="0">
                <a:latin typeface="Calibri" panose="020F0502020204030204" pitchFamily="34" charset="0"/>
                <a:cs typeface="Calibri" panose="020F0502020204030204" pitchFamily="34" charset="0"/>
              </a:rPr>
              <a:t>→ dá se to do souladu během prvního SM k Part I</a:t>
            </a:r>
            <a:endParaRPr lang="cs-CZ"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cs-CZ" dirty="0"/>
              <a:t>Pokud se dle CTD jedná o IMP, ale dle CTR jde o AxMP, pak je nutné do CTIS registrovat, pouze pokud se jedná  o neregistrovaný (ve všech státech) nebo modifikovaný AxMP. Registrované AxMP stačí uvést v průvodním dopise.</a:t>
            </a:r>
          </a:p>
        </p:txBody>
      </p:sp>
      <p:sp>
        <p:nvSpPr>
          <p:cNvPr id="4" name="Zástupný symbol pro datum 3">
            <a:extLst>
              <a:ext uri="{FF2B5EF4-FFF2-40B4-BE49-F238E27FC236}">
                <a16:creationId xmlns:a16="http://schemas.microsoft.com/office/drawing/2014/main" id="{C1B23AE6-0A92-BA84-E641-015D9A2D21FD}"/>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1BC6B2E0-68F4-9670-2816-F887FF77BF48}"/>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BDA70C56-11CA-8626-4EE5-4E7C693F82EC}"/>
              </a:ext>
            </a:extLst>
          </p:cNvPr>
          <p:cNvSpPr>
            <a:spLocks noGrp="1"/>
          </p:cNvSpPr>
          <p:nvPr>
            <p:ph type="body" sz="quarter" idx="12"/>
          </p:nvPr>
        </p:nvSpPr>
        <p:spPr/>
        <p:txBody>
          <a:bodyPr/>
          <a:lstStyle/>
          <a:p>
            <a:r>
              <a:rPr lang="cs-CZ" dirty="0"/>
              <a:t>CTCG </a:t>
            </a:r>
            <a:r>
              <a:rPr lang="cs-CZ" dirty="0" err="1"/>
              <a:t>Guide</a:t>
            </a:r>
            <a:endParaRPr lang="cs-CZ" dirty="0"/>
          </a:p>
          <a:p>
            <a:endParaRPr lang="cs-CZ" dirty="0"/>
          </a:p>
        </p:txBody>
      </p:sp>
    </p:spTree>
    <p:extLst>
      <p:ext uri="{BB962C8B-B14F-4D97-AF65-F5344CB8AC3E}">
        <p14:creationId xmlns:p14="http://schemas.microsoft.com/office/powerpoint/2010/main" val="106609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51CF0-75BB-420C-C94E-871561167204}"/>
              </a:ext>
            </a:extLst>
          </p:cNvPr>
          <p:cNvSpPr>
            <a:spLocks noGrp="1"/>
          </p:cNvSpPr>
          <p:nvPr>
            <p:ph type="title"/>
          </p:nvPr>
        </p:nvSpPr>
        <p:spPr/>
        <p:txBody>
          <a:bodyPr/>
          <a:lstStyle/>
          <a:p>
            <a:r>
              <a:rPr lang="cs-CZ" dirty="0"/>
              <a:t>Požadavky na předkládanou dokumentaci k Part I při TTR</a:t>
            </a:r>
          </a:p>
        </p:txBody>
      </p:sp>
      <p:sp>
        <p:nvSpPr>
          <p:cNvPr id="3" name="Zástupný obsah 2">
            <a:extLst>
              <a:ext uri="{FF2B5EF4-FFF2-40B4-BE49-F238E27FC236}">
                <a16:creationId xmlns:a16="http://schemas.microsoft.com/office/drawing/2014/main" id="{4D457F58-2E10-21F0-3E99-1614EEC127BC}"/>
              </a:ext>
            </a:extLst>
          </p:cNvPr>
          <p:cNvSpPr>
            <a:spLocks noGrp="1"/>
          </p:cNvSpPr>
          <p:nvPr>
            <p:ph idx="1"/>
          </p:nvPr>
        </p:nvSpPr>
        <p:spPr>
          <a:xfrm>
            <a:off x="838200" y="1690688"/>
            <a:ext cx="10515600" cy="4609891"/>
          </a:xfrm>
        </p:spPr>
        <p:txBody>
          <a:bodyPr>
            <a:normAutofit lnSpcReduction="10000"/>
          </a:bodyPr>
          <a:lstStyle/>
          <a:p>
            <a:pPr marL="0" indent="0">
              <a:buNone/>
            </a:pPr>
            <a:r>
              <a:rPr lang="cs-CZ" b="1" dirty="0">
                <a:solidFill>
                  <a:schemeClr val="accent3">
                    <a:lumMod val="75000"/>
                  </a:schemeClr>
                </a:solidFill>
              </a:rPr>
              <a:t>Průvodní dopis</a:t>
            </a:r>
          </a:p>
          <a:p>
            <a:pPr marL="0" indent="0">
              <a:buNone/>
            </a:pPr>
            <a:r>
              <a:rPr lang="cs-CZ" sz="2000" dirty="0"/>
              <a:t>Template na stránkách CTCG</a:t>
            </a:r>
            <a:r>
              <a:rPr lang="cs-CZ" sz="1800" dirty="0"/>
              <a:t> </a:t>
            </a:r>
            <a:r>
              <a:rPr lang="cs-CZ" sz="1800" dirty="0">
                <a:hlinkClick r:id="rId3"/>
              </a:rPr>
              <a:t>https://www.hma.eu/about-hma/working-groups/clinical-trials-coordination-group.html</a:t>
            </a:r>
            <a:endParaRPr lang="cs-CZ" sz="2000" dirty="0"/>
          </a:p>
          <a:p>
            <a:pPr>
              <a:buFont typeface="Wingdings" panose="05000000000000000000" pitchFamily="2" charset="2"/>
              <a:buChar char="Ø"/>
            </a:pPr>
            <a:r>
              <a:rPr lang="cs-CZ" sz="2000" dirty="0"/>
              <a:t>EU trial number, identifikace studie dle CTD (EudraCT no.), číslo protokolu; info o podprotokolech</a:t>
            </a:r>
          </a:p>
          <a:p>
            <a:pPr>
              <a:buFont typeface="Wingdings" panose="05000000000000000000" pitchFamily="2" charset="2"/>
              <a:buChar char="Ø"/>
            </a:pPr>
            <a:r>
              <a:rPr lang="cs-CZ" sz="2000" dirty="0"/>
              <a:t>Musí být uvedeno prohlášení, že  žádost je v souladu guideline Evropské komise a s doporučením CTCG, a že všechna společná dokumentace pro všechny státy byla v těchto státech schválena dle CTD</a:t>
            </a:r>
          </a:p>
          <a:p>
            <a:pPr>
              <a:buFont typeface="Wingdings" panose="05000000000000000000" pitchFamily="2" charset="2"/>
              <a:buChar char="Ø"/>
            </a:pPr>
            <a:r>
              <a:rPr lang="cs-CZ" sz="2000" dirty="0"/>
              <a:t>Seznam předkládané dokumentace včetně verzí a data, a zda se jedná o harmonizovanou či</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000" dirty="0"/>
              <a:t>konsolidovanou dokumentaci</a:t>
            </a:r>
          </a:p>
          <a:p>
            <a:pPr>
              <a:buFont typeface="Wingdings" panose="05000000000000000000" pitchFamily="2" charset="2"/>
              <a:buChar char="Ø"/>
            </a:pPr>
            <a:r>
              <a:rPr lang="cs-CZ" sz="2000" dirty="0"/>
              <a:t>Pokud jsou v Part I nepodstatné změny, pak popsat. Pokud lze, pak dát i dokument tracking changes</a:t>
            </a:r>
          </a:p>
          <a:p>
            <a:pPr>
              <a:buFont typeface="Wingdings" panose="05000000000000000000" pitchFamily="2" charset="2"/>
              <a:buChar char="Ø"/>
            </a:pPr>
            <a:r>
              <a:rPr lang="cs-CZ" sz="2000" dirty="0"/>
              <a:t>Pokud je IMPD-Q submission</a:t>
            </a:r>
          </a:p>
          <a:p>
            <a:pPr>
              <a:buFont typeface="Wingdings" panose="05000000000000000000" pitchFamily="2" charset="2"/>
              <a:buChar char="Ø"/>
            </a:pPr>
            <a:r>
              <a:rPr lang="it-IT" sz="2000" dirty="0"/>
              <a:t>Identifikaci MEK a event. vhodné i LEK</a:t>
            </a:r>
            <a:endParaRPr lang="cs-CZ" sz="2000" dirty="0"/>
          </a:p>
          <a:p>
            <a:pPr>
              <a:buFont typeface="Wingdings" panose="05000000000000000000" pitchFamily="2" charset="2"/>
              <a:buChar char="Ø"/>
            </a:pPr>
            <a:r>
              <a:rPr lang="cs-CZ" sz="2000" dirty="0"/>
              <a:t>Info – ukončené v některém MSC, ukončená/uzavřená centra</a:t>
            </a:r>
            <a:endParaRPr lang="it-IT" sz="2000" dirty="0"/>
          </a:p>
          <a:p>
            <a:pPr>
              <a:buFont typeface="Wingdings" panose="05000000000000000000" pitchFamily="2" charset="2"/>
              <a:buChar char="Ø"/>
            </a:pPr>
            <a:endParaRPr lang="cs-CZ" sz="2000" dirty="0"/>
          </a:p>
          <a:p>
            <a:pPr>
              <a:buFont typeface="Wingdings" panose="05000000000000000000" pitchFamily="2" charset="2"/>
              <a:buChar char="Ø"/>
            </a:pPr>
            <a:endParaRPr lang="cs-CZ" dirty="0"/>
          </a:p>
        </p:txBody>
      </p:sp>
      <p:sp>
        <p:nvSpPr>
          <p:cNvPr id="4" name="Zástupný symbol pro datum 3">
            <a:extLst>
              <a:ext uri="{FF2B5EF4-FFF2-40B4-BE49-F238E27FC236}">
                <a16:creationId xmlns:a16="http://schemas.microsoft.com/office/drawing/2014/main" id="{428585F9-9C65-9E51-A2CF-A72436CD4F84}"/>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C0638F2C-9A9C-A84F-29B6-7D311F8D43FC}"/>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AB8CC7CA-4665-C94C-F950-1B4189EB1F0E}"/>
              </a:ext>
            </a:extLst>
          </p:cNvPr>
          <p:cNvSpPr>
            <a:spLocks noGrp="1"/>
          </p:cNvSpPr>
          <p:nvPr>
            <p:ph type="body" sz="quarter" idx="12"/>
          </p:nvPr>
        </p:nvSpPr>
        <p:spPr/>
        <p:txBody>
          <a:bodyPr/>
          <a:lstStyle/>
          <a:p>
            <a:r>
              <a:rPr lang="cs-CZ" dirty="0"/>
              <a:t>Požadavky na předkládanou dokumentaci k Part I při TTR</a:t>
            </a:r>
          </a:p>
        </p:txBody>
      </p:sp>
    </p:spTree>
    <p:extLst>
      <p:ext uri="{BB962C8B-B14F-4D97-AF65-F5344CB8AC3E}">
        <p14:creationId xmlns:p14="http://schemas.microsoft.com/office/powerpoint/2010/main" val="9599132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93446-2338-3332-26D7-E2516725538B}"/>
              </a:ext>
            </a:extLst>
          </p:cNvPr>
          <p:cNvSpPr>
            <a:spLocks noGrp="1"/>
          </p:cNvSpPr>
          <p:nvPr>
            <p:ph type="title"/>
          </p:nvPr>
        </p:nvSpPr>
        <p:spPr>
          <a:xfrm>
            <a:off x="838200" y="1133061"/>
            <a:ext cx="10515600" cy="673724"/>
          </a:xfrm>
        </p:spPr>
        <p:txBody>
          <a:bodyPr/>
          <a:lstStyle/>
          <a:p>
            <a:r>
              <a:rPr lang="cs-CZ" dirty="0"/>
              <a:t>Požadavky na předkládanou dokumentaci k Part I při TTR</a:t>
            </a:r>
          </a:p>
        </p:txBody>
      </p:sp>
      <p:sp>
        <p:nvSpPr>
          <p:cNvPr id="3" name="Zástupný obsah 2">
            <a:extLst>
              <a:ext uri="{FF2B5EF4-FFF2-40B4-BE49-F238E27FC236}">
                <a16:creationId xmlns:a16="http://schemas.microsoft.com/office/drawing/2014/main" id="{DA7EB76D-1D17-D317-22AD-BCB5B6EFF670}"/>
              </a:ext>
            </a:extLst>
          </p:cNvPr>
          <p:cNvSpPr>
            <a:spLocks noGrp="1"/>
          </p:cNvSpPr>
          <p:nvPr>
            <p:ph idx="1"/>
          </p:nvPr>
        </p:nvSpPr>
        <p:spPr>
          <a:xfrm>
            <a:off x="838200" y="1990175"/>
            <a:ext cx="10515600" cy="4186788"/>
          </a:xfrm>
        </p:spPr>
        <p:txBody>
          <a:bodyPr>
            <a:normAutofit lnSpcReduction="10000"/>
          </a:bodyPr>
          <a:lstStyle/>
          <a:p>
            <a:pPr marL="0" indent="0">
              <a:buNone/>
            </a:pPr>
            <a:r>
              <a:rPr lang="cs-CZ" b="1" dirty="0">
                <a:solidFill>
                  <a:schemeClr val="accent3">
                    <a:lumMod val="75000"/>
                  </a:schemeClr>
                </a:solidFill>
              </a:rPr>
              <a:t>Protokol - </a:t>
            </a:r>
            <a:r>
              <a:rPr lang="cs-CZ" sz="2000" dirty="0"/>
              <a:t>ještě není nutné dávat EU number – stačí doplnit v rámci další SM</a:t>
            </a:r>
          </a:p>
          <a:p>
            <a:pPr marL="0" indent="0">
              <a:buNone/>
            </a:pPr>
            <a:r>
              <a:rPr lang="cs-CZ" b="1" dirty="0">
                <a:solidFill>
                  <a:schemeClr val="accent3">
                    <a:lumMod val="75000"/>
                  </a:schemeClr>
                </a:solidFill>
              </a:rPr>
              <a:t>Synopse protokolu v Čj </a:t>
            </a:r>
            <a:r>
              <a:rPr lang="cs-CZ" sz="2000" dirty="0">
                <a:solidFill>
                  <a:schemeClr val="accent6">
                    <a:lumMod val="25000"/>
                  </a:schemeClr>
                </a:solidFill>
              </a:rPr>
              <a:t>– v rámci TTR stačí i úplně původní, ale po TTR již nutné pravidelně aktualizovat. Technická synopse povinná, synopse pro laiky doporučována – bude se zveřejňovat.</a:t>
            </a:r>
            <a:endParaRPr lang="cs-CZ" dirty="0">
              <a:solidFill>
                <a:schemeClr val="accent6">
                  <a:lumMod val="25000"/>
                </a:schemeClr>
              </a:solidFill>
            </a:endParaRPr>
          </a:p>
          <a:p>
            <a:pPr marL="0" indent="0">
              <a:buNone/>
            </a:pPr>
            <a:r>
              <a:rPr lang="cs-CZ" b="1" dirty="0">
                <a:solidFill>
                  <a:schemeClr val="accent3">
                    <a:lumMod val="75000"/>
                  </a:schemeClr>
                </a:solidFill>
              </a:rPr>
              <a:t>IB nebo SmPC</a:t>
            </a:r>
          </a:p>
          <a:p>
            <a:pPr marL="0" indent="0">
              <a:buNone/>
            </a:pPr>
            <a:r>
              <a:rPr lang="cs-CZ" b="1" dirty="0">
                <a:solidFill>
                  <a:schemeClr val="accent3">
                    <a:lumMod val="75000"/>
                  </a:schemeClr>
                </a:solidFill>
              </a:rPr>
              <a:t>IMPD</a:t>
            </a:r>
          </a:p>
          <a:p>
            <a:pPr marL="0" indent="0">
              <a:buNone/>
            </a:pPr>
            <a:r>
              <a:rPr lang="cs-CZ" b="1" dirty="0" err="1">
                <a:solidFill>
                  <a:schemeClr val="accent3">
                    <a:lumMod val="75000"/>
                  </a:schemeClr>
                </a:solidFill>
              </a:rPr>
              <a:t>AxMPD</a:t>
            </a:r>
            <a:r>
              <a:rPr lang="cs-CZ" sz="2000" b="1" dirty="0">
                <a:solidFill>
                  <a:schemeClr val="accent3">
                    <a:lumMod val="75000"/>
                  </a:schemeClr>
                </a:solidFill>
              </a:rPr>
              <a:t> </a:t>
            </a:r>
            <a:r>
              <a:rPr lang="cs-CZ" sz="2000" dirty="0"/>
              <a:t>– předložit dokumentaci pro neregistrované LP; SmPC u registrovaných (v EEA) není třeba předkládat</a:t>
            </a:r>
          </a:p>
          <a:p>
            <a:pPr marL="0" indent="0">
              <a:buNone/>
            </a:pPr>
            <a:endParaRPr lang="cs-CZ" dirty="0"/>
          </a:p>
          <a:p>
            <a:pPr marL="0" indent="0">
              <a:buNone/>
            </a:pPr>
            <a:r>
              <a:rPr lang="cs-CZ" sz="2200" b="1" dirty="0">
                <a:solidFill>
                  <a:schemeClr val="accent3">
                    <a:lumMod val="75000"/>
                  </a:schemeClr>
                </a:solidFill>
              </a:rPr>
              <a:t>Aktualizované prohlášení QP a nové štítky v souladu s CTR </a:t>
            </a:r>
            <a:r>
              <a:rPr lang="cs-CZ" sz="2000" dirty="0"/>
              <a:t>- s prvním SM, pokud budou nové šarže (i po překlopení lze používat IMP se starými štítky, pokud není nový štítek schválen v rámci SM)</a:t>
            </a:r>
          </a:p>
          <a:p>
            <a:pPr marL="0" indent="0">
              <a:buNone/>
            </a:pPr>
            <a:endParaRPr lang="cs-CZ" dirty="0"/>
          </a:p>
          <a:p>
            <a:pPr marL="0" indent="0">
              <a:buNone/>
            </a:pPr>
            <a:endParaRPr lang="cs-CZ" dirty="0"/>
          </a:p>
          <a:p>
            <a:pPr marL="0" indent="0">
              <a:buNone/>
            </a:pPr>
            <a:endParaRPr lang="cs-CZ" sz="2000" dirty="0"/>
          </a:p>
        </p:txBody>
      </p:sp>
      <p:sp>
        <p:nvSpPr>
          <p:cNvPr id="4" name="Zástupný symbol pro datum 3">
            <a:extLst>
              <a:ext uri="{FF2B5EF4-FFF2-40B4-BE49-F238E27FC236}">
                <a16:creationId xmlns:a16="http://schemas.microsoft.com/office/drawing/2014/main" id="{1A1DE07F-26C4-FACF-80AC-A279F0FB3F75}"/>
              </a:ext>
            </a:extLst>
          </p:cNvPr>
          <p:cNvSpPr>
            <a:spLocks noGrp="1"/>
          </p:cNvSpPr>
          <p:nvPr>
            <p:ph type="dt" sz="half" idx="10"/>
          </p:nvPr>
        </p:nvSpPr>
        <p:spPr/>
        <p:txBody>
          <a:bodyPr/>
          <a:lstStyle/>
          <a:p>
            <a:fld id="{57691037-523B-4BF7-9F10-B66A48121EE5}" type="datetime1">
              <a:rPr lang="cs-CZ" smtClean="0"/>
              <a:t>03.04.2024</a:t>
            </a:fld>
            <a:endParaRPr lang="cs-CZ"/>
          </a:p>
        </p:txBody>
      </p:sp>
      <p:sp>
        <p:nvSpPr>
          <p:cNvPr id="5" name="Zástupný text 4">
            <a:extLst>
              <a:ext uri="{FF2B5EF4-FFF2-40B4-BE49-F238E27FC236}">
                <a16:creationId xmlns:a16="http://schemas.microsoft.com/office/drawing/2014/main" id="{EAFA6033-7231-2C6F-10B8-7AB73F0CA4A5}"/>
              </a:ext>
            </a:extLst>
          </p:cNvPr>
          <p:cNvSpPr>
            <a:spLocks noGrp="1"/>
          </p:cNvSpPr>
          <p:nvPr>
            <p:ph type="body" sz="quarter" idx="11"/>
          </p:nvPr>
        </p:nvSpPr>
        <p:spPr/>
        <p:txBody>
          <a:bodyPr/>
          <a:lstStyle/>
          <a:p>
            <a:r>
              <a:rPr lang="cs-CZ" dirty="0"/>
              <a:t>Transitional Trials</a:t>
            </a:r>
          </a:p>
          <a:p>
            <a:endParaRPr lang="cs-CZ" dirty="0"/>
          </a:p>
        </p:txBody>
      </p:sp>
      <p:sp>
        <p:nvSpPr>
          <p:cNvPr id="6" name="Zástupný text 5">
            <a:extLst>
              <a:ext uri="{FF2B5EF4-FFF2-40B4-BE49-F238E27FC236}">
                <a16:creationId xmlns:a16="http://schemas.microsoft.com/office/drawing/2014/main" id="{9B1FC9BD-E0D3-A484-2637-7CE3FF4282DC}"/>
              </a:ext>
            </a:extLst>
          </p:cNvPr>
          <p:cNvSpPr>
            <a:spLocks noGrp="1"/>
          </p:cNvSpPr>
          <p:nvPr>
            <p:ph type="body" sz="quarter" idx="12"/>
          </p:nvPr>
        </p:nvSpPr>
        <p:spPr/>
        <p:txBody>
          <a:bodyPr/>
          <a:lstStyle/>
          <a:p>
            <a:r>
              <a:rPr lang="cs-CZ" dirty="0"/>
              <a:t>Požadavky na předkládanou dokumentaci k Part I při TTR</a:t>
            </a:r>
          </a:p>
        </p:txBody>
      </p:sp>
    </p:spTree>
    <p:extLst>
      <p:ext uri="{BB962C8B-B14F-4D97-AF65-F5344CB8AC3E}">
        <p14:creationId xmlns:p14="http://schemas.microsoft.com/office/powerpoint/2010/main" val="3304676415"/>
      </p:ext>
    </p:extLst>
  </p:cSld>
  <p:clrMapOvr>
    <a:masterClrMapping/>
  </p:clrMapOvr>
</p:sld>
</file>

<file path=ppt/theme/theme1.xml><?xml version="1.0" encoding="utf-8"?>
<a:theme xmlns:a="http://schemas.openxmlformats.org/drawingml/2006/main" name="Česky">
  <a:themeElements>
    <a:clrScheme name="SUKL">
      <a:dk1>
        <a:sysClr val="windowText" lastClr="000000"/>
      </a:dk1>
      <a:lt1>
        <a:sysClr val="window" lastClr="FFFFFF"/>
      </a:lt1>
      <a:dk2>
        <a:srgbClr val="1C2F76"/>
      </a:dk2>
      <a:lt2>
        <a:srgbClr val="DADADA"/>
      </a:lt2>
      <a:accent1>
        <a:srgbClr val="1C2F76"/>
      </a:accent1>
      <a:accent2>
        <a:srgbClr val="215C88"/>
      </a:accent2>
      <a:accent3>
        <a:srgbClr val="04778B"/>
      </a:accent3>
      <a:accent4>
        <a:srgbClr val="1EA3A4"/>
      </a:accent4>
      <a:accent5>
        <a:srgbClr val="B2B2B2"/>
      </a:accent5>
      <a:accent6>
        <a:srgbClr val="DADADA"/>
      </a:accent6>
      <a:hlink>
        <a:srgbClr val="1EA3A4"/>
      </a:hlink>
      <a:folHlink>
        <a:srgbClr val="04778B"/>
      </a:folHlink>
    </a:clrScheme>
    <a:fontScheme name="SUK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ÚKL dvoujazyčná HD.potx" id="{3D08DF4B-42EF-4E27-84E4-59C0FC871C35}" vid="{78403386-E9DF-4437-9C02-DA7F45366568}"/>
    </a:ext>
  </a:extLst>
</a:theme>
</file>

<file path=ppt/theme/theme2.xml><?xml version="1.0" encoding="utf-8"?>
<a:theme xmlns:a="http://schemas.openxmlformats.org/drawingml/2006/main" name="English">
  <a:themeElements>
    <a:clrScheme name="SUKL">
      <a:dk1>
        <a:sysClr val="windowText" lastClr="000000"/>
      </a:dk1>
      <a:lt1>
        <a:sysClr val="window" lastClr="FFFFFF"/>
      </a:lt1>
      <a:dk2>
        <a:srgbClr val="1C2F76"/>
      </a:dk2>
      <a:lt2>
        <a:srgbClr val="DADADA"/>
      </a:lt2>
      <a:accent1>
        <a:srgbClr val="1C2F76"/>
      </a:accent1>
      <a:accent2>
        <a:srgbClr val="215C88"/>
      </a:accent2>
      <a:accent3>
        <a:srgbClr val="04778B"/>
      </a:accent3>
      <a:accent4>
        <a:srgbClr val="1EA3A4"/>
      </a:accent4>
      <a:accent5>
        <a:srgbClr val="B2B2B2"/>
      </a:accent5>
      <a:accent6>
        <a:srgbClr val="DADADA"/>
      </a:accent6>
      <a:hlink>
        <a:srgbClr val="1EA3A4"/>
      </a:hlink>
      <a:folHlink>
        <a:srgbClr val="04778B"/>
      </a:folHlink>
    </a:clrScheme>
    <a:fontScheme name="SUK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ÚKL dvoujazyčná HD.potx" id="{3D08DF4B-42EF-4E27-84E4-59C0FC871C35}" vid="{1E30B279-4E93-43E7-88D7-3DE50E5097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SÚKL dvoujazyčná HD</Template>
  <TotalTime>541</TotalTime>
  <Words>2382</Words>
  <Application>Microsoft Office PowerPoint</Application>
  <PresentationFormat>Širokoúhlá obrazovka</PresentationFormat>
  <Paragraphs>190</Paragraphs>
  <Slides>22</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22</vt:i4>
      </vt:variant>
    </vt:vector>
  </HeadingPairs>
  <TitlesOfParts>
    <vt:vector size="30" baseType="lpstr">
      <vt:lpstr>Aptos</vt:lpstr>
      <vt:lpstr>Arial</vt:lpstr>
      <vt:lpstr>Calibri</vt:lpstr>
      <vt:lpstr>Calibri-Bold</vt:lpstr>
      <vt:lpstr>Verdana</vt:lpstr>
      <vt:lpstr>Wingdings</vt:lpstr>
      <vt:lpstr>Česky</vt:lpstr>
      <vt:lpstr>English</vt:lpstr>
      <vt:lpstr>Seminář k Transition Trials (TTR) – požadavky na předkládanou dokumentaci k TTR</vt:lpstr>
      <vt:lpstr>Transition period</vt:lpstr>
      <vt:lpstr>TTR - guidelines</vt:lpstr>
      <vt:lpstr> Guidance for the Transition of clinical trials from the Clinical Trials Directive to the Clinical Trials Regulation version 3, dated 2024 </vt:lpstr>
      <vt:lpstr>Guidance for the Transition of clinical trials from the Clinical Trials Directive to the Clinical Trials Regulation version 3, dated 2024</vt:lpstr>
      <vt:lpstr>CTCG Best Practice Guide for sponsors of multinational clinical trials with different Part I document versions approved in different Member States under the Directive 2001/20/EC that will transition to the Regulation (EU) No. 536/2014</vt:lpstr>
      <vt:lpstr>CTCG Best Practice Guide for sponsors of multinational clinical trials with different Part I document versions approved in different Member States under the Directive 2001/20/EC that will transition to the Regulation (EU) No. 536/2014</vt:lpstr>
      <vt:lpstr>Požadavky na předkládanou dokumentaci k Part I při TTR</vt:lpstr>
      <vt:lpstr>Požadavky na předkládanou dokumentaci k Part I při TTR</vt:lpstr>
      <vt:lpstr>První SM Part I po TTR</vt:lpstr>
      <vt:lpstr>První SM Part I po TTR</vt:lpstr>
      <vt:lpstr>První SM Part I po TTR</vt:lpstr>
      <vt:lpstr>První SM Part I po TTR</vt:lpstr>
      <vt:lpstr>Přidání MSC po TTR</vt:lpstr>
      <vt:lpstr>Obecné body k Part I</vt:lpstr>
      <vt:lpstr>Obecné body k Part I</vt:lpstr>
      <vt:lpstr>Obecné body k Part I</vt:lpstr>
      <vt:lpstr>CTIS</vt:lpstr>
      <vt:lpstr>CTIS - obtíže</vt:lpstr>
      <vt:lpstr>Konzultace</vt:lpstr>
      <vt:lpstr>DOTAZY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Hrušková Reinová Eva</dc:creator>
  <cp:lastModifiedBy>Hrušková Reinová Eva</cp:lastModifiedBy>
  <cp:revision>39</cp:revision>
  <dcterms:created xsi:type="dcterms:W3CDTF">2024-03-25T10:59:44Z</dcterms:created>
  <dcterms:modified xsi:type="dcterms:W3CDTF">2024-04-03T13:21:25Z</dcterms:modified>
</cp:coreProperties>
</file>