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handoutMasterIdLst>
    <p:handoutMasterId r:id="rId36"/>
  </p:handoutMasterIdLst>
  <p:sldIdLst>
    <p:sldId id="256" r:id="rId3"/>
    <p:sldId id="257" r:id="rId4"/>
    <p:sldId id="258" r:id="rId5"/>
    <p:sldId id="260" r:id="rId6"/>
    <p:sldId id="263" r:id="rId7"/>
    <p:sldId id="269" r:id="rId8"/>
    <p:sldId id="270" r:id="rId9"/>
    <p:sldId id="294" r:id="rId10"/>
    <p:sldId id="261" r:id="rId11"/>
    <p:sldId id="266" r:id="rId12"/>
    <p:sldId id="264" r:id="rId13"/>
    <p:sldId id="279" r:id="rId14"/>
    <p:sldId id="280" r:id="rId15"/>
    <p:sldId id="268" r:id="rId16"/>
    <p:sldId id="281" r:id="rId17"/>
    <p:sldId id="282" r:id="rId18"/>
    <p:sldId id="283" r:id="rId19"/>
    <p:sldId id="262" r:id="rId20"/>
    <p:sldId id="274" r:id="rId21"/>
    <p:sldId id="267" r:id="rId22"/>
    <p:sldId id="288" r:id="rId23"/>
    <p:sldId id="289" r:id="rId24"/>
    <p:sldId id="291" r:id="rId25"/>
    <p:sldId id="292" r:id="rId26"/>
    <p:sldId id="293" r:id="rId27"/>
    <p:sldId id="273" r:id="rId28"/>
    <p:sldId id="265" r:id="rId29"/>
    <p:sldId id="277" r:id="rId30"/>
    <p:sldId id="287" r:id="rId31"/>
    <p:sldId id="286" r:id="rId32"/>
    <p:sldId id="285" r:id="rId33"/>
    <p:sldId id="259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669" autoAdjust="0"/>
  </p:normalViewPr>
  <p:slideViewPr>
    <p:cSldViewPr>
      <p:cViewPr varScale="1">
        <p:scale>
          <a:sx n="90" d="100"/>
          <a:sy n="90" d="100"/>
        </p:scale>
        <p:origin x="160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36EA79-A844-4CC8-AD3F-94A8D62AF2A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499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276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999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823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011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2039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7694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6489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696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97526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9247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495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6120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8426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9359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8867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008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1635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7695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6266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0430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5528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4406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98284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1005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6874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3341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475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B5AEC-1318-4699-870F-72871C312C85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2438" y="1808820"/>
            <a:ext cx="8224361" cy="432048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0A242B4-54ED-4BED-8103-6F88AF5AD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467F2761-E2A7-42FA-8CE5-FC60EA976EF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AC600AD-AF95-4763-AE34-84C8410B4B8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10" name="Zástupný symbol pro zápatí 9">
            <a:extLst>
              <a:ext uri="{FF2B5EF4-FFF2-40B4-BE49-F238E27FC236}">
                <a16:creationId xmlns:a16="http://schemas.microsoft.com/office/drawing/2014/main" id="{740A6FBE-ABBC-4BDF-88CD-9B76AA0ABE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11" name="Zástupný symbol pro číslo snímku 10">
            <a:extLst>
              <a:ext uri="{FF2B5EF4-FFF2-40B4-BE49-F238E27FC236}">
                <a16:creationId xmlns:a16="http://schemas.microsoft.com/office/drawing/2014/main" id="{63784F50-0A1F-490E-98D2-3A12530CA93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614DE-52C6-48A4-B3CE-86E9A9C5E0D3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41803" y="1826890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1803" y="2636994"/>
            <a:ext cx="4055585" cy="35823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826890"/>
            <a:ext cx="4041775" cy="62105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55094"/>
            <a:ext cx="4041775" cy="35642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C01AC-DBB3-4D07-A753-76637F5B3F47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527469F8-0A16-45AF-B9EA-40ECABCDF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C93D-C7BE-4692-8926-7733BB1EE9B7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F251-EE3C-40B8-89F5-7C8A586F21C7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63881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898830"/>
            <a:ext cx="3008314" cy="432048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0C97C-92D4-46DE-9814-D9C374E5B41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22FB0-7D7C-43E5-A7BA-7DC04DC3AFB2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A6A9-437B-4608-9F98-2EB008BEBA4F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2728-5FBA-4462-A989-F47B4538BAF4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4C53-6213-470D-9FEE-D4D11376202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5983"/>
            <a:ext cx="8229600" cy="672837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12FAC-A8A2-40C1-89AD-3F68531DB406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C32-E68D-49E6-83F0-43F41D60A6A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5900" y="1128632"/>
            <a:ext cx="8242419" cy="101194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7A33D-2869-46C4-9516-30BFA003A639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61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49498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618996"/>
            <a:ext cx="4040188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34225" y="1849498"/>
            <a:ext cx="4041775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18996"/>
            <a:ext cx="4041775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94649-0EEE-437C-9221-D91435E841D7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63007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628B1-82FC-4FF8-9451-86C6B819DEF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EC6E-D801-44B1-ACA9-48770A7E2FF0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503795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763816"/>
            <a:ext cx="3008313" cy="445549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69B3-B4E7-4DBF-9C08-4525F17489C7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0D2A0-7022-4E7A-A06D-07D95980148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400" y="1135983"/>
            <a:ext cx="8229600" cy="62783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891E-AF05-4B5D-A94B-E5E4BF0CC220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9681-7FF8-453E-AC25-0A2B4B1E9FF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63815"/>
            <a:ext cx="8229600" cy="4356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/>
                </a:solidFill>
              </a:defRPr>
            </a:lvl1pPr>
          </a:lstStyle>
          <a:p>
            <a:fld id="{E8D54273-B11E-461A-8C34-8CE6651AD0E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2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4"/>
        </a:buBlip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4651" y="1083737"/>
            <a:ext cx="8229600" cy="6800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943835"/>
            <a:ext cx="8229600" cy="41761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bg1"/>
                </a:solidFill>
              </a:defRPr>
            </a:lvl1pPr>
          </a:lstStyle>
          <a:p>
            <a:fld id="{CC7AF8AE-349C-4997-86D1-76DE70EB1C6A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bg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2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5"/>
        </a:buBlip>
        <a:defRPr sz="2100" kern="1200">
          <a:solidFill>
            <a:schemeClr val="bg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ma.europa.eu/en/documents/scientific-guideline/guideline-good-pharmacovigilance-practices-module-xvi-risk-minimisation-measures-selection-tools_en-3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ema.europa.eu/en/documents/regulatory-procedural-guideline/guideline-good-pharmacovigilance-practices-gvp-module-xvi-addendum-i-educational-materials_en.pd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file/90893_1_1" TargetMode="External"/><Relationship Id="rId7" Type="http://schemas.openxmlformats.org/officeDocument/2006/relationships/hyperlink" Target="http://www.sukl.cz/leciva/phv-7-verze-2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ukl.cz/file/90895_1_1" TargetMode="External"/><Relationship Id="rId5" Type="http://schemas.openxmlformats.org/officeDocument/2006/relationships/hyperlink" Target="http://www.sukl.cz/file/90894_1_1" TargetMode="External"/><Relationship Id="rId4" Type="http://schemas.openxmlformats.org/officeDocument/2006/relationships/hyperlink" Target="http://www.sukl.eu/medicines/phv-7-verze-2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rehled-edukacnich-materialu-pro-zdravotnicke-pracovniky-a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www.sukl.cz/file/93926_1_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ukl.cz/leciva/prehled-edukacnich-materialu-pro-zdravotnicke-pracovniky-a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modules/medication/search.php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file/93712_1_1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reg-86-verze-3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23258" y="3064382"/>
            <a:ext cx="2697485" cy="729236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0D85F-E235-4356-8481-E8DD8E886A70}" type="datetime1">
              <a:rPr lang="cs-CZ" smtClean="0">
                <a:solidFill>
                  <a:schemeClr val="bg1"/>
                </a:solidFill>
              </a:rPr>
              <a:t>11.09.2020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© 2020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cap="all" dirty="0">
                <a:solidFill>
                  <a:schemeClr val="bg1"/>
                </a:solidFill>
              </a:rPr>
              <a:t>EDUKAČNÍ MATERIÁLY</a:t>
            </a:r>
            <a:r>
              <a:rPr lang="en-GB" sz="3600" cap="all" dirty="0">
                <a:solidFill>
                  <a:schemeClr val="bg1"/>
                </a:solidFill>
              </a:rPr>
              <a:t> - </a:t>
            </a:r>
            <a:r>
              <a:rPr lang="cs-CZ" sz="2800" cap="all" dirty="0">
                <a:solidFill>
                  <a:schemeClr val="bg1"/>
                </a:solidFill>
              </a:rPr>
              <a:t>aktuality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PharmDr. Kristýna Marušáková, PhD</a:t>
            </a:r>
          </a:p>
          <a:p>
            <a:r>
              <a:rPr lang="cs-CZ" sz="1800" dirty="0">
                <a:solidFill>
                  <a:schemeClr val="bg1"/>
                </a:solidFill>
              </a:rPr>
              <a:t>Seminář Aktuality ve </a:t>
            </a:r>
            <a:r>
              <a:rPr lang="cs-CZ" sz="1800" dirty="0" err="1">
                <a:solidFill>
                  <a:schemeClr val="bg1"/>
                </a:solidFill>
              </a:rPr>
              <a:t>farmakovigilanc</a:t>
            </a:r>
            <a:r>
              <a:rPr lang="en-GB" sz="1800" dirty="0" err="1">
                <a:solidFill>
                  <a:schemeClr val="bg1"/>
                </a:solidFill>
              </a:rPr>
              <a:t>i</a:t>
            </a:r>
            <a:r>
              <a:rPr lang="cs-CZ" sz="1800" dirty="0">
                <a:solidFill>
                  <a:schemeClr val="bg1"/>
                </a:solidFill>
              </a:rPr>
              <a:t>, SÚKL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EA6F-3D0A-413A-A3C0-B1B20E9F317E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Obsah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Aktualizace Správné </a:t>
            </a:r>
            <a:r>
              <a:rPr lang="cs-CZ" dirty="0" err="1"/>
              <a:t>farmakovigilanční</a:t>
            </a:r>
            <a:r>
              <a:rPr lang="cs-CZ" dirty="0"/>
              <a:t> praxe: GVP Module XVI (Revize 3)</a:t>
            </a:r>
          </a:p>
          <a:p>
            <a:r>
              <a:rPr lang="cs-CZ" dirty="0"/>
              <a:t>PHV-7 (verze 2)</a:t>
            </a:r>
          </a:p>
          <a:p>
            <a:r>
              <a:rPr lang="cs-CZ" dirty="0"/>
              <a:t>Elektronická dostupnost edukačních materiálů </a:t>
            </a:r>
          </a:p>
          <a:p>
            <a:r>
              <a:rPr lang="cs-CZ" dirty="0"/>
              <a:t>Vybrané dotazy z praxe</a:t>
            </a:r>
          </a:p>
          <a:p>
            <a:r>
              <a:rPr lang="cs-CZ" dirty="0"/>
              <a:t>Časté nedostatky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Aktualizace </a:t>
            </a:r>
            <a:r>
              <a:rPr lang="cs-CZ" dirty="0">
                <a:hlinkClick r:id="rId3"/>
              </a:rPr>
              <a:t>GVP Module XVI </a:t>
            </a:r>
            <a:r>
              <a:rPr lang="cs-CZ" dirty="0"/>
              <a:t>+ </a:t>
            </a:r>
            <a:r>
              <a:rPr lang="cs-CZ" dirty="0">
                <a:hlinkClick r:id="rId4"/>
              </a:rPr>
              <a:t>Addendum I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Module XVI Risk </a:t>
            </a:r>
            <a:r>
              <a:rPr lang="cs-CZ" dirty="0" err="1"/>
              <a:t>Minimisation</a:t>
            </a:r>
            <a:r>
              <a:rPr lang="cs-CZ" dirty="0"/>
              <a:t> </a:t>
            </a:r>
            <a:r>
              <a:rPr lang="cs-CZ" dirty="0" err="1"/>
              <a:t>Measures</a:t>
            </a:r>
            <a:r>
              <a:rPr lang="cs-CZ" dirty="0"/>
              <a:t>: </a:t>
            </a:r>
            <a:r>
              <a:rPr lang="cs-CZ" dirty="0" err="1"/>
              <a:t>selection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tools</a:t>
            </a:r>
            <a:r>
              <a:rPr lang="cs-CZ" dirty="0"/>
              <a:t> and </a:t>
            </a:r>
            <a:r>
              <a:rPr lang="cs-CZ" dirty="0" err="1"/>
              <a:t>effectiveness</a:t>
            </a:r>
            <a:r>
              <a:rPr lang="cs-CZ" dirty="0"/>
              <a:t> </a:t>
            </a:r>
            <a:r>
              <a:rPr lang="cs-CZ" dirty="0" err="1"/>
              <a:t>indicators</a:t>
            </a:r>
            <a:r>
              <a:rPr lang="cs-CZ" dirty="0"/>
              <a:t> (Revize 3)</a:t>
            </a:r>
          </a:p>
          <a:p>
            <a:r>
              <a:rPr lang="cs-CZ" dirty="0"/>
              <a:t>Module XVI Addendum I – </a:t>
            </a:r>
            <a:r>
              <a:rPr lang="cs-CZ" dirty="0" err="1"/>
              <a:t>Survey</a:t>
            </a:r>
            <a:r>
              <a:rPr lang="cs-CZ" dirty="0"/>
              <a:t> </a:t>
            </a:r>
            <a:r>
              <a:rPr lang="cs-CZ" dirty="0" err="1"/>
              <a:t>methodology</a:t>
            </a:r>
            <a:endParaRPr lang="cs-CZ" dirty="0"/>
          </a:p>
          <a:p>
            <a:r>
              <a:rPr lang="cs-CZ" dirty="0"/>
              <a:t>Module XVI Addendum II – </a:t>
            </a:r>
            <a:r>
              <a:rPr lang="cs-CZ" dirty="0" err="1"/>
              <a:t>Methods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effectiveness</a:t>
            </a:r>
            <a:r>
              <a:rPr lang="cs-CZ" dirty="0"/>
              <a:t> </a:t>
            </a:r>
            <a:r>
              <a:rPr lang="cs-CZ" dirty="0" err="1"/>
              <a:t>evaluation</a:t>
            </a:r>
            <a:endParaRPr lang="cs-CZ" dirty="0"/>
          </a:p>
          <a:p>
            <a:endParaRPr lang="cs-CZ" dirty="0"/>
          </a:p>
          <a:p>
            <a:r>
              <a:rPr lang="cs-CZ" dirty="0"/>
              <a:t>EMA zveřejní návrhy k veřejné konzultaci v </a:t>
            </a:r>
            <a:r>
              <a:rPr lang="cs-CZ" b="1" dirty="0"/>
              <a:t>lednu 2021</a:t>
            </a:r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materiály/Aktualizace Správné </a:t>
            </a:r>
            <a:r>
              <a:rPr lang="cs-CZ" dirty="0" err="1"/>
              <a:t>farmakovigilanční</a:t>
            </a:r>
            <a:r>
              <a:rPr lang="cs-CZ" dirty="0"/>
              <a:t> praxe</a:t>
            </a:r>
          </a:p>
        </p:txBody>
      </p:sp>
    </p:spTree>
    <p:extLst>
      <p:ext uri="{BB962C8B-B14F-4D97-AF65-F5344CB8AC3E}">
        <p14:creationId xmlns:p14="http://schemas.microsoft.com/office/powerpoint/2010/main" val="31855187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Pokyn PHV-7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err="1"/>
              <a:t>Požadavky</a:t>
            </a:r>
            <a:r>
              <a:rPr lang="en-GB" b="1" dirty="0"/>
              <a:t> SÚKL k </a:t>
            </a:r>
            <a:r>
              <a:rPr lang="en-GB" b="1" dirty="0" err="1"/>
              <a:t>vytváření</a:t>
            </a:r>
            <a:r>
              <a:rPr lang="en-GB" b="1" dirty="0"/>
              <a:t>, </a:t>
            </a:r>
            <a:r>
              <a:rPr lang="en-GB" b="1" dirty="0" err="1"/>
              <a:t>obsahu</a:t>
            </a:r>
            <a:r>
              <a:rPr lang="en-GB" b="1" dirty="0"/>
              <a:t> a </a:t>
            </a:r>
            <a:r>
              <a:rPr lang="en-GB" b="1" dirty="0" err="1"/>
              <a:t>distribuci</a:t>
            </a:r>
            <a:r>
              <a:rPr lang="en-GB" b="1" dirty="0"/>
              <a:t> </a:t>
            </a:r>
            <a:r>
              <a:rPr lang="en-GB" b="1" dirty="0" err="1"/>
              <a:t>edukačních</a:t>
            </a:r>
            <a:r>
              <a:rPr lang="en-GB" b="1" dirty="0"/>
              <a:t> </a:t>
            </a:r>
            <a:r>
              <a:rPr lang="en-GB" b="1" dirty="0" err="1"/>
              <a:t>materiálů</a:t>
            </a:r>
            <a:r>
              <a:rPr lang="en-GB" b="1" dirty="0"/>
              <a:t> </a:t>
            </a:r>
            <a:r>
              <a:rPr lang="en-GB" b="1" dirty="0" err="1"/>
              <a:t>určených</a:t>
            </a:r>
            <a:r>
              <a:rPr lang="en-GB" b="1" dirty="0"/>
              <a:t> pro  </a:t>
            </a:r>
            <a:r>
              <a:rPr lang="en-GB" b="1" dirty="0" err="1"/>
              <a:t>zdravotnické</a:t>
            </a:r>
            <a:r>
              <a:rPr lang="en-GB" b="1" dirty="0"/>
              <a:t> </a:t>
            </a:r>
            <a:r>
              <a:rPr lang="en-GB" b="1" dirty="0" err="1"/>
              <a:t>pracovníky</a:t>
            </a:r>
            <a:r>
              <a:rPr lang="en-GB" b="1" dirty="0"/>
              <a:t> a </a:t>
            </a:r>
            <a:r>
              <a:rPr lang="en-GB" b="1" dirty="0" err="1"/>
              <a:t>pacienty</a:t>
            </a:r>
            <a:endParaRPr lang="cs-CZ" b="1" dirty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V platnosti verze 2 (</a:t>
            </a:r>
            <a:r>
              <a:rPr lang="cs-CZ" dirty="0">
                <a:hlinkClick r:id="rId3"/>
              </a:rPr>
              <a:t>CZ</a:t>
            </a:r>
            <a:r>
              <a:rPr lang="cs-CZ" dirty="0"/>
              <a:t>, </a:t>
            </a:r>
            <a:r>
              <a:rPr lang="cs-CZ" dirty="0">
                <a:hlinkClick r:id="rId4"/>
              </a:rPr>
              <a:t>AJ</a:t>
            </a:r>
            <a:r>
              <a:rPr lang="cs-CZ" dirty="0"/>
              <a:t>)</a:t>
            </a:r>
          </a:p>
          <a:p>
            <a:pPr lvl="1"/>
            <a:r>
              <a:rPr lang="cs-CZ" dirty="0">
                <a:hlinkClick r:id="rId5"/>
              </a:rPr>
              <a:t>Příloha 1</a:t>
            </a:r>
            <a:r>
              <a:rPr lang="cs-CZ" dirty="0"/>
              <a:t>: Šablona </a:t>
            </a:r>
            <a:r>
              <a:rPr lang="cs-CZ" dirty="0" err="1"/>
              <a:t>Cover</a:t>
            </a:r>
            <a:r>
              <a:rPr lang="cs-CZ" dirty="0"/>
              <a:t> </a:t>
            </a:r>
            <a:r>
              <a:rPr lang="cs-CZ" dirty="0" err="1"/>
              <a:t>letter</a:t>
            </a:r>
            <a:endParaRPr lang="cs-CZ" dirty="0"/>
          </a:p>
          <a:p>
            <a:pPr lvl="1"/>
            <a:r>
              <a:rPr lang="cs-CZ" dirty="0">
                <a:hlinkClick r:id="rId6"/>
              </a:rPr>
              <a:t>Příloha 2</a:t>
            </a:r>
            <a:r>
              <a:rPr lang="cs-CZ" dirty="0"/>
              <a:t>: Šablona distribuční plán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>
                <a:hlinkClick r:id="rId7"/>
              </a:rPr>
              <a:t>Web SÚKL</a:t>
            </a:r>
            <a:r>
              <a:rPr lang="cs-CZ" dirty="0"/>
              <a:t>: Úvod/Léčiva/Farmakovigilance/Podklady k </a:t>
            </a:r>
            <a:r>
              <a:rPr lang="cs-CZ" dirty="0" err="1"/>
              <a:t>farmakovigilanční</a:t>
            </a:r>
            <a:r>
              <a:rPr lang="cs-CZ" dirty="0"/>
              <a:t> oblasti/Pokyny a formuláře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materiály/Aktualizace Správné </a:t>
            </a:r>
            <a:r>
              <a:rPr lang="cs-CZ" dirty="0" err="1"/>
              <a:t>farmakovigilanční</a:t>
            </a:r>
            <a:r>
              <a:rPr lang="cs-CZ" dirty="0"/>
              <a:t> praxe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4461160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8CAAF1-1B6A-45C7-AE8A-BEDABF6A9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400" y="1068220"/>
            <a:ext cx="8229600" cy="577420"/>
          </a:xfrm>
        </p:spPr>
        <p:txBody>
          <a:bodyPr/>
          <a:lstStyle/>
          <a:p>
            <a:r>
              <a:rPr lang="cs-CZ" dirty="0"/>
              <a:t>Systém eRecept     </a:t>
            </a:r>
            <a:r>
              <a:rPr lang="cs-CZ" sz="1200" dirty="0">
                <a:solidFill>
                  <a:schemeClr val="accent4">
                    <a:lumMod val="75000"/>
                  </a:schemeClr>
                </a:solidFill>
              </a:rPr>
              <a:t>NOVINKA (JARO 2020)</a:t>
            </a:r>
            <a:endParaRPr lang="en-GB" sz="12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F32F02-A13D-4158-95E5-275A57254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Schválené EM/DHPC jsou nově zveřejňovány v plném znění v systému eRecept</a:t>
            </a:r>
          </a:p>
          <a:p>
            <a:r>
              <a:rPr lang="cs-CZ" dirty="0"/>
              <a:t>Postupně se doplňují ostatní platné EM/DHPC schválené před spuštěním této funkcionality</a:t>
            </a:r>
          </a:p>
          <a:p>
            <a:r>
              <a:rPr lang="cs-CZ" dirty="0"/>
              <a:t>Při předepisování či výdeji daného kódu HVLP se zobrazí informace, že se k tomuto kódu váží EM/DHPC, které si po označení může lékař či lékárník zobrazit</a:t>
            </a:r>
          </a:p>
          <a:p>
            <a:r>
              <a:rPr lang="cs-CZ" dirty="0"/>
              <a:t>Lékaři i lékárníkovi se zobrazuje i informace určená pro pacienta, aby ji mohl pacientovi předat</a:t>
            </a:r>
          </a:p>
          <a:p>
            <a:r>
              <a:rPr lang="cs-CZ" dirty="0"/>
              <a:t>Informace pro pacienty se zobrazují také v pacientské aplikaci</a:t>
            </a:r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060123-1F3B-4C24-9789-8084FC31A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42836C-772E-4383-A364-8D1076170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6BE41C96-0B29-4B0F-966E-871602C786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materiály/Elektronická dostupnost edukačních materiálů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005443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91FB5F-B87E-419E-B0F8-5B6BF8490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Web SÚKL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0D2608-E0FD-4053-8BC2-3DF9C974B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err="1">
                <a:hlinkClick r:id="rId3"/>
              </a:rPr>
              <a:t>Přehled</a:t>
            </a:r>
            <a:r>
              <a:rPr lang="en-GB" b="1" dirty="0">
                <a:hlinkClick r:id="rId3"/>
              </a:rPr>
              <a:t> </a:t>
            </a:r>
            <a:r>
              <a:rPr lang="en-GB" b="1" dirty="0" err="1">
                <a:hlinkClick r:id="rId3"/>
              </a:rPr>
              <a:t>edukačních</a:t>
            </a:r>
            <a:r>
              <a:rPr lang="en-GB" b="1" dirty="0">
                <a:hlinkClick r:id="rId3"/>
              </a:rPr>
              <a:t> </a:t>
            </a:r>
            <a:r>
              <a:rPr lang="en-GB" b="1" dirty="0" err="1">
                <a:hlinkClick r:id="rId3"/>
              </a:rPr>
              <a:t>materiálů</a:t>
            </a:r>
            <a:r>
              <a:rPr lang="en-GB" b="1" dirty="0">
                <a:hlinkClick r:id="rId3"/>
              </a:rPr>
              <a:t> pro </a:t>
            </a:r>
            <a:r>
              <a:rPr lang="en-GB" b="1" dirty="0" err="1">
                <a:hlinkClick r:id="rId3"/>
              </a:rPr>
              <a:t>zdravotnické</a:t>
            </a:r>
            <a:r>
              <a:rPr lang="en-GB" b="1" dirty="0">
                <a:hlinkClick r:id="rId3"/>
              </a:rPr>
              <a:t> </a:t>
            </a:r>
            <a:r>
              <a:rPr lang="en-GB" b="1" dirty="0" err="1">
                <a:hlinkClick r:id="rId3"/>
              </a:rPr>
              <a:t>pracovníky</a:t>
            </a:r>
            <a:r>
              <a:rPr lang="en-GB" b="1" dirty="0">
                <a:hlinkClick r:id="rId3"/>
              </a:rPr>
              <a:t> a </a:t>
            </a:r>
            <a:r>
              <a:rPr lang="en-GB" b="1" dirty="0" err="1">
                <a:hlinkClick r:id="rId3"/>
              </a:rPr>
              <a:t>pacienty</a:t>
            </a:r>
            <a:r>
              <a:rPr lang="en-GB" b="1" dirty="0">
                <a:hlinkClick r:id="rId3"/>
              </a:rPr>
              <a:t> </a:t>
            </a:r>
            <a:r>
              <a:rPr lang="en-GB" b="1" dirty="0" err="1">
                <a:hlinkClick r:id="rId3"/>
              </a:rPr>
              <a:t>podle</a:t>
            </a:r>
            <a:r>
              <a:rPr lang="en-GB" b="1" dirty="0">
                <a:hlinkClick r:id="rId3"/>
              </a:rPr>
              <a:t> data </a:t>
            </a:r>
            <a:r>
              <a:rPr lang="en-GB" b="1" dirty="0" err="1">
                <a:hlinkClick r:id="rId3"/>
              </a:rPr>
              <a:t>schválení</a:t>
            </a:r>
            <a:endParaRPr lang="cs-CZ" b="1" dirty="0"/>
          </a:p>
          <a:p>
            <a:pPr lvl="1"/>
            <a:r>
              <a:rPr lang="cs-CZ" dirty="0"/>
              <a:t>K vyhledávání lze použít </a:t>
            </a:r>
            <a:r>
              <a:rPr lang="cs-CZ" dirty="0">
                <a:hlinkClick r:id="rId4"/>
              </a:rPr>
              <a:t>tabulku</a:t>
            </a:r>
            <a:endParaRPr lang="cs-CZ" dirty="0"/>
          </a:p>
          <a:p>
            <a:pPr lvl="1"/>
            <a:r>
              <a:rPr lang="cs-CZ" dirty="0"/>
              <a:t>Uveden také v každém čísle Zpravodaje NÚ včetně elektronických odkazů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7A0486-779F-4493-9976-900C447E5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1AD5B22-74F2-4256-A56B-EFA4B1A49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52F4CB3C-AA76-4212-989F-BCAB1F43670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materiály/Elektronická dostupnost edukačních materiálů</a:t>
            </a:r>
            <a:endParaRPr lang="en-GB" dirty="0"/>
          </a:p>
          <a:p>
            <a:endParaRPr lang="en-GB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8ECC430-6E92-4441-9973-754D26B0F7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580" y="3105787"/>
            <a:ext cx="7319320" cy="361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089857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64F54F60-AD04-4183-99CA-FCC24607B4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610" y="2798930"/>
            <a:ext cx="6300163" cy="430026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5091FB5F-B87E-419E-B0F8-5B6BF8490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Web SÚKL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           </a:t>
            </a:r>
            <a:r>
              <a:rPr lang="cs-CZ" sz="1200" dirty="0">
                <a:solidFill>
                  <a:schemeClr val="accent4">
                    <a:lumMod val="75000"/>
                  </a:schemeClr>
                </a:solidFill>
              </a:rPr>
              <a:t>NOVINKA</a:t>
            </a:r>
            <a:endParaRPr lang="en-GB" sz="12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0D2608-E0FD-4053-8BC2-3DF9C974B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err="1">
                <a:hlinkClick r:id="rId4"/>
              </a:rPr>
              <a:t>Přehled</a:t>
            </a:r>
            <a:r>
              <a:rPr lang="en-GB" b="1" dirty="0">
                <a:hlinkClick r:id="rId4"/>
              </a:rPr>
              <a:t> </a:t>
            </a:r>
            <a:r>
              <a:rPr lang="en-GB" b="1" dirty="0" err="1">
                <a:hlinkClick r:id="rId4"/>
              </a:rPr>
              <a:t>edukačních</a:t>
            </a:r>
            <a:r>
              <a:rPr lang="en-GB" b="1" dirty="0">
                <a:hlinkClick r:id="rId4"/>
              </a:rPr>
              <a:t> </a:t>
            </a:r>
            <a:r>
              <a:rPr lang="en-GB" b="1" dirty="0" err="1">
                <a:hlinkClick r:id="rId4"/>
              </a:rPr>
              <a:t>materiálů</a:t>
            </a:r>
            <a:r>
              <a:rPr lang="en-GB" b="1" dirty="0">
                <a:hlinkClick r:id="rId4"/>
              </a:rPr>
              <a:t> pro </a:t>
            </a:r>
            <a:r>
              <a:rPr lang="en-GB" b="1" dirty="0" err="1">
                <a:hlinkClick r:id="rId4"/>
              </a:rPr>
              <a:t>zdravotnické</a:t>
            </a:r>
            <a:r>
              <a:rPr lang="en-GB" b="1" dirty="0">
                <a:hlinkClick r:id="rId4"/>
              </a:rPr>
              <a:t> </a:t>
            </a:r>
            <a:r>
              <a:rPr lang="en-GB" b="1" dirty="0" err="1">
                <a:hlinkClick r:id="rId4"/>
              </a:rPr>
              <a:t>pracovníky</a:t>
            </a:r>
            <a:r>
              <a:rPr lang="en-GB" b="1" dirty="0">
                <a:hlinkClick r:id="rId4"/>
              </a:rPr>
              <a:t> a </a:t>
            </a:r>
            <a:r>
              <a:rPr lang="en-GB" b="1" dirty="0" err="1">
                <a:hlinkClick r:id="rId4"/>
              </a:rPr>
              <a:t>pacienty</a:t>
            </a:r>
            <a:r>
              <a:rPr lang="en-GB" b="1" dirty="0">
                <a:hlinkClick r:id="rId4"/>
              </a:rPr>
              <a:t> </a:t>
            </a:r>
            <a:r>
              <a:rPr lang="en-GB" b="1" dirty="0" err="1">
                <a:hlinkClick r:id="rId4"/>
              </a:rPr>
              <a:t>podle</a:t>
            </a:r>
            <a:r>
              <a:rPr lang="en-GB" b="1" dirty="0">
                <a:hlinkClick r:id="rId4"/>
              </a:rPr>
              <a:t> </a:t>
            </a:r>
            <a:r>
              <a:rPr lang="en-GB" b="1" dirty="0" err="1">
                <a:hlinkClick r:id="rId4"/>
              </a:rPr>
              <a:t>názvu</a:t>
            </a:r>
            <a:r>
              <a:rPr lang="en-GB" b="1" dirty="0">
                <a:hlinkClick r:id="rId4"/>
              </a:rPr>
              <a:t> </a:t>
            </a:r>
            <a:r>
              <a:rPr lang="en-GB" b="1" dirty="0" err="1">
                <a:hlinkClick r:id="rId4"/>
              </a:rPr>
              <a:t>léčivé</a:t>
            </a:r>
            <a:r>
              <a:rPr lang="en-GB" b="1" dirty="0">
                <a:hlinkClick r:id="rId4"/>
              </a:rPr>
              <a:t> </a:t>
            </a:r>
            <a:r>
              <a:rPr lang="en-GB" b="1" dirty="0" err="1">
                <a:hlinkClick r:id="rId4"/>
              </a:rPr>
              <a:t>látky</a:t>
            </a:r>
            <a:endParaRPr lang="cs-CZ" b="1" dirty="0"/>
          </a:p>
          <a:p>
            <a:pPr lvl="1"/>
            <a:r>
              <a:rPr lang="cs-CZ" dirty="0"/>
              <a:t>Postupně se doplňuje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7A0486-779F-4493-9976-900C447E5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1AD5B22-74F2-4256-A56B-EFA4B1A49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52F4CB3C-AA76-4212-989F-BCAB1F43670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materiály/Elektronická dostupnost edukačních materiálů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8804834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Edukační materiály a reklamní prvky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Edukační materiály obecně nesmí obsahovat jakékoliv přímé nebo nepřímé prvky reklamního charakteru (včetně loga, kombinace barev souvisejících s logem nebo výrobkem apod.)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Pacientské EM se posuzují individuálně – jaký je jejich účel?</a:t>
            </a:r>
          </a:p>
          <a:p>
            <a:endParaRPr lang="cs-CZ" dirty="0"/>
          </a:p>
          <a:p>
            <a:r>
              <a:rPr lang="cs-CZ" dirty="0"/>
              <a:t>V opodstatněných případech:</a:t>
            </a:r>
          </a:p>
          <a:p>
            <a:pPr lvl="1"/>
            <a:r>
              <a:rPr lang="cs-CZ" dirty="0"/>
              <a:t>Lze uvést komerční název LP (např. moderní terapie se složitým názvem INN)</a:t>
            </a:r>
          </a:p>
          <a:p>
            <a:pPr lvl="1"/>
            <a:r>
              <a:rPr lang="cs-CZ" dirty="0"/>
              <a:t>Zvýraznění barvou může být vhodné pro odlišení, zdůraznění informací</a:t>
            </a:r>
          </a:p>
          <a:p>
            <a:pPr lvl="1"/>
            <a:r>
              <a:rPr lang="cs-CZ" dirty="0"/>
              <a:t>V případě společných EM pro více LP (generika) vhodný jednoduchý design pouze s uvedením INN</a:t>
            </a:r>
          </a:p>
          <a:p>
            <a:pPr lvl="2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3466162110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Elektronický odkaz na </a:t>
            </a:r>
            <a:r>
              <a:rPr lang="cs-CZ" dirty="0" err="1"/>
              <a:t>SmPC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Proklik na </a:t>
            </a:r>
            <a:r>
              <a:rPr lang="cs-CZ" dirty="0" err="1"/>
              <a:t>SmPC</a:t>
            </a:r>
            <a:r>
              <a:rPr lang="cs-CZ" dirty="0"/>
              <a:t> uvedený na stránkách SÚKL, nikoliv na firemní web</a:t>
            </a:r>
          </a:p>
          <a:p>
            <a:endParaRPr lang="cs-CZ" dirty="0"/>
          </a:p>
          <a:p>
            <a:r>
              <a:rPr lang="cs-CZ" dirty="0"/>
              <a:t>Dle pokynu PHV-7</a:t>
            </a:r>
            <a:r>
              <a:rPr lang="en-GB" dirty="0"/>
              <a:t> </a:t>
            </a:r>
            <a:r>
              <a:rPr lang="cs-CZ" dirty="0"/>
              <a:t>(verze 2):</a:t>
            </a:r>
          </a:p>
          <a:p>
            <a:pPr lvl="1"/>
            <a:r>
              <a:rPr lang="cs-CZ" dirty="0"/>
              <a:t>EM vždy musí obsahovat výzvu k prostudování </a:t>
            </a:r>
            <a:r>
              <a:rPr lang="cs-CZ" dirty="0" err="1"/>
              <a:t>SmPC</a:t>
            </a:r>
            <a:r>
              <a:rPr lang="cs-CZ" dirty="0"/>
              <a:t>, a to nejlépe následujícím způsobem: &lt;</a:t>
            </a:r>
            <a:r>
              <a:rPr lang="cs-CZ" i="1" dirty="0"/>
              <a:t>Aktuálně platný </a:t>
            </a:r>
            <a:r>
              <a:rPr lang="cs-CZ" i="1" dirty="0" err="1"/>
              <a:t>SmPC</a:t>
            </a:r>
            <a:r>
              <a:rPr lang="cs-CZ" i="1" dirty="0"/>
              <a:t> lze vyhledat na webových stránkách Státního ústavu pro kontrolu léčiv v sekci Databáze léků na adrese </a:t>
            </a:r>
            <a:r>
              <a:rPr lang="cs-CZ" i="1" u="sng" dirty="0">
                <a:hlinkClick r:id="rId2"/>
              </a:rPr>
              <a:t>http://www.sukl.cz/</a:t>
            </a:r>
            <a:r>
              <a:rPr lang="cs-CZ" i="1" u="sng" dirty="0" err="1">
                <a:hlinkClick r:id="rId2"/>
              </a:rPr>
              <a:t>modules</a:t>
            </a:r>
            <a:r>
              <a:rPr lang="cs-CZ" i="1" u="sng" dirty="0">
                <a:hlinkClick r:id="rId2"/>
              </a:rPr>
              <a:t>/</a:t>
            </a:r>
            <a:r>
              <a:rPr lang="cs-CZ" i="1" u="sng" dirty="0" err="1">
                <a:hlinkClick r:id="rId2"/>
              </a:rPr>
              <a:t>medication</a:t>
            </a:r>
            <a:r>
              <a:rPr lang="cs-CZ" i="1" u="sng" dirty="0">
                <a:hlinkClick r:id="rId2"/>
              </a:rPr>
              <a:t>/</a:t>
            </a:r>
            <a:r>
              <a:rPr lang="cs-CZ" i="1" u="sng" dirty="0" err="1">
                <a:hlinkClick r:id="rId2"/>
              </a:rPr>
              <a:t>search.php</a:t>
            </a:r>
            <a:r>
              <a:rPr lang="cs-CZ" dirty="0"/>
              <a:t>.&gt;</a:t>
            </a:r>
            <a:endParaRPr lang="en-GB" dirty="0"/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3412765174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Distribuce EM lékařům, kteří používají LP </a:t>
            </a:r>
            <a:r>
              <a:rPr lang="cs-CZ" dirty="0" err="1"/>
              <a:t>off</a:t>
            </a:r>
            <a:r>
              <a:rPr lang="cs-CZ" dirty="0"/>
              <a:t>-label (1/3)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Distribuce musí vždy zahrnovat všechny lékaře, kteří by mohli v praxi předepisovat daný LP, v odůvodněných případech se to týká i lékařů, kteří by mohli předepisovat nebo používat LP mimo schválené indikace, tj. </a:t>
            </a:r>
            <a:r>
              <a:rPr lang="cs-CZ" dirty="0" err="1"/>
              <a:t>off</a:t>
            </a:r>
            <a:r>
              <a:rPr lang="cs-CZ" dirty="0"/>
              <a:t>-label (např. v pediatrii)</a:t>
            </a:r>
          </a:p>
          <a:p>
            <a:r>
              <a:rPr lang="cs-CZ" dirty="0"/>
              <a:t>Nutné zahrnout i tyto lékaře v (aktualizovaném) distribučním plánu a předložit ho ke schválení na odbor FV SÚKL dle pokynů uvedených v PHV-7 (verze 2)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190578065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Distribuce EM lékařům, kteří používají LP </a:t>
            </a:r>
            <a:r>
              <a:rPr lang="cs-CZ" dirty="0" err="1"/>
              <a:t>off</a:t>
            </a:r>
            <a:r>
              <a:rPr lang="cs-CZ" dirty="0"/>
              <a:t>-label (2/3)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Posuzuje se individuálně</a:t>
            </a:r>
          </a:p>
          <a:p>
            <a:pPr lvl="1"/>
            <a:r>
              <a:rPr lang="cs-CZ" dirty="0"/>
              <a:t>Je obsah EM validní i pro </a:t>
            </a:r>
            <a:r>
              <a:rPr lang="cs-CZ" dirty="0" err="1"/>
              <a:t>off</a:t>
            </a:r>
            <a:r>
              <a:rPr lang="cs-CZ" dirty="0"/>
              <a:t>-label použití? </a:t>
            </a:r>
          </a:p>
          <a:p>
            <a:pPr lvl="1"/>
            <a:r>
              <a:rPr lang="cs-CZ" dirty="0"/>
              <a:t>Jsou rizika, která je potřeba minimalizovat, shodná?</a:t>
            </a:r>
          </a:p>
          <a:p>
            <a:pPr lvl="1"/>
            <a:r>
              <a:rPr lang="cs-CZ" dirty="0"/>
              <a:t>Jsou rozdíly v incidenci NÚ?</a:t>
            </a:r>
          </a:p>
          <a:p>
            <a:pPr lvl="1"/>
            <a:r>
              <a:rPr lang="cs-CZ" dirty="0"/>
              <a:t>Jsou rozdíly v dávkovacím schématu?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4066639113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Distribuce EM lékařům, kteří používají LP </a:t>
            </a:r>
            <a:r>
              <a:rPr lang="cs-CZ" dirty="0" err="1"/>
              <a:t>off</a:t>
            </a:r>
            <a:r>
              <a:rPr lang="cs-CZ" dirty="0"/>
              <a:t>-label (2/3)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3"/>
              </a:rPr>
              <a:t>Informace pro lékaře a pokyny k léčbě pacientů s roztroušenou sklerózou léčených přípravkem </a:t>
            </a:r>
            <a:r>
              <a:rPr lang="cs-CZ" dirty="0" err="1">
                <a:hlinkClick r:id="rId3"/>
              </a:rPr>
              <a:t>Tysabri</a:t>
            </a:r>
            <a:r>
              <a:rPr lang="cs-CZ" dirty="0">
                <a:hlinkClick r:id="rId3"/>
              </a:rPr>
              <a:t> (</a:t>
            </a:r>
            <a:r>
              <a:rPr lang="cs-CZ" dirty="0" err="1">
                <a:hlinkClick r:id="rId3"/>
              </a:rPr>
              <a:t>natalizumab</a:t>
            </a:r>
            <a:r>
              <a:rPr lang="cs-CZ" dirty="0">
                <a:hlinkClick r:id="rId3"/>
              </a:rPr>
              <a:t>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B6D0A1C-D92B-4111-8A02-A0B292761D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555" y="2646508"/>
            <a:ext cx="7858125" cy="25908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D0EC4F2C-3D60-4925-A682-6B672BBE4C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437" y="5161120"/>
            <a:ext cx="7477125" cy="1095375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6FAF5C82-698D-4A6B-9825-D64202FD0FD2}"/>
              </a:ext>
            </a:extLst>
          </p:cNvPr>
          <p:cNvSpPr/>
          <p:nvPr/>
        </p:nvSpPr>
        <p:spPr>
          <a:xfrm>
            <a:off x="2501771" y="2933945"/>
            <a:ext cx="2790310" cy="294449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1D569E3D-08C8-4E7F-BED9-E6CB7B3692A0}"/>
              </a:ext>
            </a:extLst>
          </p:cNvPr>
          <p:cNvSpPr/>
          <p:nvPr/>
        </p:nvSpPr>
        <p:spPr>
          <a:xfrm>
            <a:off x="833437" y="3597350"/>
            <a:ext cx="2790310" cy="336667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8676799C-11BF-4A5B-A1B1-21D09A12AC99}"/>
              </a:ext>
            </a:extLst>
          </p:cNvPr>
          <p:cNvSpPr/>
          <p:nvPr/>
        </p:nvSpPr>
        <p:spPr>
          <a:xfrm>
            <a:off x="764969" y="5118902"/>
            <a:ext cx="7477124" cy="253435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5867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Distribuce EM pro léčivý přípravek, který je poskytován v rámci § 16 zákona č. 48/1997 Sb., o veřejném zdravotním pojištění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dirty="0"/>
              <a:t>Ano, je nezbytné poskytnout EM, které jsou součástí rozhodnutí o registraci daného léčivého přípravku i v tomto případě</a:t>
            </a:r>
          </a:p>
          <a:p>
            <a:endParaRPr lang="cs-CZ" dirty="0"/>
          </a:p>
          <a:p>
            <a:r>
              <a:rPr lang="cs-CZ" dirty="0"/>
              <a:t>SÚKL vyžaduje předložení EM včetně distribučního plánu ke schválení před tím, než budou poskytnuty zdravotnickým pracovníkům/pacientům dle pokynů uvedených v PHV-7 (verze 2)</a:t>
            </a:r>
          </a:p>
          <a:p>
            <a:endParaRPr lang="cs-CZ" dirty="0"/>
          </a:p>
          <a:p>
            <a:r>
              <a:rPr lang="cs-CZ" dirty="0"/>
              <a:t>Nezapomenout aktualizovat distribuční plán, pokud dojde ke změně úhrady a v důsledku toho k např. rozšíření předepisujících lékařů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3292408131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C70A8-2DF6-4C75-9800-21C21AC34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Distribuce EM v rámci specifického léčebného programu (1/2)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FC6D71A-0386-4B36-B1AF-916DF1ECB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Specifický léčebný program dle zákona č. 378/2007 Sb. o léčivech § 49 zákona umožňuje použití, distribuci a výdej humánních LP neregistrovaných podle tohoto zákona, pokud jsou splněny následující podmínky:</a:t>
            </a:r>
          </a:p>
          <a:p>
            <a:pPr lvl="1"/>
            <a:r>
              <a:rPr lang="pl-PL" dirty="0"/>
              <a:t>Nedostupnost registrovaného LP nebo jiná mimořádná potřeba programu</a:t>
            </a:r>
          </a:p>
          <a:p>
            <a:pPr lvl="1"/>
            <a:r>
              <a:rPr lang="pl-PL" dirty="0"/>
              <a:t>LP je určen pro stavy závažně ohrožující lidské zdraví (jejich léčbu, prevenci či stanovení diagnózy)</a:t>
            </a:r>
          </a:p>
          <a:p>
            <a:pPr lvl="1"/>
            <a:r>
              <a:rPr lang="pl-PL" dirty="0"/>
              <a:t>MZ ČR s přihlédnutím ke stanovisku SÚKL vydalo písemný souhlas s uskutečněním programu</a:t>
            </a:r>
          </a:p>
          <a:p>
            <a:pPr lvl="1"/>
            <a:r>
              <a:rPr lang="cs-CZ" dirty="0"/>
              <a:t>Použití LP probíhá podle předem vypracovaného a schváleného léčebného programu</a:t>
            </a:r>
          </a:p>
          <a:p>
            <a:endParaRPr lang="cs-CZ" dirty="0"/>
          </a:p>
          <a:p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CB1AE48-A472-48B1-BBC5-D91E24E41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885D33-C7BC-43B4-8D12-4801FC684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0F610D74-5027-46AF-A81C-22DAAE068B3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899306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C70A8-2DF6-4C75-9800-21C21AC34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Distribuce EM v rámci specifického léčebného programu (2/2)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FC6D71A-0386-4B36-B1AF-916DF1ECB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SÚKL vyžaduje předložení EM včetně distribučního plánu ke schválení před tím, než budou poskytnuty zdravotnickým pracovníkům/pacientům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Řeší se individuálně pro daný LP, posudek SÚKL obsahuje i stanovisko odboru FV</a:t>
            </a:r>
          </a:p>
          <a:p>
            <a:pPr lvl="1"/>
            <a:r>
              <a:rPr lang="cs-CZ" dirty="0"/>
              <a:t>Dbát na soulad informací mezi EM, předloženými texty a údaji uvedenými na obalu LP</a:t>
            </a:r>
          </a:p>
          <a:p>
            <a:pPr lvl="1"/>
            <a:r>
              <a:rPr lang="cs-CZ" dirty="0"/>
              <a:t>Vždy aktualizovat na české poměry (např. pro hlášení NÚ uvést kontaktní údaje v ČR a nikoliv v USA)</a:t>
            </a:r>
          </a:p>
          <a:p>
            <a:pPr lvl="1"/>
            <a:r>
              <a:rPr lang="cs-CZ" dirty="0"/>
              <a:t>Ve výjimečných případech EM pro zdravotnické pracovníky mohou být v angličtině, ale pacientské EM musí být vždy přeloženy do češtiny</a:t>
            </a:r>
          </a:p>
          <a:p>
            <a:endParaRPr lang="cs-CZ" dirty="0"/>
          </a:p>
          <a:p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CB1AE48-A472-48B1-BBC5-D91E24E41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885D33-C7BC-43B4-8D12-4801FC684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0F610D74-5027-46AF-A81C-22DAAE068B3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3685674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3DF612-D16C-496F-B4D3-56C22AFEA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Distribuce EM při souběžném dovozu a distribuci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90414D-91A7-4506-94FF-237C2E8B4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590185"/>
          </a:xfrm>
        </p:spPr>
        <p:txBody>
          <a:bodyPr/>
          <a:lstStyle/>
          <a:p>
            <a:r>
              <a:rPr lang="cs-CZ" dirty="0"/>
              <a:t>Pokyn </a:t>
            </a:r>
            <a:r>
              <a:rPr lang="cs-CZ" dirty="0">
                <a:hlinkClick r:id="rId3"/>
              </a:rPr>
              <a:t>REG-86 verze 3 </a:t>
            </a:r>
            <a:r>
              <a:rPr lang="cs-CZ" dirty="0"/>
              <a:t>(24.10.2017)</a:t>
            </a:r>
          </a:p>
          <a:p>
            <a:pPr lvl="1"/>
            <a:r>
              <a:rPr lang="cs-CZ" b="1" i="1" dirty="0"/>
              <a:t>Souběžný dovoz: </a:t>
            </a:r>
            <a:r>
              <a:rPr lang="cs-CZ" i="1" dirty="0"/>
              <a:t>z ostatních členských států EU držitelem povolení. Lék musí být registrován v ČR a v členském státě, odkud je dovážen (stejná LL, stejná léková forma, stejná indikace). Vnější příp. vnitřní obal musí mít základní údaje odpovídající podmínkám registrace v ČR (řeší se dotiskem, samolepkou, přebalením).</a:t>
            </a:r>
          </a:p>
          <a:p>
            <a:pPr lvl="1"/>
            <a:r>
              <a:rPr lang="cs-CZ" b="1" i="1" dirty="0"/>
              <a:t>Souběžná distribuce</a:t>
            </a:r>
            <a:r>
              <a:rPr lang="cs-CZ" i="1" dirty="0"/>
              <a:t>: dovoz CAP z jiného členského státu EU, lze uskutečňovat po ohlášení na EMA.</a:t>
            </a:r>
          </a:p>
          <a:p>
            <a:pPr marL="342900" lvl="1" indent="0">
              <a:buNone/>
            </a:pPr>
            <a:endParaRPr lang="cs-CZ" i="1" dirty="0"/>
          </a:p>
          <a:p>
            <a:r>
              <a:rPr lang="cs-CZ" dirty="0"/>
              <a:t>Řeší se individuálně pro daný LP, posudek SÚKL obsahuje i stanovisko odboru FV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V odůvodněných případech (např. referenční přípravek není na trhu) má distributor povinnost vytvářet a distribuovat EM/DHPC</a:t>
            </a:r>
          </a:p>
          <a:p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AC1C36-80CB-43A5-A5AC-0B0F9E849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14453C3-33C2-4D91-9460-0B51C7766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7BAE6257-E380-4DB4-B1DE-07E8D6D006E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162450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Distribuce EM elektronicky e-mailem - doporučení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Specifikovat v Distribučním plánu</a:t>
            </a:r>
          </a:p>
          <a:p>
            <a:r>
              <a:rPr lang="cs-CZ" dirty="0"/>
              <a:t>Předmět e-mailu má obsahovat „CAVE! Edukační materiály…..“</a:t>
            </a:r>
          </a:p>
          <a:p>
            <a:r>
              <a:rPr lang="cs-CZ" dirty="0"/>
              <a:t>Zajistit zpětnou vazbu o potvrzení přečtení e-mailu, např: </a:t>
            </a:r>
          </a:p>
          <a:p>
            <a:pPr lvl="1"/>
            <a:r>
              <a:rPr lang="cs-CZ" dirty="0"/>
              <a:t>do textu e-mailu uvést výzvu k potvrzení přečtení + odkaz na přílohu EM</a:t>
            </a:r>
            <a:endParaRPr lang="cs-CZ" sz="1500" dirty="0"/>
          </a:p>
          <a:p>
            <a:pPr lvl="1"/>
            <a:r>
              <a:rPr lang="cs-CZ" dirty="0"/>
              <a:t>v případě nepřečtení do cca 5 pracovních dní (ve výjimečných situacích i více, jako např. při přijetí automatické odpovědi oznamující dovolenou apod.) je nutné zaslání EM poštou, předání odborným zástupcem apod.</a:t>
            </a:r>
          </a:p>
          <a:p>
            <a:pPr lvl="1"/>
            <a:r>
              <a:rPr lang="cs-CZ" dirty="0"/>
              <a:t>uchovat si soubor potvrzení o přečtení k pravidelnému vyhodnocení efektivity a předložení odboru FV SÚKL na vyžádání </a:t>
            </a:r>
          </a:p>
          <a:p>
            <a:pPr lvl="1"/>
            <a:endParaRPr lang="cs-CZ" dirty="0"/>
          </a:p>
          <a:p>
            <a:pPr lvl="1"/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4206631335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Distribuce EM dalšími digitálními technologiemi (webové platformy, mobilní aplikace, videa)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725525"/>
          </a:xfrm>
        </p:spPr>
        <p:txBody>
          <a:bodyPr>
            <a:normAutofit lnSpcReduction="10000"/>
          </a:bodyPr>
          <a:lstStyle/>
          <a:p>
            <a:r>
              <a:rPr lang="cs-CZ" dirty="0"/>
              <a:t>tzv. doplňkový způsob distribuce součástí distribučního plánu</a:t>
            </a:r>
          </a:p>
          <a:p>
            <a:r>
              <a:rPr lang="cs-CZ" dirty="0"/>
              <a:t>Pro schválení speciálních stránek edukačního charakteru je nutné předložit ke schválení odboru FV SÚKL zejména odkaz/</a:t>
            </a:r>
            <a:r>
              <a:rPr lang="cs-CZ" dirty="0" err="1"/>
              <a:t>print-screen</a:t>
            </a:r>
            <a:r>
              <a:rPr lang="cs-CZ" dirty="0"/>
              <a:t> na jednotlivé stránky:</a:t>
            </a:r>
          </a:p>
          <a:p>
            <a:pPr lvl="1"/>
            <a:r>
              <a:rPr lang="cs-CZ" dirty="0"/>
              <a:t>Krátká a snadno zapamatovatelná adresa</a:t>
            </a:r>
          </a:p>
          <a:p>
            <a:pPr lvl="1"/>
            <a:r>
              <a:rPr lang="cs-CZ" dirty="0"/>
              <a:t>Nesmí být propojeny s webovými stránky držitele ani obsahovat odkaz či proklik na ně</a:t>
            </a:r>
          </a:p>
          <a:p>
            <a:pPr lvl="1"/>
            <a:r>
              <a:rPr lang="cs-CZ" dirty="0"/>
              <a:t>Absence jakýchkoli reklamních prvků</a:t>
            </a:r>
          </a:p>
          <a:p>
            <a:pPr lvl="1"/>
            <a:r>
              <a:rPr lang="cs-CZ" dirty="0"/>
              <a:t>Přístup bez přihlášení (pouze prohlášení, že uživatel je/není odborným pracovníkem ve zdravotnictví)</a:t>
            </a:r>
          </a:p>
          <a:p>
            <a:pPr lvl="1"/>
            <a:r>
              <a:rPr lang="cs-CZ" dirty="0"/>
              <a:t>Možnost stažení a pořizování kopií EM v běžném needitovatelném formátu (např. PDF)</a:t>
            </a:r>
          </a:p>
          <a:p>
            <a:pPr lvl="1"/>
            <a:r>
              <a:rPr lang="cs-CZ" dirty="0"/>
              <a:t>Mohou nést označení „schváleno SÚKL“</a:t>
            </a:r>
          </a:p>
          <a:p>
            <a:r>
              <a:rPr lang="cs-CZ" dirty="0"/>
              <a:t>Držitel má povinnost zveřejnit aktualizované verze nejpozději do 1 měsíce od schválení změny SÚKL </a:t>
            </a: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48371739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Průběžná distribuce (redistribuce)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725525"/>
          </a:xfrm>
        </p:spPr>
        <p:txBody>
          <a:bodyPr/>
          <a:lstStyle/>
          <a:p>
            <a:r>
              <a:rPr lang="cs-CZ" dirty="0"/>
              <a:t>Distribuce probíhá kontinuálně, je časově neomezena (dokud nebude rozhodnuto jinak) a pokrývá aktuální potřebu zdravotnických pracovníků/pacientů</a:t>
            </a:r>
          </a:p>
          <a:p>
            <a:r>
              <a:rPr lang="cs-CZ" dirty="0"/>
              <a:t>Držitel aktivně zjišťuje spotřebu EM v terénu (např. telefonicky, e-mailem)</a:t>
            </a:r>
          </a:p>
          <a:p>
            <a:r>
              <a:rPr lang="cs-CZ" dirty="0"/>
              <a:t>Držitel případně doplňuje EM na základě vlastní žádosti zdravotnických pracovníků, nelze však na ně přenést výhradní zodpovědnost</a:t>
            </a:r>
          </a:p>
          <a:p>
            <a:r>
              <a:rPr lang="cs-CZ" dirty="0"/>
              <a:t>Zvážit zjišťování předběžného odhadu potřeby, např. z prodejů daných LP, popřípadě z dalších zjistitelných charakteristik, které by mohly k predikci potřeby EM přispět (např. počet distribuovaných EM v minulosti)</a:t>
            </a:r>
          </a:p>
          <a:p>
            <a:r>
              <a:rPr lang="cs-CZ" dirty="0"/>
              <a:t>Nutné specifikovat v (aktualizovaném) distribučním plánu a předložit ho ke schválení na odbor FV SÚKL dle pokynů uvedených v PHV-7 (verze 2)</a:t>
            </a: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2693759498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DC525E-9133-467C-98F2-4DD8E3361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Systém kontrolované distribuce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F455CE9-8AE6-4803-A18A-5FD68800D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Druh opatření k minimalizaci rizik uvedený v rozhodnutí o registraci</a:t>
            </a:r>
          </a:p>
          <a:p>
            <a:r>
              <a:rPr lang="cs-CZ" dirty="0"/>
              <a:t>Schvaluje ho na národní úrovni odbor FV SÚKL</a:t>
            </a:r>
          </a:p>
          <a:p>
            <a:r>
              <a:rPr lang="cs-CZ" dirty="0"/>
              <a:t>Popsat kaskádovitě distribuční řetězec samotného LP kontrolovaným způsobem</a:t>
            </a:r>
          </a:p>
          <a:p>
            <a:pPr lvl="1"/>
            <a:r>
              <a:rPr lang="cs-CZ" dirty="0"/>
              <a:t>Popis jednotlivých kroků</a:t>
            </a:r>
          </a:p>
          <a:p>
            <a:pPr lvl="1"/>
            <a:r>
              <a:rPr lang="cs-CZ" dirty="0"/>
              <a:t>Zodpovědnost (Držitel, předepisující lékař, lékárna, pacient, distributor)</a:t>
            </a:r>
          </a:p>
          <a:p>
            <a:pPr marL="342900" lvl="1" indent="0">
              <a:buNone/>
            </a:pPr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1B127A-2207-4F47-93E1-57790868C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0917E28-4CC1-4667-A71E-8A25A4A1C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BEAD803-4AE0-45F5-8D2C-2A3443AF22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16147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DC525E-9133-467C-98F2-4DD8E3361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Systém kontrolované distribuce – příklad (1/2)</a:t>
            </a:r>
            <a:endParaRPr lang="en-GB" dirty="0"/>
          </a:p>
        </p:txBody>
      </p:sp>
      <p:graphicFrame>
        <p:nvGraphicFramePr>
          <p:cNvPr id="7" name="Tabulka 7">
            <a:extLst>
              <a:ext uri="{FF2B5EF4-FFF2-40B4-BE49-F238E27FC236}">
                <a16:creationId xmlns:a16="http://schemas.microsoft.com/office/drawing/2014/main" id="{13A674D0-AEDF-44E7-AEA9-C2705D3BE3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2765885"/>
              </p:ext>
            </p:extLst>
          </p:nvPr>
        </p:nvGraphicFramePr>
        <p:xfrm>
          <a:off x="457200" y="1763713"/>
          <a:ext cx="8415784" cy="4833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5619">
                  <a:extLst>
                    <a:ext uri="{9D8B030D-6E8A-4147-A177-3AD203B41FA5}">
                      <a16:colId xmlns:a16="http://schemas.microsoft.com/office/drawing/2014/main" val="3416416263"/>
                    </a:ext>
                  </a:extLst>
                </a:gridCol>
                <a:gridCol w="1350150">
                  <a:extLst>
                    <a:ext uri="{9D8B030D-6E8A-4147-A177-3AD203B41FA5}">
                      <a16:colId xmlns:a16="http://schemas.microsoft.com/office/drawing/2014/main" val="3753896683"/>
                    </a:ext>
                  </a:extLst>
                </a:gridCol>
                <a:gridCol w="6050015">
                  <a:extLst>
                    <a:ext uri="{9D8B030D-6E8A-4147-A177-3AD203B41FA5}">
                      <a16:colId xmlns:a16="http://schemas.microsoft.com/office/drawing/2014/main" val="3424006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Proces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Zodpovědnost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Popis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124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Předpoklad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Držitel rozhodnutí o registraci (MAH)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Identifikuje lékaře, kteří jsou oprávnění předepisovat LP.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Lékaři musí splňovat následující kritéria: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s-CZ" dirty="0"/>
                        <a:t>                   - pracovat v rámci schváleného centra pro léčbu….. podle národních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s-CZ" dirty="0"/>
                        <a:t>                      standardů.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s-CZ" dirty="0"/>
                        <a:t>                  - být správně informováni o specifických podmínkách léčby LP….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Tito lékaři obdrží </a:t>
                      </a:r>
                      <a:r>
                        <a:rPr lang="cs-CZ" i="1" dirty="0"/>
                        <a:t>„Soupravu pro předepisujícího lékaře“, </a:t>
                      </a:r>
                      <a:r>
                        <a:rPr lang="cs-CZ" i="0" dirty="0"/>
                        <a:t>která obsahuje: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s-CZ" i="0" dirty="0"/>
                        <a:t>                    - Informace pro lékaře, které zahrnují následující klíčové položky: …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s-CZ" i="0" dirty="0"/>
                        <a:t>                    - Souhrn údajů o přípravku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s-CZ" i="0" dirty="0"/>
                        <a:t>                    - </a:t>
                      </a:r>
                      <a:r>
                        <a:rPr lang="en-GB" i="0" dirty="0"/>
                        <a:t>&lt;</a:t>
                      </a:r>
                      <a:r>
                        <a:rPr lang="cs-CZ" i="0" dirty="0"/>
                        <a:t>Informace pro pacienta</a:t>
                      </a:r>
                      <a:r>
                        <a:rPr lang="en-GB" i="0" dirty="0"/>
                        <a:t>&gt;</a:t>
                      </a:r>
                      <a:endParaRPr lang="cs-CZ" i="0" dirty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s-CZ" i="0" dirty="0"/>
                        <a:t>                    - </a:t>
                      </a:r>
                      <a:r>
                        <a:rPr lang="en-GB" i="0" dirty="0"/>
                        <a:t>&lt;</a:t>
                      </a:r>
                      <a:r>
                        <a:rPr lang="cs-CZ" i="0" dirty="0"/>
                        <a:t>Karta pacienta</a:t>
                      </a:r>
                      <a:r>
                        <a:rPr lang="en-GB" i="0" dirty="0"/>
                        <a:t>&gt;</a:t>
                      </a:r>
                      <a:endParaRPr lang="cs-CZ" dirty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dirty="0" err="1"/>
                        <a:t>Schv</a:t>
                      </a:r>
                      <a:r>
                        <a:rPr lang="cs-CZ" dirty="0" err="1"/>
                        <a:t>álený</a:t>
                      </a:r>
                      <a:r>
                        <a:rPr lang="cs-CZ" dirty="0"/>
                        <a:t>/é lékař/centrum pro léčbu…..identifikuje svou schválenou lékárnu.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MAH určí distributora/y v ČR.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MAH vytvoří a bude udržovat databázi schválených předepisujících lékařů a lékáren. </a:t>
                      </a:r>
                      <a:r>
                        <a:rPr lang="cs-CZ" dirty="0" err="1"/>
                        <a:t>Dtb</a:t>
                      </a:r>
                      <a:r>
                        <a:rPr lang="cs-CZ" dirty="0"/>
                        <a:t>. schválených lékařů/center bude sdílena se schválenými lékárnami, zatímco </a:t>
                      </a:r>
                      <a:r>
                        <a:rPr lang="cs-CZ" dirty="0" err="1"/>
                        <a:t>dtb</a:t>
                      </a:r>
                      <a:r>
                        <a:rPr lang="cs-CZ" dirty="0"/>
                        <a:t>. schválených lékáren bude sdílena s distributorem/y.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8237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1.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Pacient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Navštěvuje schváleného lékaře.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6140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2.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Schválený lékař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Předepisuje LP 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&gt;……. &lt; na standardní předpis.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Informuje pacienta o specifických podmínkách pro užívání LP &gt;….. &lt;.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Předá pacientovi </a:t>
                      </a:r>
                      <a:r>
                        <a:rPr lang="en-GB" i="0" dirty="0"/>
                        <a:t>&lt;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 a kartu pacienta</a:t>
                      </a:r>
                      <a:r>
                        <a:rPr lang="en-GB" i="0" dirty="0"/>
                        <a:t>&gt;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Odešle pacienta do schválené lékárny.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736756"/>
                  </a:ext>
                </a:extLst>
              </a:tr>
            </a:tbl>
          </a:graphicData>
        </a:graphic>
      </p:graphicFrame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1B127A-2207-4F47-93E1-57790868C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0917E28-4CC1-4667-A71E-8A25A4A1C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BEAD803-4AE0-45F5-8D2C-2A3443AF22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384090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DC525E-9133-467C-98F2-4DD8E3361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Systém kontrolované distribuce – příklad (2/2)</a:t>
            </a:r>
            <a:endParaRPr lang="en-GB" dirty="0"/>
          </a:p>
        </p:txBody>
      </p:sp>
      <p:graphicFrame>
        <p:nvGraphicFramePr>
          <p:cNvPr id="7" name="Tabulka 7">
            <a:extLst>
              <a:ext uri="{FF2B5EF4-FFF2-40B4-BE49-F238E27FC236}">
                <a16:creationId xmlns:a16="http://schemas.microsoft.com/office/drawing/2014/main" id="{13A674D0-AEDF-44E7-AEA9-C2705D3BE3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5945821"/>
              </p:ext>
            </p:extLst>
          </p:nvPr>
        </p:nvGraphicFramePr>
        <p:xfrm>
          <a:off x="457200" y="1763713"/>
          <a:ext cx="8415784" cy="4080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5619">
                  <a:extLst>
                    <a:ext uri="{9D8B030D-6E8A-4147-A177-3AD203B41FA5}">
                      <a16:colId xmlns:a16="http://schemas.microsoft.com/office/drawing/2014/main" val="3416416263"/>
                    </a:ext>
                  </a:extLst>
                </a:gridCol>
                <a:gridCol w="1350150">
                  <a:extLst>
                    <a:ext uri="{9D8B030D-6E8A-4147-A177-3AD203B41FA5}">
                      <a16:colId xmlns:a16="http://schemas.microsoft.com/office/drawing/2014/main" val="3753896683"/>
                    </a:ext>
                  </a:extLst>
                </a:gridCol>
                <a:gridCol w="6050015">
                  <a:extLst>
                    <a:ext uri="{9D8B030D-6E8A-4147-A177-3AD203B41FA5}">
                      <a16:colId xmlns:a16="http://schemas.microsoft.com/office/drawing/2014/main" val="3424006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Proces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Zodpovědnost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Popis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124249"/>
                  </a:ext>
                </a:extLst>
              </a:tr>
              <a:tr h="349342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3.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Pacient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Předloží předpis v určené lékárně.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00431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4.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Lékárník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Zkontroluje,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zda je lékař/předepisující lékař vydávající  předpis uveden v databázi schválených lékařů/předepisujících lékařů. </a:t>
                      </a:r>
                    </a:p>
                    <a:p>
                      <a:pPr marL="284400" indent="-28575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Pokud ano, vydá pacientovi LP &gt;…… &lt; a informuje ho podle standardních odborných pravidel, nebo objedná LP &gt;……. &lt; u distributora.</a:t>
                      </a:r>
                    </a:p>
                    <a:p>
                      <a:pPr marL="284400" indent="-28575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Pokud lékař/předepisující lékař NENÍ uveden v databázi, lékárník informuje MAH. </a:t>
                      </a:r>
                    </a:p>
                    <a:p>
                      <a:pPr marL="284400" indent="-28575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Pokud je lékař/předepisující lékař uveden v databázi, MAH dodržuje příslušný postup popsaný níže.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01792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5.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Distributor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Pokud je objednávající lékárna uvedena v databázi schválených lékáren, je objednávka zpracována a LP &gt;…… &lt; je dodán do lékárny.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Pokud NENÍ objednávající lékárna v databázi, informuje distributor MAH. Pokud je lékárna  v databázi, MAH postupuje podle příslušného postupu popsaného výše.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725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6.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Lékárník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Vydá pacientovi LP 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&gt;…. &lt; a informuje ho podle standardních odborných pravidel.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324144"/>
                  </a:ext>
                </a:extLst>
              </a:tr>
            </a:tbl>
          </a:graphicData>
        </a:graphic>
      </p:graphicFrame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1B127A-2207-4F47-93E1-57790868C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0917E28-4CC1-4667-A71E-8A25A4A1C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BEAD803-4AE0-45F5-8D2C-2A3443AF22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05264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DC525E-9133-467C-98F2-4DD8E3361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Systém kontrolované distribuce – příklad postupu zavedení „Nového lékaře/centra pro léčbu…/lékárny“ (1/2)</a:t>
            </a:r>
            <a:endParaRPr lang="en-GB" dirty="0"/>
          </a:p>
        </p:txBody>
      </p:sp>
      <p:graphicFrame>
        <p:nvGraphicFramePr>
          <p:cNvPr id="7" name="Tabulka 7">
            <a:extLst>
              <a:ext uri="{FF2B5EF4-FFF2-40B4-BE49-F238E27FC236}">
                <a16:creationId xmlns:a16="http://schemas.microsoft.com/office/drawing/2014/main" id="{13A674D0-AEDF-44E7-AEA9-C2705D3BE3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0095167"/>
              </p:ext>
            </p:extLst>
          </p:nvPr>
        </p:nvGraphicFramePr>
        <p:xfrm>
          <a:off x="457200" y="1763713"/>
          <a:ext cx="8415784" cy="3345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5619">
                  <a:extLst>
                    <a:ext uri="{9D8B030D-6E8A-4147-A177-3AD203B41FA5}">
                      <a16:colId xmlns:a16="http://schemas.microsoft.com/office/drawing/2014/main" val="3416416263"/>
                    </a:ext>
                  </a:extLst>
                </a:gridCol>
                <a:gridCol w="1350150">
                  <a:extLst>
                    <a:ext uri="{9D8B030D-6E8A-4147-A177-3AD203B41FA5}">
                      <a16:colId xmlns:a16="http://schemas.microsoft.com/office/drawing/2014/main" val="3753896683"/>
                    </a:ext>
                  </a:extLst>
                </a:gridCol>
                <a:gridCol w="6050015">
                  <a:extLst>
                    <a:ext uri="{9D8B030D-6E8A-4147-A177-3AD203B41FA5}">
                      <a16:colId xmlns:a16="http://schemas.microsoft.com/office/drawing/2014/main" val="3424006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Proces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Zodpovědnost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Popis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124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7.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Pacient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Navštěvuje lékaře.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00431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8.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Lékař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Předepisuje 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LP &gt;…… &lt;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2824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9.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Pacient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Předloží předpis v lékárně.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725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10.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Lékárna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Objedná 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LP &gt;…… &lt;  u distributora.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3241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11.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Distributor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Rozpozná, že objednávající lékárna NENÍ uvedena v databázi schválených lékáren.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Informuje lékárníka o specifickém systému pro objednávání a distribuci LP &gt;…….. &lt; a požádá ho, aby informoval předepisujícího lékaře.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Informuje MAH a poskytne mu kontaktní údaje na lékárnu (telefonní číslo).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327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12.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Lékárník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Informuje lékaře o postupu – systém kontrolované distribuce.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2479393"/>
                  </a:ext>
                </a:extLst>
              </a:tr>
            </a:tbl>
          </a:graphicData>
        </a:graphic>
      </p:graphicFrame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1B127A-2207-4F47-93E1-57790868C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0917E28-4CC1-4667-A71E-8A25A4A1C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BEAD803-4AE0-45F5-8D2C-2A3443AF22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123606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DC525E-9133-467C-98F2-4DD8E3361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Systém kontrolované distribuce – příklad postupu zavedení „Nového lékaře/centra pro léčbu…/lékárny“ (2/2)</a:t>
            </a:r>
            <a:endParaRPr lang="en-GB" dirty="0"/>
          </a:p>
        </p:txBody>
      </p:sp>
      <p:graphicFrame>
        <p:nvGraphicFramePr>
          <p:cNvPr id="7" name="Tabulka 7">
            <a:extLst>
              <a:ext uri="{FF2B5EF4-FFF2-40B4-BE49-F238E27FC236}">
                <a16:creationId xmlns:a16="http://schemas.microsoft.com/office/drawing/2014/main" id="{13A674D0-AEDF-44E7-AEA9-C2705D3BE3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8030749"/>
              </p:ext>
            </p:extLst>
          </p:nvPr>
        </p:nvGraphicFramePr>
        <p:xfrm>
          <a:off x="457200" y="1763713"/>
          <a:ext cx="8415784" cy="425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5619">
                  <a:extLst>
                    <a:ext uri="{9D8B030D-6E8A-4147-A177-3AD203B41FA5}">
                      <a16:colId xmlns:a16="http://schemas.microsoft.com/office/drawing/2014/main" val="3416416263"/>
                    </a:ext>
                  </a:extLst>
                </a:gridCol>
                <a:gridCol w="1350150">
                  <a:extLst>
                    <a:ext uri="{9D8B030D-6E8A-4147-A177-3AD203B41FA5}">
                      <a16:colId xmlns:a16="http://schemas.microsoft.com/office/drawing/2014/main" val="3753896683"/>
                    </a:ext>
                  </a:extLst>
                </a:gridCol>
                <a:gridCol w="6050015">
                  <a:extLst>
                    <a:ext uri="{9D8B030D-6E8A-4147-A177-3AD203B41FA5}">
                      <a16:colId xmlns:a16="http://schemas.microsoft.com/office/drawing/2014/main" val="3424006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Proces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Zodpovědnost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Popis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124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13.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Držitel rozhodnutí o registraci (MAH)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 kontaktuje „nového lékaře/centrum/lékárnu“.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 učiní maximum pro schválení lékaře a/nebo lékárny jako centra pro léčbu ….. podle národních standardů.</a:t>
                      </a:r>
                      <a:endParaRPr lang="cs-CZ" sz="1350" b="0" u="non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Pokud je</a:t>
                      </a:r>
                      <a:r>
                        <a:rPr lang="cs-CZ" sz="1350" b="1" u="heavy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úspěšný, 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poskytne lékaři a/nebo lékárně všechny povinné informace o LP &gt;…….. &lt;, včetně systému pro objednávání.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-  Poskytne lékaři „Soupravu pro předepisujícího lékaře“.</a:t>
                      </a:r>
                      <a:endParaRPr lang="en-GB" sz="13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4400" indent="-284400"/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              -  Registruje lékaře do databáze schválených předepisujících lékařů a  </a:t>
                      </a:r>
                    </a:p>
                    <a:p>
                      <a:pPr marL="284400" indent="-284400"/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lékárnu do seznamu schválených lékáren.</a:t>
                      </a:r>
                      <a:endParaRPr lang="en-GB" sz="13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4400" indent="-284400"/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               - Informuje distributora o aktualizaci databáze.</a:t>
                      </a:r>
                      <a:endParaRPr lang="en-GB" sz="13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4400" indent="-284400"/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3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4400" lvl="0" indent="-284400"/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Proces začíná opět od </a:t>
                      </a:r>
                      <a:r>
                        <a:rPr lang="cs-CZ" sz="1350" b="1" u="heavy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bodu 2.</a:t>
                      </a:r>
                      <a:endParaRPr lang="en-GB" sz="13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4400" indent="-284400"/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3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350" b="1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Pokud n</a:t>
                      </a:r>
                      <a:r>
                        <a:rPr lang="cs-CZ" sz="1350" b="1" u="heavy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ení úspěšný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tj. lékař není přijat do centra pro léčbu …..podle národních standardů, MAH doporučí lékaři, aby odeslal pacienta s …..do stávajícího centra pro léčbu…….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18951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0" dirty="0"/>
                        <a:t>14.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i="0" dirty="0"/>
                        <a:t>Nový lékař/centrum/ lékárna</a:t>
                      </a:r>
                      <a:endParaRPr lang="en-GB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dirty="0"/>
                        <a:t>Odmítne dodržovat navržený postup: LP</a:t>
                      </a:r>
                      <a:r>
                        <a:rPr lang="cs-CZ" sz="135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&gt;…… &lt;  není dodán.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997124"/>
                  </a:ext>
                </a:extLst>
              </a:tr>
            </a:tbl>
          </a:graphicData>
        </a:graphic>
      </p:graphicFrame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1B127A-2207-4F47-93E1-57790868C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0917E28-4CC1-4667-A71E-8A25A4A1C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BEAD803-4AE0-45F5-8D2C-2A3443AF22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5183874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Společné EM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68052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SÚKL preferuje, aby všichni držitelé rozhodnutí o registraci LP, které obsahují stejnou účinnou látku/ kombinaci, aktivně spolupracovali na přípravě a distribuci společných EM včetně distribučního plánu</a:t>
            </a:r>
          </a:p>
          <a:p>
            <a:endParaRPr lang="cs-CZ" dirty="0"/>
          </a:p>
          <a:p>
            <a:r>
              <a:rPr lang="cs-CZ" dirty="0"/>
              <a:t>Jednotný obsah, grafická úprava, formát, bez firemních log a s uvedením pouze účinné látky/kombinace </a:t>
            </a:r>
          </a:p>
          <a:p>
            <a:pPr lvl="1"/>
            <a:r>
              <a:rPr lang="cs-CZ" dirty="0"/>
              <a:t>např. </a:t>
            </a:r>
            <a:r>
              <a:rPr lang="cs-CZ" dirty="0" err="1"/>
              <a:t>infliximab</a:t>
            </a:r>
            <a:r>
              <a:rPr lang="cs-CZ" dirty="0"/>
              <a:t>, </a:t>
            </a:r>
            <a:r>
              <a:rPr lang="cs-CZ" dirty="0" err="1"/>
              <a:t>leflunomid</a:t>
            </a:r>
            <a:r>
              <a:rPr lang="cs-CZ" dirty="0"/>
              <a:t>, </a:t>
            </a:r>
            <a:r>
              <a:rPr lang="cs-CZ" dirty="0" err="1"/>
              <a:t>tenofovir-disoproxil</a:t>
            </a:r>
            <a:r>
              <a:rPr lang="cs-CZ" dirty="0"/>
              <a:t>, </a:t>
            </a:r>
            <a:r>
              <a:rPr lang="cs-CZ" dirty="0" err="1"/>
              <a:t>rituximab</a:t>
            </a:r>
            <a:r>
              <a:rPr lang="cs-CZ" dirty="0"/>
              <a:t>, </a:t>
            </a:r>
            <a:r>
              <a:rPr lang="cs-CZ" dirty="0" err="1"/>
              <a:t>valproát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Posuzuje se individuálně</a:t>
            </a:r>
          </a:p>
          <a:p>
            <a:pPr lvl="1"/>
            <a:r>
              <a:rPr lang="cs-CZ" dirty="0"/>
              <a:t>Problematika </a:t>
            </a:r>
            <a:r>
              <a:rPr lang="cs-CZ" dirty="0" err="1"/>
              <a:t>biosimilars</a:t>
            </a:r>
            <a:r>
              <a:rPr lang="cs-CZ" dirty="0"/>
              <a:t>, generik (</a:t>
            </a:r>
            <a:r>
              <a:rPr lang="cs-CZ" dirty="0" err="1"/>
              <a:t>additional</a:t>
            </a:r>
            <a:r>
              <a:rPr lang="cs-CZ" dirty="0"/>
              <a:t> monitoring jen referenční LP?)</a:t>
            </a:r>
          </a:p>
          <a:p>
            <a:pPr lvl="1"/>
            <a:r>
              <a:rPr lang="cs-CZ" dirty="0"/>
              <a:t>Rozdílné lékové formy? </a:t>
            </a:r>
          </a:p>
          <a:p>
            <a:pPr lvl="1"/>
            <a:r>
              <a:rPr lang="cs-CZ" dirty="0"/>
              <a:t>Rozdílná indikace? (patent) </a:t>
            </a:r>
          </a:p>
          <a:p>
            <a:pPr lvl="1"/>
            <a:r>
              <a:rPr lang="cs-CZ" dirty="0"/>
              <a:t>Rozdílný způsob přípravy? </a:t>
            </a:r>
          </a:p>
          <a:p>
            <a:pPr lvl="1"/>
            <a:r>
              <a:rPr lang="cs-CZ" dirty="0"/>
              <a:t>Rozdílné dávkování?</a:t>
            </a:r>
          </a:p>
          <a:p>
            <a:endParaRPr lang="cs-CZ" sz="1200" dirty="0"/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534675803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Platí se regulační poplatky za předložení české verze DHPC/EM ke schválení na odbor FV SÚKL?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Neplatí</a:t>
            </a:r>
          </a:p>
          <a:p>
            <a:endParaRPr lang="cs-CZ" dirty="0"/>
          </a:p>
          <a:p>
            <a:r>
              <a:rPr lang="cs-CZ" dirty="0"/>
              <a:t>Regulační poplatky se platí pouze za předložení změny v registraci obecně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 Vybrané dotazy z praxe</a:t>
            </a:r>
          </a:p>
        </p:txBody>
      </p:sp>
    </p:spTree>
    <p:extLst>
      <p:ext uri="{BB962C8B-B14F-4D97-AF65-F5344CB8AC3E}">
        <p14:creationId xmlns:p14="http://schemas.microsoft.com/office/powerpoint/2010/main" val="2567875644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BC5CEB-779A-49FE-AAAA-AF182A184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Časté nedostatky (1/4)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61682D6-FF77-450E-A07A-6B534E45E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590185"/>
          </a:xfrm>
        </p:spPr>
        <p:txBody>
          <a:bodyPr>
            <a:normAutofit/>
          </a:bodyPr>
          <a:lstStyle/>
          <a:p>
            <a:r>
              <a:rPr lang="cs-CZ" dirty="0"/>
              <a:t>Sdělení mají být jasná, stručná a obsahově nepřesahující základní rámec tématu</a:t>
            </a:r>
          </a:p>
          <a:p>
            <a:pPr lvl="1"/>
            <a:r>
              <a:rPr lang="cs-CZ" dirty="0"/>
              <a:t>Neuvádět nadbytečné informace, EM není duplikátem </a:t>
            </a:r>
            <a:r>
              <a:rPr lang="cs-CZ" dirty="0" err="1"/>
              <a:t>SmPC</a:t>
            </a:r>
            <a:r>
              <a:rPr lang="cs-CZ" dirty="0"/>
              <a:t>/PIL</a:t>
            </a:r>
          </a:p>
          <a:p>
            <a:pPr lvl="1"/>
            <a:r>
              <a:rPr lang="cs-CZ" dirty="0"/>
              <a:t>Cílem EM je upozornit na důležité bezpečnostní informace, minimalizovat rizika a tím zajistit ochranu zdraví pacienta a dalších osob, které s LP přicházejí do přímého kontaktu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Nevhodná interpretace klíčových informací (</a:t>
            </a:r>
            <a:r>
              <a:rPr lang="cs-CZ" dirty="0" err="1"/>
              <a:t>key</a:t>
            </a:r>
            <a:r>
              <a:rPr lang="cs-CZ" dirty="0"/>
              <a:t> </a:t>
            </a:r>
            <a:r>
              <a:rPr lang="cs-CZ" dirty="0" err="1"/>
              <a:t>elements</a:t>
            </a:r>
            <a:r>
              <a:rPr lang="cs-CZ" dirty="0"/>
              <a:t>) uvedených v rozhodnutí o registraci (aktualizace pro ČR)</a:t>
            </a:r>
          </a:p>
          <a:p>
            <a:pPr lvl="1"/>
            <a:r>
              <a:rPr lang="cs-CZ" dirty="0"/>
              <a:t>Držitel má povinnost uskutečnit PASS obecně, ale ta v ČR neprobíhá.</a:t>
            </a:r>
          </a:p>
          <a:p>
            <a:pPr lvl="1"/>
            <a:r>
              <a:rPr lang="cs-CZ" dirty="0"/>
              <a:t>Povinnost PASS není relevantní pro generika</a:t>
            </a:r>
          </a:p>
          <a:p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44E9E95-8701-48F9-A16B-4426FE47B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ECDC00-0E84-473D-8A31-AE77F19A8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C1803EF2-98D0-4FF2-92D2-BB89DE4170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materiály/Časté nedostatky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4642385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776D1F-AF09-457C-9C37-31A652718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Časté nedostatky (2/4)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2587DE-8A91-42A4-B4D8-B0F66736A9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Špatná interpretace pojmů, např.</a:t>
            </a:r>
          </a:p>
          <a:p>
            <a:endParaRPr lang="cs-CZ" dirty="0"/>
          </a:p>
          <a:p>
            <a:pPr lvl="1"/>
            <a:r>
              <a:rPr lang="cs-CZ" b="1" i="1" dirty="0"/>
              <a:t>ADR (</a:t>
            </a:r>
            <a:r>
              <a:rPr lang="cs-CZ" b="1" i="1" dirty="0" err="1"/>
              <a:t>Adverse</a:t>
            </a:r>
            <a:r>
              <a:rPr lang="cs-CZ" b="1" i="1" dirty="0"/>
              <a:t> </a:t>
            </a:r>
            <a:r>
              <a:rPr lang="cs-CZ" b="1" i="1" dirty="0" err="1"/>
              <a:t>Drug</a:t>
            </a:r>
            <a:r>
              <a:rPr lang="cs-CZ" b="1" i="1" dirty="0"/>
              <a:t> </a:t>
            </a:r>
            <a:r>
              <a:rPr lang="cs-CZ" b="1" i="1" dirty="0" err="1"/>
              <a:t>Reaction</a:t>
            </a:r>
            <a:r>
              <a:rPr lang="cs-CZ" b="1" i="1" dirty="0"/>
              <a:t>) ≠ AE (</a:t>
            </a:r>
            <a:r>
              <a:rPr lang="cs-CZ" b="1" i="1" dirty="0" err="1"/>
              <a:t>Adverse</a:t>
            </a:r>
            <a:r>
              <a:rPr lang="cs-CZ" b="1" i="1" dirty="0"/>
              <a:t> Event)</a:t>
            </a:r>
          </a:p>
          <a:p>
            <a:pPr lvl="2"/>
            <a:r>
              <a:rPr lang="cs-CZ" dirty="0"/>
              <a:t>ADR (nežádoucí účinek) s podezřením na kauzalitu je podstatou validních hlášení (ICSR)</a:t>
            </a:r>
          </a:p>
          <a:p>
            <a:pPr lvl="2"/>
            <a:r>
              <a:rPr lang="cs-CZ" dirty="0"/>
              <a:t>AE (nežádoucí příhoda), bez nutnosti podezření na kauzální souvislost s podáním LP, je jednotkou sběru dat za účelem dalšího vyhodnocování, např. formou registrů v rámci PASS.</a:t>
            </a:r>
          </a:p>
          <a:p>
            <a:pPr marL="685800" lvl="2" indent="0">
              <a:buNone/>
            </a:pPr>
            <a:endParaRPr lang="cs-CZ" b="1" i="1" dirty="0"/>
          </a:p>
          <a:p>
            <a:pPr marL="685800" lvl="2" indent="0">
              <a:buNone/>
            </a:pPr>
            <a:endParaRPr lang="cs-CZ" b="1" i="1" dirty="0"/>
          </a:p>
          <a:p>
            <a:pPr lvl="1"/>
            <a:r>
              <a:rPr lang="cs-CZ" b="1" i="1" dirty="0" err="1"/>
              <a:t>Distribution</a:t>
            </a:r>
            <a:r>
              <a:rPr lang="cs-CZ" b="1" i="1" dirty="0"/>
              <a:t> </a:t>
            </a:r>
            <a:r>
              <a:rPr lang="cs-CZ" b="1" i="1" dirty="0" err="1"/>
              <a:t>Plan</a:t>
            </a:r>
            <a:r>
              <a:rPr lang="cs-CZ" b="1" i="1" dirty="0"/>
              <a:t> ≠ </a:t>
            </a:r>
            <a:r>
              <a:rPr lang="cs-CZ" b="1" i="1" dirty="0" err="1"/>
              <a:t>Controlled</a:t>
            </a:r>
            <a:r>
              <a:rPr lang="cs-CZ" b="1" i="1" dirty="0"/>
              <a:t> </a:t>
            </a:r>
            <a:r>
              <a:rPr lang="cs-CZ" b="1" i="1" dirty="0" err="1"/>
              <a:t>Distribution</a:t>
            </a:r>
            <a:r>
              <a:rPr lang="cs-CZ" b="1" i="1" dirty="0"/>
              <a:t> </a:t>
            </a:r>
            <a:r>
              <a:rPr lang="cs-CZ" b="1" i="1" dirty="0" err="1"/>
              <a:t>System</a:t>
            </a:r>
            <a:endParaRPr lang="cs-CZ" b="1" i="1" dirty="0"/>
          </a:p>
          <a:p>
            <a:pPr lvl="2"/>
            <a:r>
              <a:rPr lang="cs-CZ" dirty="0"/>
              <a:t>Distribuční plán je povinnou součástí všech EM a popisuje jejich distribuci</a:t>
            </a:r>
          </a:p>
          <a:p>
            <a:pPr lvl="2"/>
            <a:r>
              <a:rPr lang="cs-CZ" dirty="0"/>
              <a:t>Systém kontrolované distribuce je druh opatření k minimalizaci rizik uvedený v rozhodnutí o registraci a popisuje distribuční řetězec samotného LP kontrolovaným způsobem</a:t>
            </a:r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1D15890-F7E3-4EC9-ADFA-53D18E286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C71395F-9816-4CB0-841C-38FDB3312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EDB35413-E7FC-4D65-9104-1CBE5BC74CF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materiály/Časté nedostatky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5170630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BC5CEB-779A-49FE-AAAA-AF182A184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Časté nedostatky (3/4)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61682D6-FF77-450E-A07A-6B534E45E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590185"/>
          </a:xfrm>
        </p:spPr>
        <p:txBody>
          <a:bodyPr>
            <a:normAutofit/>
          </a:bodyPr>
          <a:lstStyle/>
          <a:p>
            <a:r>
              <a:rPr lang="cs-CZ" dirty="0"/>
              <a:t>Nevhodné překlady do češtiny</a:t>
            </a:r>
          </a:p>
          <a:p>
            <a:pPr lvl="1"/>
            <a:r>
              <a:rPr lang="cs-CZ" dirty="0"/>
              <a:t>Důležité je zachovat smysl sdělení, čtivost a pravidla ČJ gramatiky</a:t>
            </a:r>
          </a:p>
          <a:p>
            <a:pPr lvl="1"/>
            <a:r>
              <a:rPr lang="cs-CZ" dirty="0"/>
              <a:t>Nejsou nutné doslovné překlady dlouhých odstavců, kterými dochází často k nepřesným nebo špatným interpretacím</a:t>
            </a:r>
          </a:p>
          <a:p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44E9E95-8701-48F9-A16B-4426FE47B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ECDC00-0E84-473D-8A31-AE77F19A8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C1803EF2-98D0-4FF2-92D2-BB89DE4170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materiály/Časté nedostatky</a:t>
            </a:r>
            <a:endParaRPr lang="en-GB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31CACFB-69E2-4C86-ABB4-F17659494F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812" y="3429000"/>
            <a:ext cx="6048375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216637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BC5CEB-779A-49FE-AAAA-AF182A184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Časté nedostatky (4/4)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61682D6-FF77-450E-A07A-6B534E45E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590185"/>
          </a:xfrm>
        </p:spPr>
        <p:txBody>
          <a:bodyPr>
            <a:normAutofit/>
          </a:bodyPr>
          <a:lstStyle/>
          <a:p>
            <a:r>
              <a:rPr lang="cs-CZ" dirty="0"/>
              <a:t>Nesoulad s aktuálními texty </a:t>
            </a:r>
            <a:r>
              <a:rPr lang="cs-CZ" dirty="0" err="1"/>
              <a:t>SmPC</a:t>
            </a:r>
            <a:r>
              <a:rPr lang="cs-CZ" dirty="0"/>
              <a:t>/PIL, případně obalem</a:t>
            </a:r>
          </a:p>
          <a:p>
            <a:r>
              <a:rPr lang="cs-CZ" dirty="0"/>
              <a:t>Nekonzistence názvů v rámci dokumentu</a:t>
            </a:r>
          </a:p>
          <a:p>
            <a:r>
              <a:rPr lang="cs-CZ" dirty="0"/>
              <a:t>Návrh změn musí obsahovat i odůvodnění, tj. podklady vedoucí ke změně registrace (např. rozhodnutí o registraci, </a:t>
            </a:r>
            <a:r>
              <a:rPr lang="cs-CZ" dirty="0" err="1"/>
              <a:t>Assessment</a:t>
            </a:r>
            <a:r>
              <a:rPr lang="cs-CZ" dirty="0"/>
              <a:t> Report) </a:t>
            </a:r>
          </a:p>
          <a:p>
            <a:r>
              <a:rPr lang="cs-CZ" dirty="0"/>
              <a:t>Návrhy změn nejsou předkládány s vyznačenými změnami nebo v editovatelné podobě (ideální je MS Word)</a:t>
            </a:r>
          </a:p>
          <a:p>
            <a:r>
              <a:rPr lang="cs-CZ" dirty="0"/>
              <a:t>Předložení formální aktualizace je vhodné spojit s dalšími opodstatněnými změnami</a:t>
            </a:r>
          </a:p>
          <a:p>
            <a:r>
              <a:rPr lang="cs-CZ" dirty="0"/>
              <a:t>Držitel má povinnost distribuce EM podle schváleného distribučního plánu. Nelze tedy očekávat, že jiný Držitel převezme tyto povinnosti v situaci, kdy je na trhu více LP s danou LL.</a:t>
            </a:r>
          </a:p>
          <a:p>
            <a:pPr lvl="1"/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44E9E95-8701-48F9-A16B-4426FE47B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ECDC00-0E84-473D-8A31-AE77F19A8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C1803EF2-98D0-4FF2-92D2-BB89DE4170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Edukační materiály/Časté nedostatky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878230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3255604" y="2821433"/>
            <a:ext cx="4367396" cy="911231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3289357" y="3692250"/>
            <a:ext cx="4333643" cy="1350000"/>
          </a:xfrm>
        </p:spPr>
        <p:txBody>
          <a:bodyPr>
            <a:noAutofit/>
          </a:bodyPr>
          <a:lstStyle/>
          <a:p>
            <a:r>
              <a:rPr lang="cs-CZ" sz="105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050" dirty="0" err="1">
                <a:solidFill>
                  <a:schemeClr val="bg1"/>
                </a:solidFill>
              </a:rPr>
              <a:t>Šrobárova</a:t>
            </a:r>
            <a:r>
              <a:rPr lang="cs-CZ" sz="105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05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05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050" dirty="0">
                <a:solidFill>
                  <a:schemeClr val="bg1"/>
                </a:solidFill>
              </a:rPr>
              <a:t>e-mail: posta@</a:t>
            </a:r>
            <a:r>
              <a:rPr lang="cs-CZ" sz="1050" dirty="0" err="1">
                <a:solidFill>
                  <a:schemeClr val="bg1"/>
                </a:solidFill>
              </a:rPr>
              <a:t>sukl.cz</a:t>
            </a:r>
            <a:endParaRPr lang="cs-CZ" sz="105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3B12-47CA-4036-B17E-E8E98D39AB3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3258" y="1943835"/>
            <a:ext cx="2697485" cy="72923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1857</TotalTime>
  <Words>3343</Words>
  <Application>Microsoft Office PowerPoint</Application>
  <PresentationFormat>Předvádění na obrazovce (4:3)</PresentationFormat>
  <Paragraphs>472</Paragraphs>
  <Slides>32</Slides>
  <Notes>28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Calibri</vt:lpstr>
      <vt:lpstr>Motiv sady Office</vt:lpstr>
      <vt:lpstr>1_Motiv sady Office</vt:lpstr>
      <vt:lpstr>Prezentace aplikace PowerPoint</vt:lpstr>
      <vt:lpstr>EDUKAČNÍ MATERIÁLY - aktuality</vt:lpstr>
      <vt:lpstr>Obsah</vt:lpstr>
      <vt:lpstr>Aktualizace GVP Module XVI + Addendum I</vt:lpstr>
      <vt:lpstr>Pokyn PHV-7</vt:lpstr>
      <vt:lpstr>Systém eRecept     NOVINKA (JARO 2020)</vt:lpstr>
      <vt:lpstr>Web SÚKL</vt:lpstr>
      <vt:lpstr>Web SÚKL           NOVINKA</vt:lpstr>
      <vt:lpstr>Edukační materiály a reklamní prvky</vt:lpstr>
      <vt:lpstr>Elektronický odkaz na SmPC</vt:lpstr>
      <vt:lpstr>Distribuce EM lékařům, kteří používají LP off-label (1/3)</vt:lpstr>
      <vt:lpstr>Distribuce EM lékařům, kteří používají LP off-label (2/3)</vt:lpstr>
      <vt:lpstr>Distribuce EM lékařům, kteří používají LP off-label (2/3)</vt:lpstr>
      <vt:lpstr>Distribuce EM pro léčivý přípravek, který je poskytován v rámci § 16 zákona č. 48/1997 Sb., o veřejném zdravotním pojištění</vt:lpstr>
      <vt:lpstr>Distribuce EM v rámci specifického léčebného programu (1/2)</vt:lpstr>
      <vt:lpstr>Distribuce EM v rámci specifického léčebného programu (2/2)</vt:lpstr>
      <vt:lpstr>Distribuce EM při souběžném dovozu a distribuci</vt:lpstr>
      <vt:lpstr>Distribuce EM elektronicky e-mailem - doporučení</vt:lpstr>
      <vt:lpstr>Distribuce EM dalšími digitálními technologiemi (webové platformy, mobilní aplikace, videa)</vt:lpstr>
      <vt:lpstr>Průběžná distribuce (redistribuce)</vt:lpstr>
      <vt:lpstr>Systém kontrolované distribuce</vt:lpstr>
      <vt:lpstr>Systém kontrolované distribuce – příklad (1/2)</vt:lpstr>
      <vt:lpstr>Systém kontrolované distribuce – příklad (2/2)</vt:lpstr>
      <vt:lpstr>Systém kontrolované distribuce – příklad postupu zavedení „Nového lékaře/centra pro léčbu…/lékárny“ (1/2)</vt:lpstr>
      <vt:lpstr>Systém kontrolované distribuce – příklad postupu zavedení „Nového lékaře/centra pro léčbu…/lékárny“ (2/2)</vt:lpstr>
      <vt:lpstr>Společné EM</vt:lpstr>
      <vt:lpstr>Platí se regulační poplatky za předložení české verze DHPC/EM ke schválení na odbor FV SÚKL?</vt:lpstr>
      <vt:lpstr>Časté nedostatky (1/4)</vt:lpstr>
      <vt:lpstr>Časté nedostatky (2/4)</vt:lpstr>
      <vt:lpstr>Časté nedostatky (3/4)</vt:lpstr>
      <vt:lpstr>Časté nedostatky (4/4)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Navrátilová Veronika</cp:lastModifiedBy>
  <cp:revision>152</cp:revision>
  <dcterms:created xsi:type="dcterms:W3CDTF">2012-11-07T12:54:42Z</dcterms:created>
  <dcterms:modified xsi:type="dcterms:W3CDTF">2020-09-11T09:52:14Z</dcterms:modified>
</cp:coreProperties>
</file>