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handoutMasterIdLst>
    <p:handoutMasterId r:id="rId37"/>
  </p:handoutMasterIdLst>
  <p:sldIdLst>
    <p:sldId id="256" r:id="rId3"/>
    <p:sldId id="257" r:id="rId4"/>
    <p:sldId id="258" r:id="rId5"/>
    <p:sldId id="262" r:id="rId6"/>
    <p:sldId id="261" r:id="rId7"/>
    <p:sldId id="260" r:id="rId8"/>
    <p:sldId id="272" r:id="rId9"/>
    <p:sldId id="263" r:id="rId10"/>
    <p:sldId id="264" r:id="rId11"/>
    <p:sldId id="265" r:id="rId12"/>
    <p:sldId id="266" r:id="rId13"/>
    <p:sldId id="267" r:id="rId14"/>
    <p:sldId id="268" r:id="rId15"/>
    <p:sldId id="269" r:id="rId16"/>
    <p:sldId id="270" r:id="rId17"/>
    <p:sldId id="271" r:id="rId18"/>
    <p:sldId id="273" r:id="rId19"/>
    <p:sldId id="274" r:id="rId20"/>
    <p:sldId id="275" r:id="rId21"/>
    <p:sldId id="276" r:id="rId22"/>
    <p:sldId id="277" r:id="rId23"/>
    <p:sldId id="278" r:id="rId24"/>
    <p:sldId id="279" r:id="rId25"/>
    <p:sldId id="280" r:id="rId26"/>
    <p:sldId id="281" r:id="rId27"/>
    <p:sldId id="282" r:id="rId28"/>
    <p:sldId id="284" r:id="rId29"/>
    <p:sldId id="285" r:id="rId30"/>
    <p:sldId id="286" r:id="rId31"/>
    <p:sldId id="289" r:id="rId32"/>
    <p:sldId id="287" r:id="rId33"/>
    <p:sldId id="288" r:id="rId34"/>
    <p:sldId id="259" r:id="rId35"/>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57" autoAdjust="0"/>
    <p:restoredTop sz="92814" autoAdjust="0"/>
  </p:normalViewPr>
  <p:slideViewPr>
    <p:cSldViewPr>
      <p:cViewPr varScale="1">
        <p:scale>
          <a:sx n="102" d="100"/>
          <a:sy n="102" d="100"/>
        </p:scale>
        <p:origin x="1320" y="102"/>
      </p:cViewPr>
      <p:guideLst>
        <p:guide orient="horz" pos="2160"/>
        <p:guide pos="2880"/>
      </p:guideLst>
    </p:cSldViewPr>
  </p:slideViewPr>
  <p:notesTextViewPr>
    <p:cViewPr>
      <p:scale>
        <a:sx n="100" d="100"/>
        <a:sy n="100" d="100"/>
      </p:scale>
      <p:origin x="0" y="0"/>
    </p:cViewPr>
  </p:notesTextViewPr>
  <p:gridSpacing cx="45005" cy="45005"/>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cs-CZ"/>
              <a:t>Název prezentace</a:t>
            </a:r>
          </a:p>
        </p:txBody>
      </p:sp>
      <p:sp>
        <p:nvSpPr>
          <p:cNvPr id="3" name="Zástupný symbol pro datum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A0B160B-3293-4E6E-9FBE-3E4C1BCE2DB7}" type="datetime1">
              <a:rPr lang="cs-CZ" smtClean="0"/>
              <a:t>11.09.2020</a:t>
            </a:fld>
            <a:endParaRPr lang="cs-CZ"/>
          </a:p>
        </p:txBody>
      </p:sp>
      <p:sp>
        <p:nvSpPr>
          <p:cNvPr id="4" name="Zástupný symbol pro zápatí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r>
              <a:rPr lang="cs-CZ"/>
              <a:t>© 2019  STÁTNÍ ÚSTAV PRO KONTROLU LÉČIV</a:t>
            </a:r>
          </a:p>
        </p:txBody>
      </p:sp>
      <p:sp>
        <p:nvSpPr>
          <p:cNvPr id="5" name="Zástupný symbol pro číslo snímku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C8EF29E-2275-4AD4-85BB-1A64B48EAF92}" type="slidenum">
              <a:rPr lang="cs-CZ" smtClean="0"/>
              <a:pPr/>
              <a:t>‹#›</a:t>
            </a:fld>
            <a:endParaRPr lang="cs-CZ"/>
          </a:p>
        </p:txBody>
      </p:sp>
    </p:spTree>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cs-CZ"/>
              <a:t>Název prezentace</a:t>
            </a:r>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582FECC-A616-4C76-952F-98FFA0FAB97C}" type="datetime1">
              <a:rPr lang="cs-CZ" smtClean="0"/>
              <a:t>11.09.2020</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cs-CZ"/>
              <a:t>© 2019  STÁTNÍ ÚSTAV PRO KONTROLU LÉČIV</a:t>
            </a:r>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0DD6C48-1BDB-489B-90ED-5BA449E5A48F}" type="slidenum">
              <a:rPr lang="cs-CZ" smtClean="0"/>
              <a:pPr/>
              <a:t>‹#›</a:t>
            </a:fld>
            <a:endParaRPr lang="cs-CZ"/>
          </a:p>
        </p:txBody>
      </p:sp>
    </p:spTree>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p:nvPr>
        </p:nvSpPr>
        <p:spPr/>
        <p:txBody>
          <a:bodyPr/>
          <a:lstStyle/>
          <a:p>
            <a:r>
              <a:rPr lang="cs-CZ"/>
              <a:t>Název prezentace</a:t>
            </a:r>
          </a:p>
        </p:txBody>
      </p:sp>
      <p:sp>
        <p:nvSpPr>
          <p:cNvPr id="5" name="Zástupný symbol pro datum 4"/>
          <p:cNvSpPr>
            <a:spLocks noGrp="1"/>
          </p:cNvSpPr>
          <p:nvPr>
            <p:ph type="dt" idx="1"/>
          </p:nvPr>
        </p:nvSpPr>
        <p:spPr/>
        <p:txBody>
          <a:bodyPr/>
          <a:lstStyle/>
          <a:p>
            <a:fld id="{5788FF45-5312-4AB4-AC5A-2D4871C363C6}" type="datetime1">
              <a:rPr lang="cs-CZ" smtClean="0"/>
              <a:t>11.09.2020</a:t>
            </a:fld>
            <a:endParaRPr lang="cs-CZ"/>
          </a:p>
        </p:txBody>
      </p:sp>
      <p:sp>
        <p:nvSpPr>
          <p:cNvPr id="6" name="Zástupný symbol pro zápatí 5"/>
          <p:cNvSpPr>
            <a:spLocks noGrp="1"/>
          </p:cNvSpPr>
          <p:nvPr>
            <p:ph type="ftr" sz="quarter" idx="4"/>
          </p:nvPr>
        </p:nvSpPr>
        <p:spPr/>
        <p:txBody>
          <a:bodyPr/>
          <a:lstStyle/>
          <a:p>
            <a:r>
              <a:rPr lang="cs-CZ"/>
              <a:t>© 2019  STÁTNÍ ÚSTAV PRO KONTROLU LÉČIV</a:t>
            </a:r>
          </a:p>
        </p:txBody>
      </p:sp>
      <p:sp>
        <p:nvSpPr>
          <p:cNvPr id="7" name="Zástupný symbol pro číslo snímku 6"/>
          <p:cNvSpPr>
            <a:spLocks noGrp="1"/>
          </p:cNvSpPr>
          <p:nvPr>
            <p:ph type="sldNum" sz="quarter" idx="5"/>
          </p:nvPr>
        </p:nvSpPr>
        <p:spPr/>
        <p:txBody>
          <a:bodyPr/>
          <a:lstStyle/>
          <a:p>
            <a:fld id="{B0DD6C48-1BDB-489B-90ED-5BA449E5A48F}" type="slidenum">
              <a:rPr lang="cs-CZ" smtClean="0"/>
              <a:pPr/>
              <a:t>3</a:t>
            </a:fld>
            <a:endParaRPr lang="cs-CZ"/>
          </a:p>
        </p:txBody>
      </p:sp>
    </p:spTree>
    <p:extLst>
      <p:ext uri="{BB962C8B-B14F-4D97-AF65-F5344CB8AC3E}">
        <p14:creationId xmlns:p14="http://schemas.microsoft.com/office/powerpoint/2010/main" val="3809740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2160000" y="2130425"/>
            <a:ext cx="6480000" cy="1440000"/>
          </a:xfrm>
        </p:spPr>
        <p:txBody>
          <a:bodyPr/>
          <a:lstStyle/>
          <a:p>
            <a:r>
              <a:rPr lang="cs-CZ"/>
              <a:t>Klepnutím lze upravit styl předlohy nadpisů.</a:t>
            </a:r>
          </a:p>
        </p:txBody>
      </p:sp>
      <p:sp>
        <p:nvSpPr>
          <p:cNvPr id="3" name="Podnadpis 2"/>
          <p:cNvSpPr>
            <a:spLocks noGrp="1"/>
          </p:cNvSpPr>
          <p:nvPr>
            <p:ph type="subTitle" idx="1"/>
          </p:nvPr>
        </p:nvSpPr>
        <p:spPr>
          <a:xfrm>
            <a:off x="2160000" y="3780000"/>
            <a:ext cx="6480000" cy="18000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a:t>Klepnutím lze upravit styl předlohy podnadpisů.</a:t>
            </a:r>
          </a:p>
        </p:txBody>
      </p:sp>
      <p:sp>
        <p:nvSpPr>
          <p:cNvPr id="4" name="Zástupný symbol pro datum 3"/>
          <p:cNvSpPr>
            <a:spLocks noGrp="1"/>
          </p:cNvSpPr>
          <p:nvPr>
            <p:ph type="dt" sz="half" idx="10"/>
          </p:nvPr>
        </p:nvSpPr>
        <p:spPr/>
        <p:txBody>
          <a:bodyPr/>
          <a:lstStyle/>
          <a:p>
            <a:fld id="{BCC4B1E3-E161-4815-8C40-76D83B78E5E5}" type="datetime1">
              <a:rPr lang="cs-CZ" smtClean="0"/>
              <a:t>11.09.2020</a:t>
            </a:fld>
            <a:endParaRPr lang="cs-CZ"/>
          </a:p>
        </p:txBody>
      </p:sp>
      <p:sp>
        <p:nvSpPr>
          <p:cNvPr id="5" name="Zástupný symbol pro zápatí 4"/>
          <p:cNvSpPr>
            <a:spLocks noGrp="1"/>
          </p:cNvSpPr>
          <p:nvPr>
            <p:ph type="ftr" sz="quarter" idx="11"/>
          </p:nvPr>
        </p:nvSpPr>
        <p:spPr/>
        <p:txBody>
          <a:bodyPr/>
          <a:lstStyle/>
          <a:p>
            <a:r>
              <a:rPr lang="cs-CZ"/>
              <a:t>© 2020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lvl1pPr>
              <a:buFontTx/>
              <a:buBlip>
                <a:blip r:embed="rId2"/>
              </a:buBlip>
              <a:defRPr/>
            </a:lvl1pPr>
          </a:lstStyle>
          <a:p>
            <a:pPr lvl="0"/>
            <a:r>
              <a:rPr lang="cs-CZ" dirty="0"/>
              <a:t>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p:cNvSpPr>
            <a:spLocks noGrp="1"/>
          </p:cNvSpPr>
          <p:nvPr>
            <p:ph type="dt" sz="half" idx="10"/>
          </p:nvPr>
        </p:nvSpPr>
        <p:spPr/>
        <p:txBody>
          <a:bodyPr/>
          <a:lstStyle/>
          <a:p>
            <a:fld id="{044A3310-7994-4422-8BD8-0D5E9F399AC7}" type="datetime1">
              <a:rPr lang="cs-CZ" smtClean="0"/>
              <a:t>11.09.2020</a:t>
            </a:fld>
            <a:endParaRPr lang="cs-CZ"/>
          </a:p>
        </p:txBody>
      </p:sp>
      <p:sp>
        <p:nvSpPr>
          <p:cNvPr id="5" name="Zástupný symbol pro zápatí 4"/>
          <p:cNvSpPr>
            <a:spLocks noGrp="1"/>
          </p:cNvSpPr>
          <p:nvPr>
            <p:ph type="ftr" sz="quarter" idx="11"/>
          </p:nvPr>
        </p:nvSpPr>
        <p:spPr/>
        <p:txBody>
          <a:bodyPr/>
          <a:lstStyle/>
          <a:p>
            <a:r>
              <a:rPr lang="cs-CZ"/>
              <a:t>© 2020  STÁTNÍ ÚSTAV PRO KONTROLU LÉČIV</a:t>
            </a:r>
          </a:p>
        </p:txBody>
      </p:sp>
      <p:sp>
        <p:nvSpPr>
          <p:cNvPr id="6" name="Zástupný symbol pro číslo snímku 5"/>
          <p:cNvSpPr>
            <a:spLocks noGrp="1"/>
          </p:cNvSpPr>
          <p:nvPr>
            <p:ph type="sldNum" sz="quarter" idx="12"/>
          </p:nvPr>
        </p:nvSpPr>
        <p:spPr/>
        <p:txBody>
          <a:bodyPr anchor="t"/>
          <a:lstStyle/>
          <a:p>
            <a:fld id="{3F7E86AA-FCC7-45ED-BAA9-A02C04DFE918}" type="slidenum">
              <a:rPr lang="cs-CZ" smtClean="0"/>
              <a:pPr/>
              <a:t>‹#›</a:t>
            </a:fld>
            <a:endParaRPr lang="cs-CZ" dirty="0"/>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Klepnutím lze upravit styl předlohy nadpisů.</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3A04934-0482-4BEE-A33C-863C8C86F365}" type="datetime1">
              <a:rPr lang="cs-CZ" smtClean="0"/>
              <a:t>11.09.2020</a:t>
            </a:fld>
            <a:endParaRPr lang="cs-CZ"/>
          </a:p>
        </p:txBody>
      </p:sp>
      <p:sp>
        <p:nvSpPr>
          <p:cNvPr id="5" name="Zástupný symbol pro zápatí 4"/>
          <p:cNvSpPr>
            <a:spLocks noGrp="1"/>
          </p:cNvSpPr>
          <p:nvPr>
            <p:ph type="ftr" sz="quarter" idx="11"/>
          </p:nvPr>
        </p:nvSpPr>
        <p:spPr/>
        <p:txBody>
          <a:bodyPr/>
          <a:lstStyle/>
          <a:p>
            <a:r>
              <a:rPr lang="cs-CZ"/>
              <a:t>© 2020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457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C35C8117-3CE6-4A43-A247-8F3F1439A733}" type="datetime1">
              <a:rPr lang="cs-CZ" smtClean="0"/>
              <a:t>11.09.2020</a:t>
            </a:fld>
            <a:endParaRPr lang="cs-CZ"/>
          </a:p>
        </p:txBody>
      </p:sp>
      <p:sp>
        <p:nvSpPr>
          <p:cNvPr id="6" name="Zástupný symbol pro zápatí 5"/>
          <p:cNvSpPr>
            <a:spLocks noGrp="1"/>
          </p:cNvSpPr>
          <p:nvPr>
            <p:ph type="ftr" sz="quarter" idx="11"/>
          </p:nvPr>
        </p:nvSpPr>
        <p:spPr/>
        <p:txBody>
          <a:bodyPr/>
          <a:lstStyle/>
          <a:p>
            <a:r>
              <a:rPr lang="cs-CZ"/>
              <a:t>© 2020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8229600" cy="1143000"/>
          </a:xfrm>
        </p:spPr>
        <p:txBody>
          <a:bodyPr/>
          <a:lstStyle>
            <a:lvl1pPr>
              <a:defRPr/>
            </a:lvl1pPr>
          </a:lstStyle>
          <a:p>
            <a:r>
              <a:rPr lang="cs-CZ" dirty="0"/>
              <a:t>Klepnutím lze upravit styl předlohy nadpisů.</a:t>
            </a:r>
          </a:p>
        </p:txBody>
      </p:sp>
      <p:sp>
        <p:nvSpPr>
          <p:cNvPr id="3" name="Zástupný symbol pro text 2"/>
          <p:cNvSpPr>
            <a:spLocks noGrp="1"/>
          </p:cNvSpPr>
          <p:nvPr>
            <p:ph type="body" idx="1"/>
          </p:nvPr>
        </p:nvSpPr>
        <p:spPr>
          <a:xfrm>
            <a:off x="457200" y="2232000"/>
            <a:ext cx="4040188"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Klepnutím lze upravit styly předlohy textu.</a:t>
            </a:r>
          </a:p>
        </p:txBody>
      </p:sp>
      <p:sp>
        <p:nvSpPr>
          <p:cNvPr id="4" name="Zástupný symbol pro obsah 3"/>
          <p:cNvSpPr>
            <a:spLocks noGrp="1"/>
          </p:cNvSpPr>
          <p:nvPr>
            <p:ph sz="half" idx="2"/>
          </p:nvPr>
        </p:nvSpPr>
        <p:spPr>
          <a:xfrm>
            <a:off x="457200" y="2854800"/>
            <a:ext cx="4040188" cy="33645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a:t>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5" name="Zástupný symbol pro text 4"/>
          <p:cNvSpPr>
            <a:spLocks noGrp="1"/>
          </p:cNvSpPr>
          <p:nvPr>
            <p:ph type="body" sz="quarter" idx="3"/>
          </p:nvPr>
        </p:nvSpPr>
        <p:spPr>
          <a:xfrm>
            <a:off x="4645025" y="2232000"/>
            <a:ext cx="4041775"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Klepnutím lze upravit styly předlohy textu.</a:t>
            </a:r>
          </a:p>
        </p:txBody>
      </p:sp>
      <p:sp>
        <p:nvSpPr>
          <p:cNvPr id="6" name="Zástupný symbol pro obsah 5"/>
          <p:cNvSpPr>
            <a:spLocks noGrp="1"/>
          </p:cNvSpPr>
          <p:nvPr>
            <p:ph sz="quarter" idx="4"/>
          </p:nvPr>
        </p:nvSpPr>
        <p:spPr>
          <a:xfrm>
            <a:off x="4645025" y="2854800"/>
            <a:ext cx="4041775" cy="33645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0CD4C6EA-8751-456A-A607-E487E4F004C4}" type="datetime1">
              <a:rPr lang="cs-CZ" smtClean="0"/>
              <a:t>11.09.2020</a:t>
            </a:fld>
            <a:endParaRPr lang="cs-CZ"/>
          </a:p>
        </p:txBody>
      </p:sp>
      <p:sp>
        <p:nvSpPr>
          <p:cNvPr id="8" name="Zástupný symbol pro zápatí 7"/>
          <p:cNvSpPr>
            <a:spLocks noGrp="1"/>
          </p:cNvSpPr>
          <p:nvPr>
            <p:ph type="ftr" sz="quarter" idx="11"/>
          </p:nvPr>
        </p:nvSpPr>
        <p:spPr/>
        <p:txBody>
          <a:bodyPr/>
          <a:lstStyle/>
          <a:p>
            <a:r>
              <a:rPr lang="cs-CZ"/>
              <a:t>© 2020  STÁTNÍ ÚSTAV PRO KONTROLU LÉČIV</a:t>
            </a:r>
          </a:p>
        </p:txBody>
      </p:sp>
      <p:sp>
        <p:nvSpPr>
          <p:cNvPr id="9" name="Zástupný symbol pro číslo snímku 8"/>
          <p:cNvSpPr>
            <a:spLocks noGrp="1"/>
          </p:cNvSpPr>
          <p:nvPr>
            <p:ph type="sldNum" sz="quarter" idx="12"/>
          </p:nvPr>
        </p:nvSpPr>
        <p:spPr/>
        <p:txBody>
          <a:bodyPr/>
          <a:lstStyle/>
          <a:p>
            <a:fld id="{3F7E86AA-FCC7-45ED-BAA9-A02C04DFE918}" type="slidenum">
              <a:rPr lang="cs-CZ" smtClean="0"/>
              <a:pPr/>
              <a:t>‹#›</a:t>
            </a:fld>
            <a:endParaRPr lang="cs-CZ"/>
          </a:p>
        </p:txBody>
      </p:sp>
      <p:sp>
        <p:nvSpPr>
          <p:cNvPr id="10"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E14AD104-2F69-4874-BA1F-42A57EDDFA92}" type="datetime1">
              <a:rPr lang="cs-CZ" smtClean="0"/>
              <a:t>11.09.2020</a:t>
            </a:fld>
            <a:endParaRPr lang="cs-CZ"/>
          </a:p>
        </p:txBody>
      </p:sp>
      <p:sp>
        <p:nvSpPr>
          <p:cNvPr id="4" name="Zástupný symbol pro zápatí 3"/>
          <p:cNvSpPr>
            <a:spLocks noGrp="1"/>
          </p:cNvSpPr>
          <p:nvPr>
            <p:ph type="ftr" sz="quarter" idx="11"/>
          </p:nvPr>
        </p:nvSpPr>
        <p:spPr/>
        <p:txBody>
          <a:bodyPr/>
          <a:lstStyle/>
          <a:p>
            <a:r>
              <a:rPr lang="cs-CZ"/>
              <a:t>© 2020  STÁTNÍ ÚSTAV PRO KONTROLU LÉČIV</a:t>
            </a:r>
          </a:p>
        </p:txBody>
      </p:sp>
      <p:sp>
        <p:nvSpPr>
          <p:cNvPr id="5" name="Zástupný symbol pro číslo snímku 4"/>
          <p:cNvSpPr>
            <a:spLocks noGrp="1"/>
          </p:cNvSpPr>
          <p:nvPr>
            <p:ph type="sldNum" sz="quarter" idx="12"/>
          </p:nvPr>
        </p:nvSpPr>
        <p:spPr/>
        <p:txBody>
          <a:bodyPr/>
          <a:lstStyle/>
          <a:p>
            <a:fld id="{3F7E86AA-FCC7-45ED-BAA9-A02C04DFE918}" type="slidenum">
              <a:rPr lang="cs-CZ" smtClean="0"/>
              <a:pPr/>
              <a:t>‹#›</a:t>
            </a:fld>
            <a:endParaRPr lang="cs-CZ"/>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CBE58459-8C27-4A86-97BB-43CC8248F257}" type="datetime1">
              <a:rPr lang="cs-CZ" smtClean="0"/>
              <a:t>11.09.2020</a:t>
            </a:fld>
            <a:endParaRPr lang="cs-CZ"/>
          </a:p>
        </p:txBody>
      </p:sp>
      <p:sp>
        <p:nvSpPr>
          <p:cNvPr id="4" name="Zástupný symbol pro číslo snímku 3"/>
          <p:cNvSpPr>
            <a:spLocks noGrp="1"/>
          </p:cNvSpPr>
          <p:nvPr>
            <p:ph type="sldNum" sz="quarter" idx="12"/>
          </p:nvPr>
        </p:nvSpPr>
        <p:spPr/>
        <p:txBody>
          <a:bodyPr/>
          <a:lstStyle/>
          <a:p>
            <a:fld id="{3F7E86AA-FCC7-45ED-BAA9-A02C04DFE918}" type="slidenum">
              <a:rPr lang="cs-CZ" smtClean="0"/>
              <a:pPr/>
              <a:t>‹#›</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a:t>© 2020  STÁTNÍ ÚSTAV PRO KONTROLU LÉČIV</a:t>
            </a:r>
            <a:endParaRPr lang="cs-CZ" dirty="0"/>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3008313" cy="1162050"/>
          </a:xfrm>
        </p:spPr>
        <p:txBody>
          <a:bodyPr anchor="b"/>
          <a:lstStyle>
            <a:lvl1pPr algn="l">
              <a:defRPr sz="2000" b="1"/>
            </a:lvl1pPr>
          </a:lstStyle>
          <a:p>
            <a:r>
              <a:rPr lang="cs-CZ" dirty="0"/>
              <a:t>Klepnutím lze upravit styl předlohy nadpisů.</a:t>
            </a:r>
          </a:p>
        </p:txBody>
      </p:sp>
      <p:sp>
        <p:nvSpPr>
          <p:cNvPr id="3" name="Zástupný symbol pro obsah 2"/>
          <p:cNvSpPr>
            <a:spLocks noGrp="1"/>
          </p:cNvSpPr>
          <p:nvPr>
            <p:ph idx="1"/>
          </p:nvPr>
        </p:nvSpPr>
        <p:spPr>
          <a:xfrm>
            <a:off x="3575050" y="1080001"/>
            <a:ext cx="5111750" cy="51393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2248326"/>
            <a:ext cx="3008313" cy="39709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F4938D61-4AAC-4865-B1E8-32B2AC7D3F7A}" type="datetime1">
              <a:rPr lang="cs-CZ" smtClean="0"/>
              <a:t>11.09.2020</a:t>
            </a:fld>
            <a:endParaRPr lang="cs-CZ"/>
          </a:p>
        </p:txBody>
      </p:sp>
      <p:sp>
        <p:nvSpPr>
          <p:cNvPr id="6" name="Zástupný symbol pro zápatí 5"/>
          <p:cNvSpPr>
            <a:spLocks noGrp="1"/>
          </p:cNvSpPr>
          <p:nvPr>
            <p:ph type="ftr" sz="quarter" idx="11"/>
          </p:nvPr>
        </p:nvSpPr>
        <p:spPr/>
        <p:txBody>
          <a:bodyPr/>
          <a:lstStyle/>
          <a:p>
            <a:r>
              <a:rPr lang="cs-CZ"/>
              <a:t>© 2020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Klepnutím lze upravit styl předlohy nadpisů.</a:t>
            </a:r>
          </a:p>
        </p:txBody>
      </p:sp>
      <p:sp>
        <p:nvSpPr>
          <p:cNvPr id="3" name="Zástupný symbol pro obrázek 2"/>
          <p:cNvSpPr>
            <a:spLocks noGrp="1"/>
          </p:cNvSpPr>
          <p:nvPr>
            <p:ph type="pic" idx="1"/>
          </p:nvPr>
        </p:nvSpPr>
        <p:spPr>
          <a:xfrm>
            <a:off x="1792288" y="1080000"/>
            <a:ext cx="5486400" cy="363883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F77185C0-7EBE-40FD-9E54-495C3776CB5C}" type="datetime1">
              <a:rPr lang="cs-CZ" smtClean="0"/>
              <a:t>11.09.2020</a:t>
            </a:fld>
            <a:endParaRPr lang="cs-CZ"/>
          </a:p>
        </p:txBody>
      </p:sp>
      <p:sp>
        <p:nvSpPr>
          <p:cNvPr id="6" name="Zástupný symbol pro zápatí 5"/>
          <p:cNvSpPr>
            <a:spLocks noGrp="1"/>
          </p:cNvSpPr>
          <p:nvPr>
            <p:ph type="ftr" sz="quarter" idx="11"/>
          </p:nvPr>
        </p:nvSpPr>
        <p:spPr/>
        <p:txBody>
          <a:bodyPr/>
          <a:lstStyle/>
          <a:p>
            <a:r>
              <a:rPr lang="cs-CZ"/>
              <a:t>© 2020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9E2D4827-99E5-4625-A493-073583A46474}" type="datetime1">
              <a:rPr lang="cs-CZ" smtClean="0"/>
              <a:t>11.09.2020</a:t>
            </a:fld>
            <a:endParaRPr lang="cs-CZ"/>
          </a:p>
        </p:txBody>
      </p:sp>
      <p:sp>
        <p:nvSpPr>
          <p:cNvPr id="5" name="Zástupný symbol pro zápatí 4"/>
          <p:cNvSpPr>
            <a:spLocks noGrp="1"/>
          </p:cNvSpPr>
          <p:nvPr>
            <p:ph type="ftr" sz="quarter" idx="11"/>
          </p:nvPr>
        </p:nvSpPr>
        <p:spPr/>
        <p:txBody>
          <a:bodyPr/>
          <a:lstStyle/>
          <a:p>
            <a:r>
              <a:rPr lang="cs-CZ"/>
              <a:t>© 2020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1080000"/>
            <a:ext cx="2057400" cy="5040000"/>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457200" y="1080000"/>
            <a:ext cx="6019800" cy="5040000"/>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FADB1D9B-758B-4771-8D63-03F403074DC0}" type="datetime1">
              <a:rPr lang="cs-CZ" smtClean="0"/>
              <a:t>11.09.2020</a:t>
            </a:fld>
            <a:endParaRPr lang="cs-CZ"/>
          </a:p>
        </p:txBody>
      </p:sp>
      <p:sp>
        <p:nvSpPr>
          <p:cNvPr id="5" name="Zástupný symbol pro zápatí 4"/>
          <p:cNvSpPr>
            <a:spLocks noGrp="1"/>
          </p:cNvSpPr>
          <p:nvPr>
            <p:ph type="ftr" sz="quarter" idx="11"/>
          </p:nvPr>
        </p:nvSpPr>
        <p:spPr/>
        <p:txBody>
          <a:bodyPr/>
          <a:lstStyle/>
          <a:p>
            <a:r>
              <a:rPr lang="cs-CZ"/>
              <a:t>© 2020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a:t>NÁZEV PREZENTACE / kapitola</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2160000" y="2130425"/>
            <a:ext cx="6480000" cy="1440000"/>
          </a:xfrm>
        </p:spPr>
        <p:txBody>
          <a:bodyPr/>
          <a:lstStyle/>
          <a:p>
            <a:r>
              <a:rPr lang="cs-CZ"/>
              <a:t>Klepnutím lze upravit styl předlohy nadpisů.</a:t>
            </a:r>
          </a:p>
        </p:txBody>
      </p:sp>
      <p:sp>
        <p:nvSpPr>
          <p:cNvPr id="3" name="Podnadpis 2"/>
          <p:cNvSpPr>
            <a:spLocks noGrp="1"/>
          </p:cNvSpPr>
          <p:nvPr>
            <p:ph type="subTitle" idx="1"/>
          </p:nvPr>
        </p:nvSpPr>
        <p:spPr>
          <a:xfrm>
            <a:off x="2160000" y="3780000"/>
            <a:ext cx="6480000" cy="18000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a:t>Klepnutím lze upravit styl předlohy podnadpisů.</a:t>
            </a:r>
          </a:p>
        </p:txBody>
      </p:sp>
      <p:sp>
        <p:nvSpPr>
          <p:cNvPr id="4" name="Zástupný symbol pro datum 3"/>
          <p:cNvSpPr>
            <a:spLocks noGrp="1"/>
          </p:cNvSpPr>
          <p:nvPr>
            <p:ph type="dt" sz="half" idx="10"/>
          </p:nvPr>
        </p:nvSpPr>
        <p:spPr/>
        <p:txBody>
          <a:bodyPr/>
          <a:lstStyle/>
          <a:p>
            <a:fld id="{F5A39D56-8550-46B5-A737-97339BECB66D}" type="datetime1">
              <a:rPr lang="cs-CZ" smtClean="0"/>
              <a:t>11.09.2020</a:t>
            </a:fld>
            <a:endParaRPr lang="cs-CZ"/>
          </a:p>
        </p:txBody>
      </p:sp>
      <p:sp>
        <p:nvSpPr>
          <p:cNvPr id="5" name="Zástupný symbol pro zápatí 4"/>
          <p:cNvSpPr>
            <a:spLocks noGrp="1"/>
          </p:cNvSpPr>
          <p:nvPr>
            <p:ph type="ftr" sz="quarter" idx="11"/>
          </p:nvPr>
        </p:nvSpPr>
        <p:spPr/>
        <p:txBody>
          <a:bodyPr/>
          <a:lstStyle/>
          <a:p>
            <a:r>
              <a:rPr lang="cs-CZ"/>
              <a:t>© 2020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8B981683-E67A-4442-AC31-2F15D93AB5A3}" type="datetime1">
              <a:rPr lang="cs-CZ" smtClean="0"/>
              <a:t>11.09.2020</a:t>
            </a:fld>
            <a:endParaRPr lang="cs-CZ"/>
          </a:p>
        </p:txBody>
      </p:sp>
      <p:sp>
        <p:nvSpPr>
          <p:cNvPr id="5" name="Zástupný symbol pro zápatí 4"/>
          <p:cNvSpPr>
            <a:spLocks noGrp="1"/>
          </p:cNvSpPr>
          <p:nvPr>
            <p:ph type="ftr" sz="quarter" idx="11"/>
          </p:nvPr>
        </p:nvSpPr>
        <p:spPr/>
        <p:txBody>
          <a:bodyPr/>
          <a:lstStyle/>
          <a:p>
            <a:r>
              <a:rPr lang="cs-CZ"/>
              <a:t>© 2020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Klepnutím lze upravit styl předlohy nadpisů.</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839CCB7B-8380-4DDF-8F2B-2C5D68C61FB7}" type="datetime1">
              <a:rPr lang="cs-CZ" smtClean="0"/>
              <a:t>11.09.2020</a:t>
            </a:fld>
            <a:endParaRPr lang="cs-CZ"/>
          </a:p>
        </p:txBody>
      </p:sp>
      <p:sp>
        <p:nvSpPr>
          <p:cNvPr id="5" name="Zástupný symbol pro zápatí 4"/>
          <p:cNvSpPr>
            <a:spLocks noGrp="1"/>
          </p:cNvSpPr>
          <p:nvPr>
            <p:ph type="ftr" sz="quarter" idx="11"/>
          </p:nvPr>
        </p:nvSpPr>
        <p:spPr/>
        <p:txBody>
          <a:bodyPr/>
          <a:lstStyle/>
          <a:p>
            <a:r>
              <a:rPr lang="cs-CZ"/>
              <a:t>© 2020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457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C348F310-B903-4B9A-BE58-2BDA7DACB799}" type="datetime1">
              <a:rPr lang="cs-CZ" smtClean="0"/>
              <a:t>11.09.2020</a:t>
            </a:fld>
            <a:endParaRPr lang="cs-CZ"/>
          </a:p>
        </p:txBody>
      </p:sp>
      <p:sp>
        <p:nvSpPr>
          <p:cNvPr id="6" name="Zástupný symbol pro zápatí 5"/>
          <p:cNvSpPr>
            <a:spLocks noGrp="1"/>
          </p:cNvSpPr>
          <p:nvPr>
            <p:ph type="ftr" sz="quarter" idx="11"/>
          </p:nvPr>
        </p:nvSpPr>
        <p:spPr/>
        <p:txBody>
          <a:bodyPr/>
          <a:lstStyle/>
          <a:p>
            <a:r>
              <a:rPr lang="cs-CZ"/>
              <a:t>© 2020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8229600" cy="1143000"/>
          </a:xfrm>
        </p:spPr>
        <p:txBody>
          <a:bodyPr/>
          <a:lstStyle>
            <a:lvl1pPr>
              <a:defRPr/>
            </a:lvl1pPr>
          </a:lstStyle>
          <a:p>
            <a:r>
              <a:rPr lang="cs-CZ" dirty="0"/>
              <a:t>Klepnutím lze upravit styl předlohy nadpisů.</a:t>
            </a:r>
          </a:p>
        </p:txBody>
      </p:sp>
      <p:sp>
        <p:nvSpPr>
          <p:cNvPr id="3" name="Zástupný symbol pro text 2"/>
          <p:cNvSpPr>
            <a:spLocks noGrp="1"/>
          </p:cNvSpPr>
          <p:nvPr>
            <p:ph type="body" idx="1"/>
          </p:nvPr>
        </p:nvSpPr>
        <p:spPr>
          <a:xfrm>
            <a:off x="457200" y="2232000"/>
            <a:ext cx="4040188"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Klepnutím lze upravit styly předlohy textu.</a:t>
            </a:r>
          </a:p>
        </p:txBody>
      </p:sp>
      <p:sp>
        <p:nvSpPr>
          <p:cNvPr id="4" name="Zástupný symbol pro obsah 3"/>
          <p:cNvSpPr>
            <a:spLocks noGrp="1"/>
          </p:cNvSpPr>
          <p:nvPr>
            <p:ph sz="half" idx="2"/>
          </p:nvPr>
        </p:nvSpPr>
        <p:spPr>
          <a:xfrm>
            <a:off x="457200" y="2843934"/>
            <a:ext cx="4040188" cy="333935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a:t>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5" name="Zástupný symbol pro text 4"/>
          <p:cNvSpPr>
            <a:spLocks noGrp="1"/>
          </p:cNvSpPr>
          <p:nvPr>
            <p:ph type="body" sz="quarter" idx="3"/>
          </p:nvPr>
        </p:nvSpPr>
        <p:spPr>
          <a:xfrm>
            <a:off x="4645025" y="2232000"/>
            <a:ext cx="4041775"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Klepnutím lze upravit styly předlohy textu.</a:t>
            </a:r>
          </a:p>
        </p:txBody>
      </p:sp>
      <p:sp>
        <p:nvSpPr>
          <p:cNvPr id="6" name="Zástupný symbol pro obsah 5"/>
          <p:cNvSpPr>
            <a:spLocks noGrp="1"/>
          </p:cNvSpPr>
          <p:nvPr>
            <p:ph sz="quarter" idx="4"/>
          </p:nvPr>
        </p:nvSpPr>
        <p:spPr>
          <a:xfrm>
            <a:off x="4645025" y="2843934"/>
            <a:ext cx="4041775" cy="333935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7877B65-5F1B-4FE3-B7D7-D260A56783D4}" type="datetime1">
              <a:rPr lang="cs-CZ" smtClean="0"/>
              <a:t>11.09.2020</a:t>
            </a:fld>
            <a:endParaRPr lang="cs-CZ"/>
          </a:p>
        </p:txBody>
      </p:sp>
      <p:sp>
        <p:nvSpPr>
          <p:cNvPr id="8" name="Zástupný symbol pro zápatí 7"/>
          <p:cNvSpPr>
            <a:spLocks noGrp="1"/>
          </p:cNvSpPr>
          <p:nvPr>
            <p:ph type="ftr" sz="quarter" idx="11"/>
          </p:nvPr>
        </p:nvSpPr>
        <p:spPr/>
        <p:txBody>
          <a:bodyPr/>
          <a:lstStyle/>
          <a:p>
            <a:r>
              <a:rPr lang="cs-CZ"/>
              <a:t>© 2020  STÁTNÍ ÚSTAV PRO KONTROLU LÉČIV</a:t>
            </a:r>
          </a:p>
        </p:txBody>
      </p:sp>
      <p:sp>
        <p:nvSpPr>
          <p:cNvPr id="9" name="Zástupný symbol pro číslo snímku 8"/>
          <p:cNvSpPr>
            <a:spLocks noGrp="1"/>
          </p:cNvSpPr>
          <p:nvPr>
            <p:ph type="sldNum" sz="quarter" idx="12"/>
          </p:nvPr>
        </p:nvSpPr>
        <p:spPr/>
        <p:txBody>
          <a:bodyPr/>
          <a:lstStyle/>
          <a:p>
            <a:fld id="{3F7E86AA-FCC7-45ED-BAA9-A02C04DFE918}" type="slidenum">
              <a:rPr lang="cs-CZ" smtClean="0"/>
              <a:pPr/>
              <a:t>‹#›</a:t>
            </a:fld>
            <a:endParaRPr lang="cs-CZ"/>
          </a:p>
        </p:txBody>
      </p:sp>
      <p:sp>
        <p:nvSpPr>
          <p:cNvPr id="10"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EC3BB3EA-AE92-49F7-A958-37D49D45D3DD}" type="datetime1">
              <a:rPr lang="cs-CZ" smtClean="0"/>
              <a:t>11.09.2020</a:t>
            </a:fld>
            <a:endParaRPr lang="cs-CZ"/>
          </a:p>
        </p:txBody>
      </p:sp>
      <p:sp>
        <p:nvSpPr>
          <p:cNvPr id="4" name="Zástupný symbol pro zápatí 3"/>
          <p:cNvSpPr>
            <a:spLocks noGrp="1"/>
          </p:cNvSpPr>
          <p:nvPr>
            <p:ph type="ftr" sz="quarter" idx="11"/>
          </p:nvPr>
        </p:nvSpPr>
        <p:spPr/>
        <p:txBody>
          <a:bodyPr/>
          <a:lstStyle/>
          <a:p>
            <a:r>
              <a:rPr lang="cs-CZ"/>
              <a:t>© 2020  STÁTNÍ ÚSTAV PRO KONTROLU LÉČIV</a:t>
            </a:r>
          </a:p>
        </p:txBody>
      </p:sp>
      <p:sp>
        <p:nvSpPr>
          <p:cNvPr id="5" name="Zástupný symbol pro číslo snímku 4"/>
          <p:cNvSpPr>
            <a:spLocks noGrp="1"/>
          </p:cNvSpPr>
          <p:nvPr>
            <p:ph type="sldNum" sz="quarter" idx="12"/>
          </p:nvPr>
        </p:nvSpPr>
        <p:spPr/>
        <p:txBody>
          <a:bodyPr/>
          <a:lstStyle/>
          <a:p>
            <a:fld id="{3F7E86AA-FCC7-45ED-BAA9-A02C04DFE918}" type="slidenum">
              <a:rPr lang="cs-CZ" smtClean="0"/>
              <a:pPr/>
              <a:t>‹#›</a:t>
            </a:fld>
            <a:endParaRPr lang="cs-CZ"/>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59F84D6E-655D-4BE6-86EF-1D0DDFA2FDCD}" type="datetime1">
              <a:rPr lang="cs-CZ" smtClean="0"/>
              <a:t>11.09.2020</a:t>
            </a:fld>
            <a:endParaRPr lang="cs-CZ"/>
          </a:p>
        </p:txBody>
      </p:sp>
      <p:sp>
        <p:nvSpPr>
          <p:cNvPr id="4" name="Zástupný symbol pro číslo snímku 3"/>
          <p:cNvSpPr>
            <a:spLocks noGrp="1"/>
          </p:cNvSpPr>
          <p:nvPr>
            <p:ph type="sldNum" sz="quarter" idx="12"/>
          </p:nvPr>
        </p:nvSpPr>
        <p:spPr/>
        <p:txBody>
          <a:bodyPr/>
          <a:lstStyle/>
          <a:p>
            <a:fld id="{3F7E86AA-FCC7-45ED-BAA9-A02C04DFE918}" type="slidenum">
              <a:rPr lang="cs-CZ" smtClean="0"/>
              <a:pPr/>
              <a:t>‹#›</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a:t>© 2020  STÁTNÍ ÚSTAV PRO KONTROLU LÉČIV</a:t>
            </a:r>
            <a:endParaRPr lang="cs-CZ" dirty="0"/>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3008313" cy="1162050"/>
          </a:xfrm>
        </p:spPr>
        <p:txBody>
          <a:bodyPr anchor="b"/>
          <a:lstStyle>
            <a:lvl1pPr algn="l">
              <a:defRPr sz="2000" b="1"/>
            </a:lvl1pPr>
          </a:lstStyle>
          <a:p>
            <a:r>
              <a:rPr lang="cs-CZ" dirty="0"/>
              <a:t>Klepnutím lze upravit styl předlohy nadpisů.</a:t>
            </a:r>
          </a:p>
        </p:txBody>
      </p:sp>
      <p:sp>
        <p:nvSpPr>
          <p:cNvPr id="3" name="Zástupný symbol pro obsah 2"/>
          <p:cNvSpPr>
            <a:spLocks noGrp="1"/>
          </p:cNvSpPr>
          <p:nvPr>
            <p:ph idx="1"/>
          </p:nvPr>
        </p:nvSpPr>
        <p:spPr>
          <a:xfrm>
            <a:off x="3575050" y="1080001"/>
            <a:ext cx="5111750" cy="51393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2248326"/>
            <a:ext cx="3008313" cy="39709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2EA0DDE9-95E1-4156-9BE8-57EB2C0197F9}" type="datetime1">
              <a:rPr lang="cs-CZ" smtClean="0"/>
              <a:t>11.09.2020</a:t>
            </a:fld>
            <a:endParaRPr lang="cs-CZ"/>
          </a:p>
        </p:txBody>
      </p:sp>
      <p:sp>
        <p:nvSpPr>
          <p:cNvPr id="6" name="Zástupný symbol pro zápatí 5"/>
          <p:cNvSpPr>
            <a:spLocks noGrp="1"/>
          </p:cNvSpPr>
          <p:nvPr>
            <p:ph type="ftr" sz="quarter" idx="11"/>
          </p:nvPr>
        </p:nvSpPr>
        <p:spPr/>
        <p:txBody>
          <a:bodyPr/>
          <a:lstStyle/>
          <a:p>
            <a:r>
              <a:rPr lang="cs-CZ"/>
              <a:t>© 2020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Klepnutím lze upravit styl předlohy nadpisů.</a:t>
            </a:r>
          </a:p>
        </p:txBody>
      </p:sp>
      <p:sp>
        <p:nvSpPr>
          <p:cNvPr id="3" name="Zástupný symbol pro obrázek 2"/>
          <p:cNvSpPr>
            <a:spLocks noGrp="1"/>
          </p:cNvSpPr>
          <p:nvPr>
            <p:ph type="pic" idx="1"/>
          </p:nvPr>
        </p:nvSpPr>
        <p:spPr>
          <a:xfrm>
            <a:off x="1792288" y="1080000"/>
            <a:ext cx="5486400" cy="363883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ADFA2413-16D9-41DB-AD99-BA81D8EC2227}" type="datetime1">
              <a:rPr lang="cs-CZ" smtClean="0"/>
              <a:t>11.09.2020</a:t>
            </a:fld>
            <a:endParaRPr lang="cs-CZ"/>
          </a:p>
        </p:txBody>
      </p:sp>
      <p:sp>
        <p:nvSpPr>
          <p:cNvPr id="6" name="Zástupný symbol pro zápatí 5"/>
          <p:cNvSpPr>
            <a:spLocks noGrp="1"/>
          </p:cNvSpPr>
          <p:nvPr>
            <p:ph type="ftr" sz="quarter" idx="11"/>
          </p:nvPr>
        </p:nvSpPr>
        <p:spPr/>
        <p:txBody>
          <a:bodyPr/>
          <a:lstStyle/>
          <a:p>
            <a:r>
              <a:rPr lang="cs-CZ"/>
              <a:t>© 2020  STÁTNÍ ÚSTAV PRO KONTROLU LÉČIV</a:t>
            </a:r>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4AF35B14-A4D9-4AB3-9AE6-6923EA457C90}" type="datetime1">
              <a:rPr lang="cs-CZ" smtClean="0"/>
              <a:t>11.09.2020</a:t>
            </a:fld>
            <a:endParaRPr lang="cs-CZ"/>
          </a:p>
        </p:txBody>
      </p:sp>
      <p:sp>
        <p:nvSpPr>
          <p:cNvPr id="5" name="Zástupný symbol pro zápatí 4"/>
          <p:cNvSpPr>
            <a:spLocks noGrp="1"/>
          </p:cNvSpPr>
          <p:nvPr>
            <p:ph type="ftr" sz="quarter" idx="11"/>
          </p:nvPr>
        </p:nvSpPr>
        <p:spPr/>
        <p:txBody>
          <a:bodyPr/>
          <a:lstStyle/>
          <a:p>
            <a:r>
              <a:rPr lang="cs-CZ"/>
              <a:t>© 2020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1080000"/>
            <a:ext cx="2057400" cy="5040000"/>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457200" y="1080000"/>
            <a:ext cx="6019800" cy="5040000"/>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0D6F9B0B-41F7-4F3C-9A6C-2B6DA5C07579}" type="datetime1">
              <a:rPr lang="cs-CZ" smtClean="0"/>
              <a:t>11.09.2020</a:t>
            </a:fld>
            <a:endParaRPr lang="cs-CZ"/>
          </a:p>
        </p:txBody>
      </p:sp>
      <p:sp>
        <p:nvSpPr>
          <p:cNvPr id="5" name="Zástupný symbol pro zápatí 4"/>
          <p:cNvSpPr>
            <a:spLocks noGrp="1"/>
          </p:cNvSpPr>
          <p:nvPr>
            <p:ph type="ftr" sz="quarter" idx="11"/>
          </p:nvPr>
        </p:nvSpPr>
        <p:spPr/>
        <p:txBody>
          <a:bodyPr/>
          <a:lstStyle/>
          <a:p>
            <a:r>
              <a:rPr lang="cs-CZ"/>
              <a:t>© 2020  STÁTNÍ ÚSTAV PRO KONTROLU LÉČIV</a:t>
            </a:r>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a:t>NÁZEV PREZENTACE / kapitola</a:t>
            </a:r>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w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4.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6.wmf"/><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5.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1440000"/>
            <a:ext cx="8229600" cy="1143000"/>
          </a:xfrm>
          <a:prstGeom prst="rect">
            <a:avLst/>
          </a:prstGeom>
        </p:spPr>
        <p:txBody>
          <a:bodyPr vert="horz" lIns="91440" tIns="45720" rIns="91440" bIns="45720" rtlCol="0" anchor="ctr">
            <a:normAutofit/>
          </a:bodyPr>
          <a:lstStyle/>
          <a:p>
            <a:r>
              <a:rPr lang="cs-CZ" dirty="0"/>
              <a:t>Klepnutím lze upravit styl předlohy nadpisů.</a:t>
            </a:r>
          </a:p>
        </p:txBody>
      </p:sp>
      <p:sp>
        <p:nvSpPr>
          <p:cNvPr id="3" name="Zástupný symbol pro text 2"/>
          <p:cNvSpPr>
            <a:spLocks noGrp="1"/>
          </p:cNvSpPr>
          <p:nvPr>
            <p:ph type="body" idx="1"/>
          </p:nvPr>
        </p:nvSpPr>
        <p:spPr>
          <a:xfrm>
            <a:off x="457200" y="2520000"/>
            <a:ext cx="8229600" cy="3600000"/>
          </a:xfrm>
          <a:prstGeom prst="rect">
            <a:avLst/>
          </a:prstGeom>
        </p:spPr>
        <p:txBody>
          <a:bodyPr vert="horz" lIns="91440" tIns="45720" rIns="91440" bIns="45720" rtlCol="0">
            <a:normAutofit/>
          </a:bodyPr>
          <a:lstStyle/>
          <a:p>
            <a:pPr lvl="0"/>
            <a:r>
              <a:rPr lang="cs-CZ" dirty="0"/>
              <a:t> 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p:cNvSpPr>
            <a:spLocks noGrp="1"/>
          </p:cNvSpPr>
          <p:nvPr>
            <p:ph type="dt" sz="half" idx="2"/>
          </p:nvPr>
        </p:nvSpPr>
        <p:spPr>
          <a:xfrm>
            <a:off x="6876000" y="6356350"/>
            <a:ext cx="1800000" cy="360000"/>
          </a:xfrm>
          <a:prstGeom prst="rect">
            <a:avLst/>
          </a:prstGeom>
        </p:spPr>
        <p:txBody>
          <a:bodyPr vert="horz" lIns="91440" tIns="45720" rIns="91440" bIns="45720" rtlCol="0" anchor="ctr"/>
          <a:lstStyle>
            <a:lvl1pPr algn="r">
              <a:defRPr sz="900">
                <a:solidFill>
                  <a:schemeClr val="tx1"/>
                </a:solidFill>
              </a:defRPr>
            </a:lvl1pPr>
          </a:lstStyle>
          <a:p>
            <a:fld id="{D3469AA3-2460-47A0-8956-EB0EB3092957}" type="datetime1">
              <a:rPr lang="cs-CZ" smtClean="0"/>
              <a:t>11.09.2020</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a:t>© 2020  STÁTNÍ ÚSTAV PRO KONTROLU LÉČIV</a:t>
            </a:r>
            <a:endParaRPr lang="cs-CZ" dirty="0"/>
          </a:p>
        </p:txBody>
      </p:sp>
      <p:sp>
        <p:nvSpPr>
          <p:cNvPr id="6" name="Zástupný symbol pro číslo snímku 5"/>
          <p:cNvSpPr>
            <a:spLocks noGrp="1"/>
          </p:cNvSpPr>
          <p:nvPr>
            <p:ph type="sldNum" sz="quarter" idx="4"/>
          </p:nvPr>
        </p:nvSpPr>
        <p:spPr>
          <a:xfrm>
            <a:off x="7560000" y="540000"/>
            <a:ext cx="1080000" cy="216000"/>
          </a:xfrm>
          <a:prstGeom prst="rect">
            <a:avLst/>
          </a:prstGeom>
        </p:spPr>
        <p:txBody>
          <a:bodyPr vert="horz" lIns="0" tIns="0" rIns="0" bIns="0" rtlCol="0" anchor="t" anchorCtr="0"/>
          <a:lstStyle>
            <a:lvl1pPr algn="r">
              <a:defRPr sz="900" b="0">
                <a:solidFill>
                  <a:schemeClr val="tx1"/>
                </a:solidFill>
              </a:defRPr>
            </a:lvl1pPr>
          </a:lstStyle>
          <a:p>
            <a:fld id="{3F7E86AA-FCC7-45ED-BAA9-A02C04DFE918}" type="slidenum">
              <a:rPr lang="cs-CZ" smtClean="0"/>
              <a:pPr/>
              <a:t>‹#›</a:t>
            </a:fld>
            <a:endParaRPr lang="cs-CZ" dirty="0"/>
          </a:p>
        </p:txBody>
      </p:sp>
      <p:pic>
        <p:nvPicPr>
          <p:cNvPr id="7" name="Obrázek 6" descr="SÚKL - logo modré.wmf"/>
          <p:cNvPicPr>
            <a:picLocks noChangeAspect="1"/>
          </p:cNvPicPr>
          <p:nvPr userDrawn="1"/>
        </p:nvPicPr>
        <p:blipFill>
          <a:blip r:embed="rId13" cstate="print"/>
          <a:stretch>
            <a:fillRect/>
          </a:stretch>
        </p:blipFill>
        <p:spPr>
          <a:xfrm>
            <a:off x="457200" y="457200"/>
            <a:ext cx="1440000" cy="390185"/>
          </a:xfrm>
          <a:prstGeom prst="rect">
            <a:avLst/>
          </a:prstGeom>
        </p:spPr>
      </p:pic>
      <p:cxnSp>
        <p:nvCxnSpPr>
          <p:cNvPr id="9" name="Přímá spojovací čára 8"/>
          <p:cNvCxnSpPr/>
          <p:nvPr userDrawn="1"/>
        </p:nvCxnSpPr>
        <p:spPr>
          <a:xfrm>
            <a:off x="2186735" y="773705"/>
            <a:ext cx="64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p:transition>
  <p:hf hdr="0"/>
  <p:txStyles>
    <p:titleStyle>
      <a:lvl1pPr algn="l" defTabSz="914400" rtl="0" eaLnBrk="1" latinLnBrk="0" hangingPunct="1">
        <a:spcBef>
          <a:spcPct val="0"/>
        </a:spcBef>
        <a:buNone/>
        <a:defRPr sz="3200" b="1" kern="1200">
          <a:solidFill>
            <a:schemeClr val="tx1"/>
          </a:solidFill>
          <a:latin typeface="+mj-lt"/>
          <a:ea typeface="+mj-ea"/>
          <a:cs typeface="+mj-cs"/>
        </a:defRPr>
      </a:lvl1pPr>
    </p:titleStyle>
    <p:bodyStyle>
      <a:lvl1pPr marL="342900" indent="-342900" algn="l" defTabSz="914400" rtl="0" eaLnBrk="1" latinLnBrk="0" hangingPunct="1">
        <a:spcBef>
          <a:spcPct val="20000"/>
        </a:spcBef>
        <a:buFontTx/>
        <a:buBlip>
          <a:blip r:embed="rId14"/>
        </a:buBlip>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1440000"/>
            <a:ext cx="8229600" cy="1143000"/>
          </a:xfrm>
          <a:prstGeom prst="rect">
            <a:avLst/>
          </a:prstGeom>
        </p:spPr>
        <p:txBody>
          <a:bodyPr vert="horz" lIns="91440" tIns="45720" rIns="91440" bIns="45720" rtlCol="0" anchor="ctr">
            <a:normAutofit/>
          </a:bodyPr>
          <a:lstStyle/>
          <a:p>
            <a:r>
              <a:rPr lang="cs-CZ" dirty="0"/>
              <a:t>Klepnutím lze upravit styl předlohy nadpisů.</a:t>
            </a:r>
          </a:p>
        </p:txBody>
      </p:sp>
      <p:sp>
        <p:nvSpPr>
          <p:cNvPr id="3" name="Zástupný symbol pro text 2"/>
          <p:cNvSpPr>
            <a:spLocks noGrp="1"/>
          </p:cNvSpPr>
          <p:nvPr>
            <p:ph type="body" idx="1"/>
          </p:nvPr>
        </p:nvSpPr>
        <p:spPr>
          <a:xfrm>
            <a:off x="457200" y="2520000"/>
            <a:ext cx="8229600" cy="3600000"/>
          </a:xfrm>
          <a:prstGeom prst="rect">
            <a:avLst/>
          </a:prstGeom>
        </p:spPr>
        <p:txBody>
          <a:bodyPr vert="horz" lIns="91440" tIns="45720" rIns="91440" bIns="45720" rtlCol="0">
            <a:normAutofit/>
          </a:bodyPr>
          <a:lstStyle/>
          <a:p>
            <a:pPr lvl="0"/>
            <a:r>
              <a:rPr lang="cs-CZ" dirty="0"/>
              <a:t> 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p:cNvSpPr>
            <a:spLocks noGrp="1"/>
          </p:cNvSpPr>
          <p:nvPr>
            <p:ph type="dt" sz="half" idx="2"/>
          </p:nvPr>
        </p:nvSpPr>
        <p:spPr>
          <a:xfrm>
            <a:off x="6876000" y="6356350"/>
            <a:ext cx="1800000" cy="360000"/>
          </a:xfrm>
          <a:prstGeom prst="rect">
            <a:avLst/>
          </a:prstGeom>
        </p:spPr>
        <p:txBody>
          <a:bodyPr vert="horz" lIns="91440" tIns="45720" rIns="91440" bIns="45720" rtlCol="0" anchor="ctr"/>
          <a:lstStyle>
            <a:lvl1pPr algn="r">
              <a:defRPr sz="900">
                <a:solidFill>
                  <a:schemeClr val="bg1"/>
                </a:solidFill>
              </a:defRPr>
            </a:lvl1pPr>
          </a:lstStyle>
          <a:p>
            <a:fld id="{360F67CC-BA5D-475F-87F8-3833955125F9}" type="datetime1">
              <a:rPr lang="cs-CZ" smtClean="0"/>
              <a:t>11.09.2020</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bg1"/>
                </a:solidFill>
              </a:defRPr>
            </a:lvl1pPr>
          </a:lstStyle>
          <a:p>
            <a:r>
              <a:rPr lang="cs-CZ"/>
              <a:t>© 2020  STÁTNÍ ÚSTAV PRO KONTROLU LÉČIV</a:t>
            </a:r>
            <a:endParaRPr lang="cs-CZ" dirty="0"/>
          </a:p>
        </p:txBody>
      </p:sp>
      <p:sp>
        <p:nvSpPr>
          <p:cNvPr id="6" name="Zástupný symbol pro číslo snímku 5"/>
          <p:cNvSpPr>
            <a:spLocks noGrp="1"/>
          </p:cNvSpPr>
          <p:nvPr>
            <p:ph type="sldNum" sz="quarter" idx="4"/>
          </p:nvPr>
        </p:nvSpPr>
        <p:spPr>
          <a:xfrm>
            <a:off x="7560000" y="512700"/>
            <a:ext cx="1080000" cy="216000"/>
          </a:xfrm>
          <a:prstGeom prst="rect">
            <a:avLst/>
          </a:prstGeom>
        </p:spPr>
        <p:txBody>
          <a:bodyPr vert="horz" lIns="0" tIns="0" rIns="0" bIns="0" rtlCol="0" anchor="t" anchorCtr="0"/>
          <a:lstStyle>
            <a:lvl1pPr algn="r">
              <a:defRPr sz="900" b="0">
                <a:solidFill>
                  <a:schemeClr val="bg1"/>
                </a:solidFill>
              </a:defRPr>
            </a:lvl1pPr>
          </a:lstStyle>
          <a:p>
            <a:fld id="{3F7E86AA-FCC7-45ED-BAA9-A02C04DFE918}" type="slidenum">
              <a:rPr lang="cs-CZ" smtClean="0"/>
              <a:pPr/>
              <a:t>‹#›</a:t>
            </a:fld>
            <a:endParaRPr lang="cs-CZ" dirty="0"/>
          </a:p>
        </p:txBody>
      </p:sp>
      <p:pic>
        <p:nvPicPr>
          <p:cNvPr id="7" name="Obrázek 6" descr="SÚKL - logo modré.wmf"/>
          <p:cNvPicPr>
            <a:picLocks noChangeAspect="1"/>
          </p:cNvPicPr>
          <p:nvPr userDrawn="1"/>
        </p:nvPicPr>
        <p:blipFill>
          <a:blip r:embed="rId14" cstate="print"/>
          <a:stretch>
            <a:fillRect/>
          </a:stretch>
        </p:blipFill>
        <p:spPr>
          <a:xfrm>
            <a:off x="457201" y="457200"/>
            <a:ext cx="1439998" cy="390185"/>
          </a:xfrm>
          <a:prstGeom prst="rect">
            <a:avLst/>
          </a:prstGeom>
        </p:spPr>
      </p:pic>
      <p:cxnSp>
        <p:nvCxnSpPr>
          <p:cNvPr id="9" name="Přímá spojovací čára 8"/>
          <p:cNvCxnSpPr/>
          <p:nvPr userDrawn="1"/>
        </p:nvCxnSpPr>
        <p:spPr>
          <a:xfrm>
            <a:off x="2186735" y="773705"/>
            <a:ext cx="648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p:transition>
  <p:hf hdr="0"/>
  <p:txStyles>
    <p:titleStyle>
      <a:lvl1pPr algn="l" defTabSz="914400" rtl="0" eaLnBrk="1" latinLnBrk="0" hangingPunct="1">
        <a:spcBef>
          <a:spcPct val="0"/>
        </a:spcBef>
        <a:buNone/>
        <a:defRPr sz="3200" b="1" kern="1200">
          <a:solidFill>
            <a:schemeClr val="bg1"/>
          </a:solidFill>
          <a:latin typeface="+mj-lt"/>
          <a:ea typeface="+mj-ea"/>
          <a:cs typeface="+mj-cs"/>
        </a:defRPr>
      </a:lvl1pPr>
    </p:titleStyle>
    <p:bodyStyle>
      <a:lvl1pPr marL="342900" indent="-342900" algn="l" defTabSz="914400" rtl="0" eaLnBrk="1" latinLnBrk="0" hangingPunct="1">
        <a:spcBef>
          <a:spcPct val="20000"/>
        </a:spcBef>
        <a:buFontTx/>
        <a:buBlip>
          <a:blip r:embed="rId15"/>
        </a:buBlip>
        <a:defRPr sz="2800" kern="1200">
          <a:solidFill>
            <a:schemeClr val="bg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bg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bg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5" name="Obrázek 4" descr="SÚKL - logo white.png"/>
          <p:cNvPicPr>
            <a:picLocks noChangeAspect="1"/>
          </p:cNvPicPr>
          <p:nvPr/>
        </p:nvPicPr>
        <p:blipFill>
          <a:blip r:embed="rId3" cstate="print"/>
          <a:stretch>
            <a:fillRect/>
          </a:stretch>
        </p:blipFill>
        <p:spPr>
          <a:xfrm>
            <a:off x="2773676" y="2942843"/>
            <a:ext cx="3596647" cy="972314"/>
          </a:xfrm>
          <a:prstGeom prst="rect">
            <a:avLst/>
          </a:prstGeom>
        </p:spPr>
      </p:pic>
      <p:sp>
        <p:nvSpPr>
          <p:cNvPr id="6" name="Zástupný symbol pro datum 5"/>
          <p:cNvSpPr>
            <a:spLocks noGrp="1"/>
          </p:cNvSpPr>
          <p:nvPr>
            <p:ph type="dt" sz="half" idx="10"/>
          </p:nvPr>
        </p:nvSpPr>
        <p:spPr/>
        <p:txBody>
          <a:bodyPr/>
          <a:lstStyle/>
          <a:p>
            <a:fld id="{DC431801-05EC-475A-AB98-84900A183F80}" type="datetime1">
              <a:rPr lang="cs-CZ" smtClean="0">
                <a:solidFill>
                  <a:schemeClr val="bg1"/>
                </a:solidFill>
              </a:rPr>
              <a:t>11.09.2020</a:t>
            </a:fld>
            <a:endParaRPr lang="cs-CZ" dirty="0">
              <a:solidFill>
                <a:schemeClr val="bg1"/>
              </a:solidFill>
            </a:endParaRPr>
          </a:p>
        </p:txBody>
      </p:sp>
      <p:sp>
        <p:nvSpPr>
          <p:cNvPr id="8" name="Zástupný symbol pro zápatí 7"/>
          <p:cNvSpPr>
            <a:spLocks noGrp="1"/>
          </p:cNvSpPr>
          <p:nvPr>
            <p:ph type="ftr" sz="quarter" idx="3"/>
          </p:nvPr>
        </p:nvSpPr>
        <p:spPr/>
        <p:txBody>
          <a:bodyPr/>
          <a:lstStyle/>
          <a:p>
            <a:r>
              <a:rPr lang="cs-CZ" dirty="0">
                <a:solidFill>
                  <a:schemeClr val="bg1"/>
                </a:solidFill>
              </a:rPr>
              <a:t>© 2020  STÁTNÍ ÚSTAV PRO KONTROLU LÉČIV</a:t>
            </a:r>
          </a:p>
        </p:txBody>
      </p:sp>
      <p:sp>
        <p:nvSpPr>
          <p:cNvPr id="2" name="Zástupný symbol pro číslo snímku 1">
            <a:extLst>
              <a:ext uri="{FF2B5EF4-FFF2-40B4-BE49-F238E27FC236}">
                <a16:creationId xmlns:a16="http://schemas.microsoft.com/office/drawing/2014/main" id="{BDF6A768-1F4A-4BAA-BCF6-C042AF3A60A3}"/>
              </a:ext>
            </a:extLst>
          </p:cNvPr>
          <p:cNvSpPr>
            <a:spLocks noGrp="1"/>
          </p:cNvSpPr>
          <p:nvPr>
            <p:ph type="sldNum" sz="quarter" idx="12"/>
          </p:nvPr>
        </p:nvSpPr>
        <p:spPr/>
        <p:txBody>
          <a:bodyPr/>
          <a:lstStyle/>
          <a:p>
            <a:fld id="{3F7E86AA-FCC7-45ED-BAA9-A02C04DFE918}" type="slidenum">
              <a:rPr lang="cs-CZ" smtClean="0"/>
              <a:pPr/>
              <a:t>1</a:t>
            </a:fld>
            <a:endParaRPr lang="cs-CZ" dirty="0"/>
          </a:p>
        </p:txBody>
      </p:sp>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4" name="Nadpis 13"/>
          <p:cNvSpPr>
            <a:spLocks noGrp="1"/>
          </p:cNvSpPr>
          <p:nvPr>
            <p:ph type="ctrTitle"/>
          </p:nvPr>
        </p:nvSpPr>
        <p:spPr/>
        <p:txBody>
          <a:bodyPr/>
          <a:lstStyle/>
          <a:p>
            <a:r>
              <a:rPr lang="cs-CZ" cap="all" dirty="0">
                <a:solidFill>
                  <a:schemeClr val="bg1"/>
                </a:solidFill>
              </a:rPr>
              <a:t>nálezy </a:t>
            </a:r>
            <a:r>
              <a:rPr lang="cs-CZ" cap="all" dirty="0" err="1">
                <a:solidFill>
                  <a:schemeClr val="bg1"/>
                </a:solidFill>
              </a:rPr>
              <a:t>fv</a:t>
            </a:r>
            <a:r>
              <a:rPr lang="cs-CZ" cap="all" dirty="0">
                <a:solidFill>
                  <a:schemeClr val="bg1"/>
                </a:solidFill>
              </a:rPr>
              <a:t> inspekcí 2019-2020</a:t>
            </a:r>
          </a:p>
        </p:txBody>
      </p:sp>
      <p:sp>
        <p:nvSpPr>
          <p:cNvPr id="15" name="Podnadpis 14"/>
          <p:cNvSpPr>
            <a:spLocks noGrp="1"/>
          </p:cNvSpPr>
          <p:nvPr>
            <p:ph type="subTitle" idx="1"/>
          </p:nvPr>
        </p:nvSpPr>
        <p:spPr/>
        <p:txBody>
          <a:bodyPr>
            <a:normAutofit/>
          </a:bodyPr>
          <a:lstStyle/>
          <a:p>
            <a:r>
              <a:rPr lang="cs-CZ" sz="2200" dirty="0">
                <a:solidFill>
                  <a:schemeClr val="bg1"/>
                </a:solidFill>
              </a:rPr>
              <a:t>Radim Tobolka</a:t>
            </a:r>
          </a:p>
          <a:p>
            <a:r>
              <a:rPr lang="cs-CZ" sz="2200" dirty="0">
                <a:solidFill>
                  <a:schemeClr val="bg1"/>
                </a:solidFill>
              </a:rPr>
              <a:t>Seminář Aktuality ve </a:t>
            </a:r>
            <a:r>
              <a:rPr lang="cs-CZ" sz="2200" dirty="0" err="1">
                <a:solidFill>
                  <a:schemeClr val="bg1"/>
                </a:solidFill>
              </a:rPr>
              <a:t>farmakovigilanci</a:t>
            </a:r>
            <a:r>
              <a:rPr lang="cs-CZ" sz="2200">
                <a:solidFill>
                  <a:schemeClr val="bg1"/>
                </a:solidFill>
              </a:rPr>
              <a:t>, SÚKL</a:t>
            </a:r>
          </a:p>
          <a:p>
            <a:endParaRPr lang="cs-CZ" sz="2200" dirty="0">
              <a:solidFill>
                <a:schemeClr val="bg1"/>
              </a:solidFill>
            </a:endParaRPr>
          </a:p>
        </p:txBody>
      </p:sp>
      <p:sp>
        <p:nvSpPr>
          <p:cNvPr id="2" name="Zástupný symbol pro datum 1"/>
          <p:cNvSpPr>
            <a:spLocks noGrp="1"/>
          </p:cNvSpPr>
          <p:nvPr>
            <p:ph type="dt" sz="half" idx="10"/>
          </p:nvPr>
        </p:nvSpPr>
        <p:spPr/>
        <p:txBody>
          <a:bodyPr/>
          <a:lstStyle/>
          <a:p>
            <a:fld id="{93AABE50-65F2-4E89-A7D6-69D76D0BA84D}" type="datetime1">
              <a:rPr lang="cs-CZ" smtClean="0"/>
              <a:t>11.09.2020</a:t>
            </a:fld>
            <a:endParaRPr lang="cs-CZ"/>
          </a:p>
        </p:txBody>
      </p:sp>
      <p:sp>
        <p:nvSpPr>
          <p:cNvPr id="4" name="Zástupný symbol pro zápatí 3"/>
          <p:cNvSpPr>
            <a:spLocks noGrp="1"/>
          </p:cNvSpPr>
          <p:nvPr>
            <p:ph type="ftr" sz="quarter" idx="11"/>
          </p:nvPr>
        </p:nvSpPr>
        <p:spPr/>
        <p:txBody>
          <a:bodyPr/>
          <a:lstStyle/>
          <a:p>
            <a:r>
              <a:rPr lang="cs-CZ" dirty="0"/>
              <a:t>© 2020  STÁTNÍ ÚSTAV PRO KONTROLU LÉČIV</a:t>
            </a:r>
          </a:p>
        </p:txBody>
      </p:sp>
      <p:sp>
        <p:nvSpPr>
          <p:cNvPr id="7" name="Zástupný symbol pro text 6"/>
          <p:cNvSpPr>
            <a:spLocks noGrp="1"/>
          </p:cNvSpPr>
          <p:nvPr>
            <p:ph type="body" sz="quarter" idx="13"/>
          </p:nvPr>
        </p:nvSpPr>
        <p:spPr/>
        <p:txBody>
          <a:bodyPr/>
          <a:lstStyle/>
          <a:p>
            <a:r>
              <a:rPr lang="cs-CZ" dirty="0"/>
              <a:t>Inspekční nálezy 2019-2020</a:t>
            </a:r>
          </a:p>
        </p:txBody>
      </p:sp>
      <p:sp>
        <p:nvSpPr>
          <p:cNvPr id="3" name="Zástupný symbol pro číslo snímku 2">
            <a:extLst>
              <a:ext uri="{FF2B5EF4-FFF2-40B4-BE49-F238E27FC236}">
                <a16:creationId xmlns:a16="http://schemas.microsoft.com/office/drawing/2014/main" id="{FA91F962-D25A-463B-9BB8-02F85AC48446}"/>
              </a:ext>
            </a:extLst>
          </p:cNvPr>
          <p:cNvSpPr>
            <a:spLocks noGrp="1"/>
          </p:cNvSpPr>
          <p:nvPr>
            <p:ph type="sldNum" sz="quarter" idx="12"/>
          </p:nvPr>
        </p:nvSpPr>
        <p:spPr/>
        <p:txBody>
          <a:bodyPr/>
          <a:lstStyle/>
          <a:p>
            <a:fld id="{3F7E86AA-FCC7-45ED-BAA9-A02C04DFE918}" type="slidenum">
              <a:rPr lang="cs-CZ" smtClean="0"/>
              <a:pPr/>
              <a:t>2</a:t>
            </a:fld>
            <a:endParaRPr lang="cs-CZ"/>
          </a:p>
        </p:txBody>
      </p:sp>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34810" y="687325"/>
            <a:ext cx="8229600" cy="761146"/>
          </a:xfrm>
        </p:spPr>
        <p:txBody>
          <a:bodyPr>
            <a:normAutofit/>
          </a:bodyPr>
          <a:lstStyle/>
          <a:p>
            <a:pPr algn="ctr"/>
            <a:r>
              <a:rPr lang="cs-CZ" sz="2400" dirty="0"/>
              <a:t>Přehled inspekcí 06-2019 až 06-2020</a:t>
            </a:r>
          </a:p>
        </p:txBody>
      </p:sp>
      <p:sp>
        <p:nvSpPr>
          <p:cNvPr id="4" name="Zástupný symbol pro datum 3"/>
          <p:cNvSpPr>
            <a:spLocks noGrp="1"/>
          </p:cNvSpPr>
          <p:nvPr>
            <p:ph type="dt" sz="half" idx="10"/>
          </p:nvPr>
        </p:nvSpPr>
        <p:spPr/>
        <p:txBody>
          <a:bodyPr/>
          <a:lstStyle/>
          <a:p>
            <a:fld id="{ABBBE1F2-577D-4794-8D7C-A502F157F0A3}" type="datetime1">
              <a:rPr lang="cs-CZ" smtClean="0"/>
              <a:t>11.09.2020</a:t>
            </a:fld>
            <a:endParaRPr lang="cs-CZ"/>
          </a:p>
        </p:txBody>
      </p:sp>
      <p:sp>
        <p:nvSpPr>
          <p:cNvPr id="5" name="Zástupný symbol pro zápatí 4"/>
          <p:cNvSpPr>
            <a:spLocks noGrp="1"/>
          </p:cNvSpPr>
          <p:nvPr>
            <p:ph type="ftr" sz="quarter" idx="11"/>
          </p:nvPr>
        </p:nvSpPr>
        <p:spPr/>
        <p:txBody>
          <a:bodyPr/>
          <a:lstStyle/>
          <a:p>
            <a:r>
              <a:rPr lang="cs-CZ"/>
              <a:t>© 2020  STÁTNÍ ÚSTAV PRO KONTROLU LÉČIV</a:t>
            </a:r>
          </a:p>
        </p:txBody>
      </p:sp>
      <p:sp>
        <p:nvSpPr>
          <p:cNvPr id="21" name="Zástupný symbol pro text 20"/>
          <p:cNvSpPr>
            <a:spLocks noGrp="1"/>
          </p:cNvSpPr>
          <p:nvPr>
            <p:ph type="body" sz="quarter" idx="13"/>
          </p:nvPr>
        </p:nvSpPr>
        <p:spPr/>
        <p:txBody>
          <a:bodyPr/>
          <a:lstStyle/>
          <a:p>
            <a:r>
              <a:rPr lang="cs-CZ" dirty="0"/>
              <a:t>Inspekční nálezy 2019-2020</a:t>
            </a:r>
          </a:p>
        </p:txBody>
      </p:sp>
      <p:sp>
        <p:nvSpPr>
          <p:cNvPr id="7" name="Control 3">
            <a:extLst>
              <a:ext uri="{FF2B5EF4-FFF2-40B4-BE49-F238E27FC236}">
                <a16:creationId xmlns:a16="http://schemas.microsoft.com/office/drawing/2014/main" id="{110B6BF6-1993-4726-9B80-AF3244C1141B}"/>
              </a:ext>
            </a:extLst>
          </p:cNvPr>
          <p:cNvSpPr>
            <a:spLocks noRot="1" noChangeArrowheads="1" noChangeShapeType="1" noTextEdit="1"/>
          </p:cNvSpPr>
          <p:nvPr/>
        </p:nvSpPr>
        <p:spPr bwMode="auto">
          <a:xfrm flipH="1" flipV="1">
            <a:off x="1016603" y="1770123"/>
            <a:ext cx="48931" cy="47546"/>
          </a:xfrm>
          <a:prstGeom prst="rect">
            <a:avLst/>
          </a:prstGeom>
          <a:noFill/>
          <a:ln>
            <a:noFill/>
          </a:ln>
          <a:extLst>
            <a:ext uri="{91240B29-F687-4F45-9708-019B960494DF}">
              <a14:hiddenLine xmlns:a14="http://schemas.microsoft.com/office/drawing/2010/main" w="9525">
                <a:no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6628" name="Picture 4" descr="C:\Users\tobolka\AppData\Local\Temp\msohtmlclip1\01\clip_image001.png">
            <a:extLst>
              <a:ext uri="{FF2B5EF4-FFF2-40B4-BE49-F238E27FC236}">
                <a16:creationId xmlns:a16="http://schemas.microsoft.com/office/drawing/2014/main" id="{11ABB927-2DF8-4BE6-A80A-7D64A071FB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0411" y="1733931"/>
            <a:ext cx="48931" cy="4893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 name="Zástupný symbol pro obsah 9">
            <a:extLst>
              <a:ext uri="{FF2B5EF4-FFF2-40B4-BE49-F238E27FC236}">
                <a16:creationId xmlns:a16="http://schemas.microsoft.com/office/drawing/2014/main" id="{C7FA33E8-A16F-41D6-B606-DB12FE3B3BE0}"/>
              </a:ext>
            </a:extLst>
          </p:cNvPr>
          <p:cNvGraphicFramePr>
            <a:graphicFrameLocks noGrp="1"/>
          </p:cNvGraphicFramePr>
          <p:nvPr>
            <p:ph idx="1"/>
            <p:extLst>
              <p:ext uri="{D42A27DB-BD31-4B8C-83A1-F6EECF244321}">
                <p14:modId xmlns:p14="http://schemas.microsoft.com/office/powerpoint/2010/main" val="3520786433"/>
              </p:ext>
            </p:extLst>
          </p:nvPr>
        </p:nvGraphicFramePr>
        <p:xfrm>
          <a:off x="980411" y="1313765"/>
          <a:ext cx="7327004" cy="4700601"/>
        </p:xfrm>
        <a:graphic>
          <a:graphicData uri="http://schemas.openxmlformats.org/drawingml/2006/table">
            <a:tbl>
              <a:tblPr>
                <a:tableStyleId>{5C22544A-7EE6-4342-B048-85BDC9FD1C3A}</a:tableStyleId>
              </a:tblPr>
              <a:tblGrid>
                <a:gridCol w="1311148">
                  <a:extLst>
                    <a:ext uri="{9D8B030D-6E8A-4147-A177-3AD203B41FA5}">
                      <a16:colId xmlns:a16="http://schemas.microsoft.com/office/drawing/2014/main" val="3964866510"/>
                    </a:ext>
                  </a:extLst>
                </a:gridCol>
                <a:gridCol w="2144114">
                  <a:extLst>
                    <a:ext uri="{9D8B030D-6E8A-4147-A177-3AD203B41FA5}">
                      <a16:colId xmlns:a16="http://schemas.microsoft.com/office/drawing/2014/main" val="220849934"/>
                    </a:ext>
                  </a:extLst>
                </a:gridCol>
                <a:gridCol w="1912734">
                  <a:extLst>
                    <a:ext uri="{9D8B030D-6E8A-4147-A177-3AD203B41FA5}">
                      <a16:colId xmlns:a16="http://schemas.microsoft.com/office/drawing/2014/main" val="1556660541"/>
                    </a:ext>
                  </a:extLst>
                </a:gridCol>
                <a:gridCol w="1959008">
                  <a:extLst>
                    <a:ext uri="{9D8B030D-6E8A-4147-A177-3AD203B41FA5}">
                      <a16:colId xmlns:a16="http://schemas.microsoft.com/office/drawing/2014/main" val="1356294545"/>
                    </a:ext>
                  </a:extLst>
                </a:gridCol>
              </a:tblGrid>
              <a:tr h="624933">
                <a:tc>
                  <a:txBody>
                    <a:bodyPr/>
                    <a:lstStyle/>
                    <a:p>
                      <a:pPr algn="ctr" fontAlgn="ctr"/>
                      <a:r>
                        <a:rPr lang="en-GB" sz="1800" u="none" strike="noStrike" dirty="0">
                          <a:effectLst/>
                        </a:rPr>
                        <a:t>MAH</a:t>
                      </a:r>
                      <a:endParaRPr lang="en-GB" sz="1800" b="1" i="0" u="none" strike="noStrike" dirty="0">
                        <a:effectLst/>
                        <a:latin typeface="Verdana" panose="020B0604030504040204" pitchFamily="34" charset="0"/>
                      </a:endParaRPr>
                    </a:p>
                  </a:txBody>
                  <a:tcPr marL="0" marR="0" marT="0" marB="0" anchor="ctr">
                    <a:solidFill>
                      <a:srgbClr val="FFC000"/>
                    </a:solidFill>
                  </a:tcPr>
                </a:tc>
                <a:tc>
                  <a:txBody>
                    <a:bodyPr/>
                    <a:lstStyle/>
                    <a:p>
                      <a:pPr algn="ctr" fontAlgn="ctr"/>
                      <a:r>
                        <a:rPr lang="en-GB" sz="1800" u="none" strike="noStrike" dirty="0">
                          <a:effectLst/>
                        </a:rPr>
                        <a:t>Type of inspection</a:t>
                      </a:r>
                      <a:endParaRPr lang="en-GB" sz="1800" b="1" i="0" u="none" strike="noStrike" dirty="0">
                        <a:effectLst/>
                        <a:latin typeface="Verdana" panose="020B0604030504040204" pitchFamily="34" charset="0"/>
                      </a:endParaRPr>
                    </a:p>
                  </a:txBody>
                  <a:tcPr marL="0" marR="0" marT="0" marB="0" anchor="ctr">
                    <a:solidFill>
                      <a:srgbClr val="FFC000"/>
                    </a:solidFill>
                  </a:tcPr>
                </a:tc>
                <a:tc>
                  <a:txBody>
                    <a:bodyPr/>
                    <a:lstStyle/>
                    <a:p>
                      <a:pPr algn="ctr" fontAlgn="ctr"/>
                      <a:r>
                        <a:rPr lang="en-GB" sz="1800" u="none" strike="noStrike" dirty="0">
                          <a:effectLst/>
                        </a:rPr>
                        <a:t>Critical finding</a:t>
                      </a:r>
                      <a:endParaRPr lang="en-GB" sz="1800" b="1" i="0" u="none" strike="noStrike" dirty="0">
                        <a:effectLst/>
                        <a:latin typeface="Verdana" panose="020B0604030504040204" pitchFamily="34" charset="0"/>
                      </a:endParaRPr>
                    </a:p>
                  </a:txBody>
                  <a:tcPr marL="0" marR="0" marT="0" marB="0" anchor="ctr">
                    <a:solidFill>
                      <a:srgbClr val="FFC000"/>
                    </a:solidFill>
                  </a:tcPr>
                </a:tc>
                <a:tc>
                  <a:txBody>
                    <a:bodyPr/>
                    <a:lstStyle/>
                    <a:p>
                      <a:pPr algn="ctr" fontAlgn="ctr"/>
                      <a:r>
                        <a:rPr lang="en-GB" sz="1800" u="none" strike="noStrike" dirty="0">
                          <a:effectLst/>
                        </a:rPr>
                        <a:t>Major finding</a:t>
                      </a:r>
                      <a:endParaRPr lang="en-GB" sz="1800" b="1" i="0" u="none" strike="noStrike" dirty="0">
                        <a:effectLst/>
                        <a:latin typeface="Verdana" panose="020B0604030504040204" pitchFamily="34" charset="0"/>
                      </a:endParaRPr>
                    </a:p>
                  </a:txBody>
                  <a:tcPr marL="0" marR="0" marT="0" marB="0" anchor="ctr">
                    <a:solidFill>
                      <a:srgbClr val="FFC000"/>
                    </a:solidFill>
                  </a:tcPr>
                </a:tc>
                <a:extLst>
                  <a:ext uri="{0D108BD9-81ED-4DB2-BD59-A6C34878D82A}">
                    <a16:rowId xmlns:a16="http://schemas.microsoft.com/office/drawing/2014/main" val="3928901020"/>
                  </a:ext>
                </a:extLst>
              </a:tr>
              <a:tr h="339639">
                <a:tc>
                  <a:txBody>
                    <a:bodyPr/>
                    <a:lstStyle/>
                    <a:p>
                      <a:pPr algn="ctr" fontAlgn="ctr"/>
                      <a:r>
                        <a:rPr lang="en-GB" sz="1600" u="none" strike="noStrike" dirty="0">
                          <a:effectLst/>
                          <a:latin typeface="+mn-lt"/>
                        </a:rPr>
                        <a:t>MAH 1</a:t>
                      </a:r>
                      <a:endParaRPr lang="en-GB" sz="1600" b="0" i="0" u="none" strike="noStrike" dirty="0">
                        <a:effectLst/>
                        <a:latin typeface="+mn-lt"/>
                      </a:endParaRPr>
                    </a:p>
                  </a:txBody>
                  <a:tcPr marL="0" marR="0" marT="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cs-CZ" sz="1600" u="none" strike="noStrike" dirty="0">
                          <a:effectLst/>
                          <a:latin typeface="+mn-lt"/>
                        </a:rPr>
                        <a:t>QPPV / PSMF </a:t>
                      </a:r>
                      <a:r>
                        <a:rPr lang="cs-CZ" sz="1600" u="none" strike="noStrike" dirty="0" err="1">
                          <a:effectLst/>
                          <a:latin typeface="+mn-lt"/>
                        </a:rPr>
                        <a:t>site</a:t>
                      </a:r>
                      <a:endParaRPr lang="en-GB" sz="1600" b="0" i="0" u="none" strike="noStrike" dirty="0">
                        <a:effectLst/>
                        <a:latin typeface="+mn-lt"/>
                      </a:endParaRPr>
                    </a:p>
                  </a:txBody>
                  <a:tcPr marL="0" marR="0" marT="0" marB="0" anchor="ctr"/>
                </a:tc>
                <a:tc>
                  <a:txBody>
                    <a:bodyPr/>
                    <a:lstStyle/>
                    <a:p>
                      <a:pPr algn="ctr" fontAlgn="ctr"/>
                      <a:r>
                        <a:rPr lang="en-GB" sz="1600" u="none" strike="noStrike" dirty="0">
                          <a:effectLst/>
                          <a:latin typeface="+mn-lt"/>
                        </a:rPr>
                        <a:t>0</a:t>
                      </a:r>
                      <a:endParaRPr lang="en-GB" sz="1600" b="0" i="0" u="none" strike="noStrike" dirty="0">
                        <a:effectLst/>
                        <a:latin typeface="+mn-lt"/>
                      </a:endParaRPr>
                    </a:p>
                  </a:txBody>
                  <a:tcPr marL="0" marR="0" marT="0" marB="0" anchor="ctr"/>
                </a:tc>
                <a:tc>
                  <a:txBody>
                    <a:bodyPr/>
                    <a:lstStyle/>
                    <a:p>
                      <a:pPr algn="ctr" fontAlgn="ctr"/>
                      <a:r>
                        <a:rPr lang="en-GB" sz="1600" u="none" strike="noStrike" dirty="0">
                          <a:effectLst/>
                          <a:latin typeface="+mn-lt"/>
                        </a:rPr>
                        <a:t>3</a:t>
                      </a:r>
                      <a:endParaRPr lang="en-GB" sz="1600" b="0" i="0" u="none" strike="noStrike" dirty="0">
                        <a:effectLst/>
                        <a:latin typeface="+mn-lt"/>
                      </a:endParaRPr>
                    </a:p>
                  </a:txBody>
                  <a:tcPr marL="0" marR="0" marT="0" marB="0" anchor="ctr"/>
                </a:tc>
                <a:extLst>
                  <a:ext uri="{0D108BD9-81ED-4DB2-BD59-A6C34878D82A}">
                    <a16:rowId xmlns:a16="http://schemas.microsoft.com/office/drawing/2014/main" val="831552170"/>
                  </a:ext>
                </a:extLst>
              </a:tr>
              <a:tr h="339639">
                <a:tc>
                  <a:txBody>
                    <a:bodyPr/>
                    <a:lstStyle/>
                    <a:p>
                      <a:pPr algn="ctr" fontAlgn="ctr"/>
                      <a:r>
                        <a:rPr lang="en-GB" sz="1600" u="none" strike="noStrike" dirty="0">
                          <a:effectLst/>
                          <a:latin typeface="+mn-lt"/>
                        </a:rPr>
                        <a:t>MAH 2</a:t>
                      </a:r>
                      <a:endParaRPr lang="en-GB" sz="1600" b="0" i="0" u="none" strike="noStrike" dirty="0">
                        <a:effectLst/>
                        <a:latin typeface="+mn-lt"/>
                      </a:endParaRPr>
                    </a:p>
                  </a:txBody>
                  <a:tcPr marL="0" marR="0" marT="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cs-CZ" sz="1600" u="none" strike="noStrike" dirty="0">
                          <a:effectLst/>
                          <a:latin typeface="+mn-lt"/>
                        </a:rPr>
                        <a:t>QPPV / PSMF </a:t>
                      </a:r>
                      <a:r>
                        <a:rPr lang="cs-CZ" sz="1600" u="none" strike="noStrike" dirty="0" err="1">
                          <a:effectLst/>
                          <a:latin typeface="+mn-lt"/>
                        </a:rPr>
                        <a:t>site</a:t>
                      </a:r>
                      <a:endParaRPr lang="en-GB" sz="1600" b="0" i="0" u="none" strike="noStrike" dirty="0">
                        <a:effectLst/>
                        <a:latin typeface="+mn-lt"/>
                      </a:endParaRPr>
                    </a:p>
                  </a:txBody>
                  <a:tcPr marL="0" marR="0" marT="0" marB="0" anchor="ctr"/>
                </a:tc>
                <a:tc>
                  <a:txBody>
                    <a:bodyPr/>
                    <a:lstStyle/>
                    <a:p>
                      <a:pPr algn="ctr" fontAlgn="ctr"/>
                      <a:r>
                        <a:rPr lang="cs-CZ" sz="1600" b="0" i="0" u="none" strike="noStrike" dirty="0">
                          <a:effectLst/>
                          <a:latin typeface="+mn-lt"/>
                        </a:rPr>
                        <a:t>0</a:t>
                      </a:r>
                      <a:endParaRPr lang="en-GB" sz="1600" b="0" i="0" u="none" strike="noStrike" dirty="0">
                        <a:effectLst/>
                        <a:latin typeface="+mn-lt"/>
                      </a:endParaRPr>
                    </a:p>
                  </a:txBody>
                  <a:tcPr marL="0" marR="0" marT="0" marB="0" anchor="ctr"/>
                </a:tc>
                <a:tc>
                  <a:txBody>
                    <a:bodyPr/>
                    <a:lstStyle/>
                    <a:p>
                      <a:pPr algn="ctr" fontAlgn="ctr"/>
                      <a:r>
                        <a:rPr lang="cs-CZ" sz="1600" b="0" i="0" u="none" strike="noStrike" dirty="0">
                          <a:effectLst/>
                          <a:latin typeface="+mn-lt"/>
                        </a:rPr>
                        <a:t>3</a:t>
                      </a:r>
                      <a:endParaRPr lang="en-GB" sz="1600" b="0" i="0" u="none" strike="noStrike" dirty="0">
                        <a:effectLst/>
                        <a:latin typeface="+mn-lt"/>
                      </a:endParaRPr>
                    </a:p>
                  </a:txBody>
                  <a:tcPr marL="0" marR="0" marT="0" marB="0" anchor="ctr"/>
                </a:tc>
                <a:extLst>
                  <a:ext uri="{0D108BD9-81ED-4DB2-BD59-A6C34878D82A}">
                    <a16:rowId xmlns:a16="http://schemas.microsoft.com/office/drawing/2014/main" val="518676391"/>
                  </a:ext>
                </a:extLst>
              </a:tr>
              <a:tr h="339639">
                <a:tc>
                  <a:txBody>
                    <a:bodyPr/>
                    <a:lstStyle/>
                    <a:p>
                      <a:pPr algn="ctr" fontAlgn="ctr"/>
                      <a:r>
                        <a:rPr lang="en-GB" sz="1600" u="none" strike="noStrike">
                          <a:effectLst/>
                          <a:latin typeface="+mn-lt"/>
                        </a:rPr>
                        <a:t>MAH 3</a:t>
                      </a:r>
                      <a:endParaRPr lang="en-GB" sz="1600" b="0" i="0" u="none" strike="noStrike">
                        <a:effectLst/>
                        <a:latin typeface="+mn-lt"/>
                      </a:endParaRPr>
                    </a:p>
                  </a:txBody>
                  <a:tcPr marL="0" marR="0" marT="0" marB="0" anchor="ctr"/>
                </a:tc>
                <a:tc>
                  <a:txBody>
                    <a:bodyPr/>
                    <a:lstStyle/>
                    <a:p>
                      <a:pPr algn="ctr" fontAlgn="ctr"/>
                      <a:r>
                        <a:rPr lang="cs-CZ" sz="1600" b="0" i="0" u="none" strike="noStrike" dirty="0">
                          <a:effectLst/>
                          <a:latin typeface="+mn-lt"/>
                        </a:rPr>
                        <a:t>Filiálka</a:t>
                      </a:r>
                      <a:endParaRPr lang="en-GB" sz="1600" b="0" i="0" u="none" strike="noStrike" dirty="0">
                        <a:effectLst/>
                        <a:latin typeface="+mn-lt"/>
                      </a:endParaRPr>
                    </a:p>
                  </a:txBody>
                  <a:tcPr marL="0" marR="0" marT="0" marB="0" anchor="ctr"/>
                </a:tc>
                <a:tc>
                  <a:txBody>
                    <a:bodyPr/>
                    <a:lstStyle/>
                    <a:p>
                      <a:pPr algn="ctr" fontAlgn="ctr"/>
                      <a:r>
                        <a:rPr lang="cs-CZ" sz="1600" b="0" i="0" u="none" strike="noStrike" dirty="0">
                          <a:effectLst/>
                          <a:latin typeface="+mn-lt"/>
                        </a:rPr>
                        <a:t>1</a:t>
                      </a:r>
                      <a:endParaRPr lang="en-GB" sz="1600" b="0" i="0" u="none" strike="noStrike" dirty="0">
                        <a:effectLst/>
                        <a:latin typeface="+mn-lt"/>
                      </a:endParaRPr>
                    </a:p>
                  </a:txBody>
                  <a:tcPr marL="0" marR="0" marT="0" marB="0" anchor="ctr"/>
                </a:tc>
                <a:tc>
                  <a:txBody>
                    <a:bodyPr/>
                    <a:lstStyle/>
                    <a:p>
                      <a:pPr algn="ctr" fontAlgn="ctr"/>
                      <a:r>
                        <a:rPr lang="cs-CZ" sz="1600" b="0" i="0" u="none" strike="noStrike" dirty="0">
                          <a:effectLst/>
                          <a:latin typeface="+mn-lt"/>
                        </a:rPr>
                        <a:t>2</a:t>
                      </a:r>
                      <a:endParaRPr lang="en-GB" sz="1600" b="0" i="0" u="none" strike="noStrike" dirty="0">
                        <a:effectLst/>
                        <a:latin typeface="+mn-lt"/>
                      </a:endParaRPr>
                    </a:p>
                  </a:txBody>
                  <a:tcPr marL="0" marR="0" marT="0" marB="0" anchor="ctr"/>
                </a:tc>
                <a:extLst>
                  <a:ext uri="{0D108BD9-81ED-4DB2-BD59-A6C34878D82A}">
                    <a16:rowId xmlns:a16="http://schemas.microsoft.com/office/drawing/2014/main" val="1794494112"/>
                  </a:ext>
                </a:extLst>
              </a:tr>
              <a:tr h="339639">
                <a:tc>
                  <a:txBody>
                    <a:bodyPr/>
                    <a:lstStyle/>
                    <a:p>
                      <a:pPr algn="ctr" fontAlgn="ctr"/>
                      <a:r>
                        <a:rPr lang="en-GB" sz="1600" u="none" strike="noStrike" dirty="0">
                          <a:effectLst/>
                          <a:latin typeface="+mn-lt"/>
                        </a:rPr>
                        <a:t>MAH 4</a:t>
                      </a:r>
                      <a:endParaRPr lang="en-GB" sz="1600" b="0" i="0" u="none" strike="noStrike" dirty="0">
                        <a:effectLst/>
                        <a:latin typeface="+mn-lt"/>
                      </a:endParaRPr>
                    </a:p>
                  </a:txBody>
                  <a:tcPr marL="0" marR="0" marT="0" marB="0" anchor="ctr"/>
                </a:tc>
                <a:tc>
                  <a:txBody>
                    <a:bodyPr/>
                    <a:lstStyle/>
                    <a:p>
                      <a:pPr algn="ctr" fontAlgn="ctr"/>
                      <a:r>
                        <a:rPr lang="cs-CZ" sz="1600" b="0" i="0" u="none" strike="noStrike" dirty="0">
                          <a:effectLst/>
                          <a:latin typeface="+mn-lt"/>
                        </a:rPr>
                        <a:t>Filiálka</a:t>
                      </a:r>
                      <a:endParaRPr lang="en-GB" sz="1600" b="0" i="0" u="none" strike="noStrike" dirty="0">
                        <a:effectLst/>
                        <a:latin typeface="+mn-lt"/>
                      </a:endParaRPr>
                    </a:p>
                  </a:txBody>
                  <a:tcPr marL="0" marR="0" marT="0" marB="0" anchor="ctr"/>
                </a:tc>
                <a:tc>
                  <a:txBody>
                    <a:bodyPr/>
                    <a:lstStyle/>
                    <a:p>
                      <a:pPr algn="ctr" fontAlgn="ctr"/>
                      <a:r>
                        <a:rPr lang="cs-CZ" sz="1600" b="0" i="0" u="none" strike="noStrike" dirty="0">
                          <a:effectLst/>
                          <a:latin typeface="+mn-lt"/>
                        </a:rPr>
                        <a:t>1</a:t>
                      </a:r>
                      <a:endParaRPr lang="en-GB" sz="1600" b="0" i="0" u="none" strike="noStrike" dirty="0">
                        <a:effectLst/>
                        <a:latin typeface="+mn-lt"/>
                      </a:endParaRPr>
                    </a:p>
                  </a:txBody>
                  <a:tcPr marL="0" marR="0" marT="0" marB="0" anchor="ctr"/>
                </a:tc>
                <a:tc>
                  <a:txBody>
                    <a:bodyPr/>
                    <a:lstStyle/>
                    <a:p>
                      <a:pPr algn="ctr" fontAlgn="ctr"/>
                      <a:r>
                        <a:rPr lang="cs-CZ" sz="1600" b="0" i="0" u="none" strike="noStrike" dirty="0">
                          <a:effectLst/>
                          <a:latin typeface="+mn-lt"/>
                        </a:rPr>
                        <a:t>2</a:t>
                      </a:r>
                      <a:endParaRPr lang="en-GB" sz="1600" b="0" i="0" u="none" strike="noStrike" dirty="0">
                        <a:effectLst/>
                        <a:latin typeface="+mn-lt"/>
                      </a:endParaRPr>
                    </a:p>
                  </a:txBody>
                  <a:tcPr marL="0" marR="0" marT="0" marB="0" anchor="ctr"/>
                </a:tc>
                <a:extLst>
                  <a:ext uri="{0D108BD9-81ED-4DB2-BD59-A6C34878D82A}">
                    <a16:rowId xmlns:a16="http://schemas.microsoft.com/office/drawing/2014/main" val="1372046589"/>
                  </a:ext>
                </a:extLst>
              </a:tr>
              <a:tr h="339639">
                <a:tc>
                  <a:txBody>
                    <a:bodyPr/>
                    <a:lstStyle/>
                    <a:p>
                      <a:pPr algn="ctr" fontAlgn="ctr"/>
                      <a:r>
                        <a:rPr lang="en-GB" sz="1600" u="none" strike="noStrike">
                          <a:effectLst/>
                          <a:latin typeface="+mn-lt"/>
                        </a:rPr>
                        <a:t>MAH 5</a:t>
                      </a:r>
                      <a:endParaRPr lang="en-GB" sz="1600" b="0" i="0" u="none" strike="noStrike">
                        <a:effectLst/>
                        <a:latin typeface="+mn-lt"/>
                      </a:endParaRPr>
                    </a:p>
                  </a:txBody>
                  <a:tcPr marL="0" marR="0" marT="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cs-CZ" sz="1600" u="none" strike="noStrike" dirty="0">
                          <a:effectLst/>
                          <a:latin typeface="+mn-lt"/>
                        </a:rPr>
                        <a:t>QPPV / PSMF </a:t>
                      </a:r>
                      <a:r>
                        <a:rPr lang="cs-CZ" sz="1600" u="none" strike="noStrike" dirty="0" err="1">
                          <a:effectLst/>
                          <a:latin typeface="+mn-lt"/>
                        </a:rPr>
                        <a:t>site</a:t>
                      </a:r>
                      <a:endParaRPr lang="en-GB" sz="1600" b="0" i="0" u="none" strike="noStrike" dirty="0">
                        <a:effectLst/>
                        <a:latin typeface="+mn-lt"/>
                      </a:endParaRPr>
                    </a:p>
                  </a:txBody>
                  <a:tcPr marL="0" marR="0" marT="0" marB="0" anchor="ctr"/>
                </a:tc>
                <a:tc>
                  <a:txBody>
                    <a:bodyPr/>
                    <a:lstStyle/>
                    <a:p>
                      <a:pPr algn="ctr" fontAlgn="ctr"/>
                      <a:r>
                        <a:rPr lang="en-GB" sz="1600" u="none" strike="noStrike" dirty="0">
                          <a:effectLst/>
                          <a:latin typeface="+mn-lt"/>
                        </a:rPr>
                        <a:t>0</a:t>
                      </a:r>
                      <a:endParaRPr lang="en-GB" sz="1600" b="0" i="0" u="none" strike="noStrike" dirty="0">
                        <a:effectLst/>
                        <a:latin typeface="+mn-lt"/>
                      </a:endParaRPr>
                    </a:p>
                  </a:txBody>
                  <a:tcPr marL="0" marR="0" marT="0" marB="0" anchor="ctr"/>
                </a:tc>
                <a:tc>
                  <a:txBody>
                    <a:bodyPr/>
                    <a:lstStyle/>
                    <a:p>
                      <a:pPr algn="ctr" fontAlgn="ctr"/>
                      <a:r>
                        <a:rPr lang="cs-CZ" sz="1600" b="0" i="0" u="none" strike="noStrike" dirty="0">
                          <a:effectLst/>
                          <a:latin typeface="+mn-lt"/>
                        </a:rPr>
                        <a:t>6</a:t>
                      </a:r>
                      <a:endParaRPr lang="en-GB" sz="1600" b="0" i="0" u="none" strike="noStrike" dirty="0">
                        <a:effectLst/>
                        <a:latin typeface="+mn-lt"/>
                      </a:endParaRPr>
                    </a:p>
                  </a:txBody>
                  <a:tcPr marL="0" marR="0" marT="0" marB="0" anchor="ctr"/>
                </a:tc>
                <a:extLst>
                  <a:ext uri="{0D108BD9-81ED-4DB2-BD59-A6C34878D82A}">
                    <a16:rowId xmlns:a16="http://schemas.microsoft.com/office/drawing/2014/main" val="3628579302"/>
                  </a:ext>
                </a:extLst>
              </a:tr>
              <a:tr h="339639">
                <a:tc>
                  <a:txBody>
                    <a:bodyPr/>
                    <a:lstStyle/>
                    <a:p>
                      <a:pPr algn="ctr" fontAlgn="ctr"/>
                      <a:r>
                        <a:rPr lang="en-GB" sz="1600" u="none" strike="noStrike">
                          <a:effectLst/>
                          <a:latin typeface="+mn-lt"/>
                        </a:rPr>
                        <a:t>MAH 6</a:t>
                      </a:r>
                      <a:endParaRPr lang="en-GB" sz="1600" b="0" i="0" u="none" strike="noStrike">
                        <a:effectLst/>
                        <a:latin typeface="+mn-lt"/>
                      </a:endParaRPr>
                    </a:p>
                  </a:txBody>
                  <a:tcPr marL="0" marR="0" marT="0" marB="0" anchor="ctr"/>
                </a:tc>
                <a:tc>
                  <a:txBody>
                    <a:bodyPr/>
                    <a:lstStyle/>
                    <a:p>
                      <a:pPr algn="ctr" fontAlgn="ctr"/>
                      <a:r>
                        <a:rPr lang="cs-CZ" sz="1600" b="0" i="0" u="none" strike="noStrike" dirty="0">
                          <a:effectLst/>
                          <a:latin typeface="+mn-lt"/>
                        </a:rPr>
                        <a:t>Filiálka</a:t>
                      </a:r>
                      <a:endParaRPr lang="en-GB" sz="1600" b="0" i="0" u="none" strike="noStrike" dirty="0">
                        <a:effectLst/>
                        <a:latin typeface="+mn-lt"/>
                      </a:endParaRPr>
                    </a:p>
                  </a:txBody>
                  <a:tcPr marL="0" marR="0" marT="0" marB="0" anchor="ctr"/>
                </a:tc>
                <a:tc>
                  <a:txBody>
                    <a:bodyPr/>
                    <a:lstStyle/>
                    <a:p>
                      <a:pPr algn="ctr" fontAlgn="ctr"/>
                      <a:r>
                        <a:rPr lang="en-GB" sz="1600" u="none" strike="noStrike" dirty="0">
                          <a:effectLst/>
                          <a:latin typeface="+mn-lt"/>
                        </a:rPr>
                        <a:t>0</a:t>
                      </a:r>
                      <a:endParaRPr lang="en-GB" sz="1600" b="0" i="0" u="none" strike="noStrike" dirty="0">
                        <a:effectLst/>
                        <a:latin typeface="+mn-lt"/>
                      </a:endParaRPr>
                    </a:p>
                  </a:txBody>
                  <a:tcPr marL="0" marR="0" marT="0" marB="0" anchor="ctr"/>
                </a:tc>
                <a:tc>
                  <a:txBody>
                    <a:bodyPr/>
                    <a:lstStyle/>
                    <a:p>
                      <a:pPr algn="ctr" fontAlgn="ctr"/>
                      <a:r>
                        <a:rPr lang="en-GB" sz="1600" u="none" strike="noStrike" dirty="0">
                          <a:effectLst/>
                          <a:latin typeface="+mn-lt"/>
                        </a:rPr>
                        <a:t>0</a:t>
                      </a:r>
                      <a:endParaRPr lang="en-GB" sz="1600" b="0" i="0" u="none" strike="noStrike" dirty="0">
                        <a:effectLst/>
                        <a:latin typeface="+mn-lt"/>
                      </a:endParaRPr>
                    </a:p>
                  </a:txBody>
                  <a:tcPr marL="0" marR="0" marT="0" marB="0" anchor="ctr"/>
                </a:tc>
                <a:extLst>
                  <a:ext uri="{0D108BD9-81ED-4DB2-BD59-A6C34878D82A}">
                    <a16:rowId xmlns:a16="http://schemas.microsoft.com/office/drawing/2014/main" val="1207218595"/>
                  </a:ext>
                </a:extLst>
              </a:tr>
              <a:tr h="339639">
                <a:tc>
                  <a:txBody>
                    <a:bodyPr/>
                    <a:lstStyle/>
                    <a:p>
                      <a:pPr algn="ctr" fontAlgn="ctr"/>
                      <a:r>
                        <a:rPr lang="en-GB" sz="1600" u="none" strike="noStrike">
                          <a:effectLst/>
                          <a:latin typeface="+mn-lt"/>
                        </a:rPr>
                        <a:t>MAH 7</a:t>
                      </a:r>
                      <a:endParaRPr lang="en-GB" sz="1600" b="0" i="0" u="none" strike="noStrike">
                        <a:effectLst/>
                        <a:latin typeface="+mn-lt"/>
                      </a:endParaRPr>
                    </a:p>
                  </a:txBody>
                  <a:tcPr marL="0" marR="0" marT="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cs-CZ" sz="1600" u="none" strike="noStrike" dirty="0">
                          <a:effectLst/>
                          <a:latin typeface="+mn-lt"/>
                        </a:rPr>
                        <a:t>QPPV / PSMF </a:t>
                      </a:r>
                      <a:r>
                        <a:rPr lang="cs-CZ" sz="1600" u="none" strike="noStrike" dirty="0" err="1">
                          <a:effectLst/>
                          <a:latin typeface="+mn-lt"/>
                        </a:rPr>
                        <a:t>site</a:t>
                      </a:r>
                      <a:endParaRPr lang="en-GB" sz="1600" b="0" i="0" u="none" strike="noStrike" dirty="0">
                        <a:effectLst/>
                        <a:latin typeface="+mn-lt"/>
                      </a:endParaRPr>
                    </a:p>
                  </a:txBody>
                  <a:tcPr marL="0" marR="0" marT="0" marB="0" anchor="ctr"/>
                </a:tc>
                <a:tc>
                  <a:txBody>
                    <a:bodyPr/>
                    <a:lstStyle/>
                    <a:p>
                      <a:pPr algn="ctr" fontAlgn="ctr"/>
                      <a:r>
                        <a:rPr lang="cs-CZ" sz="1600" b="0" i="0" u="none" strike="noStrike" dirty="0">
                          <a:effectLst/>
                          <a:latin typeface="+mn-lt"/>
                        </a:rPr>
                        <a:t>0</a:t>
                      </a:r>
                      <a:endParaRPr lang="en-GB" sz="1600" b="0" i="0" u="none" strike="noStrike" dirty="0">
                        <a:effectLst/>
                        <a:latin typeface="+mn-lt"/>
                      </a:endParaRPr>
                    </a:p>
                  </a:txBody>
                  <a:tcPr marL="0" marR="0" marT="0" marB="0" anchor="ctr"/>
                </a:tc>
                <a:tc>
                  <a:txBody>
                    <a:bodyPr/>
                    <a:lstStyle/>
                    <a:p>
                      <a:pPr algn="ctr" fontAlgn="ctr"/>
                      <a:r>
                        <a:rPr lang="cs-CZ" sz="1600" b="0" i="0" u="none" strike="noStrike" dirty="0">
                          <a:effectLst/>
                          <a:latin typeface="+mn-lt"/>
                        </a:rPr>
                        <a:t>1</a:t>
                      </a:r>
                      <a:endParaRPr lang="en-GB" sz="1600" b="0" i="0" u="none" strike="noStrike" dirty="0">
                        <a:effectLst/>
                        <a:latin typeface="+mn-lt"/>
                      </a:endParaRPr>
                    </a:p>
                  </a:txBody>
                  <a:tcPr marL="0" marR="0" marT="0" marB="0" anchor="ctr"/>
                </a:tc>
                <a:extLst>
                  <a:ext uri="{0D108BD9-81ED-4DB2-BD59-A6C34878D82A}">
                    <a16:rowId xmlns:a16="http://schemas.microsoft.com/office/drawing/2014/main" val="1891469192"/>
                  </a:ext>
                </a:extLst>
              </a:tr>
              <a:tr h="339639">
                <a:tc>
                  <a:txBody>
                    <a:bodyPr/>
                    <a:lstStyle/>
                    <a:p>
                      <a:pPr algn="ctr" fontAlgn="ctr"/>
                      <a:r>
                        <a:rPr lang="en-GB" sz="1600" u="none" strike="noStrike">
                          <a:effectLst/>
                          <a:latin typeface="+mn-lt"/>
                        </a:rPr>
                        <a:t>MAH 8</a:t>
                      </a:r>
                      <a:endParaRPr lang="en-GB" sz="1600" b="0" i="0" u="none" strike="noStrike">
                        <a:effectLst/>
                        <a:latin typeface="+mn-lt"/>
                      </a:endParaRPr>
                    </a:p>
                  </a:txBody>
                  <a:tcPr marL="0" marR="0" marT="0" marB="0" anchor="ctr"/>
                </a:tc>
                <a:tc>
                  <a:txBody>
                    <a:bodyPr/>
                    <a:lstStyle/>
                    <a:p>
                      <a:pPr algn="ctr" fontAlgn="ctr"/>
                      <a:r>
                        <a:rPr lang="cs-CZ" sz="1600" b="0" i="0" u="none" strike="noStrike" dirty="0">
                          <a:effectLst/>
                          <a:latin typeface="+mn-lt"/>
                        </a:rPr>
                        <a:t>Filiálka + MAH</a:t>
                      </a:r>
                      <a:endParaRPr lang="en-GB" sz="1600" b="0" i="0" u="none" strike="noStrike" dirty="0">
                        <a:effectLst/>
                        <a:latin typeface="+mn-lt"/>
                      </a:endParaRPr>
                    </a:p>
                  </a:txBody>
                  <a:tcPr marL="0" marR="0" marT="0" marB="0" anchor="ctr"/>
                </a:tc>
                <a:tc>
                  <a:txBody>
                    <a:bodyPr/>
                    <a:lstStyle/>
                    <a:p>
                      <a:pPr algn="ctr" fontAlgn="ctr"/>
                      <a:r>
                        <a:rPr lang="en-GB" sz="1600" u="none" strike="noStrike" dirty="0">
                          <a:effectLst/>
                          <a:latin typeface="+mn-lt"/>
                        </a:rPr>
                        <a:t>0</a:t>
                      </a:r>
                      <a:endParaRPr lang="en-GB" sz="1600" b="0" i="0" u="none" strike="noStrike" dirty="0">
                        <a:effectLst/>
                        <a:latin typeface="+mn-lt"/>
                      </a:endParaRPr>
                    </a:p>
                  </a:txBody>
                  <a:tcPr marL="0" marR="0" marT="0" marB="0" anchor="ctr"/>
                </a:tc>
                <a:tc>
                  <a:txBody>
                    <a:bodyPr/>
                    <a:lstStyle/>
                    <a:p>
                      <a:pPr algn="ctr" fontAlgn="ctr"/>
                      <a:r>
                        <a:rPr lang="cs-CZ" sz="1600" b="0" i="0" u="none" strike="noStrike" dirty="0">
                          <a:effectLst/>
                          <a:latin typeface="+mn-lt"/>
                        </a:rPr>
                        <a:t>1</a:t>
                      </a:r>
                      <a:endParaRPr lang="en-GB" sz="1600" b="0" i="0" u="none" strike="noStrike" dirty="0">
                        <a:effectLst/>
                        <a:latin typeface="+mn-lt"/>
                      </a:endParaRPr>
                    </a:p>
                  </a:txBody>
                  <a:tcPr marL="0" marR="0" marT="0" marB="0" anchor="ctr"/>
                </a:tc>
                <a:extLst>
                  <a:ext uri="{0D108BD9-81ED-4DB2-BD59-A6C34878D82A}">
                    <a16:rowId xmlns:a16="http://schemas.microsoft.com/office/drawing/2014/main" val="1964595229"/>
                  </a:ext>
                </a:extLst>
              </a:tr>
              <a:tr h="339639">
                <a:tc>
                  <a:txBody>
                    <a:bodyPr/>
                    <a:lstStyle/>
                    <a:p>
                      <a:pPr algn="ctr" fontAlgn="ctr"/>
                      <a:r>
                        <a:rPr lang="en-GB" sz="1600" u="none" strike="noStrike" dirty="0">
                          <a:effectLst/>
                          <a:latin typeface="+mn-lt"/>
                        </a:rPr>
                        <a:t>MAH 9</a:t>
                      </a:r>
                      <a:endParaRPr lang="en-GB" sz="1600" b="0" i="0" u="none" strike="noStrike" dirty="0">
                        <a:effectLst/>
                        <a:latin typeface="+mn-lt"/>
                      </a:endParaRPr>
                    </a:p>
                  </a:txBody>
                  <a:tcPr marL="0" marR="0" marT="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cs-CZ" sz="1600" u="none" strike="noStrike" dirty="0">
                          <a:effectLst/>
                          <a:latin typeface="+mn-lt"/>
                        </a:rPr>
                        <a:t>QPPV / PSMF </a:t>
                      </a:r>
                      <a:r>
                        <a:rPr lang="cs-CZ" sz="1600" u="none" strike="noStrike" dirty="0" err="1">
                          <a:effectLst/>
                          <a:latin typeface="+mn-lt"/>
                        </a:rPr>
                        <a:t>site</a:t>
                      </a:r>
                      <a:endParaRPr lang="en-GB" sz="1600" b="0" i="0" u="none" strike="noStrike" dirty="0">
                        <a:effectLst/>
                        <a:latin typeface="+mn-lt"/>
                      </a:endParaRPr>
                    </a:p>
                  </a:txBody>
                  <a:tcPr marL="0" marR="0" marT="0" marB="0" anchor="ctr"/>
                </a:tc>
                <a:tc>
                  <a:txBody>
                    <a:bodyPr/>
                    <a:lstStyle/>
                    <a:p>
                      <a:pPr algn="ctr" fontAlgn="ctr"/>
                      <a:r>
                        <a:rPr lang="en-GB" sz="1600" u="none" strike="noStrike" dirty="0">
                          <a:effectLst/>
                          <a:latin typeface="+mn-lt"/>
                        </a:rPr>
                        <a:t>0</a:t>
                      </a:r>
                      <a:endParaRPr lang="en-GB" sz="1600" b="0" i="0" u="none" strike="noStrike" dirty="0">
                        <a:effectLst/>
                        <a:latin typeface="+mn-lt"/>
                      </a:endParaRPr>
                    </a:p>
                  </a:txBody>
                  <a:tcPr marL="0" marR="0" marT="0" marB="0" anchor="ctr"/>
                </a:tc>
                <a:tc>
                  <a:txBody>
                    <a:bodyPr/>
                    <a:lstStyle/>
                    <a:p>
                      <a:pPr algn="ctr" fontAlgn="ctr"/>
                      <a:r>
                        <a:rPr lang="cs-CZ" sz="1600" b="0" i="0" u="none" strike="noStrike" dirty="0">
                          <a:effectLst/>
                          <a:latin typeface="+mn-lt"/>
                        </a:rPr>
                        <a:t>0</a:t>
                      </a:r>
                      <a:endParaRPr lang="en-GB" sz="1600" b="0" i="0" u="none" strike="noStrike" dirty="0">
                        <a:effectLst/>
                        <a:latin typeface="+mn-lt"/>
                      </a:endParaRPr>
                    </a:p>
                  </a:txBody>
                  <a:tcPr marL="0" marR="0" marT="0" marB="0" anchor="ctr"/>
                </a:tc>
                <a:extLst>
                  <a:ext uri="{0D108BD9-81ED-4DB2-BD59-A6C34878D82A}">
                    <a16:rowId xmlns:a16="http://schemas.microsoft.com/office/drawing/2014/main" val="2457143313"/>
                  </a:ext>
                </a:extLst>
              </a:tr>
              <a:tr h="339639">
                <a:tc>
                  <a:txBody>
                    <a:bodyPr/>
                    <a:lstStyle/>
                    <a:p>
                      <a:pPr algn="ctr" fontAlgn="ctr"/>
                      <a:r>
                        <a:rPr lang="en-GB" sz="1600" u="none" strike="noStrike">
                          <a:effectLst/>
                          <a:latin typeface="+mn-lt"/>
                        </a:rPr>
                        <a:t>MAH 10</a:t>
                      </a:r>
                      <a:endParaRPr lang="en-GB" sz="1600" b="0" i="0" u="none" strike="noStrike">
                        <a:effectLst/>
                        <a:latin typeface="+mn-lt"/>
                      </a:endParaRPr>
                    </a:p>
                  </a:txBody>
                  <a:tcPr marL="0" marR="0" marT="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cs-CZ" sz="1600" u="none" strike="noStrike" dirty="0">
                          <a:effectLst/>
                          <a:latin typeface="+mn-lt"/>
                        </a:rPr>
                        <a:t>QPPV / PSMF </a:t>
                      </a:r>
                      <a:r>
                        <a:rPr lang="cs-CZ" sz="1600" u="none" strike="noStrike" dirty="0" err="1">
                          <a:effectLst/>
                          <a:latin typeface="+mn-lt"/>
                        </a:rPr>
                        <a:t>site</a:t>
                      </a:r>
                      <a:endParaRPr lang="en-GB" sz="1600" b="0" i="0" u="none" strike="noStrike" dirty="0">
                        <a:effectLst/>
                        <a:latin typeface="+mn-lt"/>
                      </a:endParaRPr>
                    </a:p>
                  </a:txBody>
                  <a:tcPr marL="0" marR="0" marT="0" marB="0" anchor="ctr"/>
                </a:tc>
                <a:tc>
                  <a:txBody>
                    <a:bodyPr/>
                    <a:lstStyle/>
                    <a:p>
                      <a:pPr algn="ctr" fontAlgn="ctr"/>
                      <a:r>
                        <a:rPr lang="cs-CZ" sz="1600" b="0" i="0" u="none" strike="noStrike" dirty="0">
                          <a:effectLst/>
                          <a:latin typeface="+mn-lt"/>
                        </a:rPr>
                        <a:t>1</a:t>
                      </a:r>
                      <a:endParaRPr lang="en-GB" sz="1600" b="0" i="0" u="none" strike="noStrike" dirty="0">
                        <a:effectLst/>
                        <a:latin typeface="+mn-lt"/>
                      </a:endParaRPr>
                    </a:p>
                  </a:txBody>
                  <a:tcPr marL="0" marR="0" marT="0" marB="0" anchor="ctr"/>
                </a:tc>
                <a:tc>
                  <a:txBody>
                    <a:bodyPr/>
                    <a:lstStyle/>
                    <a:p>
                      <a:pPr algn="ctr" fontAlgn="ctr"/>
                      <a:r>
                        <a:rPr lang="cs-CZ" sz="1600" b="0" i="0" u="none" strike="noStrike" dirty="0">
                          <a:effectLst/>
                          <a:latin typeface="+mn-lt"/>
                        </a:rPr>
                        <a:t>1</a:t>
                      </a:r>
                      <a:endParaRPr lang="en-GB" sz="1600" b="0" i="0" u="none" strike="noStrike" dirty="0">
                        <a:effectLst/>
                        <a:latin typeface="+mn-lt"/>
                      </a:endParaRPr>
                    </a:p>
                  </a:txBody>
                  <a:tcPr marL="0" marR="0" marT="0" marB="0" anchor="ctr"/>
                </a:tc>
                <a:extLst>
                  <a:ext uri="{0D108BD9-81ED-4DB2-BD59-A6C34878D82A}">
                    <a16:rowId xmlns:a16="http://schemas.microsoft.com/office/drawing/2014/main" val="3029918277"/>
                  </a:ext>
                </a:extLst>
              </a:tr>
              <a:tr h="339639">
                <a:tc>
                  <a:txBody>
                    <a:bodyPr/>
                    <a:lstStyle/>
                    <a:p>
                      <a:pPr algn="ctr" fontAlgn="ctr"/>
                      <a:r>
                        <a:rPr lang="en-GB" sz="1600" u="none" strike="noStrike" dirty="0">
                          <a:effectLst/>
                          <a:latin typeface="+mn-lt"/>
                        </a:rPr>
                        <a:t>MAH 11</a:t>
                      </a:r>
                      <a:endParaRPr lang="en-GB" sz="1600" b="0" i="0" u="none" strike="noStrike" dirty="0">
                        <a:effectLst/>
                        <a:latin typeface="+mn-lt"/>
                      </a:endParaRPr>
                    </a:p>
                  </a:txBody>
                  <a:tcPr marL="0" marR="0" marT="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cs-CZ" sz="1600" u="none" strike="noStrike" dirty="0">
                          <a:effectLst/>
                          <a:latin typeface="+mn-lt"/>
                        </a:rPr>
                        <a:t>QPPV / PSMF </a:t>
                      </a:r>
                      <a:r>
                        <a:rPr lang="cs-CZ" sz="1600" u="none" strike="noStrike" dirty="0" err="1">
                          <a:effectLst/>
                          <a:latin typeface="+mn-lt"/>
                        </a:rPr>
                        <a:t>site</a:t>
                      </a:r>
                      <a:endParaRPr lang="en-GB" sz="1600" b="0" i="0" u="none" strike="noStrike" dirty="0">
                        <a:effectLst/>
                        <a:latin typeface="+mn-lt"/>
                      </a:endParaRPr>
                    </a:p>
                  </a:txBody>
                  <a:tcPr marL="0" marR="0" marT="0" marB="0" anchor="ctr"/>
                </a:tc>
                <a:tc>
                  <a:txBody>
                    <a:bodyPr/>
                    <a:lstStyle/>
                    <a:p>
                      <a:pPr algn="ctr" fontAlgn="ctr"/>
                      <a:r>
                        <a:rPr lang="cs-CZ" sz="1600" b="0" i="0" u="none" strike="noStrike" dirty="0">
                          <a:effectLst/>
                          <a:latin typeface="+mn-lt"/>
                        </a:rPr>
                        <a:t>0</a:t>
                      </a:r>
                      <a:endParaRPr lang="en-GB" sz="1600" b="0" i="0" u="none" strike="noStrike" dirty="0">
                        <a:effectLst/>
                        <a:latin typeface="+mn-lt"/>
                      </a:endParaRPr>
                    </a:p>
                  </a:txBody>
                  <a:tcPr marL="0" marR="0" marT="0" marB="0" anchor="ctr"/>
                </a:tc>
                <a:tc>
                  <a:txBody>
                    <a:bodyPr/>
                    <a:lstStyle/>
                    <a:p>
                      <a:pPr algn="ctr" fontAlgn="ctr"/>
                      <a:r>
                        <a:rPr lang="cs-CZ" sz="1600" b="0" i="0" u="none" strike="noStrike" dirty="0">
                          <a:effectLst/>
                          <a:latin typeface="+mn-lt"/>
                        </a:rPr>
                        <a:t>5</a:t>
                      </a:r>
                      <a:endParaRPr lang="en-GB" sz="1600" b="0" i="0" u="none" strike="noStrike" dirty="0">
                        <a:effectLst/>
                        <a:latin typeface="+mn-lt"/>
                      </a:endParaRPr>
                    </a:p>
                  </a:txBody>
                  <a:tcPr marL="0" marR="0" marT="0" marB="0" anchor="ctr"/>
                </a:tc>
                <a:extLst>
                  <a:ext uri="{0D108BD9-81ED-4DB2-BD59-A6C34878D82A}">
                    <a16:rowId xmlns:a16="http://schemas.microsoft.com/office/drawing/2014/main" val="3874689678"/>
                  </a:ext>
                </a:extLst>
              </a:tr>
              <a:tr h="339639">
                <a:tc>
                  <a:txBody>
                    <a:bodyPr/>
                    <a:lstStyle/>
                    <a:p>
                      <a:pPr algn="ctr" fontAlgn="ctr"/>
                      <a:r>
                        <a:rPr lang="cs-CZ" sz="1800" b="0" i="0" u="none" strike="noStrike" dirty="0" err="1">
                          <a:effectLst/>
                          <a:latin typeface="+mn-lt"/>
                        </a:rPr>
                        <a:t>Total</a:t>
                      </a:r>
                      <a:endParaRPr lang="en-GB" sz="1800" b="0" i="0" u="none" strike="noStrike" dirty="0">
                        <a:effectLst/>
                        <a:latin typeface="+mn-lt"/>
                      </a:endParaRPr>
                    </a:p>
                  </a:txBody>
                  <a:tcPr marL="0" marR="0" marT="0" marB="0" anchor="ctr">
                    <a:solidFill>
                      <a:srgbClr val="FFC000"/>
                    </a:solidFill>
                  </a:tcPr>
                </a:tc>
                <a:tc>
                  <a:txBody>
                    <a:bodyPr/>
                    <a:lstStyle/>
                    <a:p>
                      <a:pPr algn="ctr" fontAlgn="ctr"/>
                      <a:r>
                        <a:rPr lang="en-GB" sz="1800" u="none" strike="noStrike" dirty="0">
                          <a:effectLst/>
                          <a:latin typeface="+mn-lt"/>
                        </a:rPr>
                        <a:t> </a:t>
                      </a:r>
                      <a:endParaRPr lang="en-GB" sz="1800" b="0" i="0" u="none" strike="noStrike" dirty="0">
                        <a:effectLst/>
                        <a:latin typeface="+mn-lt"/>
                      </a:endParaRPr>
                    </a:p>
                  </a:txBody>
                  <a:tcPr marL="0" marR="0" marT="0" marB="0" anchor="ctr">
                    <a:solidFill>
                      <a:srgbClr val="FFC000"/>
                    </a:solidFill>
                  </a:tcPr>
                </a:tc>
                <a:tc>
                  <a:txBody>
                    <a:bodyPr/>
                    <a:lstStyle/>
                    <a:p>
                      <a:pPr algn="ctr" fontAlgn="ctr"/>
                      <a:r>
                        <a:rPr lang="cs-CZ" sz="1800" b="0" i="0" u="none" strike="noStrike" dirty="0">
                          <a:effectLst/>
                          <a:latin typeface="+mn-lt"/>
                        </a:rPr>
                        <a:t>3</a:t>
                      </a:r>
                      <a:endParaRPr lang="en-GB" sz="1800" b="0" i="0" u="none" strike="noStrike" dirty="0">
                        <a:effectLst/>
                        <a:latin typeface="+mn-lt"/>
                      </a:endParaRPr>
                    </a:p>
                  </a:txBody>
                  <a:tcPr marL="0" marR="0" marT="0" marB="0" anchor="ctr">
                    <a:solidFill>
                      <a:srgbClr val="FFC000"/>
                    </a:solidFill>
                  </a:tcPr>
                </a:tc>
                <a:tc>
                  <a:txBody>
                    <a:bodyPr/>
                    <a:lstStyle/>
                    <a:p>
                      <a:pPr algn="ctr" fontAlgn="ctr"/>
                      <a:r>
                        <a:rPr lang="en-GB" sz="1800" u="none" strike="noStrike" dirty="0">
                          <a:effectLst/>
                          <a:latin typeface="+mn-lt"/>
                        </a:rPr>
                        <a:t>2</a:t>
                      </a:r>
                      <a:r>
                        <a:rPr lang="cs-CZ" sz="1800" u="none" strike="noStrike" dirty="0">
                          <a:effectLst/>
                          <a:latin typeface="+mn-lt"/>
                        </a:rPr>
                        <a:t>4</a:t>
                      </a:r>
                      <a:endParaRPr lang="en-GB" sz="1800" b="0" i="0" u="none" strike="noStrike" dirty="0">
                        <a:effectLst/>
                        <a:latin typeface="+mn-lt"/>
                      </a:endParaRPr>
                    </a:p>
                  </a:txBody>
                  <a:tcPr marL="0" marR="0" marT="0" marB="0" anchor="ctr">
                    <a:solidFill>
                      <a:srgbClr val="FFC000"/>
                    </a:solidFill>
                  </a:tcPr>
                </a:tc>
                <a:extLst>
                  <a:ext uri="{0D108BD9-81ED-4DB2-BD59-A6C34878D82A}">
                    <a16:rowId xmlns:a16="http://schemas.microsoft.com/office/drawing/2014/main" val="3985911747"/>
                  </a:ext>
                </a:extLst>
              </a:tr>
            </a:tbl>
          </a:graphicData>
        </a:graphic>
      </p:graphicFrame>
      <p:pic>
        <p:nvPicPr>
          <p:cNvPr id="26626" name="Picture 2" descr="clip_image001">
            <a:extLst>
              <a:ext uri="{FF2B5EF4-FFF2-40B4-BE49-F238E27FC236}">
                <a16:creationId xmlns:a16="http://schemas.microsoft.com/office/drawing/2014/main" id="{3AE53EEF-205F-4E6F-B6FD-7ED2D0ABFE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9525"/>
          </a:xfrm>
          <a:prstGeom prst="rect">
            <a:avLst/>
          </a:prstGeom>
          <a:noFill/>
          <a:extLst>
            <a:ext uri="{909E8E84-426E-40DD-AFC4-6F175D3DCCD1}">
              <a14:hiddenFill xmlns:a14="http://schemas.microsoft.com/office/drawing/2010/main">
                <a:solidFill>
                  <a:srgbClr val="FFFFFF"/>
                </a:solidFill>
              </a14:hiddenFill>
            </a:ext>
          </a:extLst>
        </p:spPr>
      </p:pic>
      <p:sp>
        <p:nvSpPr>
          <p:cNvPr id="2" name="Zástupný symbol pro číslo snímku 1">
            <a:extLst>
              <a:ext uri="{FF2B5EF4-FFF2-40B4-BE49-F238E27FC236}">
                <a16:creationId xmlns:a16="http://schemas.microsoft.com/office/drawing/2014/main" id="{D9454872-FAF7-42D3-891C-61AEB003493B}"/>
              </a:ext>
            </a:extLst>
          </p:cNvPr>
          <p:cNvSpPr>
            <a:spLocks noGrp="1"/>
          </p:cNvSpPr>
          <p:nvPr>
            <p:ph type="sldNum" sz="quarter" idx="12"/>
          </p:nvPr>
        </p:nvSpPr>
        <p:spPr/>
        <p:txBody>
          <a:bodyPr/>
          <a:lstStyle/>
          <a:p>
            <a:fld id="{3F7E86AA-FCC7-45ED-BAA9-A02C04DFE918}" type="slidenum">
              <a:rPr lang="cs-CZ" smtClean="0"/>
              <a:pPr/>
              <a:t>3</a:t>
            </a:fld>
            <a:endParaRPr lang="cs-CZ" dirty="0"/>
          </a:p>
        </p:txBody>
      </p:sp>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85522"/>
            <a:ext cx="8229600" cy="601388"/>
          </a:xfrm>
        </p:spPr>
        <p:txBody>
          <a:bodyPr/>
          <a:lstStyle/>
          <a:p>
            <a:pPr algn="ctr"/>
            <a:r>
              <a:rPr lang="cs-CZ" dirty="0"/>
              <a:t>Kritický nález 1</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6400" y="1853825"/>
            <a:ext cx="8229600" cy="4275475"/>
          </a:xfrm>
        </p:spPr>
        <p:txBody>
          <a:bodyPr>
            <a:normAutofit fontScale="85000" lnSpcReduction="20000"/>
          </a:bodyPr>
          <a:lstStyle/>
          <a:p>
            <a:pPr marL="0" indent="0">
              <a:spcAft>
                <a:spcPts val="1200"/>
              </a:spcAft>
              <a:buNone/>
            </a:pPr>
            <a:r>
              <a:rPr lang="cs-CZ" dirty="0"/>
              <a:t>Držitel v žádosti o (centralizovanou) registraci přípravku ze dne DD. MM. 2017 uvedl v části 1.8.1 (Pharmacovigilance </a:t>
            </a:r>
            <a:r>
              <a:rPr lang="cs-CZ" dirty="0" err="1"/>
              <a:t>System</a:t>
            </a:r>
            <a:r>
              <a:rPr lang="cs-CZ" dirty="0"/>
              <a:t>), že má PSMF, QPPV a poskytovatele FV služeb</a:t>
            </a:r>
          </a:p>
          <a:p>
            <a:pPr marL="514350" indent="-514350">
              <a:buFont typeface="+mj-lt"/>
              <a:buAutoNum type="arabicPeriod"/>
            </a:pPr>
            <a:r>
              <a:rPr lang="cs-CZ" dirty="0"/>
              <a:t>Návrh PSMF zaslala QPPV držiteli 10 měsíců po podání žádosti o registraci. Držitel byl následně upomínán o reakci DD. MM. 2017, DD. MM. 2018 a DD. MM. 2018. První platná verze PSMF je datována DD. MM. 2020.</a:t>
            </a:r>
          </a:p>
          <a:p>
            <a:pPr marL="514350" indent="-514350">
              <a:buFont typeface="+mj-lt"/>
              <a:buAutoNum type="arabicPeriod"/>
            </a:pPr>
            <a:r>
              <a:rPr lang="cs-CZ" dirty="0"/>
              <a:t>Smlouva o poskytování FV služeb mezi držitelem a subdodavatelem a jmenování QPPV jsou datované 4 měsíce po podání žádosti o registraci. </a:t>
            </a:r>
          </a:p>
          <a:p>
            <a:pPr marL="514350" indent="-514350">
              <a:buFont typeface="+mj-lt"/>
              <a:buAutoNum type="arabicPeriod"/>
            </a:pPr>
            <a:r>
              <a:rPr lang="cs-CZ" dirty="0"/>
              <a:t>Výše uvedená žádost o registraci tedy obsahovala nepravdivé údaje o PSMF, QPPV a smlouvě mezi držitelem a subdodavatelem FV služeb.</a:t>
            </a:r>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E288A8AF-87D7-4FE1-9A41-235596D7B316}"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4614DB54-FDF5-4971-8248-175BA94371B0}"/>
              </a:ext>
            </a:extLst>
          </p:cNvPr>
          <p:cNvSpPr>
            <a:spLocks noGrp="1"/>
          </p:cNvSpPr>
          <p:nvPr>
            <p:ph type="sldNum" sz="quarter" idx="12"/>
          </p:nvPr>
        </p:nvSpPr>
        <p:spPr/>
        <p:txBody>
          <a:bodyPr/>
          <a:lstStyle/>
          <a:p>
            <a:fld id="{3F7E86AA-FCC7-45ED-BAA9-A02C04DFE918}" type="slidenum">
              <a:rPr lang="cs-CZ" smtClean="0"/>
              <a:pPr/>
              <a:t>4</a:t>
            </a:fld>
            <a:endParaRPr lang="cs-CZ" dirty="0"/>
          </a:p>
        </p:txBody>
      </p:sp>
    </p:spTree>
    <p:extLst>
      <p:ext uri="{BB962C8B-B14F-4D97-AF65-F5344CB8AC3E}">
        <p14:creationId xmlns:p14="http://schemas.microsoft.com/office/powerpoint/2010/main" val="1419715001"/>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85522"/>
            <a:ext cx="8229600" cy="601388"/>
          </a:xfrm>
        </p:spPr>
        <p:txBody>
          <a:bodyPr/>
          <a:lstStyle/>
          <a:p>
            <a:pPr algn="ctr"/>
            <a:r>
              <a:rPr lang="cs-CZ" dirty="0"/>
              <a:t>Kritický nález 2</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6400" y="1718811"/>
            <a:ext cx="8229600" cy="4599190"/>
          </a:xfrm>
        </p:spPr>
        <p:txBody>
          <a:bodyPr>
            <a:normAutofit/>
          </a:bodyPr>
          <a:lstStyle/>
          <a:p>
            <a:pPr marL="0" indent="0">
              <a:spcAft>
                <a:spcPts val="600"/>
              </a:spcAft>
              <a:buNone/>
            </a:pPr>
            <a:r>
              <a:rPr lang="cs-CZ" dirty="0"/>
              <a:t>SmPC přípravků uvedených v Příloze V neodpovídají aktuálním vědeckým poznatkům</a:t>
            </a:r>
          </a:p>
          <a:p>
            <a:pPr marL="0" indent="0">
              <a:buNone/>
            </a:pPr>
            <a:r>
              <a:rPr lang="cs-CZ" dirty="0"/>
              <a:t>Obvyklým způsobem udržování aktuálnosti informací    v </a:t>
            </a:r>
            <a:r>
              <a:rPr lang="cs-CZ" dirty="0" err="1"/>
              <a:t>SmPC</a:t>
            </a:r>
            <a:r>
              <a:rPr lang="cs-CZ" dirty="0"/>
              <a:t> a PIL generických přípravků registrovaných dle čl. 10(1) evropské směrnice 2001/83/ES je proces pravidelné kontroly textů referenčního přípravku pro generické přípravky registrované národními a MRP/DCP procedurami včetně kontroly, zda je registrace referenčního přípravku stále platná, a postup pro situaci, kdy již platná není.</a:t>
            </a:r>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DE50269F-A9E2-4D94-927E-09F740643760}"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4614DB54-FDF5-4971-8248-175BA94371B0}"/>
              </a:ext>
            </a:extLst>
          </p:cNvPr>
          <p:cNvSpPr>
            <a:spLocks noGrp="1"/>
          </p:cNvSpPr>
          <p:nvPr>
            <p:ph type="sldNum" sz="quarter" idx="12"/>
          </p:nvPr>
        </p:nvSpPr>
        <p:spPr/>
        <p:txBody>
          <a:bodyPr/>
          <a:lstStyle/>
          <a:p>
            <a:fld id="{3F7E86AA-FCC7-45ED-BAA9-A02C04DFE918}" type="slidenum">
              <a:rPr lang="cs-CZ" smtClean="0"/>
              <a:pPr/>
              <a:t>5</a:t>
            </a:fld>
            <a:endParaRPr lang="cs-CZ" dirty="0"/>
          </a:p>
        </p:txBody>
      </p:sp>
    </p:spTree>
    <p:extLst>
      <p:ext uri="{BB962C8B-B14F-4D97-AF65-F5344CB8AC3E}">
        <p14:creationId xmlns:p14="http://schemas.microsoft.com/office/powerpoint/2010/main" val="822289048"/>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lstStyle/>
          <a:p>
            <a:pPr algn="ctr"/>
            <a:r>
              <a:rPr lang="cs-CZ" dirty="0"/>
              <a:t>Významný nález 1</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6400" y="1853825"/>
            <a:ext cx="8229600" cy="4365485"/>
          </a:xfrm>
        </p:spPr>
        <p:txBody>
          <a:bodyPr>
            <a:normAutofit lnSpcReduction="10000"/>
          </a:bodyPr>
          <a:lstStyle/>
          <a:p>
            <a:pPr marL="0" indent="0">
              <a:buNone/>
            </a:pPr>
            <a:r>
              <a:rPr lang="cs-CZ" dirty="0"/>
              <a:t>CCSI držitele neplní svou funkci</a:t>
            </a:r>
          </a:p>
          <a:p>
            <a:pPr marL="0" indent="0">
              <a:buNone/>
            </a:pPr>
            <a:r>
              <a:rPr lang="cs-CZ" dirty="0"/>
              <a:t>Držitel považuje SmPC léčivých přípravků registrovaných v členském státě XXX dle čl. 10(1) evropské směrnice 2001/83/ES za CCSI svých léčivých látek. Odchylky SmPC těchto přípravků od referenčních přípravků nezávisle registrovaných stejným držitelem    v jiných členských státech EU nejsou zmapovány a zdůvodněny, tudíž CCSI neplní svou funkci vzorových bezpečnostních informací. Tento nedostatek úzce souvisí s kritickým nedostatkem CR1 výše.</a:t>
            </a:r>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BDE2BC60-F561-49FB-BDEE-70D86140B3A4}"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6</a:t>
            </a:fld>
            <a:endParaRPr lang="cs-CZ" dirty="0"/>
          </a:p>
        </p:txBody>
      </p:sp>
    </p:spTree>
    <p:extLst>
      <p:ext uri="{BB962C8B-B14F-4D97-AF65-F5344CB8AC3E}">
        <p14:creationId xmlns:p14="http://schemas.microsoft.com/office/powerpoint/2010/main" val="3860714841"/>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lstStyle/>
          <a:p>
            <a:pPr algn="ctr"/>
            <a:r>
              <a:rPr lang="cs-CZ" dirty="0"/>
              <a:t>Významný nález 2</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6400" y="1853825"/>
            <a:ext cx="8229600" cy="4365485"/>
          </a:xfrm>
        </p:spPr>
        <p:txBody>
          <a:bodyPr>
            <a:normAutofit fontScale="92500" lnSpcReduction="10000"/>
          </a:bodyPr>
          <a:lstStyle/>
          <a:p>
            <a:pPr marL="0" indent="0">
              <a:spcAft>
                <a:spcPts val="1200"/>
              </a:spcAft>
              <a:buNone/>
            </a:pPr>
            <a:r>
              <a:rPr lang="cs-CZ" dirty="0"/>
              <a:t>Z PSMF není zřejmé, kde probíhají farmakovigilanční činnosti a kdo je vykonává, popř. tyto informace odporují SOP, smlouvě o dílo se subdodavatelem a sdělením během kontroly na místě.</a:t>
            </a:r>
          </a:p>
          <a:p>
            <a:pPr marL="0" indent="0">
              <a:spcAft>
                <a:spcPts val="600"/>
              </a:spcAft>
              <a:buNone/>
            </a:pPr>
            <a:r>
              <a:rPr lang="cs-CZ" u="sng" dirty="0"/>
              <a:t>Příčina</a:t>
            </a:r>
          </a:p>
          <a:p>
            <a:pPr marL="0" indent="0">
              <a:buNone/>
            </a:pPr>
            <a:r>
              <a:rPr lang="cs-CZ" dirty="0"/>
              <a:t>Uvedený rozpor vychází ze snahy popsat jednotlivé FV činnosti v interní dokumentaci tak, aby je na základě své odbornosti mohla vykonávat i QPPV či jeho zástupci. Primárně jsou ale ve smlouvě uvedené </a:t>
            </a:r>
            <a:r>
              <a:rPr lang="cs-CZ" dirty="0" err="1"/>
              <a:t>farmakovigilanční</a:t>
            </a:r>
            <a:r>
              <a:rPr lang="cs-CZ" dirty="0"/>
              <a:t> činnosti delegované na subdodavatele.</a:t>
            </a:r>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09377CE9-33BD-462F-BE4A-41D1539E701A}"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7</a:t>
            </a:fld>
            <a:endParaRPr lang="cs-CZ" dirty="0"/>
          </a:p>
        </p:txBody>
      </p:sp>
    </p:spTree>
    <p:extLst>
      <p:ext uri="{BB962C8B-B14F-4D97-AF65-F5344CB8AC3E}">
        <p14:creationId xmlns:p14="http://schemas.microsoft.com/office/powerpoint/2010/main" val="736233992"/>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lstStyle/>
          <a:p>
            <a:pPr algn="ctr"/>
            <a:r>
              <a:rPr lang="cs-CZ" dirty="0"/>
              <a:t>Významný nález 3</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6400" y="1853825"/>
            <a:ext cx="8229600" cy="4365485"/>
          </a:xfrm>
        </p:spPr>
        <p:txBody>
          <a:bodyPr>
            <a:normAutofit/>
          </a:bodyPr>
          <a:lstStyle/>
          <a:p>
            <a:pPr marL="0" indent="0">
              <a:spcAft>
                <a:spcPts val="1200"/>
              </a:spcAft>
              <a:buNone/>
            </a:pPr>
            <a:r>
              <a:rPr lang="cs-CZ" dirty="0"/>
              <a:t>Standardní operační postupy neumožňují efektivní provádění </a:t>
            </a:r>
            <a:r>
              <a:rPr lang="cs-CZ" dirty="0" err="1"/>
              <a:t>farmakovigilančních</a:t>
            </a:r>
            <a:r>
              <a:rPr lang="cs-CZ" dirty="0"/>
              <a:t> činností</a:t>
            </a:r>
          </a:p>
          <a:p>
            <a:pPr marL="0" indent="0">
              <a:buNone/>
            </a:pPr>
            <a:r>
              <a:rPr lang="cs-CZ" dirty="0"/>
              <a:t>Standardní operační postupy neposkytují návod, jak mají být farmakovigilanční činnosti konkrétně prováděny, ani nepopisují, jak jsou farmakovigilanční činnosti prováděny ve skutečnosti, popř. je tento popis nejasný či přímo chybný.</a:t>
            </a:r>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33E3B6AF-6A55-4DFF-BD77-2B92D0F76A4D}"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8</a:t>
            </a:fld>
            <a:endParaRPr lang="cs-CZ" dirty="0"/>
          </a:p>
        </p:txBody>
      </p:sp>
    </p:spTree>
    <p:extLst>
      <p:ext uri="{BB962C8B-B14F-4D97-AF65-F5344CB8AC3E}">
        <p14:creationId xmlns:p14="http://schemas.microsoft.com/office/powerpoint/2010/main" val="2385337930"/>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1104015"/>
            <a:ext cx="8229600" cy="601388"/>
          </a:xfrm>
        </p:spPr>
        <p:txBody>
          <a:bodyPr/>
          <a:lstStyle/>
          <a:p>
            <a:pPr algn="ctr"/>
            <a:r>
              <a:rPr lang="cs-CZ" dirty="0"/>
              <a:t>Významný nález 4</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926595" y="2080835"/>
            <a:ext cx="7425826" cy="4635515"/>
          </a:xfrm>
        </p:spPr>
        <p:txBody>
          <a:bodyPr>
            <a:normAutofit/>
          </a:bodyPr>
          <a:lstStyle/>
          <a:p>
            <a:pPr marL="0" indent="0">
              <a:buNone/>
            </a:pPr>
            <a:r>
              <a:rPr lang="cs-CZ" dirty="0"/>
              <a:t>V případě nedosažitelnosti či indispozice PharmDr. XXX, subdodavatele farmakovigilančních služeb, který nemá zástupce, držitel není schopen plnit své farmakovigilanční povinnosti.</a:t>
            </a:r>
          </a:p>
          <a:p>
            <a:pPr marL="0" indent="0">
              <a:buNone/>
            </a:pPr>
            <a:endParaRPr lang="cs-CZ" dirty="0"/>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2930C1E8-520E-4633-9A16-74D47B704E37}"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9</a:t>
            </a:fld>
            <a:endParaRPr lang="cs-CZ" dirty="0"/>
          </a:p>
        </p:txBody>
      </p:sp>
    </p:spTree>
    <p:extLst>
      <p:ext uri="{BB962C8B-B14F-4D97-AF65-F5344CB8AC3E}">
        <p14:creationId xmlns:p14="http://schemas.microsoft.com/office/powerpoint/2010/main" val="2390313849"/>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1138270"/>
            <a:ext cx="8229600" cy="601388"/>
          </a:xfrm>
        </p:spPr>
        <p:txBody>
          <a:bodyPr/>
          <a:lstStyle/>
          <a:p>
            <a:pPr algn="ctr"/>
            <a:r>
              <a:rPr lang="cs-CZ" dirty="0"/>
              <a:t>Významný nález 5a</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746574" y="2120937"/>
            <a:ext cx="7650851" cy="4590510"/>
          </a:xfrm>
        </p:spPr>
        <p:txBody>
          <a:bodyPr>
            <a:normAutofit/>
          </a:bodyPr>
          <a:lstStyle/>
          <a:p>
            <a:pPr marL="0" indent="0">
              <a:buNone/>
            </a:pPr>
            <a:r>
              <a:rPr lang="cs-CZ" dirty="0"/>
              <a:t>Zachycená mimoevropská hlášení podezření na nežádoucí účinky léčivé látky (a nikoli přípravku) byla rutinně odesílána do systému EudraVigilance</a:t>
            </a:r>
          </a:p>
          <a:p>
            <a:pPr marL="0" indent="0">
              <a:buNone/>
            </a:pPr>
            <a:r>
              <a:rPr lang="cs-CZ" dirty="0"/>
              <a:t>Jednalo se o 31 hlášení, kde místem nežádoucí reakce byla Austrálie, a 338 hlášení, kde místem reakce bylo USA. Jedná se o hlášení z literatury, kde měla být uplatněna vylučovací kritéria.</a:t>
            </a:r>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9F6100CD-5805-46C2-A29F-D4FACA77245B}"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10</a:t>
            </a:fld>
            <a:endParaRPr lang="cs-CZ" dirty="0"/>
          </a:p>
        </p:txBody>
      </p:sp>
    </p:spTree>
    <p:extLst>
      <p:ext uri="{BB962C8B-B14F-4D97-AF65-F5344CB8AC3E}">
        <p14:creationId xmlns:p14="http://schemas.microsoft.com/office/powerpoint/2010/main" val="1140208793"/>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lstStyle/>
          <a:p>
            <a:pPr algn="ctr"/>
            <a:r>
              <a:rPr lang="cs-CZ" dirty="0"/>
              <a:t>Významný nález 5b</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6400" y="1628801"/>
            <a:ext cx="8229600" cy="4689200"/>
          </a:xfrm>
        </p:spPr>
        <p:txBody>
          <a:bodyPr>
            <a:normAutofit lnSpcReduction="10000"/>
          </a:bodyPr>
          <a:lstStyle/>
          <a:p>
            <a:pPr marL="0" indent="0">
              <a:buNone/>
            </a:pPr>
            <a:r>
              <a:rPr lang="cs-CZ" b="1" dirty="0"/>
              <a:t>Komentář SÚKL k CAPA:</a:t>
            </a:r>
          </a:p>
          <a:p>
            <a:pPr marL="0" indent="0">
              <a:spcAft>
                <a:spcPts val="1200"/>
              </a:spcAft>
              <a:buNone/>
            </a:pPr>
            <a:r>
              <a:rPr lang="cs-CZ" dirty="0"/>
              <a:t>Držitelé spadající pod jednu mateřskou firmu nebo skupinu firem musí zasílat do EudraVigilance závažná hlášení ze zemí mimo EU (tj. včetně hlášení na přípravky spřízněných držitelů v rámci firemní skupiny a hlášení obdržených od regulačních orgánů v zemích mimo EU), pokud se týkají (z výrobního pohledu) stejného přípravku, pro jaký jsou držitelem v EU.</a:t>
            </a:r>
          </a:p>
          <a:p>
            <a:pPr marL="0" indent="0">
              <a:buNone/>
            </a:pPr>
            <a:r>
              <a:rPr lang="cs-CZ" sz="2200" b="1" dirty="0"/>
              <a:t>Odkazy:</a:t>
            </a:r>
          </a:p>
          <a:p>
            <a:pPr marL="0" indent="0">
              <a:buNone/>
            </a:pPr>
            <a:r>
              <a:rPr lang="cs-CZ" sz="2000" dirty="0"/>
              <a:t>GVP VI.C.2.2. </a:t>
            </a:r>
            <a:r>
              <a:rPr lang="cs-CZ" sz="2000" dirty="0" err="1"/>
              <a:t>Responsibilities</a:t>
            </a:r>
            <a:r>
              <a:rPr lang="cs-CZ" sz="2000" dirty="0"/>
              <a:t> </a:t>
            </a:r>
            <a:r>
              <a:rPr lang="cs-CZ" sz="2000" dirty="0" err="1"/>
              <a:t>of</a:t>
            </a:r>
            <a:r>
              <a:rPr lang="cs-CZ" sz="2000" dirty="0"/>
              <a:t> </a:t>
            </a:r>
            <a:r>
              <a:rPr lang="cs-CZ" sz="2000" dirty="0" err="1"/>
              <a:t>the</a:t>
            </a:r>
            <a:r>
              <a:rPr lang="cs-CZ" sz="2000" dirty="0"/>
              <a:t> marketing </a:t>
            </a:r>
            <a:r>
              <a:rPr lang="cs-CZ" sz="2000" dirty="0" err="1"/>
              <a:t>authorisation</a:t>
            </a:r>
            <a:r>
              <a:rPr lang="cs-CZ" sz="2000" dirty="0"/>
              <a:t> </a:t>
            </a:r>
            <a:r>
              <a:rPr lang="cs-CZ" sz="2000" dirty="0" err="1"/>
              <a:t>holder</a:t>
            </a:r>
            <a:r>
              <a:rPr lang="cs-CZ" sz="2000" dirty="0"/>
              <a:t> in </a:t>
            </a:r>
            <a:r>
              <a:rPr lang="cs-CZ" sz="2000" dirty="0" err="1"/>
              <a:t>the</a:t>
            </a:r>
            <a:r>
              <a:rPr lang="cs-CZ" sz="2000" dirty="0"/>
              <a:t> EU</a:t>
            </a:r>
          </a:p>
          <a:p>
            <a:pPr marL="0" indent="0">
              <a:buNone/>
            </a:pPr>
            <a:r>
              <a:rPr lang="cs-CZ" sz="2000" dirty="0"/>
              <a:t>GVP VI.C.4. </a:t>
            </a:r>
            <a:r>
              <a:rPr lang="cs-CZ" sz="2000" dirty="0" err="1"/>
              <a:t>Submission</a:t>
            </a:r>
            <a:r>
              <a:rPr lang="cs-CZ" sz="2000" dirty="0"/>
              <a:t> </a:t>
            </a:r>
            <a:r>
              <a:rPr lang="cs-CZ" sz="2000" dirty="0" err="1"/>
              <a:t>modalities</a:t>
            </a:r>
            <a:r>
              <a:rPr lang="cs-CZ" sz="2000" dirty="0"/>
              <a:t> </a:t>
            </a:r>
            <a:r>
              <a:rPr lang="cs-CZ" sz="2000" dirty="0" err="1"/>
              <a:t>of</a:t>
            </a:r>
            <a:r>
              <a:rPr lang="cs-CZ" sz="2000" dirty="0"/>
              <a:t> </a:t>
            </a:r>
            <a:r>
              <a:rPr lang="cs-CZ" sz="2000" dirty="0" err="1"/>
              <a:t>ICSRs</a:t>
            </a:r>
            <a:r>
              <a:rPr lang="cs-CZ" sz="2000" dirty="0"/>
              <a:t> in EU</a:t>
            </a:r>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AD423FD2-7BC2-47B7-9BD3-F3584DF1480A}"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11</a:t>
            </a:fld>
            <a:endParaRPr lang="cs-CZ" dirty="0"/>
          </a:p>
        </p:txBody>
      </p:sp>
    </p:spTree>
    <p:extLst>
      <p:ext uri="{BB962C8B-B14F-4D97-AF65-F5344CB8AC3E}">
        <p14:creationId xmlns:p14="http://schemas.microsoft.com/office/powerpoint/2010/main" val="1686370049"/>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lstStyle/>
          <a:p>
            <a:pPr algn="ctr"/>
            <a:r>
              <a:rPr lang="cs-CZ" dirty="0"/>
              <a:t>Významný nález 6</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6400" y="1628801"/>
            <a:ext cx="8229600" cy="4689200"/>
          </a:xfrm>
        </p:spPr>
        <p:txBody>
          <a:bodyPr>
            <a:normAutofit fontScale="92500"/>
          </a:bodyPr>
          <a:lstStyle/>
          <a:p>
            <a:pPr marL="0" indent="0">
              <a:spcAft>
                <a:spcPts val="1200"/>
              </a:spcAft>
              <a:buNone/>
            </a:pPr>
            <a:r>
              <a:rPr lang="cs-CZ" dirty="0"/>
              <a:t>Chybně generované výpisy z databáze hlášení podezření na nežádoucí účinky a chybně vyplňované datové pole WWUID</a:t>
            </a:r>
          </a:p>
          <a:p>
            <a:pPr marL="0" indent="0">
              <a:buNone/>
            </a:pPr>
            <a:r>
              <a:rPr lang="cs-CZ" dirty="0"/>
              <a:t>V předloženém seznamu hlášení podezření na nežádoucí účinky byly zjištěny tyto nedostatky:</a:t>
            </a:r>
          </a:p>
          <a:p>
            <a:pPr marL="0" indent="0">
              <a:buNone/>
            </a:pPr>
            <a:r>
              <a:rPr lang="cs-CZ" dirty="0"/>
              <a:t>- mezi 143 případy z území EU bylo uvedeno 26 hlášení s nesprávným WWUID, viz Příloha V - Seznam hlášení s nesprávným WWUID. U těchto hlášení je uvedeno, že byla reportována do systému EudraVigilance (sloupec W </a:t>
            </a:r>
            <a:r>
              <a:rPr lang="cs-CZ" dirty="0" err="1"/>
              <a:t>Dates</a:t>
            </a:r>
            <a:r>
              <a:rPr lang="cs-CZ" dirty="0"/>
              <a:t> </a:t>
            </a:r>
            <a:r>
              <a:rPr lang="cs-CZ" dirty="0" err="1"/>
              <a:t>reported</a:t>
            </a:r>
            <a:r>
              <a:rPr lang="cs-CZ" dirty="0"/>
              <a:t> to EMEA v přehledu </a:t>
            </a:r>
            <a:r>
              <a:rPr lang="cs-CZ" dirty="0" err="1"/>
              <a:t>ICSR_list</a:t>
            </a:r>
            <a:r>
              <a:rPr lang="cs-CZ" dirty="0"/>
              <a:t>), ale pod uvedenými WWUID tam není možné nalézt žádná </a:t>
            </a:r>
            <a:r>
              <a:rPr lang="cs-CZ" dirty="0" err="1"/>
              <a:t>ICSRs</a:t>
            </a:r>
            <a:r>
              <a:rPr lang="cs-CZ" dirty="0"/>
              <a:t>.</a:t>
            </a:r>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F5EEF6F6-63CB-4285-8740-5FA4053B211A}"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12</a:t>
            </a:fld>
            <a:endParaRPr lang="cs-CZ" dirty="0"/>
          </a:p>
        </p:txBody>
      </p:sp>
    </p:spTree>
    <p:extLst>
      <p:ext uri="{BB962C8B-B14F-4D97-AF65-F5344CB8AC3E}">
        <p14:creationId xmlns:p14="http://schemas.microsoft.com/office/powerpoint/2010/main" val="97960608"/>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lstStyle/>
          <a:p>
            <a:pPr algn="ctr"/>
            <a:r>
              <a:rPr lang="cs-CZ" dirty="0"/>
              <a:t>Významný nález 7</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6400" y="1808819"/>
            <a:ext cx="8229600" cy="4509181"/>
          </a:xfrm>
        </p:spPr>
        <p:txBody>
          <a:bodyPr>
            <a:normAutofit/>
          </a:bodyPr>
          <a:lstStyle/>
          <a:p>
            <a:pPr marL="0" indent="0">
              <a:buNone/>
            </a:pPr>
            <a:r>
              <a:rPr lang="cs-CZ" dirty="0"/>
              <a:t>Vnitřní předpisy i farmakovigilanční praxe subdodavatele FV služeb směšují vyhodnocování FV signálů s obecným hodnocením poměru risk-benefit</a:t>
            </a:r>
          </a:p>
          <a:p>
            <a:pPr marL="0" indent="0">
              <a:buNone/>
            </a:pPr>
            <a:endParaRPr lang="cs-CZ" dirty="0"/>
          </a:p>
          <a:p>
            <a:pPr marL="0" indent="0">
              <a:buNone/>
            </a:pPr>
            <a:r>
              <a:rPr lang="cs-CZ" dirty="0"/>
              <a:t>Subdodavatel nemá nastaven proces pro obecné hodnocení poměru risk-benefit.</a:t>
            </a:r>
            <a:endParaRPr lang="cs-CZ" sz="2000" dirty="0"/>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5FD06B89-3D08-4AA6-BC6F-48AA0956EBC5}"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13</a:t>
            </a:fld>
            <a:endParaRPr lang="cs-CZ" dirty="0"/>
          </a:p>
        </p:txBody>
      </p:sp>
    </p:spTree>
    <p:extLst>
      <p:ext uri="{BB962C8B-B14F-4D97-AF65-F5344CB8AC3E}">
        <p14:creationId xmlns:p14="http://schemas.microsoft.com/office/powerpoint/2010/main" val="2589613648"/>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lstStyle/>
          <a:p>
            <a:pPr algn="ctr"/>
            <a:r>
              <a:rPr lang="cs-CZ" dirty="0"/>
              <a:t>Významný nález 8</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6400" y="1808819"/>
            <a:ext cx="8229600" cy="4509181"/>
          </a:xfrm>
        </p:spPr>
        <p:txBody>
          <a:bodyPr>
            <a:normAutofit lnSpcReduction="10000"/>
          </a:bodyPr>
          <a:lstStyle/>
          <a:p>
            <a:pPr marL="0" indent="0">
              <a:buNone/>
            </a:pPr>
            <a:r>
              <a:rPr lang="cs-CZ" dirty="0"/>
              <a:t>Nedostatečná kontrola držitele nad sdíleným PSMF</a:t>
            </a:r>
          </a:p>
          <a:p>
            <a:pPr>
              <a:buFont typeface="Arial" panose="020B0604020202020204" pitchFamily="34" charset="0"/>
              <a:buChar char="•"/>
            </a:pPr>
            <a:r>
              <a:rPr lang="cs-CZ" dirty="0"/>
              <a:t>Titulní strana PSMF neobsahuje názvy všech držitelů rozhodnutí o registraci, kteří popsaný farmakovigilanční systém sdílejí.</a:t>
            </a:r>
          </a:p>
          <a:p>
            <a:pPr>
              <a:buFont typeface="Arial" panose="020B0604020202020204" pitchFamily="34" charset="0"/>
              <a:buChar char="•"/>
            </a:pPr>
            <a:r>
              <a:rPr lang="cs-CZ" dirty="0"/>
              <a:t>Není popsán přístup k poslední verzi PSMF a její poskytnutí regulačním orgánům v zákonné lhůtě (SDEA, SOP).</a:t>
            </a:r>
          </a:p>
          <a:p>
            <a:pPr>
              <a:buFont typeface="Arial" panose="020B0604020202020204" pitchFamily="34" charset="0"/>
              <a:buChar char="•"/>
            </a:pPr>
            <a:r>
              <a:rPr lang="cs-CZ" dirty="0"/>
              <a:t>Nedostatečně popsaný proces aktualizace PSMF na základě potřeb držitelů sdílejících </a:t>
            </a:r>
            <a:r>
              <a:rPr lang="cs-CZ" dirty="0" err="1"/>
              <a:t>farmakovigilanční</a:t>
            </a:r>
            <a:r>
              <a:rPr lang="cs-CZ" dirty="0"/>
              <a:t> systém.</a:t>
            </a:r>
            <a:endParaRPr lang="cs-CZ" sz="2000" dirty="0"/>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56E12833-DBFB-4F1F-B979-6EA690301F8A}"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14</a:t>
            </a:fld>
            <a:endParaRPr lang="cs-CZ" dirty="0"/>
          </a:p>
        </p:txBody>
      </p:sp>
    </p:spTree>
    <p:extLst>
      <p:ext uri="{BB962C8B-B14F-4D97-AF65-F5344CB8AC3E}">
        <p14:creationId xmlns:p14="http://schemas.microsoft.com/office/powerpoint/2010/main" val="949021167"/>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lstStyle/>
          <a:p>
            <a:pPr algn="ctr"/>
            <a:r>
              <a:rPr lang="cs-CZ" dirty="0"/>
              <a:t>Významný nález 9</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6400" y="1808819"/>
            <a:ext cx="8229600" cy="4509181"/>
          </a:xfrm>
        </p:spPr>
        <p:txBody>
          <a:bodyPr>
            <a:normAutofit/>
          </a:bodyPr>
          <a:lstStyle/>
          <a:p>
            <a:pPr marL="0" indent="0">
              <a:spcAft>
                <a:spcPts val="1200"/>
              </a:spcAft>
              <a:buNone/>
            </a:pPr>
            <a:r>
              <a:rPr lang="cs-CZ" dirty="0"/>
              <a:t>Držitel neprovádí audity sdíleného </a:t>
            </a:r>
            <a:r>
              <a:rPr lang="cs-CZ" dirty="0" err="1"/>
              <a:t>farmakovigilančního</a:t>
            </a:r>
            <a:r>
              <a:rPr lang="cs-CZ" dirty="0"/>
              <a:t> systému</a:t>
            </a:r>
          </a:p>
          <a:p>
            <a:pPr marL="0" indent="0">
              <a:buNone/>
            </a:pPr>
            <a:r>
              <a:rPr lang="cs-CZ" dirty="0"/>
              <a:t>Držitel rozhodnutí o registraci XXX neprovádí audity </a:t>
            </a:r>
            <a:r>
              <a:rPr lang="cs-CZ" dirty="0" err="1"/>
              <a:t>farmakovigilančního</a:t>
            </a:r>
            <a:r>
              <a:rPr lang="cs-CZ" dirty="0"/>
              <a:t> systému a dosud neprovedl audit </a:t>
            </a:r>
            <a:r>
              <a:rPr lang="cs-CZ" dirty="0" err="1"/>
              <a:t>farmakovigilančního</a:t>
            </a:r>
            <a:r>
              <a:rPr lang="cs-CZ" dirty="0"/>
              <a:t> partnera YYY. Směrnice ZZZ nereflektuje povinnost provádění pravidelných auditů a neobsahuje žádnou informaci o provádění auditů u poskytovatelů farmakovigilančních služeb.</a:t>
            </a:r>
            <a:endParaRPr lang="cs-CZ" sz="2000" dirty="0"/>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E478EBE9-7D4E-4A99-87BF-E6CC149E6BE2}"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15</a:t>
            </a:fld>
            <a:endParaRPr lang="cs-CZ" dirty="0"/>
          </a:p>
        </p:txBody>
      </p:sp>
    </p:spTree>
    <p:extLst>
      <p:ext uri="{BB962C8B-B14F-4D97-AF65-F5344CB8AC3E}">
        <p14:creationId xmlns:p14="http://schemas.microsoft.com/office/powerpoint/2010/main" val="3737536050"/>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lstStyle/>
          <a:p>
            <a:pPr algn="ctr"/>
            <a:r>
              <a:rPr lang="cs-CZ" dirty="0"/>
              <a:t>Významný nález 10</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6400" y="1808819"/>
            <a:ext cx="8229600" cy="4509181"/>
          </a:xfrm>
        </p:spPr>
        <p:txBody>
          <a:bodyPr>
            <a:normAutofit fontScale="77500" lnSpcReduction="20000"/>
          </a:bodyPr>
          <a:lstStyle/>
          <a:p>
            <a:pPr marL="0" indent="0">
              <a:spcAft>
                <a:spcPts val="1200"/>
              </a:spcAft>
              <a:buNone/>
            </a:pPr>
            <a:r>
              <a:rPr lang="cs-CZ" dirty="0"/>
              <a:t>Nedostatečné proškolení lokálních osob pro FV a nedostatečný dohled nad školením</a:t>
            </a:r>
          </a:p>
          <a:p>
            <a:pPr marL="514350" indent="-514350">
              <a:spcAft>
                <a:spcPts val="1200"/>
              </a:spcAft>
              <a:buFont typeface="+mj-lt"/>
              <a:buAutoNum type="alphaLcParenR"/>
            </a:pPr>
            <a:r>
              <a:rPr lang="cs-CZ" dirty="0"/>
              <a:t>QPPV nevykonává pravidelný dohled nad farmakovigilančním školením personálu, který je školen na místní úrovni prostřednictvím lokálních osob pro farmakovigilanci.</a:t>
            </a:r>
          </a:p>
          <a:p>
            <a:pPr marL="514350" indent="-514350">
              <a:spcAft>
                <a:spcPts val="1200"/>
              </a:spcAft>
              <a:buFont typeface="+mj-lt"/>
              <a:buAutoNum type="alphaLcParenR"/>
            </a:pPr>
            <a:r>
              <a:rPr lang="cs-CZ" dirty="0"/>
              <a:t>Držitel nepředložil potvrzení, že lokální osoby pro farmakovigilanci jsou proškoleny v tom, jak vyplňovat formulář pro nahlášení nežádoucí příhody a jak zpracovat farmakovigilanční data včetně zvláštních situací a jak provést s </a:t>
            </a:r>
            <a:r>
              <a:rPr lang="cs-CZ" dirty="0" err="1"/>
              <a:t>hlásiteli</a:t>
            </a:r>
            <a:r>
              <a:rPr lang="cs-CZ" dirty="0"/>
              <a:t> </a:t>
            </a:r>
            <a:r>
              <a:rPr lang="cs-CZ" dirty="0" err="1"/>
              <a:t>follow</a:t>
            </a:r>
            <a:r>
              <a:rPr lang="cs-CZ" dirty="0"/>
              <a:t>-up.</a:t>
            </a:r>
          </a:p>
          <a:p>
            <a:pPr marL="514350" indent="-514350">
              <a:spcAft>
                <a:spcPts val="1200"/>
              </a:spcAft>
              <a:buFont typeface="+mj-lt"/>
              <a:buAutoNum type="alphaLcParenR"/>
            </a:pPr>
            <a:r>
              <a:rPr lang="cs-CZ" dirty="0"/>
              <a:t>Držitel nemá zaveden systém, jak u personálu provádějícího průzkum trhu ověřit znalosti po skončení </a:t>
            </a:r>
            <a:r>
              <a:rPr lang="cs-CZ" dirty="0" err="1"/>
              <a:t>farmakovigilančního</a:t>
            </a:r>
            <a:r>
              <a:rPr lang="cs-CZ" dirty="0"/>
              <a:t> školení (kvíz nebo jiný způsob hodnocení).</a:t>
            </a:r>
            <a:endParaRPr lang="cs-CZ" sz="2000" dirty="0"/>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8A5B2D30-0BA3-4965-92B8-D0DE6CB09854}"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16</a:t>
            </a:fld>
            <a:endParaRPr lang="cs-CZ" dirty="0"/>
          </a:p>
        </p:txBody>
      </p:sp>
    </p:spTree>
    <p:extLst>
      <p:ext uri="{BB962C8B-B14F-4D97-AF65-F5344CB8AC3E}">
        <p14:creationId xmlns:p14="http://schemas.microsoft.com/office/powerpoint/2010/main" val="4091371230"/>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lstStyle/>
          <a:p>
            <a:pPr algn="ctr"/>
            <a:r>
              <a:rPr lang="cs-CZ" dirty="0"/>
              <a:t>Významný nález 11a</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6400" y="1808819"/>
            <a:ext cx="8229600" cy="4410491"/>
          </a:xfrm>
        </p:spPr>
        <p:txBody>
          <a:bodyPr>
            <a:normAutofit/>
          </a:bodyPr>
          <a:lstStyle/>
          <a:p>
            <a:pPr marL="0" indent="0">
              <a:spcAft>
                <a:spcPts val="1200"/>
              </a:spcAft>
              <a:buNone/>
            </a:pPr>
            <a:r>
              <a:rPr lang="cs-CZ" sz="2400" dirty="0"/>
              <a:t>Nedostatky v přijímání hlášení a zpracování ICSR</a:t>
            </a:r>
          </a:p>
          <a:p>
            <a:pPr marL="457200" indent="-457200">
              <a:spcAft>
                <a:spcPts val="1200"/>
              </a:spcAft>
              <a:buFont typeface="+mj-lt"/>
              <a:buAutoNum type="alphaLcParenR"/>
            </a:pPr>
            <a:r>
              <a:rPr lang="cs-CZ" sz="2400" dirty="0"/>
              <a:t>Proces provádění </a:t>
            </a:r>
            <a:r>
              <a:rPr lang="cs-CZ" sz="2400" dirty="0" err="1"/>
              <a:t>follow</a:t>
            </a:r>
            <a:r>
              <a:rPr lang="cs-CZ" sz="2400" dirty="0"/>
              <a:t>-up hlášení není v souladu                   s evropskými předpisy, neboť se podle firemních postupů držitele provádí pouze v určitých případech a jiné případy jsou z </a:t>
            </a:r>
            <a:r>
              <a:rPr lang="cs-CZ" sz="2400" dirty="0" err="1"/>
              <a:t>follow</a:t>
            </a:r>
            <a:r>
              <a:rPr lang="cs-CZ" sz="2400" dirty="0"/>
              <a:t>-up vyloučeny.</a:t>
            </a:r>
          </a:p>
          <a:p>
            <a:pPr marL="457200" indent="-457200">
              <a:spcAft>
                <a:spcPts val="1200"/>
              </a:spcAft>
              <a:buFont typeface="+mj-lt"/>
              <a:buAutoNum type="alphaLcParenR"/>
            </a:pPr>
            <a:r>
              <a:rPr lang="cs-CZ" sz="2400" dirty="0"/>
              <a:t>Ad formulář pro nahlášení nežádoucí příhody (používaný veškerým personálem držitele): ve formuláři chybí věková skupina pacienta, souhlas s kontaktováním zdravotnického pracovníka (u pacientských hlášení) a zvláštní situace (kromě těhotenství).</a:t>
            </a:r>
          </a:p>
          <a:p>
            <a:pPr marL="0" indent="0">
              <a:spcAft>
                <a:spcPts val="1200"/>
              </a:spcAft>
              <a:buNone/>
            </a:pPr>
            <a:endParaRPr lang="cs-CZ" sz="2000" dirty="0"/>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E4CB4491-08EA-472B-A05A-D34B78E16D21}"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17</a:t>
            </a:fld>
            <a:endParaRPr lang="cs-CZ" dirty="0"/>
          </a:p>
        </p:txBody>
      </p:sp>
    </p:spTree>
    <p:extLst>
      <p:ext uri="{BB962C8B-B14F-4D97-AF65-F5344CB8AC3E}">
        <p14:creationId xmlns:p14="http://schemas.microsoft.com/office/powerpoint/2010/main" val="2509587904"/>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lstStyle/>
          <a:p>
            <a:pPr algn="ctr"/>
            <a:r>
              <a:rPr lang="cs-CZ" dirty="0"/>
              <a:t>Významný nález 11b</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55967" y="1680973"/>
            <a:ext cx="8229600" cy="4509181"/>
          </a:xfrm>
        </p:spPr>
        <p:txBody>
          <a:bodyPr>
            <a:normAutofit fontScale="92500"/>
          </a:bodyPr>
          <a:lstStyle/>
          <a:p>
            <a:pPr marL="457200" indent="-457200">
              <a:spcAft>
                <a:spcPts val="1200"/>
              </a:spcAft>
              <a:buFont typeface="+mj-lt"/>
              <a:buAutoNum type="alphaLcParenR" startAt="3"/>
            </a:pPr>
            <a:r>
              <a:rPr lang="cs-CZ" sz="2400" dirty="0"/>
              <a:t>Držitel dosud nezpracoval XXX ICSR stažených z EudraVigilance, tj. neidentifikoval ta, která mají být přenesena do farmakovigilanční databáze. Tato hlášení nemohou být použita při vypracování PSUR, detekci a managementu FV signálů, ani při zpracování odpovědí na žádosti o informace ze strany regulačních orgánů.</a:t>
            </a:r>
          </a:p>
          <a:p>
            <a:pPr marL="457200" indent="-457200">
              <a:spcAft>
                <a:spcPts val="1200"/>
              </a:spcAft>
              <a:buFont typeface="+mj-lt"/>
              <a:buAutoNum type="alphaLcParenR" startAt="3"/>
            </a:pPr>
            <a:r>
              <a:rPr lang="cs-CZ" sz="2400" dirty="0"/>
              <a:t>Zpracování hlášení č. YYY</a:t>
            </a:r>
          </a:p>
          <a:p>
            <a:pPr marL="914400" lvl="1" indent="-514350">
              <a:spcAft>
                <a:spcPts val="1200"/>
              </a:spcAft>
              <a:buFont typeface="+mj-lt"/>
              <a:buAutoNum type="romanLcPeriod"/>
            </a:pPr>
            <a:r>
              <a:rPr lang="cs-CZ" dirty="0"/>
              <a:t>Nahlášená reakce „křeče“ je vyhodnocena nezávažná navzdory tomu, že křeče jsou na seznamu IME. Odchylka od seznamu IME není písemně zdůvodněna.</a:t>
            </a:r>
          </a:p>
          <a:p>
            <a:pPr marL="914400" lvl="1" indent="-514350">
              <a:spcAft>
                <a:spcPts val="1200"/>
              </a:spcAft>
              <a:buFont typeface="+mj-lt"/>
              <a:buAutoNum type="romanLcPeriod"/>
            </a:pPr>
            <a:r>
              <a:rPr lang="cs-CZ" dirty="0"/>
              <a:t>Nebyl proveden </a:t>
            </a:r>
            <a:r>
              <a:rPr lang="cs-CZ" dirty="0" err="1"/>
              <a:t>follow</a:t>
            </a:r>
            <a:r>
              <a:rPr lang="cs-CZ" dirty="0"/>
              <a:t>-up s cílem získat kontakt na zdravotnického pracovníka a případ medicínsky ověřit.</a:t>
            </a:r>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E64E6CE6-3592-4E49-86AC-6B370FE8AC2B}"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18</a:t>
            </a:fld>
            <a:endParaRPr lang="cs-CZ" dirty="0"/>
          </a:p>
        </p:txBody>
      </p:sp>
    </p:spTree>
    <p:extLst>
      <p:ext uri="{BB962C8B-B14F-4D97-AF65-F5344CB8AC3E}">
        <p14:creationId xmlns:p14="http://schemas.microsoft.com/office/powerpoint/2010/main" val="259317424"/>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lstStyle/>
          <a:p>
            <a:pPr algn="ctr"/>
            <a:r>
              <a:rPr lang="cs-CZ" dirty="0"/>
              <a:t>Významný nález 12</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3988" y="1844819"/>
            <a:ext cx="8229600" cy="4509181"/>
          </a:xfrm>
        </p:spPr>
        <p:txBody>
          <a:bodyPr>
            <a:normAutofit/>
          </a:bodyPr>
          <a:lstStyle/>
          <a:p>
            <a:pPr marL="0" indent="0">
              <a:spcAft>
                <a:spcPts val="1200"/>
              </a:spcAft>
              <a:buNone/>
            </a:pPr>
            <a:r>
              <a:rPr lang="cs-CZ" dirty="0"/>
              <a:t>Držitel nemá formálně nastavený systém auditů             v závislosti na míře rizika pro oblasti:</a:t>
            </a:r>
          </a:p>
          <a:p>
            <a:pPr marL="457200" indent="-457200">
              <a:spcAft>
                <a:spcPts val="1200"/>
              </a:spcAft>
              <a:buFont typeface="+mj-lt"/>
              <a:buAutoNum type="alphaLcParenR"/>
            </a:pPr>
            <a:r>
              <a:rPr lang="cs-CZ" dirty="0"/>
              <a:t>globální farmakovigilanční činnosti v české centrále</a:t>
            </a:r>
          </a:p>
          <a:p>
            <a:pPr marL="457200" indent="-457200">
              <a:spcAft>
                <a:spcPts val="1200"/>
              </a:spcAft>
              <a:buFont typeface="+mj-lt"/>
              <a:buAutoNum type="alphaLcParenR"/>
            </a:pPr>
            <a:r>
              <a:rPr lang="cs-CZ" dirty="0"/>
              <a:t>farmakovigilanční činnosti v pobočkách a místních zastoupeních</a:t>
            </a:r>
          </a:p>
          <a:p>
            <a:pPr marL="457200" indent="-457200">
              <a:spcAft>
                <a:spcPts val="1200"/>
              </a:spcAft>
              <a:buFont typeface="+mj-lt"/>
              <a:buAutoNum type="alphaLcParenR"/>
            </a:pPr>
            <a:r>
              <a:rPr lang="cs-CZ" dirty="0"/>
              <a:t>farmakovigilanční činnosti prováděné subdodavateli na místní i globální úrovni.</a:t>
            </a:r>
            <a:endParaRPr lang="cs-CZ" sz="3200" dirty="0"/>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A3D4A6FE-1AF0-453E-BC83-D866F48CAFE0}"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19</a:t>
            </a:fld>
            <a:endParaRPr lang="cs-CZ" dirty="0"/>
          </a:p>
        </p:txBody>
      </p:sp>
    </p:spTree>
    <p:extLst>
      <p:ext uri="{BB962C8B-B14F-4D97-AF65-F5344CB8AC3E}">
        <p14:creationId xmlns:p14="http://schemas.microsoft.com/office/powerpoint/2010/main" val="2710833505"/>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lstStyle/>
          <a:p>
            <a:pPr algn="ctr"/>
            <a:r>
              <a:rPr lang="cs-CZ" dirty="0"/>
              <a:t>Významný nález 13a</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3988" y="1719045"/>
            <a:ext cx="8229600" cy="4634956"/>
          </a:xfrm>
        </p:spPr>
        <p:txBody>
          <a:bodyPr>
            <a:normAutofit/>
          </a:bodyPr>
          <a:lstStyle/>
          <a:p>
            <a:pPr marL="0" indent="0">
              <a:spcAft>
                <a:spcPts val="1200"/>
              </a:spcAft>
              <a:buNone/>
            </a:pPr>
            <a:r>
              <a:rPr lang="cs-CZ" dirty="0"/>
              <a:t>Nedostatky v managementu FV signálů</a:t>
            </a:r>
          </a:p>
          <a:p>
            <a:pPr marL="514350" indent="-514350">
              <a:spcAft>
                <a:spcPts val="1200"/>
              </a:spcAft>
              <a:buFont typeface="+mj-lt"/>
              <a:buAutoNum type="alphaLcParenR"/>
            </a:pPr>
            <a:r>
              <a:rPr lang="cs-CZ" dirty="0"/>
              <a:t>Nevalidní hlášení podezření na nežádoucí účinky, kde je znám přípravek i reakce, nejsou zadávána do FV databáze a neexistuje postup, který by tato data zahrnul do detekce/managementu FV signálů.</a:t>
            </a:r>
          </a:p>
          <a:p>
            <a:pPr marL="514350" indent="-514350">
              <a:spcAft>
                <a:spcPts val="1200"/>
              </a:spcAft>
              <a:buFont typeface="+mj-lt"/>
              <a:buAutoNum type="alphaLcParenR"/>
            </a:pPr>
            <a:r>
              <a:rPr lang="cs-CZ" dirty="0"/>
              <a:t>Nevalidní hlášení podezření na nežádoucí účinky, kde je znám přípravek i reakce, nebyla přenesena z předchozí do nové databáze držitele.</a:t>
            </a:r>
            <a:endParaRPr lang="cs-CZ" sz="3200" dirty="0"/>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114C2383-EE45-49BB-A1E2-3807EC0B7D0E}"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20</a:t>
            </a:fld>
            <a:endParaRPr lang="cs-CZ" dirty="0"/>
          </a:p>
        </p:txBody>
      </p:sp>
    </p:spTree>
    <p:extLst>
      <p:ext uri="{BB962C8B-B14F-4D97-AF65-F5344CB8AC3E}">
        <p14:creationId xmlns:p14="http://schemas.microsoft.com/office/powerpoint/2010/main" val="2237017129"/>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lstStyle/>
          <a:p>
            <a:pPr algn="ctr"/>
            <a:r>
              <a:rPr lang="cs-CZ" dirty="0"/>
              <a:t>Významný nález 13b</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3988" y="1763815"/>
            <a:ext cx="8229600" cy="4590185"/>
          </a:xfrm>
        </p:spPr>
        <p:txBody>
          <a:bodyPr>
            <a:normAutofit lnSpcReduction="10000"/>
          </a:bodyPr>
          <a:lstStyle/>
          <a:p>
            <a:pPr marL="514350" indent="-514350">
              <a:spcAft>
                <a:spcPts val="1200"/>
              </a:spcAft>
              <a:buFont typeface="+mj-lt"/>
              <a:buAutoNum type="alphaLcParenR" startAt="3"/>
            </a:pPr>
            <a:r>
              <a:rPr lang="cs-CZ" dirty="0"/>
              <a:t>Ad vnitřní firemní předpis č. XXX: v odstavci ZZ o analýze signálů a prioritizaci se praví, že hodnocení signálů se provádí ve čtyřech různých lhůtách           v délce od 3 do 52 týdnů. Tyto čtyři kategorie nejsou formálně vymezeny. Lhůta 52 týdnů je navíc diskutabilní, neboť signály mají být hodnoceny bez zbytečného odkladu.</a:t>
            </a:r>
          </a:p>
          <a:p>
            <a:pPr marL="514350" indent="-514350">
              <a:spcAft>
                <a:spcPts val="1200"/>
              </a:spcAft>
              <a:buFont typeface="+mj-lt"/>
              <a:buAutoNum type="alphaLcParenR" startAt="3"/>
            </a:pPr>
            <a:r>
              <a:rPr lang="cs-CZ" dirty="0"/>
              <a:t>Držitel nemá definovány situace, kdy během hodnocení FV signálu požádat o přístup k datům typu L2B level z EudraVigilance.</a:t>
            </a:r>
            <a:endParaRPr lang="cs-CZ" sz="3200" dirty="0"/>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781396AA-5720-47F6-9982-494326CBB8F4}"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21</a:t>
            </a:fld>
            <a:endParaRPr lang="cs-CZ" dirty="0"/>
          </a:p>
        </p:txBody>
      </p:sp>
    </p:spTree>
    <p:extLst>
      <p:ext uri="{BB962C8B-B14F-4D97-AF65-F5344CB8AC3E}">
        <p14:creationId xmlns:p14="http://schemas.microsoft.com/office/powerpoint/2010/main" val="1076294014"/>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lstStyle/>
          <a:p>
            <a:pPr algn="ctr"/>
            <a:r>
              <a:rPr lang="cs-CZ" dirty="0"/>
              <a:t>Významný nález 14a</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3988" y="1763815"/>
            <a:ext cx="8229600" cy="4590185"/>
          </a:xfrm>
        </p:spPr>
        <p:txBody>
          <a:bodyPr>
            <a:normAutofit fontScale="92500" lnSpcReduction="10000"/>
          </a:bodyPr>
          <a:lstStyle/>
          <a:p>
            <a:pPr marL="0" indent="0">
              <a:spcAft>
                <a:spcPts val="1200"/>
              </a:spcAft>
              <a:buNone/>
            </a:pPr>
            <a:r>
              <a:rPr lang="cs-CZ" dirty="0"/>
              <a:t>Nedostatky ve zpracování hlášení podezření na závadu         v jakosti</a:t>
            </a:r>
          </a:p>
          <a:p>
            <a:pPr marL="514350" indent="-514350">
              <a:spcAft>
                <a:spcPts val="1200"/>
              </a:spcAft>
              <a:buFont typeface="+mj-lt"/>
              <a:buAutoNum type="alphaLcParenR"/>
            </a:pPr>
            <a:r>
              <a:rPr lang="cs-CZ" dirty="0"/>
              <a:t>U hlášení, která zahrnují farmakovigilanční i jakostní problém současně, nejsou výsledky šetření závady          v jakosti předávány </a:t>
            </a:r>
            <a:r>
              <a:rPr lang="cs-CZ" dirty="0" err="1"/>
              <a:t>farmakovigilančnímu</a:t>
            </a:r>
            <a:r>
              <a:rPr lang="cs-CZ" dirty="0"/>
              <a:t> oddělení, aby byla provedena analýza, zda je nutné vytvořit a zpracovat </a:t>
            </a:r>
            <a:r>
              <a:rPr lang="cs-CZ" dirty="0" err="1"/>
              <a:t>follow</a:t>
            </a:r>
            <a:r>
              <a:rPr lang="cs-CZ" dirty="0"/>
              <a:t>-up k </a:t>
            </a:r>
            <a:r>
              <a:rPr lang="cs-CZ" dirty="0" err="1"/>
              <a:t>farmakovigilančnímu</a:t>
            </a:r>
            <a:r>
              <a:rPr lang="cs-CZ" dirty="0"/>
              <a:t> hlášení.</a:t>
            </a:r>
          </a:p>
          <a:p>
            <a:pPr marL="514350" indent="-514350">
              <a:spcAft>
                <a:spcPts val="1200"/>
              </a:spcAft>
              <a:buFont typeface="+mj-lt"/>
              <a:buAutoNum type="alphaLcParenR"/>
            </a:pPr>
            <a:r>
              <a:rPr lang="cs-CZ" dirty="0"/>
              <a:t>Neprovádí se žádná periodická kontrola všech obdržených hlášení závad v jakosti s cílem ověřit, zda všechna farmakovigilanční data byla rozpoznána a předána </a:t>
            </a:r>
            <a:r>
              <a:rPr lang="cs-CZ" dirty="0" err="1"/>
              <a:t>farmakovigilančnímu</a:t>
            </a:r>
            <a:r>
              <a:rPr lang="cs-CZ" dirty="0"/>
              <a:t> oddělení.</a:t>
            </a:r>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D726E7E8-0164-4148-86EC-C3098A550500}"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22</a:t>
            </a:fld>
            <a:endParaRPr lang="cs-CZ" dirty="0"/>
          </a:p>
        </p:txBody>
      </p:sp>
    </p:spTree>
    <p:extLst>
      <p:ext uri="{BB962C8B-B14F-4D97-AF65-F5344CB8AC3E}">
        <p14:creationId xmlns:p14="http://schemas.microsoft.com/office/powerpoint/2010/main" val="2214030698"/>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lstStyle/>
          <a:p>
            <a:pPr algn="ctr"/>
            <a:r>
              <a:rPr lang="cs-CZ" dirty="0"/>
              <a:t>Významný nález 14b</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3988" y="1763815"/>
            <a:ext cx="8229600" cy="4590185"/>
          </a:xfrm>
        </p:spPr>
        <p:txBody>
          <a:bodyPr>
            <a:normAutofit/>
          </a:bodyPr>
          <a:lstStyle/>
          <a:p>
            <a:pPr marL="514350" indent="-514350">
              <a:spcAft>
                <a:spcPts val="1200"/>
              </a:spcAft>
              <a:buFont typeface="+mj-lt"/>
              <a:buAutoNum type="alphaLcParenR" startAt="3"/>
            </a:pPr>
            <a:r>
              <a:rPr lang="cs-CZ" dirty="0"/>
              <a:t>Dvě hlášení podezření na závadu v jakosti                  z členského státu XX obsahují farmakovigilanční data, avšak nebylo vytvořeno žádné farmakovigilanční hlášení:</a:t>
            </a:r>
          </a:p>
          <a:p>
            <a:pPr marL="914400" lvl="1" indent="-514350">
              <a:spcAft>
                <a:spcPts val="1200"/>
              </a:spcAft>
              <a:buFont typeface="+mj-lt"/>
              <a:buAutoNum type="romanLcPeriod"/>
            </a:pPr>
            <a:r>
              <a:rPr lang="cs-CZ" dirty="0"/>
              <a:t>Hlášení č. YY („žádná nežádoucí reakce nebyla hlášena, avšak pacient trpěl opakovanou bolestí hlavy“)</a:t>
            </a:r>
          </a:p>
          <a:p>
            <a:pPr marL="914400" lvl="1" indent="-514350">
              <a:spcAft>
                <a:spcPts val="1200"/>
              </a:spcAft>
              <a:buFont typeface="+mj-lt"/>
              <a:buAutoNum type="romanLcPeriod"/>
            </a:pPr>
            <a:r>
              <a:rPr lang="cs-CZ" dirty="0"/>
              <a:t>Hlášení č. ZZ („pacient se řízl o fólii blistru“)</a:t>
            </a:r>
            <a:endParaRPr lang="cs-CZ" sz="3200" dirty="0"/>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41A1061A-07C3-4AE4-A549-885C9E01B53B}"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23</a:t>
            </a:fld>
            <a:endParaRPr lang="cs-CZ" dirty="0"/>
          </a:p>
        </p:txBody>
      </p:sp>
    </p:spTree>
    <p:extLst>
      <p:ext uri="{BB962C8B-B14F-4D97-AF65-F5344CB8AC3E}">
        <p14:creationId xmlns:p14="http://schemas.microsoft.com/office/powerpoint/2010/main" val="90987708"/>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lstStyle/>
          <a:p>
            <a:pPr algn="ctr"/>
            <a:r>
              <a:rPr lang="cs-CZ" dirty="0"/>
              <a:t>Významný nález 15a</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3988" y="1763815"/>
            <a:ext cx="8229600" cy="4590185"/>
          </a:xfrm>
        </p:spPr>
        <p:txBody>
          <a:bodyPr>
            <a:normAutofit lnSpcReduction="10000"/>
          </a:bodyPr>
          <a:lstStyle/>
          <a:p>
            <a:pPr marL="0" indent="0">
              <a:spcAft>
                <a:spcPts val="1200"/>
              </a:spcAft>
              <a:buNone/>
            </a:pPr>
            <a:r>
              <a:rPr lang="cs-CZ" dirty="0"/>
              <a:t>Nedostatky v obsahu a aktualizaci PSMF</a:t>
            </a:r>
          </a:p>
          <a:p>
            <a:pPr marL="514350" indent="-514350">
              <a:spcAft>
                <a:spcPts val="1200"/>
              </a:spcAft>
              <a:buFont typeface="+mj-lt"/>
              <a:buAutoNum type="alphaLcParenR"/>
            </a:pPr>
            <a:r>
              <a:rPr lang="cs-CZ" dirty="0"/>
              <a:t>Aktualizace a nové verze PSMF: nejsou definovány závažné změny FV systému, které by vyžadovaly okamžitou aktualizaci PSMF.</a:t>
            </a:r>
          </a:p>
          <a:p>
            <a:pPr marL="514350" indent="-514350">
              <a:spcAft>
                <a:spcPts val="1200"/>
              </a:spcAft>
              <a:buFont typeface="+mj-lt"/>
              <a:buAutoNum type="alphaLcParenR"/>
            </a:pPr>
            <a:r>
              <a:rPr lang="cs-CZ" dirty="0"/>
              <a:t>Obsah PSMF: Držitelé sdílející FV systém nejsou vyjmenováni na titulní straně PSMF.</a:t>
            </a:r>
          </a:p>
          <a:p>
            <a:pPr marL="514350" indent="-514350">
              <a:spcAft>
                <a:spcPts val="1200"/>
              </a:spcAft>
              <a:buFont typeface="+mj-lt"/>
              <a:buAutoNum type="alphaLcParenR"/>
            </a:pPr>
            <a:r>
              <a:rPr lang="cs-CZ" dirty="0"/>
              <a:t>Obsah PSMF: chybí popis procesů, jak se zaznamenávají, zpracovávají a řeší odchylky zjištěné při řízení kvality.</a:t>
            </a:r>
            <a:endParaRPr lang="cs-CZ" sz="3200" dirty="0"/>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1F3CB8F9-8D1C-4184-9E00-15C2C6972332}"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24</a:t>
            </a:fld>
            <a:endParaRPr lang="cs-CZ" dirty="0"/>
          </a:p>
        </p:txBody>
      </p:sp>
    </p:spTree>
    <p:extLst>
      <p:ext uri="{BB962C8B-B14F-4D97-AF65-F5344CB8AC3E}">
        <p14:creationId xmlns:p14="http://schemas.microsoft.com/office/powerpoint/2010/main" val="3797731229"/>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normAutofit/>
          </a:bodyPr>
          <a:lstStyle/>
          <a:p>
            <a:pPr algn="ctr"/>
            <a:r>
              <a:rPr lang="cs-CZ" dirty="0"/>
              <a:t>Významný nález 15b</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3988" y="1763815"/>
            <a:ext cx="8229600" cy="4590185"/>
          </a:xfrm>
        </p:spPr>
        <p:txBody>
          <a:bodyPr>
            <a:normAutofit fontScale="85000" lnSpcReduction="20000"/>
          </a:bodyPr>
          <a:lstStyle/>
          <a:p>
            <a:pPr marL="0" indent="0">
              <a:spcAft>
                <a:spcPts val="1200"/>
              </a:spcAft>
              <a:buNone/>
            </a:pPr>
            <a:r>
              <a:rPr lang="cs-CZ" dirty="0"/>
              <a:t>Obsah PSMF: PSMF nedostatečně osvětluje postupy, jak držitel - prostřednictvím bezpečnostních změn registrace - udržuje informaci o přípravku v souladu se současnými vědeckými poznatky. Např. u přípravků registrovaných dle čl. 10(1) evropské směrnice č. 2001/83/EC je tato povinnost obvykle plněna průběžnou harmonizací s dokumentací referenčního přípravku.</a:t>
            </a:r>
          </a:p>
          <a:p>
            <a:pPr marL="0" indent="0">
              <a:spcAft>
                <a:spcPts val="1200"/>
              </a:spcAft>
              <a:buNone/>
            </a:pPr>
            <a:r>
              <a:rPr lang="cs-CZ" dirty="0"/>
              <a:t>Jak zástupci firmy vysvětlili inspektorům během kontroly na místě, držitel rutinně nesleduje změny dokumentace referenčních přípravků a pravidelně neověřuje, zda je registrace těchto přípravků stále platná, a nekoná, když není. Ačkoli je nastaveno několik procesů, které soulad s vědeckými poznatky mohou pomoci udržet, z PSMF není zřejmé, jak přesně je tohoto cíle dosaženo. </a:t>
            </a:r>
            <a:endParaRPr lang="cs-CZ" sz="3200" dirty="0"/>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A428CB38-00E0-4E3A-B3B8-738CF522F591}"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25</a:t>
            </a:fld>
            <a:endParaRPr lang="cs-CZ" dirty="0"/>
          </a:p>
        </p:txBody>
      </p:sp>
    </p:spTree>
    <p:extLst>
      <p:ext uri="{BB962C8B-B14F-4D97-AF65-F5344CB8AC3E}">
        <p14:creationId xmlns:p14="http://schemas.microsoft.com/office/powerpoint/2010/main" val="3203612252"/>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normAutofit/>
          </a:bodyPr>
          <a:lstStyle/>
          <a:p>
            <a:pPr algn="ctr"/>
            <a:r>
              <a:rPr lang="cs-CZ" dirty="0"/>
              <a:t>Významný nález 16</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3988" y="1763815"/>
            <a:ext cx="8229600" cy="4590185"/>
          </a:xfrm>
        </p:spPr>
        <p:txBody>
          <a:bodyPr>
            <a:normAutofit fontScale="92500" lnSpcReduction="10000"/>
          </a:bodyPr>
          <a:lstStyle/>
          <a:p>
            <a:pPr marL="0" indent="0">
              <a:spcAft>
                <a:spcPts val="1200"/>
              </a:spcAft>
              <a:buNone/>
            </a:pPr>
            <a:r>
              <a:rPr lang="cs-CZ" sz="3200" dirty="0"/>
              <a:t>Držitel postupuje v případě sběru dat                          k vyhodnocování nežádoucích účinků přípravků obchodovaných v rámci specifických léčebných programů (</a:t>
            </a:r>
            <a:r>
              <a:rPr lang="cs-CZ" sz="3200" dirty="0" err="1"/>
              <a:t>SpLP</a:t>
            </a:r>
            <a:r>
              <a:rPr lang="cs-CZ" sz="3200" dirty="0"/>
              <a:t>) pasivně a nevyužívá existující data z databáze EudraVigilance. Hlášení obdržená SÚKL nejsou v roční zprávě zahrnuta a hodnocena.</a:t>
            </a:r>
          </a:p>
          <a:p>
            <a:pPr marL="0" indent="0">
              <a:spcAft>
                <a:spcPts val="1200"/>
              </a:spcAft>
              <a:buNone/>
            </a:pPr>
            <a:r>
              <a:rPr lang="cs-CZ" sz="3200" dirty="0"/>
              <a:t>Překladatel </a:t>
            </a:r>
            <a:r>
              <a:rPr lang="cs-CZ" sz="3200" dirty="0" err="1"/>
              <a:t>SpLP</a:t>
            </a:r>
            <a:r>
              <a:rPr lang="cs-CZ" sz="3200" dirty="0"/>
              <a:t> by měl dle názoru inspektorů o FV data požádat držitele rozhodnutí o registraci dotčených přípravků (s přístupem do databáze EudraVigilance) nebo SÚKL.</a:t>
            </a:r>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77066041-1224-4E19-AA86-0D133A4313A5}"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26</a:t>
            </a:fld>
            <a:endParaRPr lang="cs-CZ" dirty="0"/>
          </a:p>
        </p:txBody>
      </p:sp>
    </p:spTree>
    <p:extLst>
      <p:ext uri="{BB962C8B-B14F-4D97-AF65-F5344CB8AC3E}">
        <p14:creationId xmlns:p14="http://schemas.microsoft.com/office/powerpoint/2010/main" val="3503645322"/>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normAutofit/>
          </a:bodyPr>
          <a:lstStyle/>
          <a:p>
            <a:pPr algn="ctr"/>
            <a:r>
              <a:rPr lang="cs-CZ" dirty="0"/>
              <a:t>Významný nález 17</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3988" y="1763815"/>
            <a:ext cx="8229600" cy="4590185"/>
          </a:xfrm>
        </p:spPr>
        <p:txBody>
          <a:bodyPr>
            <a:normAutofit fontScale="77500" lnSpcReduction="20000"/>
          </a:bodyPr>
          <a:lstStyle/>
          <a:p>
            <a:pPr marL="0" indent="0">
              <a:spcAft>
                <a:spcPts val="1200"/>
              </a:spcAft>
              <a:buNone/>
            </a:pPr>
            <a:r>
              <a:rPr lang="cs-CZ" sz="3200" dirty="0"/>
              <a:t>Nezahrnutí hlášení NÚ, u kterých nelze vyloučit, že byly způsobeny LP držitele, do FV databáze držitele</a:t>
            </a:r>
          </a:p>
          <a:p>
            <a:pPr marL="0" indent="0">
              <a:spcAft>
                <a:spcPts val="1200"/>
              </a:spcAft>
              <a:buNone/>
            </a:pPr>
            <a:r>
              <a:rPr lang="cs-CZ" sz="3200" dirty="0"/>
              <a:t>Držitel nemá ve své FV databázi dvě hlášení SÚKL s výskytem NÚ, kde podezřelá látka mohla pocházet z LP držitele.</a:t>
            </a:r>
          </a:p>
          <a:p>
            <a:pPr marL="0" indent="0">
              <a:spcAft>
                <a:spcPts val="1200"/>
              </a:spcAft>
              <a:buNone/>
            </a:pPr>
            <a:r>
              <a:rPr lang="cs-CZ" sz="3200" dirty="0"/>
              <a:t>Vysvětlení subdodavatele FV služeb: „Hlášení nebyla předána v souladu s nastavením smluvní spolupráce, kdy subdodavatel zasílá pouze nálezy týkající se LP registrovaných držitelem.“</a:t>
            </a:r>
          </a:p>
          <a:p>
            <a:pPr marL="0" indent="0">
              <a:spcAft>
                <a:spcPts val="1200"/>
              </a:spcAft>
              <a:buNone/>
            </a:pPr>
            <a:r>
              <a:rPr lang="cs-CZ" sz="3200" dirty="0"/>
              <a:t>Vzhledem k tomu, že dodavatel části delegovaných služeb patří v oboru mezi zkušené poskytovatele, je překvapivé, že držitele neupozornil na nevhodně nastavené sjednané činnosti. </a:t>
            </a:r>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1075CF49-E18D-4D62-A580-F1B385984DF7}"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27</a:t>
            </a:fld>
            <a:endParaRPr lang="cs-CZ" dirty="0"/>
          </a:p>
        </p:txBody>
      </p:sp>
    </p:spTree>
    <p:extLst>
      <p:ext uri="{BB962C8B-B14F-4D97-AF65-F5344CB8AC3E}">
        <p14:creationId xmlns:p14="http://schemas.microsoft.com/office/powerpoint/2010/main" val="1099698776"/>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normAutofit/>
          </a:bodyPr>
          <a:lstStyle/>
          <a:p>
            <a:pPr algn="ctr"/>
            <a:r>
              <a:rPr lang="cs-CZ" dirty="0"/>
              <a:t>Významný nález 18</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3988" y="1763815"/>
            <a:ext cx="8229600" cy="4590185"/>
          </a:xfrm>
        </p:spPr>
        <p:txBody>
          <a:bodyPr>
            <a:normAutofit fontScale="92500" lnSpcReduction="20000"/>
          </a:bodyPr>
          <a:lstStyle/>
          <a:p>
            <a:pPr marL="0" indent="0">
              <a:spcAft>
                <a:spcPts val="1200"/>
              </a:spcAft>
              <a:buNone/>
            </a:pPr>
            <a:r>
              <a:rPr lang="cs-CZ" sz="3200" dirty="0"/>
              <a:t>Držitel nemá ve své databázi hlášení z globální odborné literatury: hlášení pocházející z MLM nejsou stahována z EV, ani nejsou vytvářena přímo držitelem na základě monitoringu globální literatury</a:t>
            </a:r>
          </a:p>
          <a:p>
            <a:pPr marL="0" indent="0">
              <a:spcAft>
                <a:spcPts val="1200"/>
              </a:spcAft>
              <a:buNone/>
            </a:pPr>
            <a:r>
              <a:rPr lang="cs-CZ" sz="3200" dirty="0"/>
              <a:t>Držitel stahuje excely s výsledky MLM, samotná hlášení však stahována nejsou, ani s využitím partnera subdodavatele. Držitel musí mít ve své databázi i hlášení z globální literatury, kterou sleduje MLM </a:t>
            </a:r>
            <a:r>
              <a:rPr lang="cs-CZ" sz="3200" dirty="0" err="1"/>
              <a:t>service</a:t>
            </a:r>
            <a:r>
              <a:rPr lang="cs-CZ" sz="3200" dirty="0"/>
              <a:t>; hlášení si může buď sám vytvořit, nebo využít služby MLM a již vytvořené hlášení si z EV databáze stáhnout.</a:t>
            </a:r>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C2677DAB-C52C-43C9-B15C-41B90ADF93EC}"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28</a:t>
            </a:fld>
            <a:endParaRPr lang="cs-CZ" dirty="0"/>
          </a:p>
        </p:txBody>
      </p:sp>
    </p:spTree>
    <p:extLst>
      <p:ext uri="{BB962C8B-B14F-4D97-AF65-F5344CB8AC3E}">
        <p14:creationId xmlns:p14="http://schemas.microsoft.com/office/powerpoint/2010/main" val="3375020538"/>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normAutofit/>
          </a:bodyPr>
          <a:lstStyle/>
          <a:p>
            <a:pPr algn="ctr"/>
            <a:r>
              <a:rPr lang="cs-CZ" dirty="0"/>
              <a:t>Významný nález 19a</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3988" y="1763815"/>
            <a:ext cx="8229600" cy="4590185"/>
          </a:xfrm>
        </p:spPr>
        <p:txBody>
          <a:bodyPr>
            <a:normAutofit/>
          </a:bodyPr>
          <a:lstStyle/>
          <a:p>
            <a:pPr marL="514350" indent="-514350">
              <a:spcAft>
                <a:spcPts val="1200"/>
              </a:spcAft>
              <a:buFont typeface="+mj-lt"/>
              <a:buAutoNum type="arabicParenR"/>
            </a:pPr>
            <a:r>
              <a:rPr lang="cs-CZ" sz="3200" dirty="0"/>
              <a:t>LP XX nemá provedenu harmonizaci se změnou SmPC referenčního přípravku YY z roku 2018.</a:t>
            </a:r>
          </a:p>
          <a:p>
            <a:pPr marL="514350" indent="-514350">
              <a:spcAft>
                <a:spcPts val="1200"/>
              </a:spcAft>
              <a:buFont typeface="+mj-lt"/>
              <a:buAutoNum type="arabicParenR"/>
            </a:pPr>
            <a:r>
              <a:rPr lang="cs-CZ" sz="3200" dirty="0"/>
              <a:t>Není popsán postup pro sledování změn SmPC u referenčních přípravků pro harmonizaci textů LP registrovaných dle článku 10(1) („čisté </a:t>
            </a:r>
            <a:r>
              <a:rPr lang="cs-CZ" sz="3200" dirty="0" err="1"/>
              <a:t>generikum</a:t>
            </a:r>
            <a:r>
              <a:rPr lang="cs-CZ" sz="3200" dirty="0"/>
              <a:t>“) a 10(3) (hybrid) Směrnice 2001/83/EC.</a:t>
            </a:r>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16D09C28-1E1C-4A9C-8006-61B0DD4FDB8D}"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29</a:t>
            </a:fld>
            <a:endParaRPr lang="cs-CZ" dirty="0"/>
          </a:p>
        </p:txBody>
      </p:sp>
    </p:spTree>
    <p:extLst>
      <p:ext uri="{BB962C8B-B14F-4D97-AF65-F5344CB8AC3E}">
        <p14:creationId xmlns:p14="http://schemas.microsoft.com/office/powerpoint/2010/main" val="1812603184"/>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normAutofit/>
          </a:bodyPr>
          <a:lstStyle/>
          <a:p>
            <a:pPr algn="ctr"/>
            <a:r>
              <a:rPr lang="cs-CZ" dirty="0"/>
              <a:t>Významný nález 19b</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3988" y="1763815"/>
            <a:ext cx="8229600" cy="4590185"/>
          </a:xfrm>
        </p:spPr>
        <p:txBody>
          <a:bodyPr>
            <a:normAutofit fontScale="77500" lnSpcReduction="20000"/>
          </a:bodyPr>
          <a:lstStyle/>
          <a:p>
            <a:pPr marL="0" indent="0">
              <a:spcAft>
                <a:spcPts val="1200"/>
              </a:spcAft>
              <a:buNone/>
            </a:pPr>
            <a:r>
              <a:rPr lang="cs-CZ" sz="3200" dirty="0"/>
              <a:t>Obvyklým způsobem udržování aktuálnosti informací v SmPC a PIL generických přípravků registrovaných dle čl. 10(1), resp. 10(3) je proces pravidelné kontroly textů referenčního přípravku (RP) pro generické přípravky registrované národními a MRP/DCP procedurami včetně kontroly, zda je registrace RP stále platná, a postup pro situaci, kdy již platná není. Pokud RP pozbyde registraci, může držitel buď pokračovat v doplňování nových informací na základě odborné literatury (de facto přechází na literární registraci), nebo si najít nový RP, např.       v jiném státě EU. Pro výběr nového RP doporučují inspektoři přípravky s dostatečnými spotřebami, které jsou nutnou (nikoli postačující) podmínkou pro kvalitu dokumentace RP.</a:t>
            </a:r>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6D837121-0A25-4CC9-B9CC-5EBE73147244}"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30</a:t>
            </a:fld>
            <a:endParaRPr lang="cs-CZ" dirty="0"/>
          </a:p>
        </p:txBody>
      </p:sp>
    </p:spTree>
    <p:extLst>
      <p:ext uri="{BB962C8B-B14F-4D97-AF65-F5344CB8AC3E}">
        <p14:creationId xmlns:p14="http://schemas.microsoft.com/office/powerpoint/2010/main" val="4162520438"/>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normAutofit/>
          </a:bodyPr>
          <a:lstStyle/>
          <a:p>
            <a:pPr algn="ctr"/>
            <a:r>
              <a:rPr lang="cs-CZ" dirty="0"/>
              <a:t>Významný nález 20</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3988" y="1763815"/>
            <a:ext cx="8229600" cy="4590185"/>
          </a:xfrm>
        </p:spPr>
        <p:txBody>
          <a:bodyPr>
            <a:normAutofit fontScale="92500" lnSpcReduction="10000"/>
          </a:bodyPr>
          <a:lstStyle/>
          <a:p>
            <a:pPr marL="0" indent="0">
              <a:spcAft>
                <a:spcPts val="1200"/>
              </a:spcAft>
              <a:buNone/>
            </a:pPr>
            <a:r>
              <a:rPr lang="cs-CZ" sz="3200" dirty="0"/>
              <a:t>Externí audit zajišťuje dodavatel FV služeb vlastními silami</a:t>
            </a:r>
          </a:p>
          <a:p>
            <a:pPr marL="0" indent="0">
              <a:spcAft>
                <a:spcPts val="1200"/>
              </a:spcAft>
              <a:buNone/>
            </a:pPr>
            <a:r>
              <a:rPr lang="cs-CZ" sz="3200" dirty="0"/>
              <a:t>Držitel vlastními silami provedl audit subdodavatele XX a prostřednictvím tohoto subdodavatele auditoval poskytovatele monitoringu literatury. Vlastní FV systém auditoval držitel externě pomocí stejného subdodavatele XX. Vzhledem ke střetu zájmů auditora, který je zároveň hlavním dodavatelem FV služeb, považují inspektoři takovou praxi za nesprávnou.</a:t>
            </a:r>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4FB0EC35-61AC-47B4-BC8B-3A669EBC97E6}"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31</a:t>
            </a:fld>
            <a:endParaRPr lang="cs-CZ" dirty="0"/>
          </a:p>
        </p:txBody>
      </p:sp>
    </p:spTree>
    <p:extLst>
      <p:ext uri="{BB962C8B-B14F-4D97-AF65-F5344CB8AC3E}">
        <p14:creationId xmlns:p14="http://schemas.microsoft.com/office/powerpoint/2010/main" val="3360463844"/>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104F7C-5B06-47AF-AA61-C405B6CC8166}"/>
              </a:ext>
            </a:extLst>
          </p:cNvPr>
          <p:cNvSpPr>
            <a:spLocks noGrp="1"/>
          </p:cNvSpPr>
          <p:nvPr>
            <p:ph type="title"/>
          </p:nvPr>
        </p:nvSpPr>
        <p:spPr>
          <a:xfrm>
            <a:off x="446400" y="936828"/>
            <a:ext cx="8229600" cy="601388"/>
          </a:xfrm>
        </p:spPr>
        <p:txBody>
          <a:bodyPr>
            <a:normAutofit/>
          </a:bodyPr>
          <a:lstStyle/>
          <a:p>
            <a:pPr algn="ctr"/>
            <a:r>
              <a:rPr lang="cs-CZ" dirty="0"/>
              <a:t>Významný nález 21</a:t>
            </a:r>
          </a:p>
        </p:txBody>
      </p:sp>
      <p:sp>
        <p:nvSpPr>
          <p:cNvPr id="3" name="Zástupný symbol pro obsah 2">
            <a:extLst>
              <a:ext uri="{FF2B5EF4-FFF2-40B4-BE49-F238E27FC236}">
                <a16:creationId xmlns:a16="http://schemas.microsoft.com/office/drawing/2014/main" id="{26BBA660-5419-4802-9501-01FBC8DFF554}"/>
              </a:ext>
            </a:extLst>
          </p:cNvPr>
          <p:cNvSpPr>
            <a:spLocks noGrp="1"/>
          </p:cNvSpPr>
          <p:nvPr>
            <p:ph idx="1"/>
          </p:nvPr>
        </p:nvSpPr>
        <p:spPr>
          <a:xfrm>
            <a:off x="443988" y="1763815"/>
            <a:ext cx="8229600" cy="4590185"/>
          </a:xfrm>
        </p:spPr>
        <p:txBody>
          <a:bodyPr>
            <a:normAutofit fontScale="85000" lnSpcReduction="10000"/>
          </a:bodyPr>
          <a:lstStyle/>
          <a:p>
            <a:pPr marL="0" indent="0">
              <a:spcAft>
                <a:spcPts val="1200"/>
              </a:spcAft>
              <a:buNone/>
            </a:pPr>
            <a:r>
              <a:rPr lang="cs-CZ" sz="3200" dirty="0"/>
              <a:t>Některé důležité činnosti nejsou popsány v SOP</a:t>
            </a:r>
          </a:p>
          <a:p>
            <a:pPr marL="514350" indent="-514350">
              <a:spcAft>
                <a:spcPts val="1200"/>
              </a:spcAft>
              <a:buFont typeface="+mj-lt"/>
              <a:buAutoNum type="arabicParenR"/>
            </a:pPr>
            <a:r>
              <a:rPr lang="cs-CZ" sz="3200" dirty="0" err="1"/>
              <a:t>Signal</a:t>
            </a:r>
            <a:r>
              <a:rPr lang="cs-CZ" sz="3200" dirty="0"/>
              <a:t> management</a:t>
            </a:r>
          </a:p>
          <a:p>
            <a:pPr marL="514350" indent="-514350">
              <a:spcAft>
                <a:spcPts val="1200"/>
              </a:spcAft>
              <a:buFont typeface="+mj-lt"/>
              <a:buAutoNum type="arabicParenR"/>
            </a:pPr>
            <a:r>
              <a:rPr lang="cs-CZ" sz="3200" dirty="0"/>
              <a:t>Hodnocení poměru benefit/risk</a:t>
            </a:r>
          </a:p>
          <a:p>
            <a:pPr marL="514350" indent="-514350">
              <a:spcAft>
                <a:spcPts val="1200"/>
              </a:spcAft>
              <a:buFont typeface="+mj-lt"/>
              <a:buAutoNum type="arabicParenR"/>
            </a:pPr>
            <a:r>
              <a:rPr lang="cs-CZ" sz="3200" dirty="0"/>
              <a:t>Sledování webů EMA a NCA pro monitoring nových bezpečnostních informací</a:t>
            </a:r>
          </a:p>
          <a:p>
            <a:pPr marL="0" indent="0">
              <a:spcAft>
                <a:spcPts val="1200"/>
              </a:spcAft>
              <a:buNone/>
            </a:pPr>
            <a:r>
              <a:rPr lang="cs-CZ" sz="3200" dirty="0"/>
              <a:t>Z postupu by mělo být zřejmé, kdo činnost provádí, jak často, jak postupuje a jak jsou sledovány výstupy. Podle rozsahu je možné zvážit, zda je třeba zavádět novou SOP, nebo stačí popsat činnost v některé již existující.</a:t>
            </a:r>
          </a:p>
        </p:txBody>
      </p:sp>
      <p:sp>
        <p:nvSpPr>
          <p:cNvPr id="4" name="Zástupný symbol pro datum 3">
            <a:extLst>
              <a:ext uri="{FF2B5EF4-FFF2-40B4-BE49-F238E27FC236}">
                <a16:creationId xmlns:a16="http://schemas.microsoft.com/office/drawing/2014/main" id="{73208D7A-928D-490F-A679-6EF504666A45}"/>
              </a:ext>
            </a:extLst>
          </p:cNvPr>
          <p:cNvSpPr>
            <a:spLocks noGrp="1"/>
          </p:cNvSpPr>
          <p:nvPr>
            <p:ph type="dt" sz="half" idx="10"/>
          </p:nvPr>
        </p:nvSpPr>
        <p:spPr/>
        <p:txBody>
          <a:bodyPr/>
          <a:lstStyle/>
          <a:p>
            <a:fld id="{A9259791-8E66-4CF8-8C1D-8B4C8417D795}" type="datetime1">
              <a:rPr lang="cs-CZ" smtClean="0"/>
              <a:t>11.09.2020</a:t>
            </a:fld>
            <a:endParaRPr lang="cs-CZ"/>
          </a:p>
        </p:txBody>
      </p:sp>
      <p:sp>
        <p:nvSpPr>
          <p:cNvPr id="5" name="Zástupný symbol pro zápatí 4">
            <a:extLst>
              <a:ext uri="{FF2B5EF4-FFF2-40B4-BE49-F238E27FC236}">
                <a16:creationId xmlns:a16="http://schemas.microsoft.com/office/drawing/2014/main" id="{E9CB1589-FFD6-451E-99D7-41695D99144F}"/>
              </a:ext>
            </a:extLst>
          </p:cNvPr>
          <p:cNvSpPr>
            <a:spLocks noGrp="1"/>
          </p:cNvSpPr>
          <p:nvPr>
            <p:ph type="ftr" sz="quarter" idx="11"/>
          </p:nvPr>
        </p:nvSpPr>
        <p:spPr/>
        <p:txBody>
          <a:bodyPr/>
          <a:lstStyle/>
          <a:p>
            <a:r>
              <a:rPr lang="cs-CZ"/>
              <a:t>© 2020  STÁTNÍ ÚSTAV PRO KONTROLU LÉČIV</a:t>
            </a:r>
          </a:p>
        </p:txBody>
      </p:sp>
      <p:sp>
        <p:nvSpPr>
          <p:cNvPr id="6" name="Zástupný symbol pro text 5">
            <a:extLst>
              <a:ext uri="{FF2B5EF4-FFF2-40B4-BE49-F238E27FC236}">
                <a16:creationId xmlns:a16="http://schemas.microsoft.com/office/drawing/2014/main" id="{1B777D73-E0C2-4071-A2D9-D66B422ADDA1}"/>
              </a:ext>
            </a:extLst>
          </p:cNvPr>
          <p:cNvSpPr>
            <a:spLocks noGrp="1"/>
          </p:cNvSpPr>
          <p:nvPr>
            <p:ph type="body" sz="quarter" idx="13"/>
          </p:nvPr>
        </p:nvSpPr>
        <p:spPr/>
        <p:txBody>
          <a:bodyPr/>
          <a:lstStyle/>
          <a:p>
            <a:r>
              <a:rPr lang="cs-CZ" dirty="0"/>
              <a:t>Inspekční nálezy 2019-2020</a:t>
            </a:r>
          </a:p>
          <a:p>
            <a:endParaRPr lang="cs-CZ" dirty="0"/>
          </a:p>
        </p:txBody>
      </p:sp>
      <p:sp>
        <p:nvSpPr>
          <p:cNvPr id="7" name="Zástupný symbol pro číslo snímku 6">
            <a:extLst>
              <a:ext uri="{FF2B5EF4-FFF2-40B4-BE49-F238E27FC236}">
                <a16:creationId xmlns:a16="http://schemas.microsoft.com/office/drawing/2014/main" id="{D1B822CA-FA5A-4223-9F66-A2348EF83B67}"/>
              </a:ext>
            </a:extLst>
          </p:cNvPr>
          <p:cNvSpPr>
            <a:spLocks noGrp="1"/>
          </p:cNvSpPr>
          <p:nvPr>
            <p:ph type="sldNum" sz="quarter" idx="12"/>
          </p:nvPr>
        </p:nvSpPr>
        <p:spPr/>
        <p:txBody>
          <a:bodyPr/>
          <a:lstStyle/>
          <a:p>
            <a:fld id="{3F7E86AA-FCC7-45ED-BAA9-A02C04DFE918}" type="slidenum">
              <a:rPr lang="cs-CZ" smtClean="0"/>
              <a:pPr/>
              <a:t>32</a:t>
            </a:fld>
            <a:endParaRPr lang="cs-CZ" dirty="0"/>
          </a:p>
        </p:txBody>
      </p:sp>
    </p:spTree>
    <p:extLst>
      <p:ext uri="{BB962C8B-B14F-4D97-AF65-F5344CB8AC3E}">
        <p14:creationId xmlns:p14="http://schemas.microsoft.com/office/powerpoint/2010/main" val="3490227091"/>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Nadpis 8"/>
          <p:cNvSpPr>
            <a:spLocks noGrp="1"/>
          </p:cNvSpPr>
          <p:nvPr>
            <p:ph type="ctrTitle"/>
          </p:nvPr>
        </p:nvSpPr>
        <p:spPr>
          <a:xfrm>
            <a:off x="2816804" y="2618909"/>
            <a:ext cx="5823195" cy="1214975"/>
          </a:xfrm>
        </p:spPr>
        <p:txBody>
          <a:bodyPr/>
          <a:lstStyle/>
          <a:p>
            <a:r>
              <a:rPr lang="cs-CZ" dirty="0"/>
              <a:t>Děkujeme za pozornost</a:t>
            </a:r>
          </a:p>
        </p:txBody>
      </p:sp>
      <p:sp>
        <p:nvSpPr>
          <p:cNvPr id="10" name="Podnadpis 9"/>
          <p:cNvSpPr>
            <a:spLocks noGrp="1"/>
          </p:cNvSpPr>
          <p:nvPr>
            <p:ph type="subTitle" idx="1"/>
          </p:nvPr>
        </p:nvSpPr>
        <p:spPr>
          <a:xfrm>
            <a:off x="2861810" y="3780000"/>
            <a:ext cx="5778190" cy="1800000"/>
          </a:xfrm>
        </p:spPr>
        <p:txBody>
          <a:bodyPr>
            <a:noAutofit/>
          </a:bodyPr>
          <a:lstStyle/>
          <a:p>
            <a:r>
              <a:rPr lang="cs-CZ" sz="1400" cap="all" dirty="0">
                <a:solidFill>
                  <a:schemeClr val="bg1"/>
                </a:solidFill>
              </a:rPr>
              <a:t>Státní ústav pro kontrolu léčiv</a:t>
            </a:r>
          </a:p>
          <a:p>
            <a:r>
              <a:rPr lang="cs-CZ" sz="1400" dirty="0" err="1">
                <a:solidFill>
                  <a:schemeClr val="bg1"/>
                </a:solidFill>
              </a:rPr>
              <a:t>Šrobárova</a:t>
            </a:r>
            <a:r>
              <a:rPr lang="cs-CZ" sz="1400" dirty="0">
                <a:solidFill>
                  <a:schemeClr val="bg1"/>
                </a:solidFill>
              </a:rPr>
              <a:t> 48, 100 41 Praha 10</a:t>
            </a:r>
          </a:p>
          <a:p>
            <a:r>
              <a:rPr lang="cs-CZ" sz="1400" dirty="0">
                <a:solidFill>
                  <a:schemeClr val="bg1"/>
                </a:solidFill>
              </a:rPr>
              <a:t>tel.: +420 272 185 111</a:t>
            </a:r>
          </a:p>
          <a:p>
            <a:r>
              <a:rPr lang="cs-CZ" sz="1400" dirty="0">
                <a:solidFill>
                  <a:schemeClr val="bg1"/>
                </a:solidFill>
              </a:rPr>
              <a:t>fax: +420 271 732 377</a:t>
            </a:r>
          </a:p>
          <a:p>
            <a:r>
              <a:rPr lang="cs-CZ" sz="1400" dirty="0">
                <a:solidFill>
                  <a:schemeClr val="bg1"/>
                </a:solidFill>
              </a:rPr>
              <a:t>e-mail: posta@</a:t>
            </a:r>
            <a:r>
              <a:rPr lang="cs-CZ" sz="1400" dirty="0" err="1">
                <a:solidFill>
                  <a:schemeClr val="bg1"/>
                </a:solidFill>
              </a:rPr>
              <a:t>sukl.cz</a:t>
            </a:r>
            <a:endParaRPr lang="cs-CZ" sz="1400" dirty="0">
              <a:solidFill>
                <a:schemeClr val="bg1"/>
              </a:solidFill>
            </a:endParaRPr>
          </a:p>
        </p:txBody>
      </p:sp>
      <p:sp>
        <p:nvSpPr>
          <p:cNvPr id="4" name="Zástupný symbol pro datum 3"/>
          <p:cNvSpPr>
            <a:spLocks noGrp="1"/>
          </p:cNvSpPr>
          <p:nvPr>
            <p:ph type="dt" sz="half" idx="10"/>
          </p:nvPr>
        </p:nvSpPr>
        <p:spPr/>
        <p:txBody>
          <a:bodyPr/>
          <a:lstStyle/>
          <a:p>
            <a:fld id="{7F9D2A4A-377A-40BC-9D8F-190E09C471A8}" type="datetime1">
              <a:rPr lang="cs-CZ" smtClean="0"/>
              <a:t>11.09.2020</a:t>
            </a:fld>
            <a:endParaRPr lang="cs-CZ"/>
          </a:p>
        </p:txBody>
      </p:sp>
      <p:sp>
        <p:nvSpPr>
          <p:cNvPr id="5" name="Zástupný symbol pro zápatí 4"/>
          <p:cNvSpPr>
            <a:spLocks noGrp="1"/>
          </p:cNvSpPr>
          <p:nvPr>
            <p:ph type="ftr" sz="quarter" idx="11"/>
          </p:nvPr>
        </p:nvSpPr>
        <p:spPr/>
        <p:txBody>
          <a:bodyPr/>
          <a:lstStyle/>
          <a:p>
            <a:r>
              <a:rPr lang="cs-CZ"/>
              <a:t>© 2020  STÁTNÍ ÚSTAV PRO KONTROLU LÉČIV</a:t>
            </a:r>
            <a:endParaRPr lang="cs-CZ" dirty="0"/>
          </a:p>
        </p:txBody>
      </p:sp>
      <p:pic>
        <p:nvPicPr>
          <p:cNvPr id="11" name="Obrázek 10" descr="SÚKL - logo white.png"/>
          <p:cNvPicPr>
            <a:picLocks noChangeAspect="1"/>
          </p:cNvPicPr>
          <p:nvPr/>
        </p:nvPicPr>
        <p:blipFill>
          <a:blip r:embed="rId2" cstate="print"/>
          <a:stretch>
            <a:fillRect/>
          </a:stretch>
        </p:blipFill>
        <p:spPr>
          <a:xfrm>
            <a:off x="2773676" y="1448780"/>
            <a:ext cx="3596647" cy="972314"/>
          </a:xfrm>
          <a:prstGeom prst="rect">
            <a:avLst/>
          </a:prstGeom>
        </p:spPr>
      </p:pic>
      <p:sp>
        <p:nvSpPr>
          <p:cNvPr id="2" name="Zástupný symbol pro číslo snímku 1">
            <a:extLst>
              <a:ext uri="{FF2B5EF4-FFF2-40B4-BE49-F238E27FC236}">
                <a16:creationId xmlns:a16="http://schemas.microsoft.com/office/drawing/2014/main" id="{29C14E0E-95D9-46E9-ADAB-F3CE1CAA326C}"/>
              </a:ext>
            </a:extLst>
          </p:cNvPr>
          <p:cNvSpPr>
            <a:spLocks noGrp="1"/>
          </p:cNvSpPr>
          <p:nvPr>
            <p:ph type="sldNum" sz="quarter" idx="12"/>
          </p:nvPr>
        </p:nvSpPr>
        <p:spPr/>
        <p:txBody>
          <a:bodyPr/>
          <a:lstStyle/>
          <a:p>
            <a:fld id="{3F7E86AA-FCC7-45ED-BAA9-A02C04DFE918}" type="slidenum">
              <a:rPr lang="cs-CZ" smtClean="0"/>
              <a:pPr/>
              <a:t>33</a:t>
            </a:fld>
            <a:endParaRPr lang="cs-CZ"/>
          </a:p>
        </p:txBody>
      </p:sp>
    </p:spTree>
  </p:cSld>
  <p:clrMapOvr>
    <a:masterClrMapping/>
  </p:clrMapOvr>
  <p:transition>
    <p:fade/>
  </p:transition>
</p:sld>
</file>

<file path=ppt/theme/theme1.xml><?xml version="1.0" encoding="utf-8"?>
<a:theme xmlns:a="http://schemas.openxmlformats.org/drawingml/2006/main" name="Motiv sady Office">
  <a:themeElements>
    <a:clrScheme name="Státní ústav pro kontrolu léčiv">
      <a:dk1>
        <a:srgbClr val="2D3291"/>
      </a:dk1>
      <a:lt1>
        <a:sysClr val="window" lastClr="FFFFFF"/>
      </a:lt1>
      <a:dk2>
        <a:srgbClr val="F06423"/>
      </a:dk2>
      <a:lt2>
        <a:srgbClr val="CCCCCC"/>
      </a:lt2>
      <a:accent1>
        <a:srgbClr val="335A9A"/>
      </a:accent1>
      <a:accent2>
        <a:srgbClr val="6683B3"/>
      </a:accent2>
      <a:accent3>
        <a:srgbClr val="99ACCD"/>
      </a:accent3>
      <a:accent4>
        <a:srgbClr val="F4A533"/>
      </a:accent4>
      <a:accent5>
        <a:srgbClr val="F7BB66"/>
      </a:accent5>
      <a:accent6>
        <a:srgbClr val="F9D299"/>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chor="ctr">
        <a:spAutoFit/>
      </a:bodyPr>
      <a:lstStyle>
        <a:defPPr marL="0" marR="0" indent="0" algn="l" defTabSz="914400" rtl="0" eaLnBrk="1" fontAlgn="auto" latinLnBrk="0" hangingPunct="1">
          <a:lnSpc>
            <a:spcPct val="100000"/>
          </a:lnSpc>
          <a:spcBef>
            <a:spcPts val="0"/>
          </a:spcBef>
          <a:spcAft>
            <a:spcPts val="0"/>
          </a:spcAft>
          <a:buClrTx/>
          <a:buSzTx/>
          <a:buFontTx/>
          <a:buNone/>
          <a:tabLst/>
          <a:defRPr sz="1800" b="1" kern="1200" baseline="30000" dirty="0" smtClean="0">
            <a:solidFill>
              <a:schemeClr val="tx1"/>
            </a:solidFill>
            <a:latin typeface="+mn-lt"/>
            <a:ea typeface="+mn-ea"/>
            <a:cs typeface="+mn-cs"/>
          </a:defRPr>
        </a:defPPr>
      </a:lstStyle>
    </a:txDef>
  </a:objectDefaults>
  <a:extraClrSchemeLst/>
</a:theme>
</file>

<file path=ppt/theme/theme2.xml><?xml version="1.0" encoding="utf-8"?>
<a:theme xmlns:a="http://schemas.openxmlformats.org/drawingml/2006/main" name="1_Motiv sady Office">
  <a:themeElements>
    <a:clrScheme name="Státní ústav pro kontrolu léčiv">
      <a:dk1>
        <a:srgbClr val="2D3291"/>
      </a:dk1>
      <a:lt1>
        <a:sysClr val="window" lastClr="FFFFFF"/>
      </a:lt1>
      <a:dk2>
        <a:srgbClr val="F06423"/>
      </a:dk2>
      <a:lt2>
        <a:srgbClr val="CCCCCC"/>
      </a:lt2>
      <a:accent1>
        <a:srgbClr val="335A9A"/>
      </a:accent1>
      <a:accent2>
        <a:srgbClr val="6683B3"/>
      </a:accent2>
      <a:accent3>
        <a:srgbClr val="99ACCD"/>
      </a:accent3>
      <a:accent4>
        <a:srgbClr val="F4A533"/>
      </a:accent4>
      <a:accent5>
        <a:srgbClr val="F7BB66"/>
      </a:accent5>
      <a:accent6>
        <a:srgbClr val="F9D299"/>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chor="ctr">
        <a:spAutoFit/>
      </a:bodyPr>
      <a:lstStyle>
        <a:defPPr marL="0" marR="0" indent="0" algn="l" defTabSz="914400" rtl="0" eaLnBrk="1" fontAlgn="auto" latinLnBrk="0" hangingPunct="1">
          <a:lnSpc>
            <a:spcPct val="100000"/>
          </a:lnSpc>
          <a:spcBef>
            <a:spcPts val="0"/>
          </a:spcBef>
          <a:spcAft>
            <a:spcPts val="0"/>
          </a:spcAft>
          <a:buClrTx/>
          <a:buSzTx/>
          <a:buFontTx/>
          <a:buNone/>
          <a:tabLst/>
          <a:defRPr sz="1800" b="1" kern="1200" baseline="30000" dirty="0" smtClean="0">
            <a:solidFill>
              <a:schemeClr val="tx1"/>
            </a:solidFill>
            <a:latin typeface="+mn-lt"/>
            <a:ea typeface="+mn-ea"/>
            <a:cs typeface="+mn-cs"/>
          </a:defRPr>
        </a:defPPr>
      </a:lstStyle>
    </a:txDef>
  </a:objectDefaults>
  <a:extraClrSchemeLst/>
</a:theme>
</file>

<file path=ppt/theme/theme3.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1084</TotalTime>
  <Words>2699</Words>
  <Application>Microsoft Office PowerPoint</Application>
  <PresentationFormat>Předvádění na obrazovce (4:3)</PresentationFormat>
  <Paragraphs>308</Paragraphs>
  <Slides>33</Slides>
  <Notes>1</Notes>
  <HiddenSlides>0</HiddenSlides>
  <MMClips>0</MMClips>
  <ScaleCrop>false</ScaleCrop>
  <HeadingPairs>
    <vt:vector size="6" baseType="variant">
      <vt:variant>
        <vt:lpstr>Použitá písma</vt:lpstr>
      </vt:variant>
      <vt:variant>
        <vt:i4>3</vt:i4>
      </vt:variant>
      <vt:variant>
        <vt:lpstr>Motiv</vt:lpstr>
      </vt:variant>
      <vt:variant>
        <vt:i4>2</vt:i4>
      </vt:variant>
      <vt:variant>
        <vt:lpstr>Nadpisy snímků</vt:lpstr>
      </vt:variant>
      <vt:variant>
        <vt:i4>33</vt:i4>
      </vt:variant>
    </vt:vector>
  </HeadingPairs>
  <TitlesOfParts>
    <vt:vector size="38" baseType="lpstr">
      <vt:lpstr>Arial</vt:lpstr>
      <vt:lpstr>Calibri</vt:lpstr>
      <vt:lpstr>Verdana</vt:lpstr>
      <vt:lpstr>Motiv sady Office</vt:lpstr>
      <vt:lpstr>1_Motiv sady Office</vt:lpstr>
      <vt:lpstr>Prezentace aplikace PowerPoint</vt:lpstr>
      <vt:lpstr>nálezy fv inspekcí 2019-2020</vt:lpstr>
      <vt:lpstr>Přehled inspekcí 06-2019 až 06-2020</vt:lpstr>
      <vt:lpstr>Kritický nález 1</vt:lpstr>
      <vt:lpstr>Kritický nález 2</vt:lpstr>
      <vt:lpstr>Významný nález 1</vt:lpstr>
      <vt:lpstr>Významný nález 2</vt:lpstr>
      <vt:lpstr>Významný nález 3</vt:lpstr>
      <vt:lpstr>Významný nález 4</vt:lpstr>
      <vt:lpstr>Významný nález 5a</vt:lpstr>
      <vt:lpstr>Významný nález 5b</vt:lpstr>
      <vt:lpstr>Významný nález 6</vt:lpstr>
      <vt:lpstr>Významný nález 7</vt:lpstr>
      <vt:lpstr>Významný nález 8</vt:lpstr>
      <vt:lpstr>Významný nález 9</vt:lpstr>
      <vt:lpstr>Významný nález 10</vt:lpstr>
      <vt:lpstr>Významný nález 11a</vt:lpstr>
      <vt:lpstr>Významný nález 11b</vt:lpstr>
      <vt:lpstr>Významný nález 12</vt:lpstr>
      <vt:lpstr>Významný nález 13a</vt:lpstr>
      <vt:lpstr>Významný nález 13b</vt:lpstr>
      <vt:lpstr>Významný nález 14a</vt:lpstr>
      <vt:lpstr>Významný nález 14b</vt:lpstr>
      <vt:lpstr>Významný nález 15a</vt:lpstr>
      <vt:lpstr>Významný nález 15b</vt:lpstr>
      <vt:lpstr>Významný nález 16</vt:lpstr>
      <vt:lpstr>Významný nález 17</vt:lpstr>
      <vt:lpstr>Významný nález 18</vt:lpstr>
      <vt:lpstr>Významný nález 19a</vt:lpstr>
      <vt:lpstr>Významný nález 19b</vt:lpstr>
      <vt:lpstr>Významný nález 20</vt:lpstr>
      <vt:lpstr>Významný nález 21</vt:lpstr>
      <vt:lpstr>Děkujeme za pozornost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Zbyněk Polák</dc:creator>
  <cp:lastModifiedBy>Navrátilová Veronika</cp:lastModifiedBy>
  <cp:revision>85</cp:revision>
  <dcterms:created xsi:type="dcterms:W3CDTF">2012-11-07T12:54:42Z</dcterms:created>
  <dcterms:modified xsi:type="dcterms:W3CDTF">2020-09-11T10:03:35Z</dcterms:modified>
</cp:coreProperties>
</file>