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handoutMasterIdLst>
    <p:handoutMasterId r:id="rId31"/>
  </p:handoutMasterIdLst>
  <p:sldIdLst>
    <p:sldId id="256" r:id="rId3"/>
    <p:sldId id="257" r:id="rId4"/>
    <p:sldId id="264" r:id="rId5"/>
    <p:sldId id="258" r:id="rId6"/>
    <p:sldId id="260" r:id="rId7"/>
    <p:sldId id="261" r:id="rId8"/>
    <p:sldId id="265" r:id="rId9"/>
    <p:sldId id="281" r:id="rId10"/>
    <p:sldId id="262" r:id="rId11"/>
    <p:sldId id="263" r:id="rId12"/>
    <p:sldId id="267" r:id="rId13"/>
    <p:sldId id="266" r:id="rId14"/>
    <p:sldId id="268" r:id="rId15"/>
    <p:sldId id="269" r:id="rId16"/>
    <p:sldId id="272" r:id="rId17"/>
    <p:sldId id="273" r:id="rId18"/>
    <p:sldId id="274" r:id="rId19"/>
    <p:sldId id="270" r:id="rId20"/>
    <p:sldId id="275" r:id="rId21"/>
    <p:sldId id="276" r:id="rId22"/>
    <p:sldId id="271" r:id="rId23"/>
    <p:sldId id="278" r:id="rId24"/>
    <p:sldId id="277" r:id="rId25"/>
    <p:sldId id="279" r:id="rId26"/>
    <p:sldId id="282" r:id="rId27"/>
    <p:sldId id="280" r:id="rId28"/>
    <p:sldId id="259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01" autoAdjust="0"/>
  </p:normalViewPr>
  <p:slideViewPr>
    <p:cSldViewPr>
      <p:cViewPr varScale="1">
        <p:scale>
          <a:sx n="102" d="100"/>
          <a:sy n="102" d="100"/>
        </p:scale>
        <p:origin x="127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36EA79-A844-4CC8-AD3F-94A8D62AF2A4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799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8206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6297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497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4462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701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B5AEC-1318-4699-870F-72871C312C85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2438" y="1808820"/>
            <a:ext cx="8224361" cy="432048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0A242B4-54ED-4BED-8103-6F88AF5AD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467F2761-E2A7-42FA-8CE5-FC60EA976EF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AC600AD-AF95-4763-AE34-84C8410B4B84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10" name="Zástupný symbol pro zápatí 9">
            <a:extLst>
              <a:ext uri="{FF2B5EF4-FFF2-40B4-BE49-F238E27FC236}">
                <a16:creationId xmlns:a16="http://schemas.microsoft.com/office/drawing/2014/main" id="{740A6FBE-ABBC-4BDF-88CD-9B76AA0ABE0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11" name="Zástupný symbol pro číslo snímku 10">
            <a:extLst>
              <a:ext uri="{FF2B5EF4-FFF2-40B4-BE49-F238E27FC236}">
                <a16:creationId xmlns:a16="http://schemas.microsoft.com/office/drawing/2014/main" id="{63784F50-0A1F-490E-98D2-3A12530CA93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614DE-52C6-48A4-B3CE-86E9A9C5E0D3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41803" y="1826890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1803" y="2636994"/>
            <a:ext cx="4055585" cy="35823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826890"/>
            <a:ext cx="4041775" cy="62105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55094"/>
            <a:ext cx="4041775" cy="35642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C01AC-DBB3-4D07-A753-76637F5B3F47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527469F8-0A16-45AF-B9EA-40ECABCDF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C93D-C7BE-4692-8926-7733BB1EE9B7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F251-EE3C-40B8-89F5-7C8A586F21C7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63881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898830"/>
            <a:ext cx="3008314" cy="432048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0C97C-92D4-46DE-9814-D9C374E5B41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22FB0-7D7C-43E5-A7BA-7DC04DC3AFB2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A6A9-437B-4608-9F98-2EB008BEBA4F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2728-5FBA-4462-A989-F47B4538BAF4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4C53-6213-470D-9FEE-D4D11376202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5983"/>
            <a:ext cx="8229600" cy="672837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12FAC-A8A2-40C1-89AD-3F68531DB406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C32-E68D-49E6-83F0-43F41D60A6A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5900" y="1128632"/>
            <a:ext cx="8242419" cy="101194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7A33D-2869-46C4-9516-30BFA003A639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612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49498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618996"/>
            <a:ext cx="4040188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34225" y="1849498"/>
            <a:ext cx="4041775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18996"/>
            <a:ext cx="4041775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94649-0EEE-437C-9221-D91435E841D7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29600" cy="63007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628B1-82FC-4FF8-9451-86C6B819DEF4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EC6E-D801-44B1-ACA9-48770A7E2FF0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503795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763816"/>
            <a:ext cx="3008313" cy="445549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69B3-B4E7-4DBF-9C08-4525F17489C7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0D2A0-7022-4E7A-A06D-07D95980148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400" y="1135983"/>
            <a:ext cx="8229600" cy="62783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891E-AF05-4B5D-A94B-E5E4BF0CC220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9681-7FF8-453E-AC25-0A2B4B1E9FF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63815"/>
            <a:ext cx="8229600" cy="4356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/>
                </a:solidFill>
              </a:defRPr>
            </a:lvl1pPr>
          </a:lstStyle>
          <a:p>
            <a:fld id="{E8D54273-B11E-461A-8C34-8CE6651AD0E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2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4"/>
        </a:buBlip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4651" y="1083737"/>
            <a:ext cx="8229600" cy="6800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943835"/>
            <a:ext cx="8229600" cy="41761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bg1"/>
                </a:solidFill>
              </a:defRPr>
            </a:lvl1pPr>
          </a:lstStyle>
          <a:p>
            <a:fld id="{CC7AF8AE-349C-4997-86D1-76DE70EB1C6A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bg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2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5"/>
        </a:buBlip>
        <a:defRPr sz="2100" kern="1200">
          <a:solidFill>
            <a:schemeClr val="bg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ma.europa.eu/en/news/mandatory-use-international-standard-reporting-side-effects-improve-safety-medicine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tandardterms.edqm.eu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ich.org/page/e2br3-individual-case-safety-report-icsr-specification-and-related-file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ma.europa.eu/en/documents/regulatory-procedural-guideline/detailed-guidance-icsrs-context-covid-19-validity-coding-icsrs_en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mailto:mlm@ema.europa.eu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google.cz/url?sa=i&amp;url=https%3A%2F%2Fwww.kornfeil.cz%2Faktualni-opatreni-proti-koronaviru%2Fvykricnik%2F&amp;psig=AOvVaw2nRAvBexoOD1P-84UExqq_&amp;ust=1599143199814000&amp;source=images&amp;cd=vfe&amp;ved=0CAIQjRxqFwoTCKjT6OTWyusCFQAAAAAdAAAAABAf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el.icsr@sukl.cz" TargetMode="External"/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23258" y="3064382"/>
            <a:ext cx="2697485" cy="729236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0D85F-E235-4356-8481-E8DD8E886A70}" type="datetime1">
              <a:rPr lang="cs-CZ" smtClean="0">
                <a:solidFill>
                  <a:schemeClr val="bg1"/>
                </a:solidFill>
              </a:rPr>
              <a:t>11.09.2020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© 2020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/>
              <a:t>Hlášení nežádoucích účinků – </a:t>
            </a:r>
            <a:br>
              <a:rPr lang="cs-CZ" cap="all" dirty="0"/>
            </a:br>
            <a:r>
              <a:rPr lang="cs-CZ" cap="all" dirty="0"/>
              <a:t>novinky z EMA a správná praxe hlášení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800" dirty="0">
                <a:solidFill>
                  <a:schemeClr val="bg1"/>
                </a:solidFill>
              </a:rPr>
              <a:t>Ing. Kristína Vavrušková</a:t>
            </a:r>
          </a:p>
          <a:p>
            <a:r>
              <a:rPr lang="cs-CZ" sz="1800" dirty="0">
                <a:solidFill>
                  <a:schemeClr val="bg1"/>
                </a:solidFill>
              </a:rPr>
              <a:t>Seminář Aktuality ve </a:t>
            </a:r>
            <a:r>
              <a:rPr lang="cs-CZ" sz="1800" dirty="0" err="1">
                <a:solidFill>
                  <a:schemeClr val="bg1"/>
                </a:solidFill>
              </a:rPr>
              <a:t>farmakovigilanci</a:t>
            </a:r>
            <a:r>
              <a:rPr lang="cs-CZ" sz="1800" dirty="0">
                <a:solidFill>
                  <a:schemeClr val="bg1"/>
                </a:solidFill>
              </a:rPr>
              <a:t>, SÚKL</a:t>
            </a:r>
          </a:p>
          <a:p>
            <a:endParaRPr lang="cs-CZ" sz="165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EA6F-3D0A-413A-A3C0-B1B20E9F317E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Přehled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213864"/>
            <a:ext cx="8229600" cy="3269699"/>
          </a:xfrm>
        </p:spPr>
        <p:txBody>
          <a:bodyPr>
            <a:normAutofit/>
          </a:bodyPr>
          <a:lstStyle/>
          <a:p>
            <a:r>
              <a:rPr lang="cs-CZ" sz="2400" dirty="0"/>
              <a:t> EMA ohlášené změny v souvislosti s hlášením NÚ</a:t>
            </a:r>
          </a:p>
          <a:p>
            <a:r>
              <a:rPr lang="cs-CZ" sz="2400" dirty="0"/>
              <a:t> EMA dokumenty ke správné FV praxi hlášení NÚ</a:t>
            </a:r>
          </a:p>
          <a:p>
            <a:r>
              <a:rPr lang="cs-CZ" sz="2400" dirty="0"/>
              <a:t> Management duplikátů, hlášení z literatury a z KH</a:t>
            </a:r>
          </a:p>
          <a:p>
            <a:r>
              <a:rPr lang="cs-CZ" sz="2400" dirty="0"/>
              <a:t> Doplnění z praxe - správné zadávání a zpracování hlášení NÚ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519572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EMA ohlášené změny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1122"/>
          </a:xfrm>
        </p:spPr>
        <p:txBody>
          <a:bodyPr>
            <a:normAutofit/>
          </a:bodyPr>
          <a:lstStyle/>
          <a:p>
            <a:r>
              <a:rPr lang="cs-CZ" dirty="0"/>
              <a:t>Ohlášené termíny důležitých změn:</a:t>
            </a:r>
          </a:p>
          <a:p>
            <a:pPr lvl="1"/>
            <a:r>
              <a:rPr lang="cs-CZ" dirty="0"/>
              <a:t>stanovení pevného termínu pro povinný přechod na E2B(R3) formát</a:t>
            </a:r>
          </a:p>
          <a:p>
            <a:pPr lvl="1"/>
            <a:r>
              <a:rPr lang="cs-CZ" dirty="0"/>
              <a:t>stanovení pevného termínu pro používání ISO IDMP pro lékové formy (DF) a cesty podání (</a:t>
            </a:r>
            <a:r>
              <a:rPr lang="cs-CZ" dirty="0" err="1"/>
              <a:t>RoA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ukončení podpory pro uživatele AS1 komunikačního protokolu pro komunikaci na EMA </a:t>
            </a:r>
            <a:r>
              <a:rPr lang="cs-CZ" dirty="0" err="1"/>
              <a:t>gateway</a:t>
            </a:r>
            <a:endParaRPr lang="cs-CZ" dirty="0"/>
          </a:p>
          <a:p>
            <a:pPr marL="342900" lvl="1" indent="0">
              <a:buNone/>
            </a:pPr>
            <a:endParaRPr lang="cs-CZ" dirty="0"/>
          </a:p>
          <a:p>
            <a:r>
              <a:rPr lang="cs-CZ" dirty="0"/>
              <a:t>Probíhající revize EU ICSR IG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ohlášené změny</a:t>
            </a:r>
          </a:p>
        </p:txBody>
      </p:sp>
    </p:spTree>
    <p:extLst>
      <p:ext uri="{BB962C8B-B14F-4D97-AF65-F5344CB8AC3E}">
        <p14:creationId xmlns:p14="http://schemas.microsoft.com/office/powerpoint/2010/main" val="1602344656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3A6EB8-C3A6-43A2-8B7F-C1E262343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41689"/>
            <a:ext cx="8229600" cy="507091"/>
          </a:xfrm>
        </p:spPr>
        <p:txBody>
          <a:bodyPr/>
          <a:lstStyle/>
          <a:p>
            <a:r>
              <a:rPr lang="cs-CZ" dirty="0"/>
              <a:t>Ohlášené termíny změn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3CD90F-4F3F-460A-BAD8-B1715DE49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400" y="1634470"/>
            <a:ext cx="8229600" cy="45361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Stanovení pevného termínu </a:t>
            </a:r>
            <a:r>
              <a:rPr lang="cs-CZ" b="1" dirty="0"/>
              <a:t>pro povinný přechod na E2B(R3) formát</a:t>
            </a:r>
          </a:p>
          <a:p>
            <a:pPr marL="0" indent="0" algn="ctr">
              <a:buNone/>
            </a:pPr>
            <a:r>
              <a:rPr lang="cs-CZ" dirty="0"/>
              <a:t>a</a:t>
            </a:r>
          </a:p>
          <a:p>
            <a:pPr marL="0" indent="0">
              <a:buNone/>
            </a:pPr>
            <a:r>
              <a:rPr lang="cs-CZ" dirty="0"/>
              <a:t>stanovení pevného termínu </a:t>
            </a:r>
            <a:r>
              <a:rPr lang="cs-CZ" b="1" dirty="0"/>
              <a:t>pro používání ISO terminologie </a:t>
            </a:r>
            <a:r>
              <a:rPr lang="cs-CZ" dirty="0"/>
              <a:t>(ISO IDMP) </a:t>
            </a:r>
            <a:r>
              <a:rPr lang="cs-CZ" b="1" dirty="0"/>
              <a:t>pro lékové formy a cesty podání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1800" dirty="0"/>
              <a:t> dotazník připravenosti pro RA i MAH v 2018</a:t>
            </a:r>
          </a:p>
          <a:p>
            <a:r>
              <a:rPr lang="cs-CZ" sz="1800" dirty="0"/>
              <a:t> PRAC doporučení 10/2019 a EMA MB prohlášení 12/2019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dirty="0"/>
              <a:t>závazné pro všechny účastníky systému EV </a:t>
            </a:r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od 30.6.2022 </a:t>
            </a:r>
            <a:r>
              <a:rPr lang="cs-CZ" dirty="0"/>
              <a:t>pro hlášení </a:t>
            </a:r>
          </a:p>
          <a:p>
            <a:pPr marL="0" indent="0">
              <a:buNone/>
            </a:pPr>
            <a:r>
              <a:rPr lang="cs-CZ" dirty="0"/>
              <a:t>do obou modulů EVCT i EVPM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https://www.ema.europa.eu/en/news/mandatory-use-international-standard-reporting-side-effects-improve-safety-medicines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116388-FFB6-47B8-9D97-A2380816D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949466-438D-45A3-A650-F838A66E3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1C4549AB-6897-4FDB-9A0D-E958961D5FB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ohlášené změny</a:t>
            </a:r>
          </a:p>
          <a:p>
            <a:endParaRPr lang="cs-CZ" dirty="0"/>
          </a:p>
        </p:txBody>
      </p:sp>
      <p:sp>
        <p:nvSpPr>
          <p:cNvPr id="8" name="Šipka: zahnutá doleva 7">
            <a:extLst>
              <a:ext uri="{FF2B5EF4-FFF2-40B4-BE49-F238E27FC236}">
                <a16:creationId xmlns:a16="http://schemas.microsoft.com/office/drawing/2014/main" id="{4302A0E8-4174-47F4-8258-35699BD40A0E}"/>
              </a:ext>
            </a:extLst>
          </p:cNvPr>
          <p:cNvSpPr/>
          <p:nvPr/>
        </p:nvSpPr>
        <p:spPr>
          <a:xfrm>
            <a:off x="7902370" y="3699030"/>
            <a:ext cx="1125125" cy="720080"/>
          </a:xfrm>
          <a:prstGeom prst="curvedLeft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2">
              <a:lumMod val="60000"/>
              <a:lumOff val="4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036411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3A6EB8-C3A6-43A2-8B7F-C1E262343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Ohlášené termíny změn – povinný R3 formát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3CD90F-4F3F-460A-BAD8-B1715DE49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Co to prakticky znamená: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všichni účastníci systému EV budou muset </a:t>
            </a:r>
            <a:r>
              <a:rPr lang="cs-CZ" u="sng" dirty="0"/>
              <a:t>posílat</a:t>
            </a:r>
            <a:r>
              <a:rPr lang="cs-CZ" dirty="0"/>
              <a:t> do EV </a:t>
            </a:r>
            <a:r>
              <a:rPr lang="cs-CZ" dirty="0" err="1"/>
              <a:t>db</a:t>
            </a:r>
            <a:r>
              <a:rPr lang="cs-CZ" dirty="0"/>
              <a:t> hlášení </a:t>
            </a:r>
            <a:r>
              <a:rPr lang="cs-CZ" u="sng" dirty="0"/>
              <a:t>pouze ve formátu </a:t>
            </a:r>
            <a:r>
              <a:rPr lang="cs-CZ" b="1" u="sng" dirty="0"/>
              <a:t>E2B(R3)</a:t>
            </a:r>
            <a:r>
              <a:rPr lang="cs-CZ" b="1" dirty="0"/>
              <a:t> </a:t>
            </a:r>
            <a:r>
              <a:rPr lang="cs-CZ" dirty="0"/>
              <a:t>(nutnost přijímat hlášení v R3 už platí)</a:t>
            </a:r>
          </a:p>
          <a:p>
            <a:pPr marL="0" indent="0">
              <a:buNone/>
            </a:pPr>
            <a:r>
              <a:rPr lang="cs-CZ" dirty="0"/>
              <a:t>Možnosti řešení:</a:t>
            </a:r>
          </a:p>
          <a:p>
            <a:r>
              <a:rPr lang="cs-CZ" dirty="0"/>
              <a:t>FV systém (úložiště i </a:t>
            </a:r>
            <a:r>
              <a:rPr lang="cs-CZ" dirty="0" err="1"/>
              <a:t>gateway</a:t>
            </a:r>
            <a:r>
              <a:rPr lang="cs-CZ" dirty="0"/>
              <a:t>) nastavený na E2B(R3) formát</a:t>
            </a:r>
          </a:p>
          <a:p>
            <a:r>
              <a:rPr lang="cs-CZ" dirty="0"/>
              <a:t>využití Web </a:t>
            </a:r>
            <a:r>
              <a:rPr lang="cs-CZ" dirty="0" err="1"/>
              <a:t>Traderu</a:t>
            </a:r>
            <a:r>
              <a:rPr lang="cs-CZ" dirty="0"/>
              <a:t> (vytvořen pro E2B(R3) formát)</a:t>
            </a:r>
          </a:p>
          <a:p>
            <a:r>
              <a:rPr lang="cs-CZ" dirty="0"/>
              <a:t>stávající systém s konverzí dat ve formátu R2 na formát R3?</a:t>
            </a:r>
          </a:p>
          <a:p>
            <a:endParaRPr lang="cs-CZ" dirty="0"/>
          </a:p>
          <a:p>
            <a:pPr marL="342900" lvl="1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Doporučení:</a:t>
            </a:r>
          </a:p>
          <a:p>
            <a:pPr marL="0" indent="0">
              <a:buNone/>
            </a:pPr>
            <a:r>
              <a:rPr lang="cs-CZ" dirty="0"/>
              <a:t>Nastavit i </a:t>
            </a:r>
            <a:r>
              <a:rPr lang="cs-CZ" u="sng" dirty="0"/>
              <a:t>své úložiště dat ve shodě s formátem E2B(R3) </a:t>
            </a:r>
            <a:r>
              <a:rPr lang="cs-CZ" dirty="0"/>
              <a:t>– konverze již uložených dat ve formátu R2 do formátu R3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116388-FFB6-47B8-9D97-A2380816D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949466-438D-45A3-A650-F838A66E3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1C4549AB-6897-4FDB-9A0D-E958961D5FB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ohlášené změny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7571907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3A6EB8-C3A6-43A2-8B7F-C1E262343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Ohlášené termíny změn – povinná implementace </a:t>
            </a:r>
            <a:r>
              <a:rPr lang="cs-CZ" dirty="0" err="1"/>
              <a:t>RoA</a:t>
            </a:r>
            <a:r>
              <a:rPr lang="cs-CZ" dirty="0"/>
              <a:t> a DF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3CD90F-4F3F-460A-BAD8-B1715DE49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6355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Co to prakticky znamená:</a:t>
            </a:r>
          </a:p>
          <a:p>
            <a:pPr marL="0" indent="0">
              <a:buNone/>
            </a:pPr>
            <a:r>
              <a:rPr lang="cs-CZ" dirty="0"/>
              <a:t>používání hodnot z nových schválených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EDQM číselníků lékových forem (DF)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/>
              <a:t>a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cest podání (</a:t>
            </a:r>
            <a:r>
              <a:rPr lang="cs-CZ" dirty="0" err="1">
                <a:solidFill>
                  <a:schemeClr val="accent5">
                    <a:lumMod val="75000"/>
                  </a:schemeClr>
                </a:solidFill>
              </a:rPr>
              <a:t>RoA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) </a:t>
            </a:r>
            <a:r>
              <a:rPr lang="cs-CZ" dirty="0"/>
              <a:t>– v hlášeních, ve výstupech analýz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>
                <a:solidFill>
                  <a:schemeClr val="accent5">
                    <a:lumMod val="75000"/>
                  </a:schemeClr>
                </a:solidFill>
              </a:rPr>
              <a:t>RoA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:</a:t>
            </a:r>
          </a:p>
          <a:p>
            <a:r>
              <a:rPr lang="cs-CZ" dirty="0"/>
              <a:t>nyní: pro E2B(R3) formát rozšířený R2 číselník</a:t>
            </a:r>
          </a:p>
          <a:p>
            <a:r>
              <a:rPr lang="cs-CZ" dirty="0"/>
              <a:t>EDQM </a:t>
            </a:r>
            <a:r>
              <a:rPr lang="cs-CZ" dirty="0" err="1"/>
              <a:t>RoA</a:t>
            </a:r>
            <a:r>
              <a:rPr lang="cs-CZ" dirty="0"/>
              <a:t> list není plně kompatibilní s E2B(R2) seznamem, EDQM má víc položek  </a:t>
            </a:r>
          </a:p>
          <a:p>
            <a:r>
              <a:rPr lang="cs-CZ" dirty="0"/>
              <a:t>zatím hodně nejasností (přechodné období s paralelním použitím obou seznamů?, plný přechod? BFC  nástroj?)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DF:</a:t>
            </a:r>
          </a:p>
          <a:p>
            <a:r>
              <a:rPr lang="cs-CZ" dirty="0"/>
              <a:t>nyní: pro E2B(R3) formát volný text, pro E2B(R2) výběr z R2 číselníku DF</a:t>
            </a:r>
          </a:p>
          <a:p>
            <a:r>
              <a:rPr lang="cs-CZ" dirty="0"/>
              <a:t>mapování mezi seznamy EMA zveřejní 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116388-FFB6-47B8-9D97-A2380816D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949466-438D-45A3-A650-F838A66E3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1C4549AB-6897-4FDB-9A0D-E958961D5FB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ohlášené změny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5038513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3A6EB8-C3A6-43A2-8B7F-C1E262343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Ohlášené termíny změn – povinná implementace </a:t>
            </a:r>
            <a:r>
              <a:rPr lang="cs-CZ" dirty="0" err="1"/>
              <a:t>RoA</a:t>
            </a:r>
            <a:r>
              <a:rPr lang="cs-CZ" dirty="0"/>
              <a:t> a DF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3CD90F-4F3F-460A-BAD8-B1715DE49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24152"/>
            <a:ext cx="8229600" cy="44751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EDQM číselníky – na webu EDQM </a:t>
            </a:r>
            <a:r>
              <a:rPr lang="cs-CZ" dirty="0">
                <a:hlinkClick r:id="rId3"/>
              </a:rPr>
              <a:t>https://standardterms.edqm.eu/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- pro vstup nutná registrace, vstup zdarma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Změny v číselnících – průběžně </a:t>
            </a:r>
            <a:r>
              <a:rPr lang="cs-CZ" dirty="0"/>
              <a:t>(např. na žádost sponzorů, držitelů),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nebudou avizovány uživatelům předem (!) </a:t>
            </a: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/>
              <a:t>Jak mít číselníky aktuální?</a:t>
            </a:r>
          </a:p>
          <a:p>
            <a:r>
              <a:rPr lang="cs-CZ" dirty="0" err="1"/>
              <a:t>WebTrader</a:t>
            </a:r>
            <a:r>
              <a:rPr lang="cs-CZ" dirty="0"/>
              <a:t> bude mít synchronizaci zabezpečenou ze strany EMA</a:t>
            </a:r>
          </a:p>
          <a:p>
            <a:r>
              <a:rPr lang="cs-CZ" dirty="0"/>
              <a:t>EMA SPOR RMS se synchronizací s EDQM - EMA </a:t>
            </a:r>
            <a:r>
              <a:rPr lang="cs-CZ" dirty="0" err="1"/>
              <a:t>guidance</a:t>
            </a:r>
            <a:endParaRPr lang="cs-CZ" dirty="0"/>
          </a:p>
          <a:p>
            <a:r>
              <a:rPr lang="cs-CZ" dirty="0"/>
              <a:t>EDQM API přes EDQM support </a:t>
            </a:r>
            <a:r>
              <a:rPr lang="cs-CZ" dirty="0" err="1"/>
              <a:t>service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116388-FFB6-47B8-9D97-A2380816D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949466-438D-45A3-A650-F838A66E3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1C4549AB-6897-4FDB-9A0D-E958961D5FB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ohlášené změny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0949246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3A6EB8-C3A6-43A2-8B7F-C1E262343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Ohlášené termíny změn – protokol AS1 odstaven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3CD90F-4F3F-460A-BAD8-B1715DE49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24152"/>
            <a:ext cx="8229600" cy="4295158"/>
          </a:xfrm>
        </p:spPr>
        <p:txBody>
          <a:bodyPr/>
          <a:lstStyle/>
          <a:p>
            <a:r>
              <a:rPr lang="cs-CZ" dirty="0"/>
              <a:t>informace pro </a:t>
            </a:r>
            <a:r>
              <a:rPr lang="cs-CZ" dirty="0" err="1"/>
              <a:t>gateway</a:t>
            </a:r>
            <a:r>
              <a:rPr lang="cs-CZ" dirty="0"/>
              <a:t> uživatele</a:t>
            </a:r>
          </a:p>
          <a:p>
            <a:pPr marL="265113" indent="0">
              <a:buNone/>
            </a:pPr>
            <a:r>
              <a:rPr lang="cs-CZ" dirty="0"/>
              <a:t>komunikační protokol AS1 nebude v EU podporován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od 1.12.2020</a:t>
            </a:r>
          </a:p>
          <a:p>
            <a:pPr marL="0" indent="0">
              <a:buNone/>
            </a:pPr>
            <a:endParaRPr lang="cs-CZ" b="1" dirty="0">
              <a:solidFill>
                <a:srgbClr val="C00000"/>
              </a:solidFill>
            </a:endParaRPr>
          </a:p>
          <a:p>
            <a:r>
              <a:rPr lang="cs-CZ" dirty="0"/>
              <a:t>nebude možné tímto protokolem odeslat ani přijmout </a:t>
            </a:r>
            <a:r>
              <a:rPr lang="cs-CZ" dirty="0" err="1"/>
              <a:t>xml</a:t>
            </a:r>
            <a:r>
              <a:rPr lang="cs-CZ" dirty="0"/>
              <a:t> hlášení při     komunikaci na EMA </a:t>
            </a:r>
            <a:r>
              <a:rPr lang="cs-CZ" dirty="0" err="1"/>
              <a:t>gateway</a:t>
            </a:r>
            <a:endParaRPr lang="cs-CZ" dirty="0"/>
          </a:p>
          <a:p>
            <a:r>
              <a:rPr lang="cs-CZ" dirty="0"/>
              <a:t>EMA měla oslovit všechny AS1 uživatele e-mailem (02-03/2020)</a:t>
            </a:r>
          </a:p>
          <a:p>
            <a:pPr lvl="1"/>
            <a:r>
              <a:rPr lang="cs-CZ" dirty="0"/>
              <a:t>změna na AS2 (AS4) - IT záležitost </a:t>
            </a:r>
          </a:p>
          <a:p>
            <a:pPr lvl="1"/>
            <a:r>
              <a:rPr lang="cs-CZ" dirty="0"/>
              <a:t>přes EMA </a:t>
            </a:r>
            <a:r>
              <a:rPr lang="cs-CZ" dirty="0" err="1"/>
              <a:t>service</a:t>
            </a:r>
            <a:r>
              <a:rPr lang="cs-CZ" dirty="0"/>
              <a:t> </a:t>
            </a:r>
            <a:r>
              <a:rPr lang="cs-CZ" dirty="0" err="1"/>
              <a:t>desk</a:t>
            </a:r>
            <a:endParaRPr lang="cs-CZ" dirty="0"/>
          </a:p>
          <a:p>
            <a:pPr lvl="1"/>
            <a:r>
              <a:rPr lang="cs-CZ" dirty="0"/>
              <a:t>změna nastavení na EMA </a:t>
            </a:r>
            <a:r>
              <a:rPr lang="cs-CZ" dirty="0" err="1"/>
              <a:t>Gateway</a:t>
            </a:r>
            <a:r>
              <a:rPr lang="cs-CZ" dirty="0"/>
              <a:t> v blocích pro skupinu žadatelů najednou </a:t>
            </a:r>
          </a:p>
          <a:p>
            <a:pPr lvl="1"/>
            <a:r>
              <a:rPr lang="cs-CZ" dirty="0"/>
              <a:t>po změně není požadováno </a:t>
            </a:r>
            <a:r>
              <a:rPr lang="cs-CZ" dirty="0" err="1"/>
              <a:t>retestování</a:t>
            </a:r>
            <a:r>
              <a:rPr lang="cs-CZ" dirty="0"/>
              <a:t> FV systému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116388-FFB6-47B8-9D97-A2380816D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949466-438D-45A3-A650-F838A66E3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1C4549AB-6897-4FDB-9A0D-E958961D5FB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ohlášené změny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0877576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9CCDDB-3E30-4D96-B8D2-9F7B14FAB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Revize FV dokumentů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C6BB6B-8A7E-486F-ACA5-6A56D633E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24152"/>
            <a:ext cx="8229600" cy="41958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odpovídající změnám formátu hlášení, </a:t>
            </a:r>
            <a:r>
              <a:rPr lang="cs-CZ" dirty="0" err="1"/>
              <a:t>RoA</a:t>
            </a:r>
            <a:r>
              <a:rPr lang="cs-CZ" dirty="0"/>
              <a:t> a DF seznamů a ukončení používání AS1 protokolu</a:t>
            </a:r>
          </a:p>
          <a:p>
            <a:r>
              <a:rPr lang="cs-CZ" dirty="0"/>
              <a:t> 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EU ICSR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Implementation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Guide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dirty="0"/>
              <a:t>-  vypuštěny zmínky o AS1, E2B(R2) a přidání informace o EDQM terminologii </a:t>
            </a:r>
          </a:p>
          <a:p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EU ICSR IG Business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rules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/>
              <a:t>- </a:t>
            </a:r>
            <a:r>
              <a:rPr lang="cs-CZ" dirty="0"/>
              <a:t>nové business </a:t>
            </a:r>
            <a:r>
              <a:rPr lang="cs-CZ" dirty="0" err="1"/>
              <a:t>rules</a:t>
            </a:r>
            <a:r>
              <a:rPr lang="cs-CZ" dirty="0"/>
              <a:t> k EDQM a jiné</a:t>
            </a:r>
            <a:endParaRPr lang="cs-CZ" i="1" dirty="0"/>
          </a:p>
          <a:p>
            <a:r>
              <a:rPr lang="cs-CZ" dirty="0"/>
              <a:t>ICH dokument 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USER GUIDE: Use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of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EDQM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terminologies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for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Dose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Forms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and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Routes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of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Admisnistration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for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ICSRs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in E2B(R3)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message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dirty="0"/>
              <a:t>– verze 1.1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https://ich.org/page/e2br3-individual-case-safety-report-icsr-specification-and-related-files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1F6304A-7E0E-47C5-86AC-7FB6FA5CE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821398D-1111-40E0-BFD8-490AC107C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4CD5CC7D-D2FD-400C-AD9F-53C91A2B50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ohlášené změny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1332117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9CCDDB-3E30-4D96-B8D2-9F7B14FAB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Revize/Vydání FV dokumentů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C6BB6B-8A7E-486F-ACA5-6A56D633E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24152"/>
            <a:ext cx="8229600" cy="43401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Jiné dokumenty</a:t>
            </a:r>
          </a:p>
          <a:p>
            <a:r>
              <a:rPr lang="cs-CZ" dirty="0"/>
              <a:t>Revize ICH E2D </a:t>
            </a:r>
            <a:r>
              <a:rPr lang="cs-CZ" dirty="0" err="1"/>
              <a:t>guideline</a:t>
            </a:r>
            <a:r>
              <a:rPr lang="cs-CZ" dirty="0"/>
              <a:t> – základní definice AE, ADR, </a:t>
            </a:r>
            <a:r>
              <a:rPr lang="cs-CZ" dirty="0" err="1"/>
              <a:t>seriousness</a:t>
            </a:r>
            <a:r>
              <a:rPr lang="cs-CZ" dirty="0"/>
              <a:t>… napříč ICH regiony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Revision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of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ICH E2D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guideline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: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Improving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the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recording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and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submission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to EV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of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ADRs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from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Patient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Support and Market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Research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programmes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lvl="1"/>
            <a:r>
              <a:rPr lang="cs-CZ" dirty="0"/>
              <a:t>jak hlásit z PSP a MRP, pokud přináší informace o bezpečnosti LP</a:t>
            </a:r>
          </a:p>
          <a:p>
            <a:pPr lvl="1"/>
            <a:r>
              <a:rPr lang="cs-CZ" dirty="0"/>
              <a:t>jak případně odlišit v EV </a:t>
            </a:r>
            <a:r>
              <a:rPr lang="cs-CZ" dirty="0" err="1"/>
              <a:t>db</a:t>
            </a:r>
            <a:r>
              <a:rPr lang="cs-CZ" dirty="0"/>
              <a:t> tato hlášení  </a:t>
            </a:r>
          </a:p>
          <a:p>
            <a:pPr lvl="1"/>
            <a:r>
              <a:rPr lang="cs-CZ" dirty="0"/>
              <a:t>vydání podzim 2020</a:t>
            </a:r>
          </a:p>
          <a:p>
            <a:pPr marL="300038" lvl="1" indent="0">
              <a:buNone/>
            </a:pPr>
            <a:r>
              <a:rPr lang="cs-CZ" dirty="0"/>
              <a:t>    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1F6304A-7E0E-47C5-86AC-7FB6FA5CE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821398D-1111-40E0-BFD8-490AC107C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4CD5CC7D-D2FD-400C-AD9F-53C91A2B50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dokumenty ke správné FV praxi hlášení NÚ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1132783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2CF20F-54C6-4142-A708-A9ADFDE2C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Revize FV dokumentů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F0286D2-8D95-45EA-BD82-81AA5D3126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i="1" dirty="0">
                <a:solidFill>
                  <a:schemeClr val="accent4">
                    <a:lumMod val="75000"/>
                  </a:schemeClr>
                </a:solidFill>
              </a:rPr>
              <a:t>Detailed guide regarding the </a:t>
            </a:r>
            <a:r>
              <a:rPr lang="en-GB" i="1" dirty="0" err="1">
                <a:solidFill>
                  <a:schemeClr val="accent4">
                    <a:lumMod val="75000"/>
                  </a:schemeClr>
                </a:solidFill>
              </a:rPr>
              <a:t>EudraVigilance</a:t>
            </a:r>
            <a:r>
              <a:rPr lang="en-GB" i="1" dirty="0">
                <a:solidFill>
                  <a:schemeClr val="accent4">
                    <a:lumMod val="75000"/>
                  </a:schemeClr>
                </a:solidFill>
              </a:rPr>
              <a:t> data management activities by the European Medicines Agency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/>
              <a:t>– </a:t>
            </a:r>
            <a:r>
              <a:rPr lang="cs-CZ" dirty="0" err="1"/>
              <a:t>rev</a:t>
            </a:r>
            <a:r>
              <a:rPr lang="cs-CZ" dirty="0"/>
              <a:t>. 1 - doplnění části 8</a:t>
            </a:r>
          </a:p>
          <a:p>
            <a:r>
              <a:rPr lang="cs-CZ" dirty="0" err="1"/>
              <a:t>Annex</a:t>
            </a:r>
            <a:r>
              <a:rPr lang="cs-CZ" dirty="0"/>
              <a:t> 1 – </a:t>
            </a:r>
            <a:r>
              <a:rPr lang="cs-CZ" i="1" dirty="0" err="1"/>
              <a:t>Classification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</a:t>
            </a:r>
            <a:r>
              <a:rPr lang="cs-CZ" i="1" dirty="0" err="1"/>
              <a:t>errors</a:t>
            </a:r>
            <a:r>
              <a:rPr lang="cs-CZ" i="1" dirty="0"/>
              <a:t> … </a:t>
            </a:r>
            <a:r>
              <a:rPr lang="cs-CZ" dirty="0"/>
              <a:t>nové chyby, např. </a:t>
            </a:r>
            <a:r>
              <a:rPr lang="cs-CZ" dirty="0" err="1"/>
              <a:t>High</a:t>
            </a:r>
            <a:r>
              <a:rPr lang="cs-CZ" dirty="0"/>
              <a:t> </a:t>
            </a:r>
            <a:r>
              <a:rPr lang="cs-CZ" dirty="0" err="1"/>
              <a:t>Impact</a:t>
            </a:r>
            <a:r>
              <a:rPr lang="cs-CZ" dirty="0"/>
              <a:t> </a:t>
            </a:r>
            <a:r>
              <a:rPr lang="cs-CZ" dirty="0" err="1"/>
              <a:t>error</a:t>
            </a:r>
            <a:r>
              <a:rPr lang="cs-CZ" dirty="0"/>
              <a:t> –           v popisu případu je uvedeno, že hlášení není validní a má být </a:t>
            </a:r>
            <a:r>
              <a:rPr lang="cs-CZ" dirty="0" err="1"/>
              <a:t>nulifikováno</a:t>
            </a:r>
            <a:r>
              <a:rPr lang="cs-CZ" dirty="0"/>
              <a:t>, ale nebylo (odesláno bez příznaku </a:t>
            </a:r>
            <a:r>
              <a:rPr lang="cs-CZ" dirty="0" err="1"/>
              <a:t>Nullification</a:t>
            </a:r>
            <a:r>
              <a:rPr lang="cs-CZ" dirty="0"/>
              <a:t>)</a:t>
            </a:r>
          </a:p>
          <a:p>
            <a:r>
              <a:rPr lang="cs-CZ" dirty="0" err="1"/>
              <a:t>Annex</a:t>
            </a:r>
            <a:r>
              <a:rPr lang="cs-CZ" dirty="0"/>
              <a:t> 3 – … </a:t>
            </a:r>
            <a:r>
              <a:rPr lang="cs-CZ" i="1" dirty="0" err="1"/>
              <a:t>identifying</a:t>
            </a:r>
            <a:r>
              <a:rPr lang="cs-CZ" i="1" dirty="0"/>
              <a:t> invalid </a:t>
            </a:r>
            <a:r>
              <a:rPr lang="cs-CZ" i="1" dirty="0" err="1"/>
              <a:t>cases</a:t>
            </a:r>
            <a:r>
              <a:rPr lang="cs-CZ" i="1" dirty="0"/>
              <a:t> – Table 3 – </a:t>
            </a:r>
            <a:r>
              <a:rPr lang="cs-CZ" dirty="0"/>
              <a:t>přidány další PT termíny, které, pokud jsou uvedeny jako jediné v zaslaném hlášení, generují nevalidní ICSR (např. </a:t>
            </a:r>
            <a:r>
              <a:rPr lang="cs-CZ" dirty="0" err="1"/>
              <a:t>Product</a:t>
            </a:r>
            <a:r>
              <a:rPr lang="cs-CZ" dirty="0"/>
              <a:t> use in </a:t>
            </a:r>
            <a:r>
              <a:rPr lang="cs-CZ" dirty="0" err="1"/>
              <a:t>unapproved</a:t>
            </a:r>
            <a:r>
              <a:rPr lang="cs-CZ" dirty="0"/>
              <a:t> </a:t>
            </a:r>
            <a:r>
              <a:rPr lang="cs-CZ" dirty="0" err="1"/>
              <a:t>indication</a:t>
            </a:r>
            <a:r>
              <a:rPr lang="cs-CZ" dirty="0"/>
              <a:t>, </a:t>
            </a:r>
            <a:r>
              <a:rPr lang="cs-CZ" dirty="0" err="1"/>
              <a:t>Product</a:t>
            </a:r>
            <a:r>
              <a:rPr lang="cs-CZ" dirty="0"/>
              <a:t> use </a:t>
            </a:r>
            <a:r>
              <a:rPr lang="cs-CZ" dirty="0" err="1"/>
              <a:t>issue</a:t>
            </a:r>
            <a:r>
              <a:rPr lang="cs-CZ" dirty="0"/>
              <a:t>)</a:t>
            </a:r>
          </a:p>
          <a:p>
            <a:r>
              <a:rPr lang="cs-CZ" dirty="0"/>
              <a:t>přidán </a:t>
            </a:r>
            <a:r>
              <a:rPr lang="cs-CZ" dirty="0" err="1"/>
              <a:t>Annex</a:t>
            </a:r>
            <a:r>
              <a:rPr lang="cs-CZ" dirty="0"/>
              <a:t> 4 – </a:t>
            </a:r>
            <a:r>
              <a:rPr lang="cs-CZ" i="1" dirty="0" err="1"/>
              <a:t>How</a:t>
            </a:r>
            <a:r>
              <a:rPr lang="cs-CZ" i="1" dirty="0"/>
              <a:t> to </a:t>
            </a:r>
            <a:r>
              <a:rPr lang="cs-CZ" i="1" dirty="0" err="1"/>
              <a:t>contact</a:t>
            </a:r>
            <a:r>
              <a:rPr lang="cs-CZ" i="1" dirty="0"/>
              <a:t> </a:t>
            </a:r>
            <a:r>
              <a:rPr lang="cs-CZ" i="1" dirty="0" err="1"/>
              <a:t>the</a:t>
            </a:r>
            <a:r>
              <a:rPr lang="cs-CZ" i="1" dirty="0"/>
              <a:t> </a:t>
            </a:r>
            <a:r>
              <a:rPr lang="cs-CZ" i="1" dirty="0" err="1"/>
              <a:t>sender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</a:t>
            </a:r>
            <a:r>
              <a:rPr lang="cs-CZ" i="1" dirty="0" err="1"/>
              <a:t>an</a:t>
            </a:r>
            <a:r>
              <a:rPr lang="cs-CZ" i="1" dirty="0"/>
              <a:t> ICSR – </a:t>
            </a:r>
            <a:r>
              <a:rPr lang="cs-CZ" dirty="0"/>
              <a:t>manuál se seznamem kontaktů, kam směřovat dotaz na ICSR stažené z EV do databáze MAH (podle původce hlášení, kontakty na všechny EU NCA pro případ </a:t>
            </a:r>
            <a:r>
              <a:rPr lang="cs-CZ" dirty="0" err="1"/>
              <a:t>Follow-upu</a:t>
            </a:r>
            <a:r>
              <a:rPr lang="cs-CZ" dirty="0"/>
              <a:t>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Vydání do konce 2020 (?)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8B9FD2-10A9-49BE-8050-051BB9015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9F03A3-18BA-4D9D-B859-9F66D7E9C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0C389DE3-43B7-40C0-B2E5-2D49E62CA3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dokumenty ke správné FV praxi hlášení NÚ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1794728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CB60DD-CEF6-4567-8BD2-DC7E3CC79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Vydání FV dokumentů – Covid-19 manuál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C31249-40F4-4D07-9373-C5273B094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816"/>
            <a:ext cx="8229600" cy="45005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Detailed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guidance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on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ICSRs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in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the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context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of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COVID-19: Validity and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coding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of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>
                <a:solidFill>
                  <a:schemeClr val="accent4">
                    <a:lumMod val="75000"/>
                  </a:schemeClr>
                </a:solidFill>
              </a:rPr>
              <a:t>ICSRs</a:t>
            </a:r>
            <a:r>
              <a:rPr lang="cs-CZ" i="1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dirty="0" err="1"/>
              <a:t>rev</a:t>
            </a:r>
            <a:r>
              <a:rPr lang="cs-CZ" dirty="0"/>
              <a:t>. 1</a:t>
            </a:r>
          </a:p>
          <a:p>
            <a:pPr marL="0" indent="0">
              <a:buNone/>
            </a:pPr>
            <a:r>
              <a:rPr lang="cs-CZ" sz="1700" dirty="0">
                <a:hlinkClick r:id="rId3"/>
              </a:rPr>
              <a:t>https://www.ema.europa.eu/en/documents/regulatory-procedural-guideline/detailed-guidance-icsrs-context-covid-19-validity-coding-icsrs_en.pdf</a:t>
            </a:r>
            <a:r>
              <a:rPr lang="cs-CZ" sz="1700" dirty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kompilace pravidel GVP M VI a </a:t>
            </a:r>
            <a:r>
              <a:rPr lang="cs-CZ" dirty="0" err="1"/>
              <a:t>MedDRA</a:t>
            </a:r>
            <a:r>
              <a:rPr lang="cs-CZ" dirty="0"/>
              <a:t> </a:t>
            </a:r>
            <a:r>
              <a:rPr lang="cs-CZ" dirty="0" err="1"/>
              <a:t>PtC</a:t>
            </a:r>
            <a:r>
              <a:rPr lang="cs-CZ" dirty="0"/>
              <a:t> (pro </a:t>
            </a:r>
            <a:r>
              <a:rPr lang="cs-CZ" dirty="0" err="1"/>
              <a:t>updated</a:t>
            </a:r>
            <a:r>
              <a:rPr lang="cs-CZ" dirty="0"/>
              <a:t> verzi </a:t>
            </a:r>
            <a:r>
              <a:rPr lang="cs-CZ" dirty="0" err="1"/>
              <a:t>MedDRA</a:t>
            </a:r>
            <a:r>
              <a:rPr lang="cs-CZ" dirty="0"/>
              <a:t> 23.0)</a:t>
            </a:r>
          </a:p>
          <a:p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/>
              <a:t>hlásit </a:t>
            </a:r>
            <a:r>
              <a:rPr lang="cs-CZ" u="sng" dirty="0"/>
              <a:t>jen validní případy dle GVP M VI</a:t>
            </a:r>
          </a:p>
          <a:p>
            <a:pPr lvl="1"/>
            <a:r>
              <a:rPr lang="cs-CZ" dirty="0"/>
              <a:t>na léčivé přípravky</a:t>
            </a:r>
          </a:p>
          <a:p>
            <a:pPr lvl="1"/>
            <a:r>
              <a:rPr lang="cs-CZ" dirty="0" err="1"/>
              <a:t>off</a:t>
            </a:r>
            <a:r>
              <a:rPr lang="cs-CZ" dirty="0"/>
              <a:t>-label use </a:t>
            </a:r>
            <a:r>
              <a:rPr lang="cs-CZ" b="1" u="sng" dirty="0"/>
              <a:t>jen</a:t>
            </a:r>
            <a:r>
              <a:rPr lang="cs-CZ" dirty="0"/>
              <a:t> pokud je spojen s jiným validním NÚ</a:t>
            </a:r>
          </a:p>
          <a:p>
            <a:pPr lvl="1"/>
            <a:r>
              <a:rPr lang="cs-CZ" dirty="0">
                <a:solidFill>
                  <a:srgbClr val="C00000"/>
                </a:solidFill>
              </a:rPr>
              <a:t>NE</a:t>
            </a:r>
            <a:r>
              <a:rPr lang="cs-CZ" dirty="0"/>
              <a:t> jen </a:t>
            </a:r>
            <a:r>
              <a:rPr lang="cs-CZ" dirty="0" err="1"/>
              <a:t>info</a:t>
            </a:r>
            <a:r>
              <a:rPr lang="cs-CZ" dirty="0"/>
              <a:t> o tom, že LP užíval </a:t>
            </a:r>
            <a:r>
              <a:rPr lang="cs-CZ" dirty="0" err="1"/>
              <a:t>Covid</a:t>
            </a:r>
            <a:r>
              <a:rPr lang="cs-CZ" dirty="0"/>
              <a:t> pozitivní pacient (kauzalita)</a:t>
            </a:r>
          </a:p>
          <a:p>
            <a:pPr marL="342900" lvl="1" indent="0">
              <a:buNone/>
            </a:pPr>
            <a:endParaRPr lang="cs-CZ" dirty="0"/>
          </a:p>
          <a:p>
            <a:pPr marL="357188" indent="-357188"/>
            <a:r>
              <a:rPr lang="cs-CZ" dirty="0"/>
              <a:t>pravidla pro hlášení z </a:t>
            </a:r>
            <a:r>
              <a:rPr lang="cs-CZ" dirty="0" err="1"/>
              <a:t>Compassionate</a:t>
            </a:r>
            <a:r>
              <a:rPr lang="cs-CZ" dirty="0"/>
              <a:t> use (apod.) programů – určení typu hlášení (Spontánní vs Hlášení ze studie) podle pravidel GVP M VI </a:t>
            </a:r>
          </a:p>
          <a:p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6508AF-624A-4B31-A1D5-BBCBFC6B8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CC27D0-375C-470E-BBDF-74195D3E0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C5C93D6E-4A25-4017-A090-605D07D271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dokumenty ke správné FV praxi hlášení NÚ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4629092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CB60DD-CEF6-4567-8BD2-DC7E3CC79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32429"/>
          </a:xfrm>
        </p:spPr>
        <p:txBody>
          <a:bodyPr>
            <a:normAutofit/>
          </a:bodyPr>
          <a:lstStyle/>
          <a:p>
            <a:r>
              <a:rPr lang="cs-CZ" dirty="0"/>
              <a:t>Vydání FV dokumentů – Covid-19 manuál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C31249-40F4-4D07-9373-C5273B094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635189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hlášení situací s </a:t>
            </a:r>
            <a:r>
              <a:rPr lang="cs-CZ" u="sng" dirty="0" err="1"/>
              <a:t>Lack</a:t>
            </a:r>
            <a:r>
              <a:rPr lang="cs-CZ" u="sng" dirty="0"/>
              <a:t> </a:t>
            </a:r>
            <a:r>
              <a:rPr lang="cs-CZ" u="sng" dirty="0" err="1"/>
              <a:t>of</a:t>
            </a:r>
            <a:r>
              <a:rPr lang="cs-CZ" u="sng" dirty="0"/>
              <a:t> </a:t>
            </a:r>
            <a:r>
              <a:rPr lang="cs-CZ" u="sng" dirty="0" err="1"/>
              <a:t>therapeutic</a:t>
            </a:r>
            <a:r>
              <a:rPr lang="cs-CZ" u="sng" dirty="0"/>
              <a:t> </a:t>
            </a:r>
            <a:r>
              <a:rPr lang="cs-CZ" u="sng" dirty="0" err="1"/>
              <a:t>efficacy</a:t>
            </a:r>
            <a:r>
              <a:rPr lang="cs-CZ" u="sng" dirty="0"/>
              <a:t> </a:t>
            </a:r>
          </a:p>
          <a:p>
            <a:pPr lvl="1"/>
            <a:r>
              <a:rPr lang="cs-CZ" u="sng" dirty="0"/>
              <a:t>pro LP s registrací pro léčbu nebo prevenci COVID-19 </a:t>
            </a:r>
            <a:r>
              <a:rPr lang="cs-CZ" dirty="0"/>
              <a:t>hlášení na neúčinnost </a:t>
            </a: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mají být hlášena do 15 dnů do EV </a:t>
            </a:r>
            <a:r>
              <a:rPr lang="cs-CZ" dirty="0"/>
              <a:t>(léčba život ohrožujícího stavu)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  <a:p>
            <a:pPr lvl="1"/>
            <a:r>
              <a:rPr lang="cs-CZ" u="sng" dirty="0"/>
              <a:t>při použití LP </a:t>
            </a:r>
            <a:r>
              <a:rPr lang="cs-CZ" u="sng" dirty="0" err="1"/>
              <a:t>off</a:t>
            </a:r>
            <a:r>
              <a:rPr lang="cs-CZ" u="sng" dirty="0"/>
              <a:t>-label na léčbu nebo prevenci COVID-19 </a:t>
            </a:r>
            <a:r>
              <a:rPr lang="cs-CZ" dirty="0"/>
              <a:t>se nedostatečný účinek léku bez jiného validního NÚ </a:t>
            </a:r>
            <a:r>
              <a:rPr lang="cs-CZ" u="sng" dirty="0">
                <a:solidFill>
                  <a:schemeClr val="accent4">
                    <a:lumMod val="75000"/>
                  </a:schemeClr>
                </a:solidFill>
              </a:rPr>
              <a:t>NEHLÁSÍ </a:t>
            </a: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!</a:t>
            </a:r>
          </a:p>
          <a:p>
            <a:pPr marL="342900" lvl="1" indent="0">
              <a:buNone/>
            </a:pPr>
            <a:endParaRPr lang="cs-CZ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/>
              <a:t>hlášení z literatury v souvislosti s COVID-19</a:t>
            </a:r>
          </a:p>
          <a:p>
            <a:pPr lvl="1"/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update MLM seznamu látek v 06/2020 – přidáno 9 ÚL</a:t>
            </a:r>
            <a:r>
              <a:rPr lang="cs-CZ" dirty="0"/>
              <a:t>, pro další skupiny ÚL přidány COVID termíny pro literární screening</a:t>
            </a:r>
          </a:p>
          <a:p>
            <a:pPr lvl="1"/>
            <a:r>
              <a:rPr lang="cs-CZ" dirty="0"/>
              <a:t>nereportovat  MLM hlášení do EV </a:t>
            </a:r>
            <a:r>
              <a:rPr lang="cs-CZ" dirty="0" err="1"/>
              <a:t>db</a:t>
            </a:r>
            <a:r>
              <a:rPr lang="cs-CZ" dirty="0"/>
              <a:t>!</a:t>
            </a:r>
          </a:p>
          <a:p>
            <a:pPr marL="342900" lvl="1" indent="0">
              <a:buNone/>
            </a:pPr>
            <a:endParaRPr lang="cs-CZ" dirty="0"/>
          </a:p>
          <a:p>
            <a:r>
              <a:rPr lang="cs-CZ" dirty="0" err="1"/>
              <a:t>MedDRA</a:t>
            </a:r>
            <a:r>
              <a:rPr lang="cs-CZ" dirty="0"/>
              <a:t> Covid-19 </a:t>
            </a:r>
            <a:r>
              <a:rPr lang="cs-CZ" dirty="0" err="1"/>
              <a:t>related</a:t>
            </a:r>
            <a:r>
              <a:rPr lang="cs-CZ" dirty="0"/>
              <a:t> kódování</a:t>
            </a:r>
          </a:p>
          <a:p>
            <a:pPr lvl="1"/>
            <a:r>
              <a:rPr lang="cs-CZ" dirty="0"/>
              <a:t>překódování (COVID) termínů před verzí 23.0</a:t>
            </a:r>
          </a:p>
          <a:p>
            <a:pPr lvl="1"/>
            <a:r>
              <a:rPr lang="cs-CZ" dirty="0"/>
              <a:t>kódovat co nejpřesnějším </a:t>
            </a:r>
            <a:r>
              <a:rPr lang="cs-CZ" dirty="0" err="1"/>
              <a:t>MedDRA</a:t>
            </a:r>
            <a:r>
              <a:rPr lang="cs-CZ" dirty="0"/>
              <a:t> termínem</a:t>
            </a:r>
          </a:p>
          <a:p>
            <a:pPr lvl="1"/>
            <a:r>
              <a:rPr lang="cs-CZ" dirty="0"/>
              <a:t>správné kódování testů (SARS-CoV-2 test positive vs </a:t>
            </a:r>
            <a:r>
              <a:rPr lang="cs-CZ" u="sng" dirty="0"/>
              <a:t>SARS CoV-2 test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správné kódování anamnézy pacienta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6508AF-624A-4B31-A1D5-BBCBFC6B8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CC27D0-375C-470E-BBDF-74195D3E0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C5C93D6E-4A25-4017-A090-605D07D271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EMA dokumenty ke správné FV praxi hlášení NÚ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0601270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ED052E-E79D-4555-B1E0-500D9BE78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92348"/>
            <a:ext cx="8229600" cy="591447"/>
          </a:xfrm>
        </p:spPr>
        <p:txBody>
          <a:bodyPr/>
          <a:lstStyle/>
          <a:p>
            <a:r>
              <a:rPr lang="cs-CZ" dirty="0"/>
              <a:t>Management duplikátů v EV - novinka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E79812-DFCC-4E89-A6F3-CAD1BECB8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536207"/>
          </a:xfrm>
        </p:spPr>
        <p:txBody>
          <a:bodyPr/>
          <a:lstStyle/>
          <a:p>
            <a:r>
              <a:rPr lang="cs-CZ" dirty="0"/>
              <a:t>(nejasné) vytváření WWID a SRID pro master hlášení EMA vysvětleno v </a:t>
            </a:r>
            <a:r>
              <a:rPr lang="en-GB" i="1" dirty="0"/>
              <a:t>Detailed guide regarding the </a:t>
            </a:r>
            <a:r>
              <a:rPr lang="en-GB" i="1" dirty="0" err="1"/>
              <a:t>EudraVigilance</a:t>
            </a:r>
            <a:r>
              <a:rPr lang="en-GB" i="1" dirty="0"/>
              <a:t> data management activities by the European Medicines Agency</a:t>
            </a:r>
            <a:r>
              <a:rPr lang="cs-CZ" i="1" dirty="0"/>
              <a:t> </a:t>
            </a:r>
            <a:r>
              <a:rPr lang="cs-CZ" dirty="0"/>
              <a:t>kap. 3 </a:t>
            </a:r>
          </a:p>
          <a:p>
            <a:r>
              <a:rPr lang="cs-CZ" dirty="0"/>
              <a:t>duplicitní hlášení s různými </a:t>
            </a:r>
            <a:r>
              <a:rPr lang="cs-CZ" dirty="0" err="1"/>
              <a:t>WWIDs</a:t>
            </a:r>
            <a:r>
              <a:rPr lang="cs-CZ" dirty="0"/>
              <a:t>    </a:t>
            </a: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                         </a:t>
            </a:r>
            <a:r>
              <a:rPr lang="cs-CZ" dirty="0"/>
              <a:t>EMA master case </a:t>
            </a:r>
            <a:r>
              <a:rPr lang="cs-CZ" b="1" dirty="0"/>
              <a:t>XX-EMA-DD-YYYYMMDD-….</a:t>
            </a:r>
            <a:r>
              <a:rPr lang="cs-CZ" dirty="0"/>
              <a:t>., které v </a:t>
            </a:r>
            <a:r>
              <a:rPr lang="cs-CZ" i="1" dirty="0" err="1"/>
              <a:t>Other</a:t>
            </a:r>
            <a:r>
              <a:rPr lang="cs-CZ" i="1" dirty="0"/>
              <a:t> case </a:t>
            </a:r>
            <a:r>
              <a:rPr lang="cs-CZ" i="1" dirty="0" err="1"/>
              <a:t>identifiers</a:t>
            </a:r>
            <a:r>
              <a:rPr lang="cs-CZ" i="1" dirty="0"/>
              <a:t> </a:t>
            </a:r>
            <a:r>
              <a:rPr lang="cs-CZ" dirty="0"/>
              <a:t>sekci (A.1.11 pro R2 a C.1.9.1 pro R3 formát) obsahuje WWID souvisejících duplikátů</a:t>
            </a:r>
          </a:p>
          <a:p>
            <a:r>
              <a:rPr lang="cs-CZ" dirty="0"/>
              <a:t>v </a:t>
            </a:r>
            <a:r>
              <a:rPr lang="cs-CZ" dirty="0" err="1"/>
              <a:t>EVDASu</a:t>
            </a:r>
            <a:r>
              <a:rPr lang="cs-CZ" dirty="0"/>
              <a:t> jen master hlášení – ne duplicitní (ty jen v EV </a:t>
            </a:r>
            <a:r>
              <a:rPr lang="cs-CZ" dirty="0" err="1"/>
              <a:t>db</a:t>
            </a:r>
            <a:r>
              <a:rPr lang="cs-CZ" dirty="0"/>
              <a:t>, ne v analytickém modulu)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Jak zjistit, jaké XX-EMA-DD- číslo bylo vytvořeno nad hlášením odesílatele?</a:t>
            </a:r>
          </a:p>
          <a:p>
            <a:r>
              <a:rPr lang="cs-CZ" dirty="0"/>
              <a:t>důležité pro rekonciliaci, inspekci, audit  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815733-3854-4538-971E-9ABA8DAD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DA660CE-82A0-4FE9-9DC0-192B9802E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7FEC47AD-1EB9-4AF8-95D6-289B4C2768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Management duplikátů, hlášení z literatury a z KH</a:t>
            </a:r>
          </a:p>
        </p:txBody>
      </p:sp>
      <p:sp>
        <p:nvSpPr>
          <p:cNvPr id="7" name="Šipka: doprava 6">
            <a:extLst>
              <a:ext uri="{FF2B5EF4-FFF2-40B4-BE49-F238E27FC236}">
                <a16:creationId xmlns:a16="http://schemas.microsoft.com/office/drawing/2014/main" id="{740C2274-55FA-4282-B4B6-B52860190098}"/>
              </a:ext>
            </a:extLst>
          </p:cNvPr>
          <p:cNvSpPr/>
          <p:nvPr/>
        </p:nvSpPr>
        <p:spPr>
          <a:xfrm>
            <a:off x="4887035" y="2663915"/>
            <a:ext cx="1170130" cy="315035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highlight>
                <a:srgbClr val="00FF00"/>
              </a:highlight>
            </a:endParaRPr>
          </a:p>
        </p:txBody>
      </p:sp>
      <p:pic>
        <p:nvPicPr>
          <p:cNvPr id="9" name="obrázek 1" descr="otaznik-s-postavickou-cloveka-do-ctverce - Ve hvězdách TV">
            <a:extLst>
              <a:ext uri="{FF2B5EF4-FFF2-40B4-BE49-F238E27FC236}">
                <a16:creationId xmlns:a16="http://schemas.microsoft.com/office/drawing/2014/main" id="{40F10B9B-D84A-423A-A27C-E7A7D328FD2F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8" r="24553"/>
          <a:stretch/>
        </p:blipFill>
        <p:spPr bwMode="auto">
          <a:xfrm>
            <a:off x="6687235" y="5454225"/>
            <a:ext cx="990110" cy="1267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47432851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ED052E-E79D-4555-B1E0-500D9BE78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Management duplikátů v EV - novinka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E79812-DFCC-4E89-A6F3-CAD1BECB8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87"/>
            <a:ext cx="8229600" cy="4491216"/>
          </a:xfrm>
        </p:spPr>
        <p:txBody>
          <a:bodyPr/>
          <a:lstStyle/>
          <a:p>
            <a:r>
              <a:rPr lang="cs-CZ" dirty="0"/>
              <a:t>pro regulační autority dotaz v </a:t>
            </a:r>
            <a:r>
              <a:rPr lang="cs-CZ" dirty="0" err="1"/>
              <a:t>EVDASu</a:t>
            </a:r>
            <a:r>
              <a:rPr lang="cs-CZ" dirty="0"/>
              <a:t> (není přístupný MAH)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815733-3854-4538-971E-9ABA8DAD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DA660CE-82A0-4FE9-9DC0-192B9802E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7FEC47AD-1EB9-4AF8-95D6-289B4C2768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Management duplikátů, hlášení z literatury a z KH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7C6784B-A7BF-40B5-973D-6ECD0E281E5D}"/>
              </a:ext>
            </a:extLst>
          </p:cNvPr>
          <p:cNvPicPr/>
          <p:nvPr/>
        </p:nvPicPr>
        <p:blipFill rotWithShape="1">
          <a:blip r:embed="rId2"/>
          <a:srcRect l="60945" t="15430" r="6746" b="3453"/>
          <a:stretch/>
        </p:blipFill>
        <p:spPr bwMode="auto">
          <a:xfrm>
            <a:off x="724072" y="2258871"/>
            <a:ext cx="7695855" cy="4095129"/>
          </a:xfrm>
          <a:prstGeom prst="rect">
            <a:avLst/>
          </a:prstGeom>
          <a:ln w="635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68417108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ED052E-E79D-4555-B1E0-500D9BE78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92348"/>
            <a:ext cx="8229600" cy="535117"/>
          </a:xfrm>
        </p:spPr>
        <p:txBody>
          <a:bodyPr/>
          <a:lstStyle/>
          <a:p>
            <a:r>
              <a:rPr lang="cs-CZ" dirty="0"/>
              <a:t>Management duplikátů v EV - novinka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E79812-DFCC-4E89-A6F3-CAD1BECB8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85"/>
            <a:ext cx="8229600" cy="4491218"/>
          </a:xfrm>
        </p:spPr>
        <p:txBody>
          <a:bodyPr/>
          <a:lstStyle/>
          <a:p>
            <a:r>
              <a:rPr lang="cs-CZ" dirty="0"/>
              <a:t>pro MAH: připravovaný přehled EMA master hlášení </a:t>
            </a:r>
            <a:r>
              <a:rPr lang="cs-CZ" b="1" dirty="0"/>
              <a:t>XX-EMA-DD-..        </a:t>
            </a:r>
            <a:r>
              <a:rPr lang="cs-CZ" dirty="0"/>
              <a:t>s</a:t>
            </a:r>
            <a:r>
              <a:rPr lang="cs-CZ" b="1" dirty="0"/>
              <a:t> </a:t>
            </a:r>
            <a:r>
              <a:rPr lang="cs-CZ" dirty="0"/>
              <a:t>výčtem duplicitních hlášení (na webu EMA?) 1x za měsíc</a:t>
            </a:r>
          </a:p>
          <a:p>
            <a:r>
              <a:rPr lang="cs-CZ" dirty="0"/>
              <a:t>i pro </a:t>
            </a:r>
            <a:r>
              <a:rPr lang="cs-CZ" b="1" dirty="0" err="1"/>
              <a:t>nulifikovaná</a:t>
            </a:r>
            <a:r>
              <a:rPr lang="cs-CZ" dirty="0"/>
              <a:t> hlášení v EV </a:t>
            </a:r>
            <a:r>
              <a:rPr lang="cs-CZ" dirty="0" err="1"/>
              <a:t>db</a:t>
            </a:r>
            <a:endParaRPr lang="cs-CZ" dirty="0"/>
          </a:p>
          <a:p>
            <a:r>
              <a:rPr lang="cs-CZ" dirty="0"/>
              <a:t>termín 2Q 2020 (?) dle</a:t>
            </a:r>
            <a:r>
              <a:rPr lang="cs-CZ" b="1" dirty="0"/>
              <a:t> </a:t>
            </a:r>
            <a:r>
              <a:rPr lang="cs-CZ" i="1" dirty="0" err="1"/>
              <a:t>EudraVigilance</a:t>
            </a:r>
            <a:r>
              <a:rPr lang="cs-CZ" i="1" dirty="0"/>
              <a:t> </a:t>
            </a:r>
            <a:r>
              <a:rPr lang="cs-CZ" i="1" dirty="0" err="1"/>
              <a:t>Operational</a:t>
            </a:r>
            <a:r>
              <a:rPr lang="cs-CZ" i="1" dirty="0"/>
              <a:t> </a:t>
            </a:r>
            <a:r>
              <a:rPr lang="cs-CZ" i="1" dirty="0" err="1"/>
              <a:t>Plan</a:t>
            </a:r>
            <a:r>
              <a:rPr lang="cs-CZ" i="1" dirty="0"/>
              <a:t>: </a:t>
            </a:r>
            <a:r>
              <a:rPr lang="cs-CZ" i="1" dirty="0" err="1"/>
              <a:t>Milestones</a:t>
            </a:r>
            <a:r>
              <a:rPr lang="cs-CZ" i="1" dirty="0"/>
              <a:t> 2020 to 2022 (EMA/509378/2019)</a:t>
            </a:r>
            <a:endParaRPr lang="cs-CZ" dirty="0"/>
          </a:p>
          <a:p>
            <a:r>
              <a:rPr lang="cs-CZ" dirty="0"/>
              <a:t>důležité sledovat a nastavit procesy – doplnění informací ve vlastním FV systému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815733-3854-4538-971E-9ABA8DAD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DA660CE-82A0-4FE9-9DC0-192B9802E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7FEC47AD-1EB9-4AF8-95D6-289B4C2768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Management duplikátů, hlášení z literatury a z KH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8766407-93D1-4E42-AC26-33281C45B471}"/>
              </a:ext>
            </a:extLst>
          </p:cNvPr>
          <p:cNvPicPr/>
          <p:nvPr/>
        </p:nvPicPr>
        <p:blipFill rotWithShape="1">
          <a:blip r:embed="rId2">
            <a:alphaModFix/>
          </a:blip>
          <a:srcRect l="57540" t="37202" r="4183" b="4924"/>
          <a:stretch/>
        </p:blipFill>
        <p:spPr bwMode="auto">
          <a:xfrm>
            <a:off x="2037080" y="4239090"/>
            <a:ext cx="5685270" cy="20159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Obdélník: se zakulacenými rohy 8">
            <a:extLst>
              <a:ext uri="{FF2B5EF4-FFF2-40B4-BE49-F238E27FC236}">
                <a16:creationId xmlns:a16="http://schemas.microsoft.com/office/drawing/2014/main" id="{445BCB14-1763-400A-9D41-C152CC12CD34}"/>
              </a:ext>
            </a:extLst>
          </p:cNvPr>
          <p:cNvSpPr/>
          <p:nvPr/>
        </p:nvSpPr>
        <p:spPr>
          <a:xfrm>
            <a:off x="1826695" y="4779150"/>
            <a:ext cx="6255695" cy="45006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">
            <a:extLst>
              <a:ext uri="{FF2B5EF4-FFF2-40B4-BE49-F238E27FC236}">
                <a16:creationId xmlns:a16="http://schemas.microsoft.com/office/drawing/2014/main" id="{32CB0776-F253-4B95-A5B3-FF2F8290CD0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4779150"/>
            <a:ext cx="1369495" cy="11701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5524007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F6065C-E337-4719-AD0A-DD0DDDD0A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NÚ z literatury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B858F91-6E94-4A15-BDB7-874DFB02B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816"/>
            <a:ext cx="8229600" cy="4590184"/>
          </a:xfrm>
        </p:spPr>
        <p:txBody>
          <a:bodyPr/>
          <a:lstStyle/>
          <a:p>
            <a:r>
              <a:rPr lang="cs-CZ" dirty="0"/>
              <a:t>ICSR </a:t>
            </a:r>
            <a:r>
              <a:rPr lang="cs-CZ" dirty="0" err="1"/>
              <a:t>reportovatelný</a:t>
            </a:r>
            <a:r>
              <a:rPr lang="cs-CZ" dirty="0"/>
              <a:t> do EV jen v případě, že je v textu </a:t>
            </a:r>
            <a:r>
              <a:rPr lang="cs-CZ" u="sng" dirty="0"/>
              <a:t>alespoň nějaká kauzalita mezi ADR a podezřelým LP</a:t>
            </a:r>
            <a:r>
              <a:rPr lang="cs-CZ" dirty="0"/>
              <a:t> naznačená autorem (GVP M </a:t>
            </a:r>
            <a:r>
              <a:rPr lang="cs-CZ" i="1" dirty="0"/>
              <a:t>VI.B.1.1.2 </a:t>
            </a:r>
            <a:r>
              <a:rPr lang="cs-CZ" i="1" dirty="0" err="1"/>
              <a:t>Literature</a:t>
            </a:r>
            <a:r>
              <a:rPr lang="cs-CZ" i="1" dirty="0"/>
              <a:t> </a:t>
            </a:r>
            <a:r>
              <a:rPr lang="cs-CZ" i="1" dirty="0" err="1"/>
              <a:t>reports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v případě nejistoty – ověřit u autora článku (správné nastavení procesu)</a:t>
            </a:r>
          </a:p>
          <a:p>
            <a:r>
              <a:rPr lang="cs-CZ" dirty="0"/>
              <a:t>SÚKL: pokud je vyhodnoceno, že článek nepopisuje hlášený NÚ v ICSR, </a:t>
            </a:r>
            <a:r>
              <a:rPr lang="cs-CZ" u="sng" dirty="0"/>
              <a:t>požaduje nulifikaci hlášení v EV </a:t>
            </a:r>
            <a:r>
              <a:rPr lang="cs-CZ" dirty="0"/>
              <a:t>(nelze uplatnit argument nemožnosti nulifikace při změně kauzality… hlášení je považováno od počátku za nevalidní – bez reakce)</a:t>
            </a:r>
          </a:p>
          <a:p>
            <a:r>
              <a:rPr lang="cs-CZ" u="sng" dirty="0"/>
              <a:t>používat </a:t>
            </a:r>
            <a:r>
              <a:rPr lang="cs-CZ" i="1" u="sng" dirty="0" err="1"/>
              <a:t>Exclusion</a:t>
            </a:r>
            <a:r>
              <a:rPr lang="cs-CZ" i="1" u="sng" dirty="0"/>
              <a:t> </a:t>
            </a:r>
            <a:r>
              <a:rPr lang="cs-CZ" i="1" u="sng" dirty="0" err="1"/>
              <a:t>criteria</a:t>
            </a:r>
            <a:r>
              <a:rPr lang="cs-CZ" i="1" u="sng" dirty="0"/>
              <a:t> </a:t>
            </a:r>
            <a:r>
              <a:rPr lang="cs-CZ" dirty="0"/>
              <a:t>při hodnocení </a:t>
            </a:r>
            <a:r>
              <a:rPr lang="cs-CZ" dirty="0" err="1"/>
              <a:t>hlásitelnosti</a:t>
            </a:r>
            <a:r>
              <a:rPr lang="cs-CZ" dirty="0"/>
              <a:t> NÚ zachyceného v literatuře (GVP M VI.C.2.2.3.2)</a:t>
            </a:r>
          </a:p>
          <a:p>
            <a:r>
              <a:rPr lang="cs-CZ" u="sng" dirty="0"/>
              <a:t>názvy CZ časopisů i názvy článku </a:t>
            </a:r>
            <a:r>
              <a:rPr lang="cs-CZ" dirty="0"/>
              <a:t>v češtině se </a:t>
            </a:r>
            <a:r>
              <a:rPr lang="cs-CZ" u="sng" dirty="0"/>
              <a:t>v citaci nepřekládají do EN</a:t>
            </a:r>
            <a:r>
              <a:rPr lang="cs-CZ" dirty="0"/>
              <a:t>! </a:t>
            </a:r>
          </a:p>
          <a:p>
            <a:pPr lvl="1"/>
            <a:r>
              <a:rPr lang="cs-CZ" dirty="0"/>
              <a:t>možnost psát bez české diakritiky</a:t>
            </a:r>
          </a:p>
          <a:p>
            <a:pPr lvl="1"/>
            <a:r>
              <a:rPr lang="cs-CZ" dirty="0"/>
              <a:t>možnost vložit anglický překlad článku, např. do závorek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65CA5F-5D59-4F93-957B-B5A6A2834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42A7723-BC1D-4EFF-BEB4-A7604504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EB5E1F1E-0479-4766-AD67-5C6F27C69F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Management duplikátů, hlášení z literatury a z KH</a:t>
            </a:r>
          </a:p>
        </p:txBody>
      </p:sp>
    </p:spTree>
    <p:extLst>
      <p:ext uri="{BB962C8B-B14F-4D97-AF65-F5344CB8AC3E}">
        <p14:creationId xmlns:p14="http://schemas.microsoft.com/office/powerpoint/2010/main" val="3039563255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A423B9-C790-4CE9-A872-8EAFCC686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z literatury - MLM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32A56-4E62-4BFF-808A-D0713A886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68860"/>
            <a:ext cx="8229600" cy="3951142"/>
          </a:xfrm>
        </p:spPr>
        <p:txBody>
          <a:bodyPr/>
          <a:lstStyle/>
          <a:p>
            <a:r>
              <a:rPr lang="cs-CZ" dirty="0"/>
              <a:t>povinnost MAH sledovat MLM ICSR seznamy (pokud má LP s látkou zahrnutou do MLM)</a:t>
            </a:r>
          </a:p>
          <a:p>
            <a:r>
              <a:rPr lang="cs-CZ" dirty="0"/>
              <a:t>pokud MAH našel hlášení sám v rámci monitoringu globální literatury a vytvořil vlastní hlášení obsahující stejné informace v MAH FV systému</a:t>
            </a:r>
          </a:p>
          <a:p>
            <a:pPr lvl="1"/>
            <a:r>
              <a:rPr lang="cs-CZ" dirty="0"/>
              <a:t>MAH hlášení neposílat do EV </a:t>
            </a:r>
            <a:r>
              <a:rPr lang="cs-CZ" dirty="0" err="1"/>
              <a:t>db</a:t>
            </a:r>
            <a:endParaRPr lang="cs-CZ" dirty="0"/>
          </a:p>
          <a:p>
            <a:pPr lvl="1"/>
            <a:r>
              <a:rPr lang="cs-CZ" dirty="0"/>
              <a:t>není potřeba MLM hlášení stahovat, jen doplnit MLM číslo do </a:t>
            </a:r>
            <a:r>
              <a:rPr lang="cs-CZ" i="1" dirty="0" err="1"/>
              <a:t>Other</a:t>
            </a:r>
            <a:r>
              <a:rPr lang="cs-CZ" i="1" dirty="0"/>
              <a:t> case </a:t>
            </a:r>
            <a:r>
              <a:rPr lang="cs-CZ" i="1" dirty="0" err="1"/>
              <a:t>identifiers</a:t>
            </a:r>
            <a:r>
              <a:rPr lang="cs-CZ" i="1" dirty="0"/>
              <a:t> </a:t>
            </a:r>
            <a:r>
              <a:rPr lang="cs-CZ" dirty="0"/>
              <a:t>části</a:t>
            </a:r>
          </a:p>
          <a:p>
            <a:r>
              <a:rPr lang="cs-CZ" dirty="0"/>
              <a:t>napsat na </a:t>
            </a:r>
            <a:r>
              <a:rPr lang="cs-CZ" dirty="0">
                <a:hlinkClick r:id="rId2"/>
              </a:rPr>
              <a:t>mlm@ema.europa.eu</a:t>
            </a:r>
            <a:r>
              <a:rPr lang="cs-CZ" dirty="0"/>
              <a:t>, pokud:</a:t>
            </a:r>
          </a:p>
          <a:p>
            <a:pPr lvl="1"/>
            <a:r>
              <a:rPr lang="cs-CZ" dirty="0"/>
              <a:t>nezachycené hlášení v rámci MLM</a:t>
            </a:r>
          </a:p>
          <a:p>
            <a:pPr lvl="1"/>
            <a:r>
              <a:rPr lang="cs-CZ" dirty="0"/>
              <a:t>chyba ve vytvořeném MLM hlášení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0D56B5-7A17-4420-AA25-0A9A9CEC6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9F74B16-0880-46C7-B3C6-30F8239AC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EF838E7D-98DD-4177-A9DB-6647A362B3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Management duplikátů, hlášení z literatury a z KH</a:t>
            </a:r>
          </a:p>
        </p:txBody>
      </p:sp>
    </p:spTree>
    <p:extLst>
      <p:ext uri="{BB962C8B-B14F-4D97-AF65-F5344CB8AC3E}">
        <p14:creationId xmlns:p14="http://schemas.microsoft.com/office/powerpoint/2010/main" val="320955876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A8B37B-2C4E-4CD1-A2F9-DA0290638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z KH do EVPM modulu - update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2819856-9EFE-47FA-B8A9-DE6959D69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86"/>
            <a:ext cx="8229600" cy="46355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900" dirty="0"/>
              <a:t>Nehlásit do EVPM, pokud</a:t>
            </a:r>
          </a:p>
          <a:p>
            <a:r>
              <a:rPr lang="cs-CZ" sz="1900" dirty="0"/>
              <a:t>je IMP jediným podezřelým LP z ADR (očekávatelné, neočekávatelné)</a:t>
            </a:r>
          </a:p>
          <a:p>
            <a:pPr lvl="1"/>
            <a:r>
              <a:rPr lang="cs-CZ" sz="1600" dirty="0" err="1"/>
              <a:t>unexpected</a:t>
            </a:r>
            <a:r>
              <a:rPr lang="cs-CZ" sz="1600" dirty="0"/>
              <a:t> ADR modul EVCTM podle </a:t>
            </a:r>
            <a:r>
              <a:rPr lang="cs-CZ" sz="1600" dirty="0" err="1"/>
              <a:t>Dir</a:t>
            </a:r>
            <a:r>
              <a:rPr lang="cs-CZ" sz="1600" dirty="0"/>
              <a:t> 2001/20/EC</a:t>
            </a:r>
          </a:p>
          <a:p>
            <a:pPr lvl="1"/>
            <a:r>
              <a:rPr lang="cs-CZ" sz="1600" dirty="0" err="1"/>
              <a:t>expected</a:t>
            </a:r>
            <a:r>
              <a:rPr lang="cs-CZ" sz="1600" dirty="0"/>
              <a:t> ADR nehlásit nikam – uvést v CT </a:t>
            </a:r>
            <a:r>
              <a:rPr lang="cs-CZ" sz="1600" dirty="0" err="1"/>
              <a:t>Annual</a:t>
            </a:r>
            <a:r>
              <a:rPr lang="cs-CZ" sz="1600" dirty="0"/>
              <a:t> Report (DSUR)</a:t>
            </a:r>
          </a:p>
          <a:p>
            <a:r>
              <a:rPr lang="cs-CZ" sz="1900" dirty="0"/>
              <a:t>je</a:t>
            </a:r>
            <a:r>
              <a:rPr lang="cs-CZ" sz="1900" dirty="0">
                <a:solidFill>
                  <a:srgbClr val="C00000"/>
                </a:solidFill>
              </a:rPr>
              <a:t> </a:t>
            </a:r>
            <a:r>
              <a:rPr lang="cs-CZ" sz="1900" dirty="0">
                <a:solidFill>
                  <a:schemeClr val="accent4">
                    <a:lumMod val="75000"/>
                  </a:schemeClr>
                </a:solidFill>
              </a:rPr>
              <a:t>podezřelým IMP a zároveň i non-IMP </a:t>
            </a:r>
            <a:r>
              <a:rPr lang="cs-CZ" sz="1900" dirty="0"/>
              <a:t>– vyžádané stanovisko z EMA k situaci, kdy ADR je hodnocena jako očekávaná k IMP</a:t>
            </a:r>
          </a:p>
          <a:p>
            <a:pPr lvl="1"/>
            <a:r>
              <a:rPr lang="cs-CZ" sz="1600" dirty="0"/>
              <a:t>pro IMP platí pravidla podle </a:t>
            </a:r>
            <a:r>
              <a:rPr lang="cs-CZ" sz="1600" dirty="0" err="1"/>
              <a:t>Dir</a:t>
            </a:r>
            <a:r>
              <a:rPr lang="cs-CZ" sz="1600" dirty="0"/>
              <a:t> 2001/20/EC</a:t>
            </a:r>
          </a:p>
          <a:p>
            <a:pPr lvl="1"/>
            <a:r>
              <a:rPr lang="cs-CZ" sz="1600" dirty="0"/>
              <a:t>pro non-IMP pravidla podle </a:t>
            </a:r>
            <a:r>
              <a:rPr lang="cs-CZ" sz="1600" dirty="0" err="1"/>
              <a:t>Dir</a:t>
            </a:r>
            <a:r>
              <a:rPr lang="cs-CZ" sz="1600" dirty="0"/>
              <a:t> 2001/83/EC (platí pro držitele, ne sponzora)</a:t>
            </a:r>
          </a:p>
          <a:p>
            <a:pPr lvl="1"/>
            <a:endParaRPr lang="cs-CZ" sz="1600" dirty="0"/>
          </a:p>
          <a:p>
            <a:pPr marL="0" indent="0">
              <a:buNone/>
            </a:pPr>
            <a:r>
              <a:rPr lang="cs-CZ" sz="1900" dirty="0"/>
              <a:t>hlášení správně </a:t>
            </a:r>
            <a:r>
              <a:rPr lang="cs-CZ" sz="1900" dirty="0">
                <a:solidFill>
                  <a:schemeClr val="accent4">
                    <a:lumMod val="75000"/>
                  </a:schemeClr>
                </a:solidFill>
              </a:rPr>
              <a:t>odesláno do EVPM jako spontánní </a:t>
            </a:r>
            <a:r>
              <a:rPr lang="cs-CZ" sz="1900" dirty="0"/>
              <a:t>(pravidla pro non IMP) a neodesláno do EVCTM (</a:t>
            </a:r>
            <a:r>
              <a:rPr lang="cs-CZ" sz="1900" dirty="0" err="1"/>
              <a:t>nonSUSAR</a:t>
            </a:r>
            <a:r>
              <a:rPr lang="cs-CZ" sz="1900" dirty="0"/>
              <a:t>), </a:t>
            </a:r>
            <a:r>
              <a:rPr lang="cs-CZ" sz="1900" dirty="0">
                <a:solidFill>
                  <a:schemeClr val="accent4">
                    <a:lumMod val="75000"/>
                  </a:schemeClr>
                </a:solidFill>
              </a:rPr>
              <a:t>přičemž je i IMP označeno jako </a:t>
            </a:r>
            <a:r>
              <a:rPr lang="cs-CZ" sz="1900" dirty="0" err="1">
                <a:solidFill>
                  <a:schemeClr val="accent4">
                    <a:lumMod val="75000"/>
                  </a:schemeClr>
                </a:solidFill>
              </a:rPr>
              <a:t>suspect</a:t>
            </a:r>
            <a:endParaRPr lang="cs-CZ" sz="1900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1900" dirty="0">
              <a:solidFill>
                <a:srgbClr val="C00000"/>
              </a:solidFill>
            </a:endParaRPr>
          </a:p>
          <a:p>
            <a:r>
              <a:rPr lang="cs-CZ" sz="1900" dirty="0"/>
              <a:t>neoznačovat IMP v hlášeních z KH do EVPM jako podezřelý (</a:t>
            </a:r>
            <a:r>
              <a:rPr lang="cs-CZ" sz="1900" dirty="0" err="1"/>
              <a:t>suspect</a:t>
            </a:r>
            <a:r>
              <a:rPr lang="cs-CZ" sz="1900" dirty="0"/>
              <a:t>), když podezřelým reálně není – označit správně jako souběžný (</a:t>
            </a:r>
            <a:r>
              <a:rPr lang="cs-CZ" sz="1900" dirty="0" err="1"/>
              <a:t>concomitant</a:t>
            </a:r>
            <a:r>
              <a:rPr lang="cs-CZ" sz="1900" dirty="0"/>
              <a:t>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AC4CE1B-0CFC-4C5E-B2BC-D1EC7241A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242C721-68D1-42D9-959F-303667550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2ECBC224-506E-40C2-8889-3009C374AC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Management duplikátů, hlášení z literatury a z KH</a:t>
            </a:r>
          </a:p>
        </p:txBody>
      </p:sp>
      <p:sp>
        <p:nvSpPr>
          <p:cNvPr id="7" name="Šipka: dolů 6">
            <a:extLst>
              <a:ext uri="{FF2B5EF4-FFF2-40B4-BE49-F238E27FC236}">
                <a16:creationId xmlns:a16="http://schemas.microsoft.com/office/drawing/2014/main" id="{BE67D232-83FB-4EDC-BF29-0108B7057171}"/>
              </a:ext>
            </a:extLst>
          </p:cNvPr>
          <p:cNvSpPr/>
          <p:nvPr/>
        </p:nvSpPr>
        <p:spPr>
          <a:xfrm>
            <a:off x="3761911" y="4133088"/>
            <a:ext cx="1035114" cy="3310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: se zakulacenými rohy 7">
            <a:extLst>
              <a:ext uri="{FF2B5EF4-FFF2-40B4-BE49-F238E27FC236}">
                <a16:creationId xmlns:a16="http://schemas.microsoft.com/office/drawing/2014/main" id="{28DFAFBF-4339-4CC2-B41C-B2D6CF06D1EA}"/>
              </a:ext>
            </a:extLst>
          </p:cNvPr>
          <p:cNvSpPr/>
          <p:nvPr/>
        </p:nvSpPr>
        <p:spPr>
          <a:xfrm>
            <a:off x="457200" y="4464115"/>
            <a:ext cx="7625190" cy="765099"/>
          </a:xfrm>
          <a:prstGeom prst="round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160867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AA07A4-2894-4541-814D-53E07ABDE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85065"/>
          </a:xfrm>
        </p:spPr>
        <p:txBody>
          <a:bodyPr>
            <a:normAutofit/>
          </a:bodyPr>
          <a:lstStyle/>
          <a:p>
            <a:r>
              <a:rPr lang="cs-CZ" dirty="0"/>
              <a:t>Správné zadávání hlášení NÚ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F06A5C4-E2B2-4C3F-B324-F608168EE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46505"/>
            <a:ext cx="8229600" cy="47978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u="sng" dirty="0"/>
              <a:t>Dávkování pro kombinovaný LP </a:t>
            </a:r>
            <a:r>
              <a:rPr lang="cs-CZ" sz="2000" dirty="0"/>
              <a:t>s více účinnými látkami – </a:t>
            </a:r>
            <a:r>
              <a:rPr lang="cs-CZ" sz="2000" i="1" dirty="0"/>
              <a:t>dle ICH ICSR IG: E2B(R3) Data </a:t>
            </a:r>
            <a:r>
              <a:rPr lang="cs-CZ" sz="2000" i="1" dirty="0" err="1"/>
              <a:t>Elements</a:t>
            </a:r>
            <a:r>
              <a:rPr lang="cs-CZ" sz="2000" i="1" dirty="0"/>
              <a:t> and </a:t>
            </a:r>
            <a:r>
              <a:rPr lang="cs-CZ" sz="2000" i="1" dirty="0" err="1"/>
              <a:t>Message</a:t>
            </a:r>
            <a:r>
              <a:rPr lang="cs-CZ" sz="2000" i="1" dirty="0"/>
              <a:t> </a:t>
            </a:r>
            <a:r>
              <a:rPr lang="cs-CZ" sz="2000" i="1" dirty="0" err="1"/>
              <a:t>Specification</a:t>
            </a:r>
            <a:r>
              <a:rPr lang="cs-CZ" sz="2000" i="1" dirty="0"/>
              <a:t> </a:t>
            </a:r>
            <a:r>
              <a:rPr lang="cs-CZ" sz="2000" dirty="0"/>
              <a:t>– </a:t>
            </a:r>
            <a:r>
              <a:rPr lang="cs-CZ" sz="2000" dirty="0">
                <a:solidFill>
                  <a:schemeClr val="accent4">
                    <a:lumMod val="75000"/>
                  </a:schemeClr>
                </a:solidFill>
              </a:rPr>
              <a:t>použít jednotku </a:t>
            </a:r>
            <a:r>
              <a:rPr lang="en-GB" sz="2000" dirty="0">
                <a:solidFill>
                  <a:schemeClr val="accent4">
                    <a:lumMod val="75000"/>
                  </a:schemeClr>
                </a:solidFill>
              </a:rPr>
              <a:t>{</a:t>
            </a:r>
            <a:r>
              <a:rPr lang="cs-CZ" sz="2000" dirty="0">
                <a:solidFill>
                  <a:schemeClr val="accent4">
                    <a:lumMod val="75000"/>
                  </a:schemeClr>
                </a:solidFill>
              </a:rPr>
              <a:t>DF</a:t>
            </a:r>
            <a:r>
              <a:rPr lang="en-GB" sz="2000" dirty="0">
                <a:solidFill>
                  <a:schemeClr val="accent4">
                    <a:lumMod val="75000"/>
                  </a:schemeClr>
                </a:solidFill>
              </a:rPr>
              <a:t>}</a:t>
            </a:r>
            <a:r>
              <a:rPr lang="cs-CZ" sz="2000" dirty="0"/>
              <a:t>, ne rozepsání mg pro jednotlivé látky</a:t>
            </a:r>
          </a:p>
          <a:p>
            <a:r>
              <a:rPr lang="cs-CZ" sz="2000" dirty="0"/>
              <a:t>antikoncepce, vícesložková </a:t>
            </a:r>
            <a:r>
              <a:rPr lang="cs-CZ" sz="2000" dirty="0" err="1"/>
              <a:t>antiobiotika</a:t>
            </a:r>
            <a:r>
              <a:rPr lang="cs-CZ" sz="2000" dirty="0"/>
              <a:t>, hypotenziva s diuretiky</a:t>
            </a:r>
          </a:p>
          <a:p>
            <a:r>
              <a:rPr lang="cs-CZ" sz="2000" dirty="0"/>
              <a:t>např. </a:t>
            </a:r>
            <a:r>
              <a:rPr lang="cs-CZ" sz="2000" dirty="0" err="1"/>
              <a:t>Yasminelle</a:t>
            </a:r>
            <a:r>
              <a:rPr lang="cs-CZ" sz="2000" dirty="0"/>
              <a:t> 0.02MG (</a:t>
            </a:r>
            <a:r>
              <a:rPr lang="cs-CZ" sz="2000" dirty="0" err="1"/>
              <a:t>ethinylestradiol</a:t>
            </a:r>
            <a:r>
              <a:rPr lang="cs-CZ" sz="2000" dirty="0"/>
              <a:t>) /3MG (</a:t>
            </a:r>
            <a:r>
              <a:rPr lang="cs-CZ" sz="2000" dirty="0" err="1"/>
              <a:t>drospirenon</a:t>
            </a:r>
            <a:r>
              <a:rPr lang="cs-CZ" sz="2000" dirty="0"/>
              <a:t>) – při dávkování uvést 1 DF za 1 den</a:t>
            </a:r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2F8BB4-7488-416A-8D64-465D9B37A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C622446-F792-441B-8A25-5A90332A7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7B7CEB01-6A06-4987-90ED-126AF3D8BE6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Doplnění z praxe - k správnému zadávání a zpracování hlášení NÚ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A427888-2B38-4593-9132-AFD201C448C3}"/>
              </a:ext>
            </a:extLst>
          </p:cNvPr>
          <p:cNvPicPr/>
          <p:nvPr/>
        </p:nvPicPr>
        <p:blipFill rotWithShape="1">
          <a:blip r:embed="rId2"/>
          <a:srcRect l="7115" t="16537" r="62715" b="42395"/>
          <a:stretch/>
        </p:blipFill>
        <p:spPr bwMode="auto">
          <a:xfrm rot="10800000" flipH="1" flipV="1">
            <a:off x="656565" y="4014065"/>
            <a:ext cx="7605845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635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: se zakulacenými rohy 7">
            <a:extLst>
              <a:ext uri="{FF2B5EF4-FFF2-40B4-BE49-F238E27FC236}">
                <a16:creationId xmlns:a16="http://schemas.microsoft.com/office/drawing/2014/main" id="{F87A7E00-8A51-4696-8D21-CB3A8FA5FF8D}"/>
              </a:ext>
            </a:extLst>
          </p:cNvPr>
          <p:cNvSpPr/>
          <p:nvPr/>
        </p:nvSpPr>
        <p:spPr>
          <a:xfrm>
            <a:off x="457201" y="5589240"/>
            <a:ext cx="7940224" cy="764759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3126629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AA07A4-2894-4541-814D-53E07ABDE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630070"/>
          </a:xfrm>
        </p:spPr>
        <p:txBody>
          <a:bodyPr>
            <a:normAutofit/>
          </a:bodyPr>
          <a:lstStyle/>
          <a:p>
            <a:r>
              <a:rPr lang="cs-CZ" dirty="0"/>
              <a:t>Správné zadávání hlášení NÚ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F06A5C4-E2B2-4C3F-B324-F608168EE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13765"/>
            <a:ext cx="8229600" cy="52205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000" dirty="0"/>
          </a:p>
          <a:p>
            <a:r>
              <a:rPr lang="cs-CZ" sz="2000" u="sng" dirty="0">
                <a:solidFill>
                  <a:schemeClr val="accent4">
                    <a:lumMod val="75000"/>
                  </a:schemeClr>
                </a:solidFill>
              </a:rPr>
              <a:t>FOLFOX, </a:t>
            </a:r>
            <a:r>
              <a:rPr lang="cs-CZ" sz="2000" u="sng" dirty="0" err="1">
                <a:solidFill>
                  <a:schemeClr val="accent4">
                    <a:lumMod val="75000"/>
                  </a:schemeClr>
                </a:solidFill>
              </a:rPr>
              <a:t>Folfiri</a:t>
            </a:r>
            <a:r>
              <a:rPr lang="cs-CZ" sz="2000" u="sng" dirty="0">
                <a:solidFill>
                  <a:schemeClr val="accent4">
                    <a:lumMod val="75000"/>
                  </a:schemeClr>
                </a:solidFill>
              </a:rPr>
              <a:t> – nejsou názvy LP ani účinných látek </a:t>
            </a:r>
          </a:p>
          <a:p>
            <a:pPr marL="265113" indent="0">
              <a:buNone/>
            </a:pPr>
            <a:r>
              <a:rPr lang="cs-CZ" sz="2000" dirty="0"/>
              <a:t>nepoužívat v poli pro název přípravku (ani když je to </a:t>
            </a:r>
            <a:r>
              <a:rPr lang="cs-CZ" sz="2000" i="1" dirty="0"/>
              <a:t>as </a:t>
            </a:r>
            <a:r>
              <a:rPr lang="cs-CZ" sz="2000" i="1" dirty="0" err="1"/>
              <a:t>reported</a:t>
            </a:r>
            <a:r>
              <a:rPr lang="cs-CZ" sz="2000" i="1" dirty="0"/>
              <a:t> </a:t>
            </a:r>
            <a:r>
              <a:rPr lang="cs-CZ" sz="2000" dirty="0"/>
              <a:t>) – ale rozepsat pro jednotlivé účinné látky, pokud není znám obchodní název</a:t>
            </a:r>
          </a:p>
          <a:p>
            <a:pPr marL="0" indent="0">
              <a:buNone/>
            </a:pPr>
            <a:endParaRPr lang="cs-CZ" sz="2000" dirty="0"/>
          </a:p>
          <a:p>
            <a:r>
              <a:rPr lang="cs-CZ" sz="2000" dirty="0"/>
              <a:t>záznam Ano v poli Rodinná anamnéza (sekce Pacient/Anamnéza) </a:t>
            </a:r>
            <a:r>
              <a:rPr lang="cs-CZ" sz="2000" u="sng" dirty="0"/>
              <a:t>JEN tehdy</a:t>
            </a:r>
            <a:r>
              <a:rPr lang="cs-CZ" sz="2000" dirty="0"/>
              <a:t>, když daný zdravotní stav v anamnéze platí </a:t>
            </a:r>
            <a:r>
              <a:rPr lang="cs-CZ" sz="2000" u="sng" dirty="0"/>
              <a:t>pro pacienta a zároveň i pro jiného člena rodiny </a:t>
            </a:r>
          </a:p>
          <a:p>
            <a:pPr lvl="1"/>
            <a:r>
              <a:rPr lang="cs-CZ" sz="1700" dirty="0"/>
              <a:t>tedy ne pro zachycení informace, že matka pacienta má cukrovku, když ji sám pacient nemá</a:t>
            </a:r>
          </a:p>
          <a:p>
            <a:endParaRPr lang="cs-CZ" sz="2000" u="sng" dirty="0"/>
          </a:p>
          <a:p>
            <a:r>
              <a:rPr lang="cs-CZ" sz="2000" dirty="0"/>
              <a:t>věk pacienta, věková skupina – doporučení vyplnit vždy v hlášení, pokud je</a:t>
            </a:r>
          </a:p>
          <a:p>
            <a:pPr marL="265113" indent="0">
              <a:buNone/>
            </a:pPr>
            <a:r>
              <a:rPr lang="cs-CZ" sz="2000" dirty="0"/>
              <a:t>známo datum narození a datum nástupu reakce (dopočítáním) </a:t>
            </a:r>
          </a:p>
          <a:p>
            <a:pPr lvl="1"/>
            <a:r>
              <a:rPr lang="cs-CZ" sz="1700" dirty="0"/>
              <a:t>MAH nevidí v EVDAS výpisu iniciály pacienta ani jeho datum narození</a:t>
            </a:r>
          </a:p>
          <a:p>
            <a:pPr lvl="1"/>
            <a:r>
              <a:rPr lang="cs-CZ" sz="1700" dirty="0"/>
              <a:t>uvedení věku usnadní detekci duplikátů v EVDAS </a:t>
            </a:r>
          </a:p>
          <a:p>
            <a:pPr marL="342900" lvl="1" indent="0">
              <a:buNone/>
            </a:pPr>
            <a:r>
              <a:rPr lang="cs-CZ" dirty="0"/>
              <a:t>(věk pacienta v hlášení = věk v době nástupu reakce)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2F8BB4-7488-416A-8D64-465D9B37A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C622446-F792-441B-8A25-5A90332A7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7B7CEB01-6A06-4987-90ED-126AF3D8BE6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Doplnění z praxe - k správnému zadávání a zpracování hlášení NÚ</a:t>
            </a:r>
          </a:p>
        </p:txBody>
      </p:sp>
      <p:pic>
        <p:nvPicPr>
          <p:cNvPr id="9" name="Obrázek 8" descr="vykřičník - Kornfeil">
            <a:hlinkClick r:id="rId2" tgtFrame="&quot;_blank&quot;"/>
            <a:extLst>
              <a:ext uri="{FF2B5EF4-FFF2-40B4-BE49-F238E27FC236}">
                <a16:creationId xmlns:a16="http://schemas.microsoft.com/office/drawing/2014/main" id="{0388A408-F6E3-4D29-9BE4-7F1F2AFD90B1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5" r="23327"/>
          <a:stretch/>
        </p:blipFill>
        <p:spPr bwMode="auto">
          <a:xfrm>
            <a:off x="8037385" y="1126631"/>
            <a:ext cx="810090" cy="14922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74892803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86199A-C52A-4365-8EC4-B0B92F67A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34"/>
          </a:xfrm>
        </p:spPr>
        <p:txBody>
          <a:bodyPr/>
          <a:lstStyle/>
          <a:p>
            <a:r>
              <a:rPr lang="cs-CZ" dirty="0" err="1"/>
              <a:t>Follow</a:t>
            </a:r>
            <a:r>
              <a:rPr lang="cs-CZ" dirty="0"/>
              <a:t>-up na SÚKL hlášení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F2A15D9-4369-450B-9D8B-433002012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18811"/>
            <a:ext cx="8229600" cy="45455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/>
              <a:t>Žádost </a:t>
            </a:r>
          </a:p>
          <a:p>
            <a:r>
              <a:rPr lang="cs-CZ" dirty="0" err="1"/>
              <a:t>follow</a:t>
            </a:r>
            <a:r>
              <a:rPr lang="cs-CZ" dirty="0"/>
              <a:t>-up na SÚKL hlášení NE rutinně, jen v případě nutnosti pro vyhodnocení hlášení, resp. diskrepancí v obsahu</a:t>
            </a:r>
          </a:p>
          <a:p>
            <a:r>
              <a:rPr lang="cs-CZ" dirty="0"/>
              <a:t>formulace konkrétních dotazů na </a:t>
            </a:r>
            <a:r>
              <a:rPr lang="cs-CZ" dirty="0" err="1"/>
              <a:t>hlásitele</a:t>
            </a:r>
            <a:r>
              <a:rPr lang="cs-CZ" dirty="0"/>
              <a:t>, na které nelze nalézt odpověď v iniciálním hlášení</a:t>
            </a:r>
          </a:p>
          <a:p>
            <a:r>
              <a:rPr lang="cs-CZ" dirty="0"/>
              <a:t>SÚKL nepřijímá žádosti ve formě firemních standardizovaných dotazníků</a:t>
            </a:r>
          </a:p>
          <a:p>
            <a:r>
              <a:rPr lang="cs-CZ" dirty="0"/>
              <a:t>dotazy v češtině nebo slovenštině, případně v angličtině, pokud MAH nemá v ČR osobu pro </a:t>
            </a:r>
            <a:r>
              <a:rPr lang="cs-CZ" dirty="0" err="1"/>
              <a:t>farmakovigilanci</a:t>
            </a:r>
            <a:r>
              <a:rPr lang="cs-CZ" dirty="0"/>
              <a:t>/kontaktní osobu mluvící česky/slovensky</a:t>
            </a:r>
          </a:p>
          <a:p>
            <a:r>
              <a:rPr lang="cs-CZ" dirty="0"/>
              <a:t>na mail </a:t>
            </a:r>
            <a:r>
              <a:rPr lang="cs-CZ" dirty="0">
                <a:hlinkClick r:id="rId2"/>
              </a:rPr>
              <a:t>farmakovigilance@sukl.cz</a:t>
            </a:r>
            <a:r>
              <a:rPr lang="cs-CZ" dirty="0"/>
              <a:t> (resp. </a:t>
            </a:r>
            <a:r>
              <a:rPr lang="cs-CZ" dirty="0">
                <a:hlinkClick r:id="rId3"/>
              </a:rPr>
              <a:t>el.icsr@sukl.cz</a:t>
            </a:r>
            <a:r>
              <a:rPr lang="cs-CZ" dirty="0"/>
              <a:t> )</a:t>
            </a:r>
          </a:p>
          <a:p>
            <a:pPr marL="0" indent="0">
              <a:buNone/>
            </a:pPr>
            <a:r>
              <a:rPr lang="cs-CZ" b="1" dirty="0"/>
              <a:t>Výstup</a:t>
            </a:r>
          </a:p>
          <a:p>
            <a:r>
              <a:rPr lang="cs-CZ" dirty="0"/>
              <a:t>získáme novou informaci – mail se stručným shrnutím plus informace o odeslání nové verze hlášení do EV </a:t>
            </a:r>
            <a:r>
              <a:rPr lang="cs-CZ" dirty="0" err="1"/>
              <a:t>db</a:t>
            </a:r>
            <a:endParaRPr lang="cs-CZ" dirty="0"/>
          </a:p>
          <a:p>
            <a:r>
              <a:rPr lang="cs-CZ" dirty="0" err="1"/>
              <a:t>hlásitel</a:t>
            </a:r>
            <a:r>
              <a:rPr lang="cs-CZ" dirty="0"/>
              <a:t> nezastižen nebo nemá nové informace – </a:t>
            </a:r>
            <a:r>
              <a:rPr lang="cs-CZ" u="sng" dirty="0"/>
              <a:t>není vytvořena nová verze </a:t>
            </a:r>
            <a:r>
              <a:rPr lang="cs-CZ" dirty="0"/>
              <a:t>hlášení s informací </a:t>
            </a:r>
            <a:r>
              <a:rPr lang="cs-CZ" i="1" dirty="0" err="1"/>
              <a:t>Lost</a:t>
            </a:r>
            <a:r>
              <a:rPr lang="cs-CZ" i="1" dirty="0"/>
              <a:t> </a:t>
            </a:r>
            <a:r>
              <a:rPr lang="cs-CZ" i="1" dirty="0" err="1"/>
              <a:t>for</a:t>
            </a:r>
            <a:r>
              <a:rPr lang="cs-CZ" i="1" dirty="0"/>
              <a:t> FU</a:t>
            </a:r>
            <a:r>
              <a:rPr lang="cs-CZ" dirty="0"/>
              <a:t>, jen zaslán mail tazateli</a:t>
            </a:r>
            <a:endParaRPr lang="cs-CZ" i="1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2BF1C2A-2B4E-4972-8944-0E70D5A2F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06054F2-6F4F-412A-BA69-CB7276E6D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C926DAE3-B7A2-4003-AD84-88409F0913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Doplnění z praxe - k správnému zadávání a zpracování hlášení NÚ</a:t>
            </a:r>
          </a:p>
        </p:txBody>
      </p:sp>
    </p:spTree>
    <p:extLst>
      <p:ext uri="{BB962C8B-B14F-4D97-AF65-F5344CB8AC3E}">
        <p14:creationId xmlns:p14="http://schemas.microsoft.com/office/powerpoint/2010/main" val="617800172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CE820F-CCBE-4C5E-AB9B-827FBE96E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NÚ – léková forma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9E8D70-E151-4F7D-870C-46812D9C8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38890"/>
            <a:ext cx="8229600" cy="3681113"/>
          </a:xfrm>
        </p:spPr>
        <p:txBody>
          <a:bodyPr>
            <a:normAutofit/>
          </a:bodyPr>
          <a:lstStyle/>
          <a:p>
            <a:r>
              <a:rPr lang="cs-CZ" dirty="0"/>
              <a:t>doplnění formy LP, pokud je daná </a:t>
            </a:r>
            <a:r>
              <a:rPr lang="cs-CZ" u="sng" dirty="0"/>
              <a:t>jednoznačně</a:t>
            </a:r>
            <a:r>
              <a:rPr lang="cs-CZ" dirty="0"/>
              <a:t> v názvu LP nebo z čísla šarže (i když není přímo nahlášena </a:t>
            </a:r>
            <a:r>
              <a:rPr lang="cs-CZ" dirty="0" err="1"/>
              <a:t>hlásitelem</a:t>
            </a:r>
            <a:r>
              <a:rPr lang="cs-CZ" dirty="0"/>
              <a:t>)</a:t>
            </a:r>
          </a:p>
          <a:p>
            <a:endParaRPr lang="cs-CZ" dirty="0"/>
          </a:p>
          <a:p>
            <a:pPr lvl="1"/>
            <a:r>
              <a:rPr lang="cs-CZ" dirty="0"/>
              <a:t>LP </a:t>
            </a:r>
            <a:r>
              <a:rPr lang="cs-CZ" i="1" dirty="0"/>
              <a:t>ABC potahovaná tableta </a:t>
            </a:r>
            <a:r>
              <a:rPr lang="cs-CZ" i="1" dirty="0" err="1"/>
              <a:t>Pharma</a:t>
            </a:r>
            <a:r>
              <a:rPr lang="cs-CZ" i="1" dirty="0"/>
              <a:t> </a:t>
            </a:r>
          </a:p>
          <a:p>
            <a:pPr lvl="1"/>
            <a:r>
              <a:rPr lang="cs-CZ" dirty="0"/>
              <a:t>LP XYZ s číslem šarže 9F035A má formu injekčního roztoku v </a:t>
            </a:r>
            <a:r>
              <a:rPr lang="cs-CZ" dirty="0" err="1"/>
              <a:t>předplněném</a:t>
            </a:r>
            <a:r>
              <a:rPr lang="cs-CZ" dirty="0"/>
              <a:t> peru</a:t>
            </a:r>
          </a:p>
          <a:p>
            <a:endParaRPr lang="cs-CZ" dirty="0"/>
          </a:p>
          <a:p>
            <a:pPr lvl="1"/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A1300E-52F3-404C-AA98-EBE49E5DD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E0CA74C-F7D2-4089-BBA9-70D89D262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3F646752-1807-4E86-B9D8-8422AF3EFD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Doplnění z praxe - k správnému zadávání a zpracování hlášení NÚ</a:t>
            </a:r>
          </a:p>
        </p:txBody>
      </p:sp>
    </p:spTree>
    <p:extLst>
      <p:ext uri="{BB962C8B-B14F-4D97-AF65-F5344CB8AC3E}">
        <p14:creationId xmlns:p14="http://schemas.microsoft.com/office/powerpoint/2010/main" val="3613312729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CE820F-CCBE-4C5E-AB9B-827FBE96E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81520"/>
            <a:ext cx="8229600" cy="715975"/>
          </a:xfrm>
        </p:spPr>
        <p:txBody>
          <a:bodyPr/>
          <a:lstStyle/>
          <a:p>
            <a:r>
              <a:rPr lang="cs-CZ" dirty="0"/>
              <a:t>Hlášení NÚ – anonymizace dat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9E8D70-E151-4F7D-870C-46812D9C8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8"/>
          </a:xfrm>
        </p:spPr>
        <p:txBody>
          <a:bodyPr>
            <a:normAutofit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dirty="0"/>
              <a:t>anonymizace dat v hlášeních od pacientů, kteří dali souhlas se zpracováním dat a pak jej stáhli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praxe SÚKL </a:t>
            </a:r>
          </a:p>
          <a:p>
            <a:pPr lvl="1"/>
            <a:r>
              <a:rPr lang="cs-CZ" dirty="0"/>
              <a:t>odstranění všech údajů, které by mohly spojit konkrétního pacienta s hlášením i po předchozí anonymizaci (odstranění </a:t>
            </a:r>
            <a:r>
              <a:rPr lang="cs-CZ" dirty="0" err="1"/>
              <a:t>iniciálů</a:t>
            </a:r>
            <a:r>
              <a:rPr lang="cs-CZ" dirty="0"/>
              <a:t>, data narození a např. v případě, že hlásí sám na sebe i smazání kontaktních údajů na </a:t>
            </a:r>
            <a:r>
              <a:rPr lang="cs-CZ" dirty="0" err="1"/>
              <a:t>hlásitele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pokud jde o raritní nemoc, zvážení odstranění i dalších údajů (anamnéza..)</a:t>
            </a:r>
          </a:p>
          <a:p>
            <a:pPr lvl="1"/>
            <a:r>
              <a:rPr lang="cs-CZ" dirty="0"/>
              <a:t>SÚKL nesděluje žádné informace o </a:t>
            </a:r>
            <a:r>
              <a:rPr lang="cs-CZ" dirty="0" err="1"/>
              <a:t>hlásitelích</a:t>
            </a:r>
            <a:r>
              <a:rPr lang="cs-CZ" dirty="0"/>
              <a:t> třetím osobám </a:t>
            </a:r>
          </a:p>
          <a:p>
            <a:pPr lvl="1"/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A1300E-52F3-404C-AA98-EBE49E5DD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E0CA74C-F7D2-4089-BBA9-70D89D262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3F646752-1807-4E86-B9D8-8422AF3EFD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Doplnění z praxe - k správnému zadávání a zpracování hlášení NÚ</a:t>
            </a:r>
          </a:p>
        </p:txBody>
      </p:sp>
      <p:sp>
        <p:nvSpPr>
          <p:cNvPr id="7" name="Tlačítko akce: Nápověda 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52F7DF0-C487-40B0-9CD3-3749D8D811A5}"/>
              </a:ext>
            </a:extLst>
          </p:cNvPr>
          <p:cNvSpPr/>
          <p:nvPr/>
        </p:nvSpPr>
        <p:spPr>
          <a:xfrm>
            <a:off x="6372200" y="1317870"/>
            <a:ext cx="856600" cy="941000"/>
          </a:xfrm>
          <a:prstGeom prst="actionButtonHelp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818411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11ABBD-F838-4334-9F1D-ED0D8BA82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Shrnutí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F3955D3-8617-44A6-BC37-4CFB518868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EMA ohlásila termíny změn pro používání ICH E2B(R3) ICSR formátu, pro používání ISO terminologie pro </a:t>
            </a:r>
            <a:r>
              <a:rPr lang="cs-CZ" dirty="0" err="1"/>
              <a:t>RoA</a:t>
            </a:r>
            <a:r>
              <a:rPr lang="cs-CZ" dirty="0"/>
              <a:t> a DF, pro ukončení podpory AS1 komunikačního protokolu</a:t>
            </a:r>
          </a:p>
          <a:p>
            <a:r>
              <a:rPr lang="cs-CZ" dirty="0"/>
              <a:t>EMA a ICH vydaly nové dokumenty (</a:t>
            </a:r>
            <a:r>
              <a:rPr lang="cs-CZ" i="1" dirty="0"/>
              <a:t>EU ICSR </a:t>
            </a:r>
            <a:r>
              <a:rPr lang="cs-CZ" i="1" dirty="0" err="1"/>
              <a:t>Implementation</a:t>
            </a:r>
            <a:r>
              <a:rPr lang="cs-CZ" i="1" dirty="0"/>
              <a:t> </a:t>
            </a:r>
            <a:r>
              <a:rPr lang="cs-CZ" i="1" dirty="0" err="1"/>
              <a:t>Guide</a:t>
            </a:r>
            <a:r>
              <a:rPr lang="cs-CZ" i="1" dirty="0"/>
              <a:t>, EU ICSR IG BR, USER GUIDE: Use </a:t>
            </a:r>
            <a:r>
              <a:rPr lang="cs-CZ" i="1" dirty="0" err="1"/>
              <a:t>of</a:t>
            </a:r>
            <a:r>
              <a:rPr lang="cs-CZ" i="1" dirty="0"/>
              <a:t> EDQM </a:t>
            </a:r>
            <a:r>
              <a:rPr lang="cs-CZ" i="1" dirty="0" err="1"/>
              <a:t>terminologies</a:t>
            </a:r>
            <a:r>
              <a:rPr lang="cs-CZ" i="1" dirty="0"/>
              <a:t> </a:t>
            </a:r>
            <a:r>
              <a:rPr lang="cs-CZ" i="1" dirty="0" err="1"/>
              <a:t>for</a:t>
            </a:r>
            <a:r>
              <a:rPr lang="cs-CZ" i="1" dirty="0"/>
              <a:t> Dose </a:t>
            </a:r>
            <a:r>
              <a:rPr lang="cs-CZ" i="1" dirty="0" err="1"/>
              <a:t>Forms</a:t>
            </a:r>
            <a:r>
              <a:rPr lang="cs-CZ" i="1" dirty="0"/>
              <a:t> and </a:t>
            </a:r>
            <a:r>
              <a:rPr lang="cs-CZ" i="1" dirty="0" err="1"/>
              <a:t>Routes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</a:t>
            </a:r>
            <a:r>
              <a:rPr lang="cs-CZ" i="1" dirty="0" err="1"/>
              <a:t>Administration</a:t>
            </a:r>
            <a:r>
              <a:rPr lang="cs-CZ" i="1" dirty="0"/>
              <a:t>, </a:t>
            </a:r>
            <a:r>
              <a:rPr lang="cs-CZ" dirty="0"/>
              <a:t>dokumenty ke hlášením v souvislosti        s Covid-19, k EMA Data managementu a k hlášení z PSP a MRP</a:t>
            </a:r>
          </a:p>
          <a:p>
            <a:r>
              <a:rPr lang="cs-CZ" dirty="0"/>
              <a:t>hlášení z literatury a oprava informace k hlášením z KH</a:t>
            </a:r>
          </a:p>
          <a:p>
            <a:r>
              <a:rPr lang="cs-CZ" dirty="0"/>
              <a:t>správná praxe pro zadávání dat do hlášení NÚ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D742D9D-4B24-4572-9203-4B7CBD3C5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E1E3D0E-8E40-4340-90D4-A49EB4812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9F1E058F-D4D1-4D8A-B915-477371C6F25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6999019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3255604" y="2821433"/>
            <a:ext cx="4367396" cy="911231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3289357" y="3692250"/>
            <a:ext cx="4333643" cy="1350000"/>
          </a:xfrm>
        </p:spPr>
        <p:txBody>
          <a:bodyPr>
            <a:noAutofit/>
          </a:bodyPr>
          <a:lstStyle/>
          <a:p>
            <a:r>
              <a:rPr lang="cs-CZ" sz="105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050" dirty="0" err="1">
                <a:solidFill>
                  <a:schemeClr val="bg1"/>
                </a:solidFill>
              </a:rPr>
              <a:t>Šrobárova</a:t>
            </a:r>
            <a:r>
              <a:rPr lang="cs-CZ" sz="105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05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05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050" dirty="0">
                <a:solidFill>
                  <a:schemeClr val="bg1"/>
                </a:solidFill>
              </a:rPr>
              <a:t>e-mail: posta@</a:t>
            </a:r>
            <a:r>
              <a:rPr lang="cs-CZ" sz="1050" dirty="0" err="1">
                <a:solidFill>
                  <a:schemeClr val="bg1"/>
                </a:solidFill>
              </a:rPr>
              <a:t>sukl.cz</a:t>
            </a:r>
            <a:endParaRPr lang="cs-CZ" sz="105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3B12-47CA-4036-B17E-E8E98D39AB3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23258" y="1943835"/>
            <a:ext cx="2697485" cy="72923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2773</TotalTime>
  <Words>2752</Words>
  <Application>Microsoft Office PowerPoint</Application>
  <PresentationFormat>Předvádění na obrazovce (4:3)</PresentationFormat>
  <Paragraphs>313</Paragraphs>
  <Slides>27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27</vt:i4>
      </vt:variant>
    </vt:vector>
  </HeadingPairs>
  <TitlesOfParts>
    <vt:vector size="31" baseType="lpstr">
      <vt:lpstr>Arial</vt:lpstr>
      <vt:lpstr>Calibri</vt:lpstr>
      <vt:lpstr>Motiv sady Office</vt:lpstr>
      <vt:lpstr>1_Motiv sady Office</vt:lpstr>
      <vt:lpstr>Prezentace aplikace PowerPoint</vt:lpstr>
      <vt:lpstr>Hlášení nežádoucích účinků –  novinky z EMA a správná praxe hlášení</vt:lpstr>
      <vt:lpstr>Přehled</vt:lpstr>
      <vt:lpstr>EMA ohlášené změny</vt:lpstr>
      <vt:lpstr>Ohlášené termíny změn</vt:lpstr>
      <vt:lpstr>Ohlášené termíny změn – povinný R3 formát</vt:lpstr>
      <vt:lpstr>Ohlášené termíny změn – povinná implementace RoA a DF</vt:lpstr>
      <vt:lpstr>Ohlášené termíny změn – povinná implementace RoA a DF</vt:lpstr>
      <vt:lpstr>Ohlášené termíny změn – protokol AS1 odstaven</vt:lpstr>
      <vt:lpstr>Revize FV dokumentů </vt:lpstr>
      <vt:lpstr>Revize/Vydání FV dokumentů </vt:lpstr>
      <vt:lpstr>Revize FV dokumentů</vt:lpstr>
      <vt:lpstr>Vydání FV dokumentů – Covid-19 manuál</vt:lpstr>
      <vt:lpstr>Vydání FV dokumentů – Covid-19 manuál</vt:lpstr>
      <vt:lpstr>Management duplikátů v EV - novinka</vt:lpstr>
      <vt:lpstr>Management duplikátů v EV - novinka</vt:lpstr>
      <vt:lpstr>Management duplikátů v EV - novinka</vt:lpstr>
      <vt:lpstr>Hlášení NÚ z literatury</vt:lpstr>
      <vt:lpstr>Hlášení z literatury - MLM</vt:lpstr>
      <vt:lpstr>Hlášení z KH do EVPM modulu - update</vt:lpstr>
      <vt:lpstr>Správné zadávání hlášení NÚ</vt:lpstr>
      <vt:lpstr>Správné zadávání hlášení NÚ</vt:lpstr>
      <vt:lpstr>Follow-up na SÚKL hlášení</vt:lpstr>
      <vt:lpstr>Hlášení NÚ – léková forma</vt:lpstr>
      <vt:lpstr>Hlášení NÚ – anonymizace dat</vt:lpstr>
      <vt:lpstr>Shrnutí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Navrátilová Veronika</cp:lastModifiedBy>
  <cp:revision>195</cp:revision>
  <dcterms:created xsi:type="dcterms:W3CDTF">2012-11-07T12:54:42Z</dcterms:created>
  <dcterms:modified xsi:type="dcterms:W3CDTF">2020-09-11T10:04:06Z</dcterms:modified>
</cp:coreProperties>
</file>