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0"/>
  </p:notesMasterIdLst>
  <p:handoutMasterIdLst>
    <p:handoutMasterId r:id="rId21"/>
  </p:handoutMasterIdLst>
  <p:sldIdLst>
    <p:sldId id="256" r:id="rId4"/>
    <p:sldId id="257" r:id="rId5"/>
    <p:sldId id="258" r:id="rId6"/>
    <p:sldId id="265" r:id="rId7"/>
    <p:sldId id="294" r:id="rId8"/>
    <p:sldId id="260" r:id="rId9"/>
    <p:sldId id="261" r:id="rId10"/>
    <p:sldId id="266" r:id="rId11"/>
    <p:sldId id="262" r:id="rId12"/>
    <p:sldId id="263" r:id="rId13"/>
    <p:sldId id="295" r:id="rId14"/>
    <p:sldId id="264" r:id="rId15"/>
    <p:sldId id="267" r:id="rId16"/>
    <p:sldId id="268" r:id="rId17"/>
    <p:sldId id="269" r:id="rId18"/>
    <p:sldId id="25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24" autoAdjust="0"/>
  </p:normalViewPr>
  <p:slideViewPr>
    <p:cSldViewPr>
      <p:cViewPr varScale="1">
        <p:scale>
          <a:sx n="106" d="100"/>
          <a:sy n="106" d="100"/>
        </p:scale>
        <p:origin x="115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36EA79-A844-4CC8-AD3F-94A8D62AF2A4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2019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B5AEC-1318-4699-870F-72871C312C85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2438" y="1808820"/>
            <a:ext cx="8224361" cy="432048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B0A242B4-54ED-4BED-8103-6F88AF5AD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9" name="Zástupný symbol pro datum 8">
            <a:extLst>
              <a:ext uri="{FF2B5EF4-FFF2-40B4-BE49-F238E27FC236}">
                <a16:creationId xmlns:a16="http://schemas.microsoft.com/office/drawing/2014/main" id="{467F2761-E2A7-42FA-8CE5-FC60EA976EF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AC600AD-AF95-4763-AE34-84C8410B4B84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10" name="Zástupný symbol pro zápatí 9">
            <a:extLst>
              <a:ext uri="{FF2B5EF4-FFF2-40B4-BE49-F238E27FC236}">
                <a16:creationId xmlns:a16="http://schemas.microsoft.com/office/drawing/2014/main" id="{740A6FBE-ABBC-4BDF-88CD-9B76AA0ABE0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11" name="Zástupný symbol pro číslo snímku 10">
            <a:extLst>
              <a:ext uri="{FF2B5EF4-FFF2-40B4-BE49-F238E27FC236}">
                <a16:creationId xmlns:a16="http://schemas.microsoft.com/office/drawing/2014/main" id="{63784F50-0A1F-490E-98D2-3A12530CA93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853825"/>
            <a:ext cx="4038600" cy="433962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53825"/>
            <a:ext cx="4038600" cy="433962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614DE-52C6-48A4-B3CE-86E9A9C5E0D3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41803" y="1826890"/>
            <a:ext cx="4040188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1803" y="2636994"/>
            <a:ext cx="4055585" cy="35823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826890"/>
            <a:ext cx="4041775" cy="62105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655094"/>
            <a:ext cx="4041775" cy="35642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C01AC-DBB3-4D07-A753-76637F5B3F47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527469F8-0A16-45AF-B9EA-40ECABCDF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51366"/>
            <a:ext cx="8229600" cy="57742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C93D-C7BE-4692-8926-7733BB1EE9B7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F251-EE3C-40B8-89F5-7C8A586F21C7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80000"/>
            <a:ext cx="3008313" cy="63881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3"/>
            <a:ext cx="5111750" cy="513930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898830"/>
            <a:ext cx="3008314" cy="432048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0C97C-92D4-46DE-9814-D9C374E5B41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2"/>
            <a:ext cx="5486400" cy="363883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22FB0-7D7C-43E5-A7BA-7DC04DC3AFB2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A6A9-437B-4608-9F98-2EB008BEBA4F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2728-5FBA-4462-A989-F47B4538BAF4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4C53-6213-470D-9FEE-D4D11376202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5983"/>
            <a:ext cx="8229600" cy="672837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12FAC-A8A2-40C1-89AD-3F68531DB406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C32-E68D-49E6-83F0-43F41D60A6A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5900" y="1128632"/>
            <a:ext cx="8242419" cy="1011940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303875"/>
            <a:ext cx="4038600" cy="38895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303875"/>
            <a:ext cx="4038600" cy="38895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7A33D-2869-46C4-9516-30BFA003A639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612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49498"/>
            <a:ext cx="4040188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618996"/>
            <a:ext cx="4040188" cy="356429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34225" y="1849498"/>
            <a:ext cx="4041775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618996"/>
            <a:ext cx="4041775" cy="356429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94649-0EEE-437C-9221-D91435E841D7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3746"/>
            <a:ext cx="8229600" cy="630070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628B1-82FC-4FF8-9451-86C6B819DEF4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EC6E-D801-44B1-ACA9-48770A7E2FF0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80000"/>
            <a:ext cx="3008313" cy="503795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3"/>
            <a:ext cx="5111750" cy="513930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763816"/>
            <a:ext cx="3008313" cy="4455496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69B3-B4E7-4DBF-9C08-4525F17489C7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2"/>
            <a:ext cx="5486400" cy="363883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0D2A0-7022-4E7A-A06D-07D95980148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400" y="1135983"/>
            <a:ext cx="8229600" cy="62783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891E-AF05-4B5D-A94B-E5E4BF0CC220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9681-7FF8-453E-AC25-0A2B4B1E9FF9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663F2-7092-4178-A19D-54CDF1A8A6FA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514735020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0006-F9F2-4620-8F78-B1D15906889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696007445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B48F-FFB9-4EE1-ACA0-C51E7821AD5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496230273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752BF-DFA5-4419-9063-013C1A7A587F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425976817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FF155-065F-447F-B3CC-25C73822A27C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034310617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C101D-0E6B-4D7E-991A-D1E0C06D81A4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4150557801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3AF06-55D2-4D95-BB0B-690225AD225E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/>
              <a:t>© 2019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1217708840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F6B-71D5-4D98-B886-F7D9F4E43861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1644143027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A012A-77D1-4FF0-8209-69808937FCD6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093174488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2A1E3-9E8B-4400-B05B-A8EBCD605C08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691735463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2122-81C0-4E92-81BC-2095F6255E0F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91219739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051366"/>
            <a:ext cx="8229600" cy="5774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63815"/>
            <a:ext cx="8229600" cy="4356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/>
                </a:solidFill>
              </a:defRPr>
            </a:lvl1pPr>
          </a:lstStyle>
          <a:p>
            <a:fld id="{E8D54273-B11E-461A-8C34-8CE6651AD0EF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675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2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/>
  <p:txStyles>
    <p:titleStyle>
      <a:lvl1pPr algn="l" defTabSz="685800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Tx/>
        <a:buBlip>
          <a:blip r:embed="rId14"/>
        </a:buBlip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4651" y="1083737"/>
            <a:ext cx="8229600" cy="6800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943835"/>
            <a:ext cx="8229600" cy="41761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bg1"/>
                </a:solidFill>
              </a:defRPr>
            </a:lvl1pPr>
          </a:lstStyle>
          <a:p>
            <a:fld id="{CC7AF8AE-349C-4997-86D1-76DE70EB1C6A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bg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675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2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sldNum="0" hdr="0"/>
  <p:txStyles>
    <p:titleStyle>
      <a:lvl1pPr algn="l" defTabSz="685800" rtl="0" eaLnBrk="1" latinLnBrk="0" hangingPunct="1">
        <a:spcBef>
          <a:spcPct val="0"/>
        </a:spcBef>
        <a:buNone/>
        <a:defRPr sz="2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Tx/>
        <a:buBlip>
          <a:blip r:embed="rId15"/>
        </a:buBlip>
        <a:defRPr sz="2100" kern="1200">
          <a:solidFill>
            <a:schemeClr val="bg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35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D57B8FE2-017F-4C50-9C93-0D7DA6CB0B72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/>
              <a:t>© 2019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5534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sldNum="0"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ema/index.jsp?curl=pages/regulation/general/general_content_000587.jsp&amp;mid=WC0b01ac0580727d1b" TargetMode="External"/><Relationship Id="rId2" Type="http://schemas.openxmlformats.org/officeDocument/2006/relationships/hyperlink" Target="https://www.ema.europa.eu/en/human-regulatory/post-authorisation/pharmacovigilance/good-pharmacovigilance-practice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ema.europa.eu/en/documents/other/questions-answers-signal-management_en.pdf" TargetMode="External"/><Relationship Id="rId4" Type="http://schemas.openxmlformats.org/officeDocument/2006/relationships/hyperlink" Target="https://www.ema.europa.eu/en/documents/regulatory-procedural-guideline/eudravigilance-user-manual-marketing-authorisation-holders_en.pdf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ma.europa.eu/en/human-regulatory/research-development/pharmacovigilance/eudravigilance/eudravigilance-system-overview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ma.europa.eu/en/human-regulatory/post-authorisation/pharmacovigilance/signal-management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23258" y="3064382"/>
            <a:ext cx="2697485" cy="729236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0D85F-E235-4356-8481-E8DD8E886A70}" type="datetime1">
              <a:rPr lang="cs-CZ" smtClean="0">
                <a:solidFill>
                  <a:schemeClr val="bg1"/>
                </a:solidFill>
              </a:rPr>
              <a:t>11.09.2020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© 2020  STÁTNÍ ÚSTAV PRO KONTROLU LÉČIV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>
                <a:solidFill>
                  <a:schemeClr val="bg1"/>
                </a:solidFill>
              </a:rPr>
              <a:t>farmakovigilanční signály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1800" dirty="0">
                <a:solidFill>
                  <a:schemeClr val="bg1"/>
                </a:solidFill>
              </a:rPr>
              <a:t>MUDr. Petra Kaftanová</a:t>
            </a:r>
          </a:p>
          <a:p>
            <a:r>
              <a:rPr lang="cs-CZ" sz="1800" dirty="0">
                <a:solidFill>
                  <a:schemeClr val="bg1"/>
                </a:solidFill>
              </a:rPr>
              <a:t>Seminář Aktuality ve </a:t>
            </a:r>
            <a:r>
              <a:rPr lang="cs-CZ" sz="1800" dirty="0" err="1">
                <a:solidFill>
                  <a:schemeClr val="bg1"/>
                </a:solidFill>
              </a:rPr>
              <a:t>farmakovigilanci</a:t>
            </a:r>
            <a:r>
              <a:rPr lang="cs-CZ" sz="1800" dirty="0">
                <a:solidFill>
                  <a:schemeClr val="bg1"/>
                </a:solidFill>
              </a:rPr>
              <a:t>, SÚKL</a:t>
            </a:r>
          </a:p>
          <a:p>
            <a:endParaRPr lang="cs-CZ" sz="165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EA6F-3D0A-413A-A3C0-B1B20E9F317E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/>
              <a:t>Farmakovigilanční signály</a:t>
            </a: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Obsah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  <a:p>
            <a:r>
              <a:rPr lang="cs-CZ" dirty="0"/>
              <a:t>Shrnutí obecných principů </a:t>
            </a:r>
            <a:r>
              <a:rPr lang="cs-CZ" dirty="0" err="1"/>
              <a:t>signal</a:t>
            </a:r>
            <a:r>
              <a:rPr lang="cs-CZ" dirty="0"/>
              <a:t> managementu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Monitoring </a:t>
            </a:r>
            <a:r>
              <a:rPr lang="cs-CZ" dirty="0" err="1"/>
              <a:t>EudraVigilance</a:t>
            </a:r>
            <a:r>
              <a:rPr lang="cs-CZ" dirty="0"/>
              <a:t> držiteli rozhodnutí o registraci</a:t>
            </a:r>
          </a:p>
          <a:p>
            <a:pPr marL="0" indent="0">
              <a:buNone/>
            </a:pPr>
            <a:endParaRPr lang="cs-CZ" dirty="0"/>
          </a:p>
          <a:p>
            <a:r>
              <a:rPr lang="en-US" dirty="0" err="1"/>
              <a:t>eRMR</a:t>
            </a:r>
            <a:r>
              <a:rPr lang="en-US" dirty="0"/>
              <a:t> – electronic Reaction Monitoring Report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/>
              <a:t>Farmakovigilanční signály</a:t>
            </a:r>
          </a:p>
          <a:p>
            <a:endParaRPr lang="cs-CZ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C85C57-CC36-4401-9902-E3BA3ECDF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Důležité 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B358D33-E03B-4075-BF61-7C11C0AB54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400" dirty="0"/>
              <a:t>EU </a:t>
            </a:r>
            <a:r>
              <a:rPr lang="cs-CZ" sz="2400" dirty="0" err="1"/>
              <a:t>guideline</a:t>
            </a:r>
            <a:r>
              <a:rPr lang="cs-CZ" sz="2400" dirty="0"/>
              <a:t> – GVP IX: </a:t>
            </a:r>
            <a:r>
              <a:rPr lang="cs-CZ" sz="2400" dirty="0" err="1"/>
              <a:t>Signal</a:t>
            </a:r>
            <a:r>
              <a:rPr lang="cs-CZ" sz="2400" dirty="0"/>
              <a:t> management</a:t>
            </a:r>
          </a:p>
          <a:p>
            <a:pPr marL="0" indent="0">
              <a:buNone/>
            </a:pPr>
            <a:r>
              <a:rPr lang="cs-CZ" sz="2400" i="1" dirty="0">
                <a:hlinkClick r:id="rId2"/>
              </a:rPr>
              <a:t>https://www.ema.europa.eu/en/human-regulatory/post-authorisation/pharmacovigilance/good-pharmacovigilance-practices</a:t>
            </a:r>
            <a:r>
              <a:rPr lang="cs-CZ" sz="2400" i="1" dirty="0"/>
              <a:t> </a:t>
            </a:r>
            <a:endParaRPr lang="cs-CZ" sz="2400" dirty="0"/>
          </a:p>
          <a:p>
            <a:r>
              <a:rPr lang="cs-CZ" sz="2400" dirty="0" err="1"/>
              <a:t>Signal</a:t>
            </a:r>
            <a:r>
              <a:rPr lang="cs-CZ" sz="2400" dirty="0"/>
              <a:t> management na stránkách EMA:</a:t>
            </a:r>
          </a:p>
          <a:p>
            <a:pPr marL="0" indent="0">
              <a:buNone/>
            </a:pPr>
            <a:r>
              <a:rPr lang="cs-CZ" sz="2400" i="1" dirty="0">
                <a:solidFill>
                  <a:srgbClr val="00B0F0"/>
                </a:solidFill>
                <a:hlinkClick r:id="rId3"/>
              </a:rPr>
              <a:t>www.ema.europa.eu/ema/index.jsp?curl=pages/regulation/general/general_content_000587.jsp&amp;mid=WC0b01ac0580727d1b</a:t>
            </a:r>
            <a:endParaRPr lang="cs-CZ" sz="2400" dirty="0"/>
          </a:p>
          <a:p>
            <a:r>
              <a:rPr lang="cs-CZ" sz="2400" dirty="0" err="1"/>
              <a:t>Eudravigilance</a:t>
            </a:r>
            <a:r>
              <a:rPr lang="cs-CZ" sz="2400" dirty="0"/>
              <a:t> User </a:t>
            </a:r>
            <a:r>
              <a:rPr lang="cs-CZ" sz="2400" dirty="0" err="1"/>
              <a:t>Manual</a:t>
            </a:r>
            <a:r>
              <a:rPr lang="cs-CZ" sz="2400" dirty="0"/>
              <a:t> – </a:t>
            </a:r>
            <a:r>
              <a:rPr lang="cs-CZ" sz="2400" dirty="0" err="1"/>
              <a:t>eRMR</a:t>
            </a:r>
            <a:r>
              <a:rPr lang="cs-CZ" sz="2400" dirty="0"/>
              <a:t>, Line </a:t>
            </a:r>
            <a:r>
              <a:rPr lang="cs-CZ" sz="2400" dirty="0" err="1"/>
              <a:t>listings</a:t>
            </a:r>
            <a:r>
              <a:rPr lang="cs-CZ" sz="2400" dirty="0"/>
              <a:t>, </a:t>
            </a:r>
            <a:r>
              <a:rPr lang="cs-CZ" sz="2400" dirty="0" err="1"/>
              <a:t>Active</a:t>
            </a:r>
            <a:r>
              <a:rPr lang="cs-CZ" sz="2400" dirty="0"/>
              <a:t> </a:t>
            </a:r>
            <a:r>
              <a:rPr lang="cs-CZ" sz="2400" dirty="0" err="1"/>
              <a:t>substances</a:t>
            </a:r>
            <a:r>
              <a:rPr lang="cs-CZ" sz="2400" dirty="0"/>
              <a:t> </a:t>
            </a:r>
            <a:r>
              <a:rPr lang="cs-CZ" sz="2400" dirty="0" err="1"/>
              <a:t>grouping</a:t>
            </a:r>
            <a:r>
              <a:rPr lang="cs-CZ" sz="2400" dirty="0"/>
              <a:t> </a:t>
            </a:r>
            <a:r>
              <a:rPr lang="cs-CZ" sz="2400" dirty="0" err="1"/>
              <a:t>reports</a:t>
            </a:r>
            <a:r>
              <a:rPr lang="cs-CZ" sz="2400" dirty="0"/>
              <a:t>:</a:t>
            </a:r>
          </a:p>
          <a:p>
            <a:pPr marL="0" indent="0">
              <a:buNone/>
            </a:pPr>
            <a:r>
              <a:rPr lang="cs-CZ" sz="2400" dirty="0">
                <a:hlinkClick r:id="rId4"/>
              </a:rPr>
              <a:t>https://www.ema.europa.eu/en/documents/regulatory-procedural-guideline/eudravigilance-user-manual-marketing-authorisation-holders_en.pdf</a:t>
            </a:r>
            <a:r>
              <a:rPr lang="cs-CZ" sz="2400" dirty="0"/>
              <a:t> </a:t>
            </a:r>
          </a:p>
          <a:p>
            <a:r>
              <a:rPr lang="cs-CZ" sz="2400" dirty="0" err="1"/>
              <a:t>QaA</a:t>
            </a:r>
            <a:r>
              <a:rPr lang="cs-CZ" sz="2400" dirty="0"/>
              <a:t> on </a:t>
            </a:r>
            <a:r>
              <a:rPr lang="cs-CZ" sz="2400" dirty="0" err="1"/>
              <a:t>signal</a:t>
            </a:r>
            <a:r>
              <a:rPr lang="cs-CZ" sz="2400" dirty="0"/>
              <a:t> management:</a:t>
            </a:r>
          </a:p>
          <a:p>
            <a:pPr marL="0" indent="0">
              <a:buNone/>
            </a:pPr>
            <a:r>
              <a:rPr lang="cs-CZ" sz="2400" dirty="0">
                <a:hlinkClick r:id="rId5"/>
              </a:rPr>
              <a:t>https://www.ema.europa.eu/en/documents/other/questions-answers-signal-management_en.pdf</a:t>
            </a:r>
            <a:r>
              <a:rPr lang="cs-CZ" sz="2400" dirty="0"/>
              <a:t> 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9F4D650-12AA-49D9-B6AF-4D296B2C6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8E2D876-AB67-4BF5-B3D6-996F88127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5BBEEED1-7128-4771-B881-E4DCE775FE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/>
              <a:t>Farmakovigilanční signály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1355599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>
            <a:normAutofit/>
          </a:bodyPr>
          <a:lstStyle/>
          <a:p>
            <a:r>
              <a:rPr lang="cs-CZ" sz="2600" dirty="0"/>
              <a:t>Shrnutí obecných principů </a:t>
            </a:r>
            <a:r>
              <a:rPr lang="cs-CZ" sz="2600" dirty="0" err="1"/>
              <a:t>signal</a:t>
            </a:r>
            <a:r>
              <a:rPr lang="cs-CZ" sz="2600" dirty="0"/>
              <a:t> managementu</a:t>
            </a:r>
            <a:endParaRPr lang="en-US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2257497"/>
            <a:ext cx="8229600" cy="41106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		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		</a:t>
            </a:r>
            <a:r>
              <a:rPr lang="cs-CZ" b="1" dirty="0"/>
              <a:t>	</a:t>
            </a:r>
            <a:r>
              <a:rPr lang="cs-CZ" dirty="0"/>
              <a:t>		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A87101-39AE-4778-9C1D-F8DB7EF36AA9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11.09.2020</a:t>
            </a:fld>
            <a:endParaRPr kumimoji="0" lang="cs-CZ" sz="9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/>
              <a:t>Farmakovigilanční signály</a:t>
            </a:r>
          </a:p>
          <a:p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17268" y="3017578"/>
            <a:ext cx="2979225" cy="549058"/>
          </a:xfrm>
          <a:prstGeom prst="rect">
            <a:avLst/>
          </a:prstGeom>
          <a:solidFill>
            <a:schemeClr val="tx1">
              <a:lumMod val="20000"/>
              <a:lumOff val="80000"/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05C9A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LMS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5C9A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</a:t>
            </a:r>
            <a:r>
              <a:rPr kumimoji="0" lang="cs-CZ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NAPs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), </a:t>
            </a: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EMA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5C9A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</a:t>
            </a:r>
            <a:r>
              <a:rPr kumimoji="0" lang="cs-CZ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CAPs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), </a:t>
            </a: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F06423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MAHs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rgbClr val="05C9A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182220" y="3013268"/>
            <a:ext cx="1884233" cy="357248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LMS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 </a:t>
            </a: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PRAC </a:t>
            </a:r>
            <a:r>
              <a:rPr kumimoji="0" lang="cs-CZ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Rapp</a:t>
            </a: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4768534" y="3990895"/>
            <a:ext cx="968562" cy="314985"/>
          </a:xfrm>
          <a:prstGeom prst="rect">
            <a:avLst/>
          </a:prstGeom>
          <a:solidFill>
            <a:schemeClr val="accent3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PRAC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623015" y="2453231"/>
            <a:ext cx="1548000" cy="468000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detekce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2519920" y="2453231"/>
            <a:ext cx="1548000" cy="468000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validace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4413089" y="2453231"/>
            <a:ext cx="1548000" cy="468000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konfirmace</a:t>
            </a:r>
          </a:p>
        </p:txBody>
      </p:sp>
      <p:sp>
        <p:nvSpPr>
          <p:cNvPr id="42" name="Obdélník 41"/>
          <p:cNvSpPr/>
          <p:nvPr/>
        </p:nvSpPr>
        <p:spPr>
          <a:xfrm>
            <a:off x="3433523" y="4616388"/>
            <a:ext cx="2632930" cy="468000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analýza + stanovení priorit</a:t>
            </a:r>
          </a:p>
        </p:txBody>
      </p:sp>
      <p:cxnSp>
        <p:nvCxnSpPr>
          <p:cNvPr id="51" name="Spojnice: pravoúhlá 50"/>
          <p:cNvCxnSpPr>
            <a:stCxn id="28" idx="3"/>
            <a:endCxn id="42" idx="0"/>
          </p:cNvCxnSpPr>
          <p:nvPr/>
        </p:nvCxnSpPr>
        <p:spPr>
          <a:xfrm flipH="1">
            <a:off x="4749988" y="2687231"/>
            <a:ext cx="1211101" cy="1929157"/>
          </a:xfrm>
          <a:prstGeom prst="bentConnector4">
            <a:avLst>
              <a:gd name="adj1" fmla="val -18875"/>
              <a:gd name="adj2" fmla="val 56065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se šipkou 52"/>
          <p:cNvCxnSpPr>
            <a:endCxn id="27" idx="1"/>
          </p:cNvCxnSpPr>
          <p:nvPr/>
        </p:nvCxnSpPr>
        <p:spPr>
          <a:xfrm flipV="1">
            <a:off x="2189018" y="2687231"/>
            <a:ext cx="330902" cy="97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se šipkou 54"/>
          <p:cNvCxnSpPr>
            <a:stCxn id="27" idx="3"/>
            <a:endCxn id="28" idx="1"/>
          </p:cNvCxnSpPr>
          <p:nvPr/>
        </p:nvCxnSpPr>
        <p:spPr>
          <a:xfrm>
            <a:off x="4067920" y="2687231"/>
            <a:ext cx="34516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/>
          <p:cNvCxnSpPr>
            <a:cxnSpLocks/>
            <a:stCxn id="42" idx="3"/>
            <a:endCxn id="58" idx="1"/>
          </p:cNvCxnSpPr>
          <p:nvPr/>
        </p:nvCxnSpPr>
        <p:spPr>
          <a:xfrm>
            <a:off x="6066453" y="4850388"/>
            <a:ext cx="499362" cy="23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bdélník 57"/>
          <p:cNvSpPr/>
          <p:nvPr/>
        </p:nvSpPr>
        <p:spPr>
          <a:xfrm>
            <a:off x="6565815" y="4169485"/>
            <a:ext cx="2110185" cy="1366427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hodnocení + doporučení</a:t>
            </a:r>
          </a:p>
        </p:txBody>
      </p:sp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439C5FC0-863A-4970-97A2-3F38EAC58EC0}"/>
              </a:ext>
            </a:extLst>
          </p:cNvPr>
          <p:cNvCxnSpPr>
            <a:cxnSpLocks/>
          </p:cNvCxnSpPr>
          <p:nvPr/>
        </p:nvCxnSpPr>
        <p:spPr>
          <a:xfrm>
            <a:off x="6876000" y="5535912"/>
            <a:ext cx="0" cy="3233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>
            <a:extLst>
              <a:ext uri="{FF2B5EF4-FFF2-40B4-BE49-F238E27FC236}">
                <a16:creationId xmlns:a16="http://schemas.microsoft.com/office/drawing/2014/main" id="{42A43B20-2479-4DE5-BE9A-93DFD0806FE2}"/>
              </a:ext>
            </a:extLst>
          </p:cNvPr>
          <p:cNvCxnSpPr>
            <a:cxnSpLocks/>
          </p:cNvCxnSpPr>
          <p:nvPr/>
        </p:nvCxnSpPr>
        <p:spPr>
          <a:xfrm>
            <a:off x="8172400" y="5535912"/>
            <a:ext cx="0" cy="3233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>
            <a:extLst>
              <a:ext uri="{FF2B5EF4-FFF2-40B4-BE49-F238E27FC236}">
                <a16:creationId xmlns:a16="http://schemas.microsoft.com/office/drawing/2014/main" id="{6679C972-DABC-476C-AF53-5AE58B80BD3A}"/>
              </a:ext>
            </a:extLst>
          </p:cNvPr>
          <p:cNvSpPr/>
          <p:nvPr/>
        </p:nvSpPr>
        <p:spPr>
          <a:xfrm>
            <a:off x="6282192" y="5872865"/>
            <a:ext cx="926884" cy="507357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CMD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75E44F95-9A88-4066-B2FF-7857F240389B}"/>
              </a:ext>
            </a:extLst>
          </p:cNvPr>
          <p:cNvSpPr/>
          <p:nvPr/>
        </p:nvSpPr>
        <p:spPr>
          <a:xfrm>
            <a:off x="7596807" y="5872865"/>
            <a:ext cx="926883" cy="507357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CHMP</a:t>
            </a:r>
          </a:p>
        </p:txBody>
      </p:sp>
    </p:spTree>
    <p:extLst>
      <p:ext uri="{BB962C8B-B14F-4D97-AF65-F5344CB8AC3E}">
        <p14:creationId xmlns:p14="http://schemas.microsoft.com/office/powerpoint/2010/main" val="2152273602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026787-61F3-4D3D-A0E8-67DCA26CE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s-CZ" sz="2800" dirty="0">
                <a:solidFill>
                  <a:srgbClr val="F06423"/>
                </a:solidFill>
              </a:rPr>
            </a:br>
            <a:r>
              <a:rPr lang="cs-CZ" dirty="0"/>
              <a:t>Monitoring </a:t>
            </a:r>
            <a:r>
              <a:rPr lang="cs-CZ" dirty="0" err="1"/>
              <a:t>EudraVigilance</a:t>
            </a:r>
            <a:r>
              <a:rPr lang="cs-CZ" dirty="0"/>
              <a:t> držiteli rozhodnutí o registraci – detekce signálů I</a:t>
            </a:r>
            <a:br>
              <a:rPr lang="cs-CZ" sz="2800" dirty="0">
                <a:solidFill>
                  <a:srgbClr val="F06423"/>
                </a:solidFill>
              </a:rPr>
            </a:br>
            <a:endParaRPr lang="cs-CZ" sz="2800" dirty="0">
              <a:solidFill>
                <a:srgbClr val="F06423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0FE0F2F-C018-4714-BE4F-BFE75DC292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Od 22.2. 2018 – pilotní projekt</a:t>
            </a:r>
          </a:p>
          <a:p>
            <a:r>
              <a:rPr lang="cs-CZ" dirty="0"/>
              <a:t>Monitoring </a:t>
            </a:r>
            <a:r>
              <a:rPr lang="cs-CZ" dirty="0" err="1"/>
              <a:t>EudraVigilance</a:t>
            </a:r>
            <a:r>
              <a:rPr lang="cs-CZ" dirty="0"/>
              <a:t> </a:t>
            </a:r>
            <a:r>
              <a:rPr lang="cs-CZ" dirty="0" err="1"/>
              <a:t>MAHs</a:t>
            </a:r>
            <a:r>
              <a:rPr lang="cs-CZ" dirty="0"/>
              <a:t> pro vybrané léčivé látky</a:t>
            </a:r>
          </a:p>
          <a:p>
            <a:pPr lvl="1"/>
            <a:r>
              <a:rPr lang="cs-CZ" dirty="0"/>
              <a:t>288 léčivých látek</a:t>
            </a:r>
          </a:p>
          <a:p>
            <a:pPr lvl="1"/>
            <a:r>
              <a:rPr lang="cs-CZ" dirty="0"/>
              <a:t>252 léčivých látek obsaženo v </a:t>
            </a:r>
            <a:r>
              <a:rPr lang="cs-CZ" dirty="0" err="1"/>
              <a:t>CAPs</a:t>
            </a:r>
            <a:endParaRPr lang="cs-CZ" dirty="0"/>
          </a:p>
          <a:p>
            <a:pPr lvl="1"/>
            <a:r>
              <a:rPr lang="cs-CZ" dirty="0"/>
              <a:t>189 léčivých látek -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active</a:t>
            </a:r>
            <a:r>
              <a:rPr lang="cs-CZ" dirty="0"/>
              <a:t> </a:t>
            </a:r>
            <a:r>
              <a:rPr lang="cs-CZ" dirty="0" err="1"/>
              <a:t>substances</a:t>
            </a:r>
            <a:r>
              <a:rPr lang="cs-CZ" dirty="0"/>
              <a:t> </a:t>
            </a:r>
          </a:p>
          <a:p>
            <a:r>
              <a:rPr lang="cs-CZ" dirty="0"/>
              <a:t>V případě detekce vyrozumění EMA, </a:t>
            </a:r>
            <a:r>
              <a:rPr lang="cs-CZ" dirty="0" err="1"/>
              <a:t>NCAs</a:t>
            </a:r>
            <a:endParaRPr lang="cs-CZ" dirty="0"/>
          </a:p>
          <a:p>
            <a:r>
              <a:rPr lang="cs-CZ" dirty="0"/>
              <a:t>Původní plán – 1 rok, v současné době pilotní projekt dle rozhodnutí EC prodloužen do konce roku 2021</a:t>
            </a:r>
          </a:p>
          <a:p>
            <a:r>
              <a:rPr lang="cs-CZ" dirty="0"/>
              <a:t>List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active</a:t>
            </a:r>
            <a:r>
              <a:rPr lang="cs-CZ" dirty="0"/>
              <a:t> </a:t>
            </a:r>
            <a:r>
              <a:rPr lang="cs-CZ" dirty="0" err="1"/>
              <a:t>substances</a:t>
            </a:r>
            <a:r>
              <a:rPr lang="cs-CZ" dirty="0"/>
              <a:t>, které jsou obsahem pilotního projektu lze nalézt na webových stránkách EMA (</a:t>
            </a:r>
            <a:r>
              <a:rPr lang="cs-CZ" dirty="0" err="1"/>
              <a:t>Signal</a:t>
            </a:r>
            <a:r>
              <a:rPr lang="cs-CZ" dirty="0"/>
              <a:t> management)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EED604-EA96-4B0E-A668-D93591A06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B44B610-F9F8-4302-92F0-C3D438C4D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12BFBD08-C162-4C3C-AFEE-D9B3E9C0138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/>
              <a:t>Farmakovigilanční signály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751394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0AABB8-D56F-4EEA-ABC2-C75A4968B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Monitoring </a:t>
            </a:r>
            <a:r>
              <a:rPr lang="cs-CZ" dirty="0" err="1"/>
              <a:t>EudraVigilance</a:t>
            </a:r>
            <a:r>
              <a:rPr lang="cs-CZ" dirty="0"/>
              <a:t> držiteli rozhodnutí o registraci – detekce signálů II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1EB5D07-B077-47F4-9520-42FF5C040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b="1" u="sng" dirty="0">
                <a:solidFill>
                  <a:srgbClr val="F06423"/>
                </a:solidFill>
                <a:latin typeface="+mj-lt"/>
                <a:ea typeface="+mj-ea"/>
                <a:cs typeface="+mj-cs"/>
              </a:rPr>
              <a:t>Výstupy z pilotního projektu</a:t>
            </a:r>
          </a:p>
          <a:p>
            <a:r>
              <a:rPr lang="cs-CZ" dirty="0"/>
              <a:t>v průběhu pilotního projektu EMA přijala 31 </a:t>
            </a: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alone</a:t>
            </a:r>
            <a:r>
              <a:rPr lang="cs-CZ" dirty="0"/>
              <a:t> </a:t>
            </a:r>
            <a:r>
              <a:rPr lang="cs-CZ" dirty="0" err="1"/>
              <a:t>notifications</a:t>
            </a:r>
            <a:r>
              <a:rPr lang="cs-CZ" dirty="0"/>
              <a:t> </a:t>
            </a:r>
          </a:p>
          <a:p>
            <a:r>
              <a:rPr lang="cs-CZ" dirty="0"/>
              <a:t>4 notifikace – látky, které nejsou uvedeny v seznamu pilotního projektu</a:t>
            </a:r>
          </a:p>
          <a:p>
            <a:r>
              <a:rPr lang="cs-CZ" dirty="0"/>
              <a:t>27 notifikací – látky uvedené v seznamu pilotního projektu</a:t>
            </a:r>
          </a:p>
          <a:p>
            <a:pPr lvl="1"/>
            <a:r>
              <a:rPr lang="cs-CZ" dirty="0"/>
              <a:t>19 signálů nebylo validováno</a:t>
            </a:r>
          </a:p>
          <a:p>
            <a:pPr lvl="1"/>
            <a:r>
              <a:rPr lang="cs-CZ" dirty="0"/>
              <a:t>8 signálů </a:t>
            </a:r>
            <a:r>
              <a:rPr lang="cs-CZ" dirty="0" err="1"/>
              <a:t>zvalidováno</a:t>
            </a:r>
            <a:r>
              <a:rPr lang="cs-CZ" dirty="0"/>
              <a:t> (z toho byl 1 duplikát) – 1 signál byl konfirmován</a:t>
            </a:r>
          </a:p>
          <a:p>
            <a:r>
              <a:rPr lang="cs-CZ" dirty="0"/>
              <a:t>konfirmovaný signál – železitá sůl sacharózy a koronární </a:t>
            </a:r>
            <a:r>
              <a:rPr lang="cs-CZ" dirty="0" err="1"/>
              <a:t>arteriospasmus</a:t>
            </a:r>
            <a:r>
              <a:rPr lang="cs-CZ" dirty="0"/>
              <a:t> – signál byl zhodnocen PRAC a PI přípravků byla aktualizována o </a:t>
            </a:r>
            <a:r>
              <a:rPr lang="cs-CZ" dirty="0" err="1"/>
              <a:t>Kounisův</a:t>
            </a:r>
            <a:r>
              <a:rPr lang="cs-CZ" dirty="0"/>
              <a:t> syndrom v bodu 4.4 a 4.8 SPC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4C189A-B2CE-45AB-B362-A36767937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9B61A4B-7990-4C17-8865-43B99B616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404548C-7629-40EB-B0CE-332563481E6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/>
              <a:t>Farmakovigilanční signály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2112965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986A98-15AB-4886-8FA2-AE7BF830F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eRMR</a:t>
            </a:r>
            <a:r>
              <a:rPr lang="cs-CZ" dirty="0"/>
              <a:t> – </a:t>
            </a:r>
            <a:r>
              <a:rPr lang="cs-CZ" dirty="0" err="1"/>
              <a:t>electronic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 Monitoring Report 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54277E6-EAC0-4987-B73A-8F69895F9D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Nástroj pro </a:t>
            </a:r>
            <a:r>
              <a:rPr lang="cs-CZ" dirty="0" err="1"/>
              <a:t>signal</a:t>
            </a:r>
            <a:r>
              <a:rPr lang="cs-CZ" dirty="0"/>
              <a:t> </a:t>
            </a:r>
            <a:r>
              <a:rPr lang="cs-CZ" dirty="0" err="1"/>
              <a:t>detection</a:t>
            </a:r>
            <a:endParaRPr lang="cs-CZ" dirty="0"/>
          </a:p>
          <a:p>
            <a:r>
              <a:rPr lang="cs-CZ" dirty="0"/>
              <a:t>Obsahuje </a:t>
            </a:r>
            <a:r>
              <a:rPr lang="cs-CZ" dirty="0" err="1"/>
              <a:t>souhrná</a:t>
            </a:r>
            <a:r>
              <a:rPr lang="cs-CZ" dirty="0"/>
              <a:t> data pro možnost detekce statistických signálů včetně Reporting ODDS Ratio (ROR) = metoda pro detekci disproporcionality</a:t>
            </a:r>
          </a:p>
          <a:p>
            <a:r>
              <a:rPr lang="cs-CZ" dirty="0"/>
              <a:t>Detekce signálů v EV založena na </a:t>
            </a:r>
            <a:r>
              <a:rPr lang="cs-CZ" sz="2000" b="1" dirty="0">
                <a:solidFill>
                  <a:schemeClr val="tx2"/>
                </a:solidFill>
              </a:rPr>
              <a:t>disproporcionalitě </a:t>
            </a:r>
          </a:p>
          <a:p>
            <a:r>
              <a:rPr lang="cs-CZ" dirty="0"/>
              <a:t>Disproporcionalita – zjištění pomocí poměru počtu případů konkrétní reakce po aplikaci konkrétního přípravku vůči počtu případů dané reakce, která s přípravkem nesouvisela</a:t>
            </a:r>
          </a:p>
          <a:p>
            <a:r>
              <a:rPr lang="cs-CZ" dirty="0"/>
              <a:t>Předpoklad – při kauzální souvislosti počet případů poroste</a:t>
            </a:r>
          </a:p>
          <a:p>
            <a:r>
              <a:rPr lang="cs-CZ" dirty="0"/>
              <a:t>ROR je počítán pouze ze spontánně nahlášených případů</a:t>
            </a:r>
          </a:p>
          <a:p>
            <a:pPr lvl="1"/>
            <a:r>
              <a:rPr lang="cs-CZ" dirty="0"/>
              <a:t>případy typu ostatní a není známo jsou pro potřeby výpočtu ROR považovány za spontánní</a:t>
            </a:r>
          </a:p>
          <a:p>
            <a:pPr lvl="1"/>
            <a:r>
              <a:rPr lang="cs-CZ" dirty="0"/>
              <a:t>práh pro spodní hranici 95% CI ROR je hodnota větší než 1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BDEA767-5109-4A9E-B344-78700CDA5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D964A59-6BA6-4B56-8855-485E11CCD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8BC7FD1E-941D-4AC3-8849-33EA10FE436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/>
              <a:t>Farmakovigilanční signály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065077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F2F25B-98C9-473C-9972-3CAC1D5B3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eRMR</a:t>
            </a:r>
            <a:r>
              <a:rPr lang="cs-CZ" dirty="0"/>
              <a:t> – </a:t>
            </a:r>
            <a:r>
              <a:rPr lang="cs-CZ" dirty="0" err="1"/>
              <a:t>electronic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 Monitoring Report II</a:t>
            </a:r>
            <a:endParaRPr lang="cs-CZ" sz="22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B21758-8D77-40E7-9893-6A3EDEFAA4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14474"/>
            <a:ext cx="8229600" cy="4356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	</a:t>
            </a:r>
            <a:r>
              <a:rPr lang="cs-CZ" b="1" u="sng" dirty="0">
                <a:solidFill>
                  <a:schemeClr val="tx2"/>
                </a:solidFill>
              </a:rPr>
              <a:t>Nové možnosti v EVDAS pro </a:t>
            </a:r>
            <a:r>
              <a:rPr lang="cs-CZ" b="1" u="sng" dirty="0" err="1">
                <a:solidFill>
                  <a:schemeClr val="tx2"/>
                </a:solidFill>
              </a:rPr>
              <a:t>MAHs</a:t>
            </a:r>
            <a:r>
              <a:rPr lang="cs-CZ" b="1" u="sng" dirty="0">
                <a:solidFill>
                  <a:schemeClr val="tx2"/>
                </a:solidFill>
              </a:rPr>
              <a:t> od 28.4.2020</a:t>
            </a:r>
          </a:p>
          <a:p>
            <a:r>
              <a:rPr lang="cs-CZ" dirty="0"/>
              <a:t>dříve byly pro </a:t>
            </a:r>
            <a:r>
              <a:rPr lang="cs-CZ" dirty="0" err="1"/>
              <a:t>MAHs</a:t>
            </a:r>
            <a:r>
              <a:rPr lang="cs-CZ" dirty="0"/>
              <a:t> možné dva typy </a:t>
            </a:r>
            <a:r>
              <a:rPr lang="cs-CZ" dirty="0" err="1"/>
              <a:t>eRMRs</a:t>
            </a:r>
            <a:endParaRPr lang="cs-CZ" dirty="0"/>
          </a:p>
          <a:p>
            <a:pPr lvl="1"/>
            <a:r>
              <a:rPr lang="cs-CZ" dirty="0" err="1"/>
              <a:t>eRMR</a:t>
            </a:r>
            <a:r>
              <a:rPr lang="cs-CZ" dirty="0"/>
              <a:t> s fixní referenční periodou – pro držitele 6měsíců</a:t>
            </a:r>
          </a:p>
          <a:p>
            <a:pPr lvl="1"/>
            <a:r>
              <a:rPr lang="cs-CZ" dirty="0" err="1"/>
              <a:t>eRMR</a:t>
            </a:r>
            <a:r>
              <a:rPr lang="cs-CZ" dirty="0"/>
              <a:t> s ad-hoc referenční periodou – max 3 měsíce + 2 týdny (105 dní)</a:t>
            </a:r>
          </a:p>
          <a:p>
            <a:pPr marL="0" indent="0">
              <a:buNone/>
            </a:pPr>
            <a:r>
              <a:rPr lang="cs-CZ" dirty="0"/>
              <a:t>			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1800" dirty="0"/>
              <a:t>		</a:t>
            </a:r>
            <a:r>
              <a:rPr lang="cs-CZ" sz="1800" dirty="0" err="1"/>
              <a:t>eRMR</a:t>
            </a:r>
            <a:r>
              <a:rPr lang="cs-CZ" sz="1800" dirty="0"/>
              <a:t> s ad-hoc referenční periodou – zrušeno</a:t>
            </a:r>
          </a:p>
          <a:p>
            <a:pPr marL="0" indent="0">
              <a:buNone/>
            </a:pPr>
            <a:r>
              <a:rPr lang="cs-CZ" sz="1800" dirty="0"/>
              <a:t>		navýšení počtu </a:t>
            </a:r>
            <a:r>
              <a:rPr lang="cs-CZ" sz="1800" dirty="0" err="1"/>
              <a:t>eRMRs</a:t>
            </a:r>
            <a:r>
              <a:rPr lang="cs-CZ" sz="1800" dirty="0"/>
              <a:t> s fixní referenční periodou</a:t>
            </a:r>
          </a:p>
          <a:p>
            <a:pPr marL="0" indent="0">
              <a:buNone/>
            </a:pPr>
            <a:endParaRPr lang="cs-CZ" sz="1800" dirty="0"/>
          </a:p>
          <a:p>
            <a:r>
              <a:rPr lang="cs-CZ" dirty="0"/>
              <a:t>V souladu s touto změnou došlo k 20.4.2020 k aktualizaci </a:t>
            </a:r>
            <a:r>
              <a:rPr lang="cs-CZ" dirty="0" err="1"/>
              <a:t>EudraVigilance</a:t>
            </a:r>
            <a:r>
              <a:rPr lang="cs-CZ" dirty="0"/>
              <a:t> User </a:t>
            </a:r>
            <a:r>
              <a:rPr lang="cs-CZ" dirty="0" err="1"/>
              <a:t>Manual</a:t>
            </a:r>
            <a:endParaRPr lang="cs-CZ" dirty="0"/>
          </a:p>
          <a:p>
            <a:r>
              <a:rPr lang="cs-CZ" dirty="0"/>
              <a:t>Záložky Line </a:t>
            </a:r>
            <a:r>
              <a:rPr lang="cs-CZ" dirty="0" err="1"/>
              <a:t>listing</a:t>
            </a:r>
            <a:r>
              <a:rPr lang="cs-CZ" dirty="0"/>
              <a:t> a </a:t>
            </a:r>
            <a:r>
              <a:rPr lang="cs-CZ" dirty="0" err="1"/>
              <a:t>Active</a:t>
            </a:r>
            <a:r>
              <a:rPr lang="cs-CZ" dirty="0"/>
              <a:t> substance </a:t>
            </a:r>
            <a:r>
              <a:rPr lang="cs-CZ" dirty="0" err="1"/>
              <a:t>grouping</a:t>
            </a:r>
            <a:r>
              <a:rPr lang="cs-CZ" dirty="0"/>
              <a:t> zůstaly beze změn</a:t>
            </a:r>
          </a:p>
          <a:p>
            <a:pPr marL="0" indent="0">
              <a:buNone/>
            </a:pPr>
            <a:endParaRPr lang="cs-CZ" b="1" u="sng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5E3F779-254C-45C8-8139-EDCE6DEC1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6669BB9-0589-44D9-8F99-87ECD62A5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6E1C2C35-6AAE-4BD6-BB5A-D7BD373EF20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/>
              <a:t>Farmakovigilanční signály</a:t>
            </a:r>
          </a:p>
          <a:p>
            <a:endParaRPr lang="cs-CZ"/>
          </a:p>
        </p:txBody>
      </p:sp>
      <p:sp>
        <p:nvSpPr>
          <p:cNvPr id="7" name="Šipka: dolů 6">
            <a:extLst>
              <a:ext uri="{FF2B5EF4-FFF2-40B4-BE49-F238E27FC236}">
                <a16:creationId xmlns:a16="http://schemas.microsoft.com/office/drawing/2014/main" id="{5012EE55-B3AE-4A41-848D-617D77EB407E}"/>
              </a:ext>
            </a:extLst>
          </p:cNvPr>
          <p:cNvSpPr/>
          <p:nvPr/>
        </p:nvSpPr>
        <p:spPr>
          <a:xfrm>
            <a:off x="3491880" y="333899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487341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DD0925-E25B-4089-8D58-DBA7BAC66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0" y="993373"/>
            <a:ext cx="8229600" cy="577420"/>
          </a:xfrm>
        </p:spPr>
        <p:txBody>
          <a:bodyPr/>
          <a:lstStyle/>
          <a:p>
            <a:r>
              <a:rPr lang="cs-CZ" dirty="0" err="1"/>
              <a:t>eRMR</a:t>
            </a:r>
            <a:r>
              <a:rPr lang="cs-CZ" dirty="0"/>
              <a:t> – </a:t>
            </a:r>
            <a:r>
              <a:rPr lang="cs-CZ" dirty="0" err="1"/>
              <a:t>electronic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 Monitoring Report III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ADD55BB-5704-4F67-B61C-D983514836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eRMR s fixní referenční periodou – 5 typů reportu</a:t>
            </a:r>
          </a:p>
          <a:p>
            <a:pPr lvl="1"/>
            <a:r>
              <a:rPr lang="cs-CZ"/>
              <a:t>15 dní</a:t>
            </a:r>
          </a:p>
          <a:p>
            <a:pPr lvl="1"/>
            <a:r>
              <a:rPr lang="cs-CZ"/>
              <a:t>1 měsíc</a:t>
            </a:r>
          </a:p>
          <a:p>
            <a:pPr lvl="1"/>
            <a:r>
              <a:rPr lang="cs-CZ"/>
              <a:t>3 měsíce</a:t>
            </a:r>
          </a:p>
          <a:p>
            <a:pPr lvl="1"/>
            <a:r>
              <a:rPr lang="cs-CZ"/>
              <a:t>6 měsíců</a:t>
            </a:r>
          </a:p>
          <a:p>
            <a:pPr lvl="1"/>
            <a:r>
              <a:rPr lang="cs-CZ"/>
              <a:t>12 měsíců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85D236-170D-4A07-8DC2-D074AD4F8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C18F463-557F-458B-A39C-1008AE39F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68A045F-7283-4D6D-B39E-5603F903E87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/>
              <a:t>Farmakovigilanční</a:t>
            </a:r>
            <a:r>
              <a:rPr lang="cs-CZ" dirty="0"/>
              <a:t> signály</a:t>
            </a:r>
          </a:p>
          <a:p>
            <a:endParaRPr lang="cs-CZ" dirty="0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2853E3DB-0C69-4EFE-8444-28BA7580AE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6755" y="2457872"/>
            <a:ext cx="5265585" cy="366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8446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7C0798-DB70-4839-805B-604EC742A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eRMR</a:t>
            </a:r>
            <a:r>
              <a:rPr lang="cs-CZ" dirty="0"/>
              <a:t> – </a:t>
            </a:r>
            <a:r>
              <a:rPr lang="cs-CZ" dirty="0" err="1"/>
              <a:t>electronic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 Monitoring Report IV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0F22CA-6F8E-4AEA-8172-6052F76BA2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r>
              <a:rPr lang="cs-CZ" dirty="0"/>
              <a:t>Odstranění ad-hoc referenční periody v nabídce </a:t>
            </a:r>
            <a:r>
              <a:rPr lang="cs-CZ" dirty="0" err="1"/>
              <a:t>eRMR</a:t>
            </a:r>
            <a:r>
              <a:rPr lang="cs-CZ" dirty="0"/>
              <a:t> diskutováno s EV-EWG a současné také s </a:t>
            </a:r>
            <a:r>
              <a:rPr lang="cs-CZ" dirty="0" err="1"/>
              <a:t>MAHs</a:t>
            </a:r>
            <a:r>
              <a:rPr lang="cs-CZ" dirty="0"/>
              <a:t> prostřednictvím rozesílané </a:t>
            </a:r>
            <a:r>
              <a:rPr lang="cs-CZ" dirty="0" err="1"/>
              <a:t>survey</a:t>
            </a:r>
            <a:endParaRPr lang="cs-CZ" dirty="0"/>
          </a:p>
          <a:p>
            <a:r>
              <a:rPr lang="cs-CZ" dirty="0" err="1"/>
              <a:t>eRMR</a:t>
            </a:r>
            <a:r>
              <a:rPr lang="cs-CZ" dirty="0"/>
              <a:t> s ad-hoc periodou mělo značné technické požadavky</a:t>
            </a:r>
          </a:p>
          <a:p>
            <a:r>
              <a:rPr lang="cs-CZ" dirty="0"/>
              <a:t>Výsledek </a:t>
            </a:r>
            <a:r>
              <a:rPr lang="cs-CZ" dirty="0" err="1"/>
              <a:t>survey</a:t>
            </a:r>
            <a:r>
              <a:rPr lang="cs-CZ" dirty="0"/>
              <a:t> zaslané </a:t>
            </a:r>
            <a:r>
              <a:rPr lang="cs-CZ" dirty="0" err="1"/>
              <a:t>MAHs</a:t>
            </a:r>
            <a:endParaRPr lang="cs-CZ" dirty="0"/>
          </a:p>
          <a:p>
            <a:pPr lvl="1"/>
            <a:r>
              <a:rPr lang="cs-CZ" sz="2000" dirty="0"/>
              <a:t>167 odpovědí</a:t>
            </a:r>
          </a:p>
          <a:p>
            <a:pPr lvl="1"/>
            <a:r>
              <a:rPr lang="cs-CZ" sz="2000" dirty="0"/>
              <a:t>141 držitelů potvrdilo účast v pilotu</a:t>
            </a:r>
          </a:p>
          <a:p>
            <a:pPr lvl="1"/>
            <a:r>
              <a:rPr lang="cs-CZ" sz="2000" dirty="0"/>
              <a:t>Počet substancí jednoho MAH: 2 (max 25)</a:t>
            </a:r>
          </a:p>
          <a:p>
            <a:pPr lvl="1"/>
            <a:r>
              <a:rPr lang="cs-CZ" sz="2000" dirty="0"/>
              <a:t>Preferovaná frekvence </a:t>
            </a:r>
            <a:r>
              <a:rPr lang="cs-CZ" sz="2000" dirty="0" err="1"/>
              <a:t>eRMR</a:t>
            </a:r>
            <a:r>
              <a:rPr lang="cs-CZ" sz="2000" dirty="0"/>
              <a:t>: 3 měsíční (43%), 6 měsíční (36%)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9C6C690-5029-47B6-8B4A-40BD457FE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8A4E909-650A-4CE2-8077-FEB28D8DA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6C644273-30B5-4FDD-B8BC-0F95E904113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/>
              <a:t>Farmakovigilanční</a:t>
            </a:r>
            <a:r>
              <a:rPr lang="cs-CZ" dirty="0"/>
              <a:t> signály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8048013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2A9475-0128-4E79-B98E-37870A670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eRMR</a:t>
            </a:r>
            <a:r>
              <a:rPr lang="cs-CZ" dirty="0"/>
              <a:t> – </a:t>
            </a:r>
            <a:r>
              <a:rPr lang="cs-CZ" dirty="0" err="1"/>
              <a:t>electronic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 Monitoring Report V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A42583-4A11-44FB-81C1-9912AA5B2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/>
              <a:t>Hodnocení eRMR: je nutné znát safety profile dané léčivé látky, eRMR uvádí disproporcionalitu, neuvádí však, které reakce by měly být podrobně hodnoceny</a:t>
            </a:r>
          </a:p>
          <a:p>
            <a:r>
              <a:rPr lang="cs-CZ"/>
              <a:t>V průběhu hodnocení je nutné vzít v úvahu očekávané NÚ, important identified and potential risks, missing information, NÚ, které byly přehodnocovány jako signál nebo v PSUR</a:t>
            </a:r>
          </a:p>
          <a:p>
            <a:r>
              <a:rPr lang="cs-CZ"/>
              <a:t>Pokud dojde ke vzniku statistického signálu, neznamená to, že je signál validován. Všechny případy je nutné odborně zhodnotit.</a:t>
            </a:r>
          </a:p>
          <a:p>
            <a:r>
              <a:rPr lang="cs-CZ"/>
              <a:t>pro detekci signálů by měly být používány reakce, které spadají mezi IME/DME</a:t>
            </a:r>
          </a:p>
          <a:p>
            <a:r>
              <a:rPr lang="cs-CZ"/>
              <a:t>IME = „important medical events“</a:t>
            </a:r>
          </a:p>
          <a:p>
            <a:pPr lvl="1"/>
            <a:r>
              <a:rPr lang="cs-CZ"/>
              <a:t>IME list vytvořen EudraVigilance Expert Working Group</a:t>
            </a:r>
          </a:p>
          <a:p>
            <a:pPr lvl="1"/>
            <a:r>
              <a:rPr lang="cs-CZ"/>
              <a:t>aktuální IME list na webové stránce EudraVigilance: </a:t>
            </a:r>
            <a:r>
              <a:rPr lang="cs-CZ">
                <a:hlinkClick r:id="rId2"/>
              </a:rPr>
              <a:t>https://www.ema.europa.eu/en/human-regulatory/research-development/pharmacovigilance/eudravigilance/eudravigilance-system-overview</a:t>
            </a:r>
            <a:r>
              <a:rPr lang="cs-CZ"/>
              <a:t> </a:t>
            </a:r>
          </a:p>
          <a:p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82C6CB9-C41F-453F-8ED5-7BC474B2C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54F8240-E614-49E2-8FA8-6D256E7CF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324E3213-4A62-466C-8655-DED75AB0D90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/>
              <a:t>Farmakovigilanční signály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3618296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575609-B959-40A6-BEA4-16961AD64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eRMR</a:t>
            </a:r>
            <a:r>
              <a:rPr lang="cs-CZ" dirty="0"/>
              <a:t> – </a:t>
            </a:r>
            <a:r>
              <a:rPr lang="cs-CZ" dirty="0" err="1"/>
              <a:t>electronic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 Monitoring Report VI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DB6AC20-B519-49D9-B0C2-C9D2F44DE1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DME= „</a:t>
            </a:r>
            <a:r>
              <a:rPr lang="cs-CZ" dirty="0" err="1"/>
              <a:t>designated</a:t>
            </a:r>
            <a:r>
              <a:rPr lang="cs-CZ" dirty="0"/>
              <a:t> </a:t>
            </a:r>
            <a:r>
              <a:rPr lang="cs-CZ" dirty="0" err="1"/>
              <a:t>medical</a:t>
            </a:r>
            <a:r>
              <a:rPr lang="cs-CZ" dirty="0"/>
              <a:t> </a:t>
            </a:r>
            <a:r>
              <a:rPr lang="cs-CZ" dirty="0" err="1"/>
              <a:t>events</a:t>
            </a:r>
            <a:r>
              <a:rPr lang="cs-CZ" dirty="0"/>
              <a:t>“</a:t>
            </a:r>
          </a:p>
          <a:p>
            <a:pPr lvl="1"/>
            <a:r>
              <a:rPr lang="cs-CZ" dirty="0"/>
              <a:t>vytvořen EMA</a:t>
            </a:r>
          </a:p>
          <a:p>
            <a:pPr lvl="1"/>
            <a:r>
              <a:rPr lang="cs-CZ" dirty="0"/>
              <a:t>rekce, které vyžadují speciální pozornost, závažné, často vznikají po podání léčivých přípravků</a:t>
            </a:r>
          </a:p>
          <a:p>
            <a:pPr lvl="1"/>
            <a:r>
              <a:rPr lang="cs-CZ" dirty="0"/>
              <a:t>aktuální DME list - na webové stránce EMA, kapitola </a:t>
            </a:r>
            <a:r>
              <a:rPr lang="cs-CZ" dirty="0" err="1"/>
              <a:t>Signal</a:t>
            </a:r>
            <a:r>
              <a:rPr lang="cs-CZ" dirty="0"/>
              <a:t> management:</a:t>
            </a:r>
          </a:p>
          <a:p>
            <a:pPr lvl="1"/>
            <a:r>
              <a:rPr lang="cs-CZ" dirty="0">
                <a:hlinkClick r:id="rId2"/>
              </a:rPr>
              <a:t>https://www.ema.europa.eu/en/human-regulatory/post-authorisation/pharmacovigilance/signal-management</a:t>
            </a:r>
            <a:r>
              <a:rPr lang="cs-CZ" dirty="0"/>
              <a:t> 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F69AC17-C1BA-4D5F-AA47-E7EAA8BA7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6F8B07D-6232-4FBF-9A36-5A72B192F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1B5ACA88-C4DA-416E-93B6-FA967A132D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/>
              <a:t>Farmakovigilanční signály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214657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58E9B0-EBC0-4131-8940-8CE74D403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Detekce statistického signálu 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6C9815C-D0BE-4CD9-8275-BB03BD34B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/>
              <a:t>odlišná pravidla pro dospělou – pediatrickou – geriatrickou populaci</a:t>
            </a:r>
          </a:p>
          <a:p>
            <a:r>
              <a:rPr lang="cs-CZ"/>
              <a:t>odlišná pravidla pro substance v additional monitoringu</a:t>
            </a:r>
          </a:p>
          <a:p>
            <a:r>
              <a:rPr lang="cs-CZ"/>
              <a:t>dospělá populace:</a:t>
            </a:r>
          </a:p>
          <a:p>
            <a:pPr lvl="1"/>
            <a:r>
              <a:rPr lang="cs-CZ"/>
              <a:t>Spodní hranice 95% CI ROR je větší než 1</a:t>
            </a:r>
          </a:p>
          <a:p>
            <a:pPr lvl="1"/>
            <a:r>
              <a:rPr lang="cs-CZ"/>
              <a:t>3 případy u léčivých látek v additional monitoring, u ostatních léčivých látek 5 případů</a:t>
            </a:r>
          </a:p>
          <a:p>
            <a:pPr lvl="1"/>
            <a:r>
              <a:rPr lang="cs-CZ"/>
              <a:t>Reakce patří do IME listu (Important Medical Event) – vytvořený EudraVigilance Expert Working Group</a:t>
            </a:r>
          </a:p>
          <a:p>
            <a:r>
              <a:rPr lang="cs-CZ"/>
              <a:t>geriatrická populace</a:t>
            </a:r>
          </a:p>
          <a:p>
            <a:pPr lvl="1"/>
            <a:r>
              <a:rPr lang="cs-CZ"/>
              <a:t>Spodní hranice 95% CI ROR je větší než 1</a:t>
            </a:r>
          </a:p>
          <a:p>
            <a:pPr lvl="1"/>
            <a:r>
              <a:rPr lang="cs-CZ"/>
              <a:t>Spodní hranice 95% CI relativního  geriatrického ROR je větší než 1 (relat. geriatrické ROR = ROR geriatr/ ROR rest</a:t>
            </a:r>
          </a:p>
          <a:p>
            <a:pPr lvl="1"/>
            <a:r>
              <a:rPr lang="cs-CZ"/>
              <a:t>3 případy u léčivých látek v additional monitoring, u ostatních léčivých látek 5 případů</a:t>
            </a:r>
          </a:p>
          <a:p>
            <a:pPr lvl="1"/>
            <a:r>
              <a:rPr lang="cs-CZ"/>
              <a:t>Reakce patří do IME listu (Important Medical Event) – vytvořený EudraVigilance Expert Working Group</a:t>
            </a:r>
          </a:p>
          <a:p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8EE6442-F64E-41D3-B77C-40E6D09AB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0BABF8A-132F-48FB-82D9-9C6AC303F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3416AE8E-0928-4B31-9573-9DA3450F1A3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/>
              <a:t>Farmakovigilanční signály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210550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699D7E-5F07-44BB-B65D-27B76067E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Detekce statistického signálu II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82A3952-715C-450E-9563-B8AE500655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pediatrická populace</a:t>
            </a:r>
          </a:p>
          <a:p>
            <a:pPr lvl="1"/>
            <a:r>
              <a:rPr lang="cs-CZ"/>
              <a:t>Spodní hranice 95% CI ROR je větší než 1</a:t>
            </a:r>
          </a:p>
          <a:p>
            <a:pPr lvl="1"/>
            <a:r>
              <a:rPr lang="cs-CZ"/>
              <a:t>Spodní hranice 95% CI relativního pediatrického ROR je větší než 1 (relat. Pediatrické ROR = ROR paed/ ROR rest</a:t>
            </a:r>
          </a:p>
          <a:p>
            <a:pPr lvl="1"/>
            <a:r>
              <a:rPr lang="cs-CZ"/>
              <a:t>Additional monitoring - 2 případy, ostatní léčivé látky 3 případy</a:t>
            </a:r>
          </a:p>
          <a:p>
            <a:pPr lvl="1"/>
            <a:r>
              <a:rPr lang="cs-CZ"/>
              <a:t>Reakce patří do IME listu (Important Medical Event) – vytvořený EudraVigilance Expert Working Group</a:t>
            </a:r>
          </a:p>
          <a:p>
            <a:pPr lvl="1"/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CBE517-7014-4DFF-A3E7-A6C788784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CEAD572-0BD5-4E64-AC2B-FBD5BD44D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63D547EC-A4D7-41F0-8C78-005529FC28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/>
              <a:t>Farmakovigilanční signály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9944695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3255604" y="2821433"/>
            <a:ext cx="4367396" cy="911231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3289357" y="3692250"/>
            <a:ext cx="4333643" cy="1350000"/>
          </a:xfrm>
        </p:spPr>
        <p:txBody>
          <a:bodyPr>
            <a:noAutofit/>
          </a:bodyPr>
          <a:lstStyle/>
          <a:p>
            <a:r>
              <a:rPr lang="cs-CZ" sz="105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050" dirty="0" err="1">
                <a:solidFill>
                  <a:schemeClr val="bg1"/>
                </a:solidFill>
              </a:rPr>
              <a:t>Šrobárova</a:t>
            </a:r>
            <a:r>
              <a:rPr lang="cs-CZ" sz="105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05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05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050" dirty="0">
                <a:solidFill>
                  <a:schemeClr val="bg1"/>
                </a:solidFill>
              </a:rPr>
              <a:t>e-mail: posta@</a:t>
            </a:r>
            <a:r>
              <a:rPr lang="cs-CZ" sz="1050" dirty="0" err="1">
                <a:solidFill>
                  <a:schemeClr val="bg1"/>
                </a:solidFill>
              </a:rPr>
              <a:t>sukl.cz</a:t>
            </a:r>
            <a:endParaRPr lang="cs-CZ" sz="105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3B12-47CA-4036-B17E-E8E98D39AB39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23258" y="1943835"/>
            <a:ext cx="2697485" cy="72923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878</TotalTime>
  <Words>1266</Words>
  <Application>Microsoft Office PowerPoint</Application>
  <PresentationFormat>Předvádění na obrazovce (4:3)</PresentationFormat>
  <Paragraphs>177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Arial</vt:lpstr>
      <vt:lpstr>Calibri</vt:lpstr>
      <vt:lpstr>Motiv sady Office</vt:lpstr>
      <vt:lpstr>1_Motiv sady Office</vt:lpstr>
      <vt:lpstr>2_Motiv sady Office</vt:lpstr>
      <vt:lpstr>Prezentace aplikace PowerPoint</vt:lpstr>
      <vt:lpstr>farmakovigilanční signály</vt:lpstr>
      <vt:lpstr>Obsah</vt:lpstr>
      <vt:lpstr>Důležité odkazy</vt:lpstr>
      <vt:lpstr>Shrnutí obecných principů signal managementu</vt:lpstr>
      <vt:lpstr> Monitoring EudraVigilance držiteli rozhodnutí o registraci – detekce signálů I </vt:lpstr>
      <vt:lpstr>Monitoring EudraVigilance držiteli rozhodnutí o registraci – detekce signálů II</vt:lpstr>
      <vt:lpstr>eRMR – electronic Reaction Monitoring Report I</vt:lpstr>
      <vt:lpstr>eRMR – electronic Reaction Monitoring Report II</vt:lpstr>
      <vt:lpstr>eRMR – electronic Reaction Monitoring Report III</vt:lpstr>
      <vt:lpstr>eRMR – electronic Reaction Monitoring Report IV</vt:lpstr>
      <vt:lpstr>eRMR – electronic Reaction Monitoring Report V</vt:lpstr>
      <vt:lpstr>eRMR – electronic Reaction Monitoring Report VI</vt:lpstr>
      <vt:lpstr>Detekce statistického signálu I</vt:lpstr>
      <vt:lpstr>Detekce statistického signálu II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Navrátilová Veronika</cp:lastModifiedBy>
  <cp:revision>39</cp:revision>
  <dcterms:created xsi:type="dcterms:W3CDTF">2012-11-07T12:54:42Z</dcterms:created>
  <dcterms:modified xsi:type="dcterms:W3CDTF">2020-09-11T10:04:27Z</dcterms:modified>
</cp:coreProperties>
</file>