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</p:sldMasterIdLst>
  <p:notesMasterIdLst>
    <p:notesMasterId r:id="rId28"/>
  </p:notesMasterIdLst>
  <p:handoutMasterIdLst>
    <p:handoutMasterId r:id="rId29"/>
  </p:handoutMasterIdLst>
  <p:sldIdLst>
    <p:sldId id="256" r:id="rId6"/>
    <p:sldId id="257" r:id="rId7"/>
    <p:sldId id="264" r:id="rId8"/>
    <p:sldId id="258" r:id="rId9"/>
    <p:sldId id="266" r:id="rId10"/>
    <p:sldId id="260" r:id="rId11"/>
    <p:sldId id="278" r:id="rId12"/>
    <p:sldId id="288" r:id="rId13"/>
    <p:sldId id="279" r:id="rId14"/>
    <p:sldId id="277" r:id="rId15"/>
    <p:sldId id="261" r:id="rId16"/>
    <p:sldId id="280" r:id="rId17"/>
    <p:sldId id="281" r:id="rId18"/>
    <p:sldId id="282" r:id="rId19"/>
    <p:sldId id="285" r:id="rId20"/>
    <p:sldId id="268" r:id="rId21"/>
    <p:sldId id="276" r:id="rId22"/>
    <p:sldId id="273" r:id="rId23"/>
    <p:sldId id="272" r:id="rId24"/>
    <p:sldId id="274" r:id="rId25"/>
    <p:sldId id="289" r:id="rId26"/>
    <p:sldId id="259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avrátilová Veronika" initials="NV" lastIdx="1" clrIdx="0">
    <p:extLst>
      <p:ext uri="{19B8F6BF-5375-455C-9EA6-DF929625EA0E}">
        <p15:presenceInfo xmlns:p15="http://schemas.microsoft.com/office/powerpoint/2012/main" userId="S-1-5-21-1614814893-317983605-1846952604-1983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DD7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79" autoAdjust="0"/>
    <p:restoredTop sz="92814" autoAdjust="0"/>
  </p:normalViewPr>
  <p:slideViewPr>
    <p:cSldViewPr>
      <p:cViewPr varScale="1">
        <p:scale>
          <a:sx n="102" d="100"/>
          <a:sy n="102" d="100"/>
        </p:scale>
        <p:origin x="1062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8EEE10-C670-46DC-BAE9-7D7FE698F24D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© 2018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/>
              <a:t>Název prezentace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248FF5-0B36-46B2-A0FD-485FEE730236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/>
              <a:t>© 2018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AF248FF5-0B36-46B2-A0FD-485FEE730236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2018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94126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AF248FF5-0B36-46B2-A0FD-485FEE730236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2018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70433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AF248FF5-0B36-46B2-A0FD-485FEE730236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2018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29766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57913B61-3939-437D-9741-B696439C67FB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2018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62715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9E482C85-E4B4-4556-B058-6CC846D977D2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2018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98314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43A8E0E0-D077-4A47-A9EE-287D15FF2752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2018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5009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FA716905-1138-4067-9BB6-C6045D4BC305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2018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47998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1A5A6EB7-41E4-4CAD-9881-2C916F473131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2018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09247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AF248FF5-0B36-46B2-A0FD-485FEE730236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2018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75947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026BE5B5-4526-4CA7-9623-06A3F0E15281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2018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49350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 dirty="0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C1085B3A-6F8B-4056-A04A-95C854B7924C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 dirty="0"/>
              <a:t>© 2018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477342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19D617EC-5222-4296-9E0F-7FF51F17C7AF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2018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39606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083EDD0B-369B-44E5-A7C3-3F19999D7BDE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2018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19021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84DBF46C-4C40-4955-8FC6-3CFAD991803F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2018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41817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F0FFDF5F-1738-47FA-9EE2-B3A4DF33ED59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2018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65794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4760FB01-B70B-43AB-B419-D2F0508F44FF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2018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4942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4FCE2686-045C-4335-B2A4-5F4FC5B46382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2018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5427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498E27AC-7CF6-439A-BA71-A468404E34A6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2018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02080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968EC867-7D0C-4BDB-B501-53490AF71736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2018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605749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FF58D724-0E9B-4EC3-A691-998E313CD5FD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2018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63892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cs-CZ"/>
              <a:t>Název prezentace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AF248FF5-0B36-46B2-A0FD-485FEE730236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r>
              <a:rPr lang="cs-CZ"/>
              <a:t>© 2018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9774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1EEF82-C8B3-4F55-96EF-C9CB0DB409F8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E092DC-4D0D-4CC8-858D-599ED4012706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2F6BDD-EBE5-45A7-838B-AC617FD097B7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2B81C9-0E85-43E4-A0C0-2F940F7B81F7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75902-C3BA-4875-9865-90C014D7A651}" type="datetime1">
              <a:rPr lang="cs-CZ" smtClean="0"/>
              <a:t>11.09.2020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FE0A0-ED22-444E-8486-228CA958B4AE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53CA31-F0F6-47F2-B9D0-928B85728F81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AE6240-7E1D-4297-B79C-69CAF937CE6A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4C530A-9D5E-4DA9-971A-EC9B4913D3CF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E07CC3-EEBE-454E-951A-E5ABF2B06988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62442F-E49E-4549-9E88-E81B0F646E7C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/>
              <a:t>Klepnutím lze upravit styl předlohy podnadpisů.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C843E8-CE81-4CF7-A3FE-5FE769A9EAB7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FB978-50DD-4D37-B3C9-26678BF6EE9C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CEDC1-D04B-4C37-B1D0-F1EA1F97A19E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9302E-DE69-4549-8B89-B8157982CC1F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/>
              <a:t>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A6C0-84B0-4188-A566-CC348D5351C9}" type="datetime1">
              <a:rPr lang="cs-CZ" smtClean="0"/>
              <a:t>11.09.2020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12378-4B69-428C-9AAF-87E85A4B0D96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2144D-C37D-4E08-BF3C-75FD3F4E20C6}" type="datetime1">
              <a:rPr lang="cs-CZ" smtClean="0"/>
              <a:t>11.09.2020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6BB40-3B9D-436E-8E90-E7EB0BC420C1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1E140-8B6D-4D61-8C2D-40B7D8CE165B}" type="datetime1">
              <a:rPr lang="cs-CZ" smtClean="0"/>
              <a:t>11.09.2020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D59ED6-F8A0-4577-9B66-584E40D89F9E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977F05-8096-42ED-90B2-D6711E06C8F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/>
              <a:t>NÁZEV PREZENTACE / kapitola</a:t>
            </a:r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A71D1A42-CF5C-4E3A-9CBF-C2D1C8AC77A2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sldNum="0"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 Klepnutím lze upravit styly předlohy textu.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0BE5F7C7-C368-42E0-AE02-6D540049C2BF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sldNum="0"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sv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10" Type="http://schemas.openxmlformats.org/officeDocument/2006/relationships/image" Target="../media/image24.svg"/><Relationship Id="rId4" Type="http://schemas.openxmlformats.org/officeDocument/2006/relationships/image" Target="../media/image18.svg"/><Relationship Id="rId9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13" Type="http://schemas.openxmlformats.org/officeDocument/2006/relationships/image" Target="../media/image35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12" Type="http://schemas.openxmlformats.org/officeDocument/2006/relationships/image" Target="../media/image34.sv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svg"/><Relationship Id="rId11" Type="http://schemas.openxmlformats.org/officeDocument/2006/relationships/image" Target="../media/image33.png"/><Relationship Id="rId5" Type="http://schemas.openxmlformats.org/officeDocument/2006/relationships/image" Target="../media/image27.png"/><Relationship Id="rId10" Type="http://schemas.openxmlformats.org/officeDocument/2006/relationships/image" Target="../media/image32.svg"/><Relationship Id="rId4" Type="http://schemas.openxmlformats.org/officeDocument/2006/relationships/image" Target="../media/image26.svg"/><Relationship Id="rId9" Type="http://schemas.openxmlformats.org/officeDocument/2006/relationships/image" Target="../media/image31.png"/><Relationship Id="rId14" Type="http://schemas.openxmlformats.org/officeDocument/2006/relationships/image" Target="../media/image36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7" Type="http://schemas.openxmlformats.org/officeDocument/2006/relationships/image" Target="../media/image41.sv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svg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svg"/><Relationship Id="rId4" Type="http://schemas.openxmlformats.org/officeDocument/2006/relationships/image" Target="../media/image4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8.png"/><Relationship Id="rId4" Type="http://schemas.openxmlformats.org/officeDocument/2006/relationships/image" Target="../media/image47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hyperlink" Target="mailto:el.icsr@sukl.cz" TargetMode="External"/><Relationship Id="rId7" Type="http://schemas.openxmlformats.org/officeDocument/2006/relationships/image" Target="../media/image52.sv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svg"/><Relationship Id="rId4" Type="http://schemas.openxmlformats.org/officeDocument/2006/relationships/image" Target="../media/image49.png"/><Relationship Id="rId9" Type="http://schemas.openxmlformats.org/officeDocument/2006/relationships/image" Target="../media/image54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sv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sv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 descr="SÚKL - logo white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773676" y="2942843"/>
            <a:ext cx="3596647" cy="972314"/>
          </a:xfrm>
          <a:prstGeom prst="rect">
            <a:avLst/>
          </a:prstGeom>
        </p:spPr>
      </p:pic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18F22B-BE65-49EE-AA89-1CEB0292AA68}" type="datetime1">
              <a:rPr lang="cs-CZ" smtClean="0">
                <a:solidFill>
                  <a:schemeClr val="bg1"/>
                </a:solidFill>
              </a:rPr>
              <a:t>11.09.2020</a:t>
            </a:fld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cs-CZ">
                <a:solidFill>
                  <a:schemeClr val="bg1"/>
                </a:solidFill>
              </a:rPr>
              <a:t>© 2020  STÁTNÍ ÚSTAV PRO KONTROLU LÉČIV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>
            <a:normAutofit fontScale="90000"/>
          </a:bodyPr>
          <a:lstStyle/>
          <a:p>
            <a:r>
              <a:rPr lang="cs-CZ" cap="all" dirty="0">
                <a:solidFill>
                  <a:schemeClr val="bg1"/>
                </a:solidFill>
              </a:rPr>
              <a:t>hlášení podezřen</a:t>
            </a:r>
            <a:r>
              <a:rPr lang="cs-CZ" cap="all" dirty="0"/>
              <a:t>í </a:t>
            </a:r>
            <a:br>
              <a:rPr lang="cs-CZ" cap="all" dirty="0"/>
            </a:br>
            <a:r>
              <a:rPr lang="cs-CZ" cap="all" dirty="0"/>
              <a:t>na nežádoucí účinky léčiv v </a:t>
            </a:r>
            <a:r>
              <a:rPr lang="cs-CZ" cap="all" dirty="0" err="1"/>
              <a:t>čr</a:t>
            </a:r>
            <a:br>
              <a:rPr lang="cs-CZ" cap="all" dirty="0"/>
            </a:br>
            <a:r>
              <a:rPr lang="cs-CZ" cap="all" dirty="0"/>
              <a:t>V roce 2019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>
                <a:solidFill>
                  <a:schemeClr val="bg1"/>
                </a:solidFill>
              </a:rPr>
              <a:t>Mgr. Veronika Navrátilová, Ph.D.</a:t>
            </a:r>
          </a:p>
          <a:p>
            <a:r>
              <a:rPr lang="cs-CZ" sz="2200" dirty="0">
                <a:solidFill>
                  <a:schemeClr val="bg1"/>
                </a:solidFill>
              </a:rPr>
              <a:t>Seminář Aktuality ve </a:t>
            </a:r>
            <a:r>
              <a:rPr lang="cs-CZ" sz="2200" dirty="0" err="1">
                <a:solidFill>
                  <a:schemeClr val="bg1"/>
                </a:solidFill>
              </a:rPr>
              <a:t>farmakovigilanci</a:t>
            </a:r>
            <a:r>
              <a:rPr lang="cs-CZ" sz="2200" dirty="0">
                <a:solidFill>
                  <a:schemeClr val="bg1"/>
                </a:solidFill>
              </a:rPr>
              <a:t>, SÚKL</a:t>
            </a:r>
          </a:p>
          <a:p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45AECE-7736-4183-9AA0-961D97DBBB19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hlášení podezření na nežádoucí účinky léčiv v </a:t>
            </a:r>
            <a:r>
              <a:rPr lang="cs-CZ" cap="all" dirty="0" err="1"/>
              <a:t>čr</a:t>
            </a:r>
            <a:r>
              <a:rPr lang="cs-CZ" cap="all" dirty="0"/>
              <a:t> v roce 2019</a:t>
            </a:r>
            <a:endParaRPr lang="cs-CZ" dirty="0"/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072C7E-A061-6C4B-A143-F2104563E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5886" y="710910"/>
            <a:ext cx="8229600" cy="1143000"/>
          </a:xfrm>
        </p:spPr>
        <p:txBody>
          <a:bodyPr/>
          <a:lstStyle/>
          <a:p>
            <a:r>
              <a:rPr lang="cs-CZ" dirty="0"/>
              <a:t>Obsah prezentace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B16270-7324-074C-8638-8E9A7A356D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9365" y="2226346"/>
            <a:ext cx="8345270" cy="4480280"/>
          </a:xfrm>
        </p:spPr>
        <p:txBody>
          <a:bodyPr>
            <a:normAutofit/>
          </a:bodyPr>
          <a:lstStyle/>
          <a:p>
            <a:r>
              <a:rPr lang="cs-CZ" dirty="0"/>
              <a:t>Hlášení v národní databázi (CDNÚ)</a:t>
            </a:r>
          </a:p>
          <a:p>
            <a:endParaRPr lang="cs-CZ" dirty="0"/>
          </a:p>
          <a:p>
            <a:r>
              <a:rPr lang="cs-CZ" dirty="0"/>
              <a:t>Změny systému hlášení podezření na NÚ</a:t>
            </a:r>
          </a:p>
          <a:p>
            <a:endParaRPr lang="cs-CZ" dirty="0"/>
          </a:p>
          <a:p>
            <a:r>
              <a:rPr lang="cs-CZ" dirty="0"/>
              <a:t>Přehled hlášení NÚ v ČR v roce 2019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A91054-A649-5943-8DBE-7602F7AE9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E3F52-11DF-4ED9-8A55-BDACD4FE2BFE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D706D7-4AA3-C64B-BA54-E464566DB0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BA42A194-6D40-8241-BC90-B5AB11D867E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cap="all" dirty="0"/>
              <a:t>hlášení podezření na nežádoucí účinky léčiv v </a:t>
            </a:r>
            <a:r>
              <a:rPr lang="cs-CZ" cap="all" dirty="0" err="1"/>
              <a:t>čr</a:t>
            </a:r>
            <a:r>
              <a:rPr lang="cs-CZ" cap="all" dirty="0"/>
              <a:t> v roce 2019/ Obsah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24770517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46400" y="773705"/>
            <a:ext cx="8229600" cy="1143000"/>
          </a:xfrm>
        </p:spPr>
        <p:txBody>
          <a:bodyPr/>
          <a:lstStyle/>
          <a:p>
            <a:r>
              <a:rPr lang="cs-CZ" dirty="0"/>
              <a:t>Hlášení v národní databázi (CDNÚ)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68000" y="1685625"/>
            <a:ext cx="8559494" cy="4218650"/>
          </a:xfrm>
        </p:spPr>
        <p:txBody>
          <a:bodyPr>
            <a:normAutofit fontScale="77500" lnSpcReduction="20000"/>
          </a:bodyPr>
          <a:lstStyle/>
          <a:p>
            <a:endParaRPr lang="cs-CZ" dirty="0"/>
          </a:p>
          <a:p>
            <a:r>
              <a:rPr lang="cs-CZ" sz="3300" b="1" dirty="0">
                <a:solidFill>
                  <a:schemeClr val="accent1"/>
                </a:solidFill>
              </a:rPr>
              <a:t>Pacient</a:t>
            </a:r>
          </a:p>
          <a:p>
            <a:endParaRPr lang="cs-CZ" sz="3300" dirty="0"/>
          </a:p>
          <a:p>
            <a:r>
              <a:rPr lang="cs-CZ" sz="3300" b="1" dirty="0">
                <a:solidFill>
                  <a:schemeClr val="accent4"/>
                </a:solidFill>
              </a:rPr>
              <a:t>Lékař</a:t>
            </a:r>
          </a:p>
          <a:p>
            <a:endParaRPr lang="cs-CZ" sz="3300" b="1" dirty="0">
              <a:solidFill>
                <a:schemeClr val="accent4"/>
              </a:solidFill>
            </a:endParaRPr>
          </a:p>
          <a:p>
            <a:r>
              <a:rPr lang="cs-CZ" sz="3300" b="1" dirty="0"/>
              <a:t>Farmaceut</a:t>
            </a:r>
          </a:p>
          <a:p>
            <a:endParaRPr lang="cs-CZ" sz="3300" b="1" dirty="0">
              <a:solidFill>
                <a:schemeClr val="accent2"/>
              </a:solidFill>
            </a:endParaRPr>
          </a:p>
          <a:p>
            <a:r>
              <a:rPr lang="cs-CZ" sz="3300" b="1" dirty="0">
                <a:solidFill>
                  <a:schemeClr val="accent2"/>
                </a:solidFill>
              </a:rPr>
              <a:t>Jiný zdravotnický pracovník</a:t>
            </a:r>
          </a:p>
          <a:p>
            <a:endParaRPr lang="cs-CZ" sz="3300" b="1" dirty="0">
              <a:solidFill>
                <a:schemeClr val="tx2"/>
              </a:solidFill>
            </a:endParaRPr>
          </a:p>
          <a:p>
            <a:r>
              <a:rPr lang="cs-CZ" sz="3300" b="1" dirty="0">
                <a:solidFill>
                  <a:schemeClr val="tx2"/>
                </a:solidFill>
              </a:rPr>
              <a:t>Držitelé rozhodnutí o registraci – přes </a:t>
            </a:r>
            <a:r>
              <a:rPr lang="cs-CZ" sz="3300" b="1" dirty="0" err="1">
                <a:solidFill>
                  <a:schemeClr val="tx2"/>
                </a:solidFill>
              </a:rPr>
              <a:t>EudraVigilance</a:t>
            </a:r>
            <a:r>
              <a:rPr lang="cs-CZ" sz="3300" b="1" dirty="0">
                <a:solidFill>
                  <a:schemeClr val="tx2"/>
                </a:solidFill>
              </a:rPr>
              <a:t> (EV)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B60AB0-D6E6-41E1-84F4-51BF2535489A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Hlášení v národní databázi (CDNÚ)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A1EC2295-6916-471E-9FFD-7BEEB17A8C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1800" y="2078850"/>
            <a:ext cx="5759640" cy="1229462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B8D38738-9F81-47C0-9961-39BF3A402DE5}"/>
              </a:ext>
            </a:extLst>
          </p:cNvPr>
          <p:cNvSpPr txBox="1"/>
          <p:nvPr/>
        </p:nvSpPr>
        <p:spPr>
          <a:xfrm>
            <a:off x="457199" y="5921115"/>
            <a:ext cx="8570295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1400" dirty="0">
                <a:solidFill>
                  <a:schemeClr val="accent1"/>
                </a:solidFill>
              </a:rPr>
              <a:t>Novela Zákona o léčivech č.378/2007 Sb. – implementace Nařízení Evropského parlamentu a Rady (EU) č.1235/2010 a Směrnice Evropského parlamentu a Rady  2010/84/EU; §93a-c zákona o léčivech)</a:t>
            </a:r>
            <a:endParaRPr lang="cs-CZ" sz="1200" kern="1200" baseline="300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0F99EB4-2755-4ED0-99CE-6DA63847B6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027" y="683695"/>
            <a:ext cx="8505945" cy="1143000"/>
          </a:xfrm>
        </p:spPr>
        <p:txBody>
          <a:bodyPr/>
          <a:lstStyle/>
          <a:p>
            <a:r>
              <a:rPr lang="cs-CZ" dirty="0"/>
              <a:t>Změny systému hlášení podezření na NÚ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A535807-941E-41BC-B1CF-ADA035E4B2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9027" y="1693282"/>
            <a:ext cx="8640961" cy="4567265"/>
          </a:xfrm>
        </p:spPr>
        <p:txBody>
          <a:bodyPr>
            <a:normAutofit lnSpcReduction="10000"/>
          </a:bodyPr>
          <a:lstStyle/>
          <a:p>
            <a:r>
              <a:rPr lang="cs-CZ" dirty="0">
                <a:solidFill>
                  <a:schemeClr val="tx2"/>
                </a:solidFill>
              </a:rPr>
              <a:t>Změna</a:t>
            </a:r>
            <a:r>
              <a:rPr lang="cs-CZ" dirty="0"/>
              <a:t> evropské databáze </a:t>
            </a:r>
            <a:r>
              <a:rPr lang="cs-CZ" b="1" dirty="0" err="1">
                <a:solidFill>
                  <a:schemeClr val="tx2"/>
                </a:solidFill>
              </a:rPr>
              <a:t>EudraVigilance</a:t>
            </a:r>
            <a:r>
              <a:rPr lang="cs-CZ" dirty="0"/>
              <a:t>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(listopad 2017) – přechod na </a:t>
            </a:r>
            <a:r>
              <a:rPr lang="cs-CZ" sz="2800" b="1" dirty="0">
                <a:solidFill>
                  <a:schemeClr val="accent4"/>
                </a:solidFill>
              </a:rPr>
              <a:t>formát R3</a:t>
            </a:r>
          </a:p>
          <a:p>
            <a:endParaRPr lang="cs-CZ" dirty="0"/>
          </a:p>
          <a:p>
            <a:r>
              <a:rPr lang="cs-CZ" dirty="0"/>
              <a:t>Změna české databáze </a:t>
            </a:r>
            <a:r>
              <a:rPr lang="cs-CZ" dirty="0">
                <a:solidFill>
                  <a:schemeClr val="tx2"/>
                </a:solidFill>
              </a:rPr>
              <a:t>– </a:t>
            </a:r>
            <a:r>
              <a:rPr lang="cs-CZ" b="1" dirty="0"/>
              <a:t>C</a:t>
            </a:r>
            <a:r>
              <a:rPr lang="cs-CZ" dirty="0">
                <a:solidFill>
                  <a:schemeClr val="tx2"/>
                </a:solidFill>
              </a:rPr>
              <a:t>entrální </a:t>
            </a:r>
            <a:r>
              <a:rPr lang="cs-CZ" b="1" dirty="0"/>
              <a:t>d</a:t>
            </a:r>
            <a:r>
              <a:rPr lang="cs-CZ" dirty="0">
                <a:solidFill>
                  <a:schemeClr val="tx2"/>
                </a:solidFill>
              </a:rPr>
              <a:t>atabáze </a:t>
            </a:r>
            <a:r>
              <a:rPr lang="cs-CZ" b="1" dirty="0"/>
              <a:t>n</a:t>
            </a:r>
            <a:r>
              <a:rPr lang="cs-CZ" dirty="0">
                <a:solidFill>
                  <a:schemeClr val="tx2"/>
                </a:solidFill>
              </a:rPr>
              <a:t>ežádoucích </a:t>
            </a:r>
            <a:r>
              <a:rPr lang="cs-CZ" b="1" dirty="0"/>
              <a:t>ú</a:t>
            </a:r>
            <a:r>
              <a:rPr lang="cs-CZ" dirty="0">
                <a:solidFill>
                  <a:schemeClr val="tx2"/>
                </a:solidFill>
              </a:rPr>
              <a:t>činků – </a:t>
            </a:r>
            <a:r>
              <a:rPr lang="cs-CZ" b="1" dirty="0">
                <a:solidFill>
                  <a:schemeClr val="tx2"/>
                </a:solidFill>
              </a:rPr>
              <a:t>CDNÚ </a:t>
            </a:r>
            <a:r>
              <a:rPr lang="cs-CZ" dirty="0"/>
              <a:t>(zákonná povinnost SÚKL (</a:t>
            </a:r>
            <a:r>
              <a:rPr lang="cs-CZ" dirty="0" err="1"/>
              <a:t>ZoL</a:t>
            </a:r>
            <a:r>
              <a:rPr lang="cs-CZ" dirty="0"/>
              <a:t> §90 </a:t>
            </a:r>
            <a:r>
              <a:rPr lang="cs-CZ" dirty="0" err="1"/>
              <a:t>ods</a:t>
            </a:r>
            <a:r>
              <a:rPr lang="cs-CZ" dirty="0"/>
              <a:t> (1)a1 a §93c) hlášení NÚ) – přechod </a:t>
            </a:r>
            <a:r>
              <a:rPr lang="cs-CZ" b="1" dirty="0">
                <a:solidFill>
                  <a:schemeClr val="accent4"/>
                </a:solidFill>
              </a:rPr>
              <a:t>na R3</a:t>
            </a:r>
          </a:p>
          <a:p>
            <a:endParaRPr lang="cs-CZ" b="1" dirty="0">
              <a:solidFill>
                <a:schemeClr val="tx2"/>
              </a:solidFill>
            </a:endParaRPr>
          </a:p>
          <a:p>
            <a:r>
              <a:rPr lang="cs-CZ" b="1" dirty="0">
                <a:solidFill>
                  <a:schemeClr val="tx2"/>
                </a:solidFill>
              </a:rPr>
              <a:t>Změna pravidel pro odesílání hlášení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/>
              <a:t>Nezávažná hlášení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/>
              <a:t>Centralizovaný  reporting</a:t>
            </a:r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3E34380-DB17-4B15-AA5E-6BDF57DB8B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C6815-7F55-4458-8964-A485F460B5D6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AFF332C-77F5-47BD-A394-9C6CA562F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32B7D7B5-FBE6-4347-9A37-6BDD1ECB070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Změny ve FV systému – hlášení podezření na NÚ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A710BF62-79DF-4E41-8A54-1ED3E10485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1890" y="6127134"/>
            <a:ext cx="2895600" cy="542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3602382"/>
      </p:ext>
    </p:extLst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A7667-C16F-1845-89AD-2BAA799184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345" y="715183"/>
            <a:ext cx="8229600" cy="1143000"/>
          </a:xfrm>
        </p:spPr>
        <p:txBody>
          <a:bodyPr/>
          <a:lstStyle/>
          <a:p>
            <a:r>
              <a:rPr lang="cs-CZ" dirty="0"/>
              <a:t>Přehled hlášení NÚ v ČR v roce 2019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ABCCE8-0BC6-F44B-A616-A7B1FE6C61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6535" y="1628800"/>
            <a:ext cx="7350636" cy="1312729"/>
          </a:xfrm>
        </p:spPr>
        <p:txBody>
          <a:bodyPr/>
          <a:lstStyle/>
          <a:p>
            <a:r>
              <a:rPr lang="cs-CZ" dirty="0"/>
              <a:t>V roce 2019 </a:t>
            </a:r>
            <a:r>
              <a:rPr lang="en-US" dirty="0">
                <a:solidFill>
                  <a:schemeClr val="accent2"/>
                </a:solidFill>
              </a:rPr>
              <a:t>=</a:t>
            </a:r>
            <a:r>
              <a:rPr lang="cs-CZ" dirty="0">
                <a:solidFill>
                  <a:schemeClr val="accent2"/>
                </a:solidFill>
              </a:rPr>
              <a:t>&gt;</a:t>
            </a:r>
            <a:r>
              <a:rPr lang="cs-CZ" dirty="0"/>
              <a:t> celkem</a:t>
            </a:r>
            <a:r>
              <a:rPr lang="cs-CZ" sz="2600" b="1" dirty="0">
                <a:solidFill>
                  <a:srgbClr val="FF0000"/>
                </a:solidFill>
              </a:rPr>
              <a:t> </a:t>
            </a:r>
            <a:r>
              <a:rPr lang="cs-CZ" sz="3200" b="1" dirty="0">
                <a:solidFill>
                  <a:schemeClr val="tx2"/>
                </a:solidFill>
              </a:rPr>
              <a:t>3 568 hlášení</a:t>
            </a:r>
            <a:endParaRPr lang="cs-CZ" b="1" dirty="0">
              <a:solidFill>
                <a:schemeClr val="tx2"/>
              </a:solidFill>
            </a:endParaRPr>
          </a:p>
          <a:p>
            <a:endParaRPr lang="cs-CZ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727717-060B-C441-B20C-9E4B8A2C17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C0A44E-840B-4DE6-975A-6A93AD1591A6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9B1320-31D8-1148-BF4B-1ADAAE1A9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38345" y="6354000"/>
            <a:ext cx="2895600" cy="365125"/>
          </a:xfrm>
        </p:spPr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72F3D4A-9530-3342-9CB5-FD196B3C9D8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Přehled hlášení NÚ v ČR v roce 2018</a:t>
            </a: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BB567725-0DE2-447B-A718-58740610AD1B}"/>
              </a:ext>
            </a:extLst>
          </p:cNvPr>
          <p:cNvGrpSpPr/>
          <p:nvPr/>
        </p:nvGrpSpPr>
        <p:grpSpPr>
          <a:xfrm>
            <a:off x="909299" y="2258870"/>
            <a:ext cx="7218096" cy="4095130"/>
            <a:chOff x="1074862" y="2258870"/>
            <a:chExt cx="7218096" cy="4095130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D230262D-748F-4946-941A-A86487D94A7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074862" y="2258870"/>
              <a:ext cx="7007528" cy="4095130"/>
            </a:xfrm>
            <a:prstGeom prst="rect">
              <a:avLst/>
            </a:prstGeom>
          </p:spPr>
        </p:pic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BB39BA35-9B06-8745-AAA5-48C24F87CA9D}"/>
                </a:ext>
              </a:extLst>
            </p:cNvPr>
            <p:cNvSpPr/>
            <p:nvPr/>
          </p:nvSpPr>
          <p:spPr>
            <a:xfrm>
              <a:off x="7137285" y="3553724"/>
              <a:ext cx="641771" cy="505346"/>
            </a:xfrm>
            <a:prstGeom prst="ellipse">
              <a:avLst/>
            </a:prstGeom>
            <a:noFill/>
            <a:ln w="5715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Down Arrow 9">
              <a:extLst>
                <a:ext uri="{FF2B5EF4-FFF2-40B4-BE49-F238E27FC236}">
                  <a16:creationId xmlns:a16="http://schemas.microsoft.com/office/drawing/2014/main" id="{DDAD585A-704C-7049-B3FE-ED92A05DDF3F}"/>
                </a:ext>
              </a:extLst>
            </p:cNvPr>
            <p:cNvSpPr/>
            <p:nvPr/>
          </p:nvSpPr>
          <p:spPr>
            <a:xfrm rot="1444281">
              <a:off x="7863718" y="2672329"/>
              <a:ext cx="429240" cy="784709"/>
            </a:xfrm>
            <a:prstGeom prst="downArrow">
              <a:avLst/>
            </a:prstGeom>
            <a:solidFill>
              <a:schemeClr val="tx2"/>
            </a:solidFill>
            <a:ln w="38100"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2876388654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7939870-CBFB-4135-83AD-8644AFF52B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5393" y="630000"/>
            <a:ext cx="8229600" cy="1143000"/>
          </a:xfrm>
        </p:spPr>
        <p:txBody>
          <a:bodyPr/>
          <a:lstStyle/>
          <a:p>
            <a:r>
              <a:rPr lang="cs-CZ" dirty="0"/>
              <a:t>Přehled hlášení NÚ v ČR v roce 2019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0CE854EC-9EC4-4327-8895-BB19B316F9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2755" y="1808820"/>
            <a:ext cx="8578489" cy="4860540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cs-CZ" b="1" dirty="0">
                <a:solidFill>
                  <a:schemeClr val="tx2"/>
                </a:solidFill>
              </a:rPr>
              <a:t>3 568 hlášení </a:t>
            </a:r>
            <a:r>
              <a:rPr lang="cs-CZ" dirty="0"/>
              <a:t>se jeví jako značný pokles proti nárůstu v roce 2018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Nárůst v roce 2018 způsoben především přechodným </a:t>
            </a:r>
            <a:r>
              <a:rPr lang="cs-CZ" b="1" dirty="0">
                <a:solidFill>
                  <a:schemeClr val="tx2"/>
                </a:solidFill>
              </a:rPr>
              <a:t>přijímáním nezávažných hlášení od držitelů</a:t>
            </a:r>
          </a:p>
          <a:p>
            <a:endParaRPr lang="cs-CZ" dirty="0"/>
          </a:p>
          <a:p>
            <a:pPr lvl="1">
              <a:buFont typeface="Wingdings" panose="05000000000000000000" pitchFamily="2" charset="2"/>
              <a:buChar char="q"/>
            </a:pPr>
            <a:r>
              <a:rPr lang="cs-CZ" b="1" dirty="0">
                <a:solidFill>
                  <a:schemeClr val="tx2"/>
                </a:solidFill>
              </a:rPr>
              <a:t>1. pololetí 2018 </a:t>
            </a:r>
            <a:r>
              <a:rPr lang="cs-CZ" dirty="0"/>
              <a:t>- všechna závažná i nezávažná hlášení od držitelů zasílána na SÚKL</a:t>
            </a:r>
          </a:p>
          <a:p>
            <a:pPr lvl="1">
              <a:buFont typeface="Wingdings" panose="05000000000000000000" pitchFamily="2" charset="2"/>
              <a:buChar char="q"/>
            </a:pPr>
            <a:endParaRPr lang="cs-CZ" dirty="0"/>
          </a:p>
          <a:p>
            <a:pPr lvl="1">
              <a:buFont typeface="Wingdings" panose="05000000000000000000" pitchFamily="2" charset="2"/>
              <a:buChar char="q"/>
            </a:pPr>
            <a:r>
              <a:rPr lang="cs-CZ" b="1" dirty="0">
                <a:solidFill>
                  <a:schemeClr val="tx2"/>
                </a:solidFill>
              </a:rPr>
              <a:t>Od 2. pololetí 2018 </a:t>
            </a:r>
            <a:r>
              <a:rPr lang="cs-CZ" dirty="0"/>
              <a:t>- SÚKL </a:t>
            </a:r>
            <a:r>
              <a:rPr lang="cs-CZ" b="1" u="sng" dirty="0"/>
              <a:t>přestává přijímat nezávažná hlášení </a:t>
            </a:r>
            <a:r>
              <a:rPr lang="cs-CZ" dirty="0"/>
              <a:t>od držitelů (vše je v databázi </a:t>
            </a:r>
            <a:r>
              <a:rPr lang="cs-CZ" dirty="0" err="1"/>
              <a:t>EudraVigilance</a:t>
            </a:r>
            <a:r>
              <a:rPr lang="cs-CZ" dirty="0"/>
              <a:t>)</a:t>
            </a:r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5A8272D-6CFE-4079-B38F-56A253A3F3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18D48F-2D51-41F3-B3B1-FB3CFA6F28B9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F8DCD83-33C4-41D3-B603-4D43D4293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0FF0A0E8-1F61-4CEA-BDB9-607E77EAD10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Přehled hlášení NÚ v ČR v roce 2019</a:t>
            </a:r>
          </a:p>
        </p:txBody>
      </p:sp>
      <p:pic>
        <p:nvPicPr>
          <p:cNvPr id="10" name="Graphic 9" descr="Bar graph with downward trend">
            <a:extLst>
              <a:ext uri="{FF2B5EF4-FFF2-40B4-BE49-F238E27FC236}">
                <a16:creationId xmlns:a16="http://schemas.microsoft.com/office/drawing/2014/main" id="{5E3B3CAA-8063-E749-88C8-3B151ADB6E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317305" y="791819"/>
            <a:ext cx="1035115" cy="10351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225536"/>
      </p:ext>
    </p:extLst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Obdélník: se zakulacenými rohy 31">
            <a:extLst>
              <a:ext uri="{FF2B5EF4-FFF2-40B4-BE49-F238E27FC236}">
                <a16:creationId xmlns:a16="http://schemas.microsoft.com/office/drawing/2014/main" id="{5B93F310-1C55-4915-8EFF-B52B5BC5FF78}"/>
              </a:ext>
            </a:extLst>
          </p:cNvPr>
          <p:cNvSpPr/>
          <p:nvPr/>
        </p:nvSpPr>
        <p:spPr>
          <a:xfrm>
            <a:off x="1315626" y="1834622"/>
            <a:ext cx="4066464" cy="4410490"/>
          </a:xfrm>
          <a:prstGeom prst="roundRect">
            <a:avLst/>
          </a:prstGeom>
          <a:gradFill flip="none" rotWithShape="1">
            <a:gsLst>
              <a:gs pos="0">
                <a:schemeClr val="accent3">
                  <a:tint val="50000"/>
                  <a:satMod val="300000"/>
                </a:schemeClr>
              </a:gs>
              <a:gs pos="100000">
                <a:srgbClr val="0070C0"/>
              </a:gs>
            </a:gsLst>
            <a:lin ang="2700000" scaled="1"/>
            <a:tileRect/>
          </a:gradFill>
          <a:ln w="57150"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 dirty="0">
              <a:gradFill flip="none" rotWithShape="1">
                <a:gsLst>
                  <a:gs pos="0">
                    <a:schemeClr val="accent2">
                      <a:lumMod val="5000"/>
                      <a:lumOff val="95000"/>
                    </a:schemeClr>
                  </a:gs>
                  <a:gs pos="74000">
                    <a:schemeClr val="accent2">
                      <a:lumMod val="45000"/>
                      <a:lumOff val="55000"/>
                    </a:schemeClr>
                  </a:gs>
                  <a:gs pos="64000">
                    <a:schemeClr val="accent2">
                      <a:lumMod val="45000"/>
                      <a:lumOff val="55000"/>
                    </a:schemeClr>
                  </a:gs>
                  <a:gs pos="28000">
                    <a:schemeClr val="accent2">
                      <a:lumMod val="30000"/>
                      <a:lumOff val="70000"/>
                    </a:schemeClr>
                  </a:gs>
                </a:gsLst>
                <a:lin ang="5400000" scaled="1"/>
                <a:tileRect/>
              </a:gradFill>
            </a:endParaRPr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D24AEA64-B57D-4944-A0EF-FB3505DCA3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7992" y="755830"/>
            <a:ext cx="8229600" cy="1143000"/>
          </a:xfrm>
        </p:spPr>
        <p:txBody>
          <a:bodyPr/>
          <a:lstStyle/>
          <a:p>
            <a:r>
              <a:rPr lang="cs-CZ" dirty="0"/>
              <a:t>Přehled hlášení NÚ v ČR v roce 2019</a:t>
            </a:r>
          </a:p>
        </p:txBody>
      </p:sp>
      <p:sp>
        <p:nvSpPr>
          <p:cNvPr id="7" name="Zástupný symbol pro obsah 6">
            <a:extLst>
              <a:ext uri="{FF2B5EF4-FFF2-40B4-BE49-F238E27FC236}">
                <a16:creationId xmlns:a16="http://schemas.microsoft.com/office/drawing/2014/main" id="{1F99EF8E-A43A-4A37-BF02-82ADE0CCCA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685529" y="1689866"/>
            <a:ext cx="3590537" cy="4825276"/>
          </a:xfrm>
        </p:spPr>
        <p:txBody>
          <a:bodyPr/>
          <a:lstStyle/>
          <a:p>
            <a:pPr marL="0" indent="0" algn="ctr">
              <a:buNone/>
            </a:pPr>
            <a:endParaRPr lang="cs-CZ" b="1" dirty="0"/>
          </a:p>
          <a:p>
            <a:pPr marL="0" indent="0">
              <a:buNone/>
            </a:pPr>
            <a:r>
              <a:rPr lang="cs-CZ" sz="4400" b="1" dirty="0"/>
              <a:t>SÚKL – </a:t>
            </a:r>
            <a:r>
              <a:rPr lang="cs-CZ" sz="4400" b="1" dirty="0">
                <a:solidFill>
                  <a:schemeClr val="tx2"/>
                </a:solidFill>
              </a:rPr>
              <a:t>1 736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1EAD5E8-6C4F-42A5-ADCA-A94AB87E4A3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272500" y="6356350"/>
            <a:ext cx="1800000" cy="360000"/>
          </a:xfrm>
        </p:spPr>
        <p:txBody>
          <a:bodyPr/>
          <a:lstStyle/>
          <a:p>
            <a:fld id="{6BC11405-93EA-40EE-A7BC-AFC37DE024FF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93289CE-D6A0-4408-BEF8-2837744377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8" name="Zástupný symbol pro text 7">
            <a:extLst>
              <a:ext uri="{FF2B5EF4-FFF2-40B4-BE49-F238E27FC236}">
                <a16:creationId xmlns:a16="http://schemas.microsoft.com/office/drawing/2014/main" id="{3BCDF1FA-D95C-4605-98FD-5412722B35D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Přehled hlášení NÚ v ČR v roce 2019</a:t>
            </a:r>
          </a:p>
          <a:p>
            <a:endParaRPr lang="cs-CZ" dirty="0"/>
          </a:p>
        </p:txBody>
      </p:sp>
      <p:grpSp>
        <p:nvGrpSpPr>
          <p:cNvPr id="27" name="Skupina 26">
            <a:extLst>
              <a:ext uri="{FF2B5EF4-FFF2-40B4-BE49-F238E27FC236}">
                <a16:creationId xmlns:a16="http://schemas.microsoft.com/office/drawing/2014/main" id="{018B6B1D-47F3-4B44-891F-75D08153F96E}"/>
              </a:ext>
            </a:extLst>
          </p:cNvPr>
          <p:cNvGrpSpPr/>
          <p:nvPr/>
        </p:nvGrpSpPr>
        <p:grpSpPr>
          <a:xfrm>
            <a:off x="1781551" y="3414775"/>
            <a:ext cx="3398491" cy="2115235"/>
            <a:chOff x="1072953" y="2789799"/>
            <a:chExt cx="3398491" cy="2115235"/>
          </a:xfrm>
        </p:grpSpPr>
        <p:sp>
          <p:nvSpPr>
            <p:cNvPr id="14" name="Šipka: doleva a nahoru 13">
              <a:extLst>
                <a:ext uri="{FF2B5EF4-FFF2-40B4-BE49-F238E27FC236}">
                  <a16:creationId xmlns:a16="http://schemas.microsoft.com/office/drawing/2014/main" id="{77F5EB12-3DC9-4CA1-9229-E97813976051}"/>
                </a:ext>
              </a:extLst>
            </p:cNvPr>
            <p:cNvSpPr/>
            <p:nvPr/>
          </p:nvSpPr>
          <p:spPr>
            <a:xfrm rot="13622114">
              <a:off x="2213112" y="2783804"/>
              <a:ext cx="623898" cy="635888"/>
            </a:xfrm>
            <a:prstGeom prst="leftUpArrow">
              <a:avLst>
                <a:gd name="adj1" fmla="val 14445"/>
                <a:gd name="adj2" fmla="val 20083"/>
                <a:gd name="adj3" fmla="val 25000"/>
              </a:avLst>
            </a:prstGeom>
          </p:spPr>
          <p:style>
            <a:lnRef idx="3">
              <a:schemeClr val="lt1"/>
            </a:lnRef>
            <a:fillRef idx="1">
              <a:schemeClr val="dk1"/>
            </a:fillRef>
            <a:effectRef idx="1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9" name="TextovéPole 18">
              <a:extLst>
                <a:ext uri="{FF2B5EF4-FFF2-40B4-BE49-F238E27FC236}">
                  <a16:creationId xmlns:a16="http://schemas.microsoft.com/office/drawing/2014/main" id="{A10441D5-FA55-4109-B59C-FA96FFB5F38B}"/>
                </a:ext>
              </a:extLst>
            </p:cNvPr>
            <p:cNvSpPr txBox="1"/>
            <p:nvPr/>
          </p:nvSpPr>
          <p:spPr>
            <a:xfrm>
              <a:off x="1072953" y="3528503"/>
              <a:ext cx="1537340" cy="137653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cs-CZ" sz="4400" b="1" kern="1200" baseline="30000" dirty="0">
                  <a:solidFill>
                    <a:schemeClr val="tx2"/>
                  </a:solidFill>
                  <a:latin typeface="+mn-lt"/>
                  <a:ea typeface="+mn-ea"/>
                  <a:cs typeface="+mn-cs"/>
                </a:rPr>
                <a:t>Z: 789</a:t>
              </a:r>
            </a:p>
            <a:p>
              <a:pPr marL="0" marR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cs-CZ" sz="4400" b="1" baseline="30000" dirty="0">
                  <a:solidFill>
                    <a:schemeClr val="tx2"/>
                  </a:solidFill>
                </a:rPr>
                <a:t>45,5 %</a:t>
              </a:r>
              <a:endParaRPr lang="cs-CZ" sz="4400" b="1" kern="1200" baseline="30000" dirty="0">
                <a:solidFill>
                  <a:schemeClr val="tx2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0" name="TextovéPole 19">
              <a:extLst>
                <a:ext uri="{FF2B5EF4-FFF2-40B4-BE49-F238E27FC236}">
                  <a16:creationId xmlns:a16="http://schemas.microsoft.com/office/drawing/2014/main" id="{221667FA-D6AB-4F7E-8C72-C9889F6E9A19}"/>
                </a:ext>
              </a:extLst>
            </p:cNvPr>
            <p:cNvSpPr txBox="1"/>
            <p:nvPr/>
          </p:nvSpPr>
          <p:spPr>
            <a:xfrm>
              <a:off x="2880323" y="3509879"/>
              <a:ext cx="1591121" cy="1376531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cs-CZ" sz="4400" b="1" kern="1200" baseline="300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rPr>
                <a:t>N: 947</a:t>
              </a:r>
            </a:p>
            <a:p>
              <a:pPr marL="0" marR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cs-CZ" sz="4400" b="1" kern="1200" baseline="300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rPr>
                <a:t>54,6 %</a:t>
              </a:r>
            </a:p>
          </p:txBody>
        </p:sp>
      </p:grpSp>
      <p:sp>
        <p:nvSpPr>
          <p:cNvPr id="6" name="TextovéPole 5">
            <a:extLst>
              <a:ext uri="{FF2B5EF4-FFF2-40B4-BE49-F238E27FC236}">
                <a16:creationId xmlns:a16="http://schemas.microsoft.com/office/drawing/2014/main" id="{2491CFD7-2DAF-4F6A-BD3F-A3729731B015}"/>
              </a:ext>
            </a:extLst>
          </p:cNvPr>
          <p:cNvSpPr txBox="1"/>
          <p:nvPr/>
        </p:nvSpPr>
        <p:spPr>
          <a:xfrm>
            <a:off x="1916705" y="5963670"/>
            <a:ext cx="3191443" cy="27699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1800" b="1" kern="1200" baseline="30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 – závažná hlášení</a:t>
            </a:r>
            <a:r>
              <a:rPr lang="cs-CZ" b="1" baseline="30000" dirty="0"/>
              <a:t>; N – nezávažná hlášení</a:t>
            </a:r>
            <a:endParaRPr lang="cs-CZ" sz="1800" b="1" kern="1200" baseline="300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1F1E8635-D85B-4ABD-AD2D-7191B8EC41F5}"/>
              </a:ext>
            </a:extLst>
          </p:cNvPr>
          <p:cNvSpPr txBox="1"/>
          <p:nvPr/>
        </p:nvSpPr>
        <p:spPr>
          <a:xfrm>
            <a:off x="5832140" y="3251882"/>
            <a:ext cx="2565285" cy="107721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cs-CZ" sz="3200" b="1" dirty="0">
                <a:solidFill>
                  <a:schemeClr val="tx2"/>
                </a:solidFill>
              </a:rPr>
              <a:t>Držitelé </a:t>
            </a:r>
          </a:p>
          <a:p>
            <a:r>
              <a:rPr lang="cs-CZ" sz="3200" b="1" dirty="0">
                <a:solidFill>
                  <a:schemeClr val="accent5"/>
                </a:solidFill>
              </a:rPr>
              <a:t>1 832 hlášení</a:t>
            </a:r>
            <a:endParaRPr lang="cs-CZ" sz="4400" b="1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30077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>
            <a:extLst>
              <a:ext uri="{FF2B5EF4-FFF2-40B4-BE49-F238E27FC236}">
                <a16:creationId xmlns:a16="http://schemas.microsoft.com/office/drawing/2014/main" id="{C9ABB67C-DE93-40D5-8080-31E9ABE92E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113965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000" dirty="0"/>
              <a:t>Detailní přehled hlášení za rok 2019</a:t>
            </a:r>
            <a:br>
              <a:rPr lang="cs-CZ" dirty="0"/>
            </a:b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DF63451-1173-46B9-A2BB-B707B40AB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295BB8-1A50-41AE-A7CE-652A2C513E7C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DC0D5CC-0E5A-4A73-A4AE-E62DDDC40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8" name="Zástupný symbol pro text 7">
            <a:extLst>
              <a:ext uri="{FF2B5EF4-FFF2-40B4-BE49-F238E27FC236}">
                <a16:creationId xmlns:a16="http://schemas.microsoft.com/office/drawing/2014/main" id="{4812EBCF-25D9-4AAD-B3AE-1D70125FB0F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Detailní přehled hlášení za rok 2019</a:t>
            </a:r>
          </a:p>
        </p:txBody>
      </p:sp>
    </p:spTree>
    <p:extLst>
      <p:ext uri="{BB962C8B-B14F-4D97-AF65-F5344CB8AC3E}">
        <p14:creationId xmlns:p14="http://schemas.microsoft.com/office/powerpoint/2010/main" val="912220301"/>
      </p:ext>
    </p:extLst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442BF4D-1798-488B-94E1-CD7F9DC27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510" y="1029239"/>
            <a:ext cx="8229600" cy="1143000"/>
          </a:xfrm>
        </p:spPr>
        <p:txBody>
          <a:bodyPr/>
          <a:lstStyle/>
          <a:p>
            <a:r>
              <a:rPr lang="cs-CZ" dirty="0"/>
              <a:t>Počet hlášení za rok 2019 – SÚKL a držitelé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403863C-84F6-4EA9-BCBE-8FD83FBDD1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213E9-B318-4167-BED8-AC416ABC3492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47C45AF-4141-471B-AF6E-ADBB1213D6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5303873F-611D-44A5-BCDF-E80C489C513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Detailní přehled hlášení za rok 2019</a:t>
            </a:r>
          </a:p>
        </p:txBody>
      </p:sp>
      <p:grpSp>
        <p:nvGrpSpPr>
          <p:cNvPr id="12" name="Skupina 11">
            <a:extLst>
              <a:ext uri="{FF2B5EF4-FFF2-40B4-BE49-F238E27FC236}">
                <a16:creationId xmlns:a16="http://schemas.microsoft.com/office/drawing/2014/main" id="{FB406CBB-52D6-409A-A88C-DE28920CBA5F}"/>
              </a:ext>
            </a:extLst>
          </p:cNvPr>
          <p:cNvGrpSpPr/>
          <p:nvPr/>
        </p:nvGrpSpPr>
        <p:grpSpPr>
          <a:xfrm>
            <a:off x="4932040" y="2031288"/>
            <a:ext cx="4217351" cy="3917992"/>
            <a:chOff x="4540114" y="2005524"/>
            <a:chExt cx="4217351" cy="3917992"/>
          </a:xfrm>
        </p:grpSpPr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D84525B9-9731-4C20-930B-0F3975CFC8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540114" y="2168860"/>
              <a:ext cx="4217351" cy="3754656"/>
            </a:xfrm>
            <a:prstGeom prst="rect">
              <a:avLst/>
            </a:prstGeom>
          </p:spPr>
        </p:pic>
        <p:sp>
          <p:nvSpPr>
            <p:cNvPr id="9" name="TextovéPole 8">
              <a:extLst>
                <a:ext uri="{FF2B5EF4-FFF2-40B4-BE49-F238E27FC236}">
                  <a16:creationId xmlns:a16="http://schemas.microsoft.com/office/drawing/2014/main" id="{D3DC6F58-0723-48E7-A544-0E0FCCC94D22}"/>
                </a:ext>
              </a:extLst>
            </p:cNvPr>
            <p:cNvSpPr txBox="1"/>
            <p:nvPr/>
          </p:nvSpPr>
          <p:spPr>
            <a:xfrm>
              <a:off x="6344559" y="2005524"/>
              <a:ext cx="87423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cs-CZ" sz="3600" b="1" kern="1200" baseline="300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rPr>
                <a:t>2019</a:t>
              </a:r>
              <a:endParaRPr lang="cs-CZ" sz="1800" b="1" kern="1200" baseline="300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10" name="Skupina 9">
            <a:extLst>
              <a:ext uri="{FF2B5EF4-FFF2-40B4-BE49-F238E27FC236}">
                <a16:creationId xmlns:a16="http://schemas.microsoft.com/office/drawing/2014/main" id="{6A32FD63-8D99-4722-A144-4851F2164EE1}"/>
              </a:ext>
            </a:extLst>
          </p:cNvPr>
          <p:cNvGrpSpPr/>
          <p:nvPr/>
        </p:nvGrpSpPr>
        <p:grpSpPr>
          <a:xfrm>
            <a:off x="6982601" y="4583849"/>
            <a:ext cx="2161399" cy="2115457"/>
            <a:chOff x="6982601" y="4583849"/>
            <a:chExt cx="2161399" cy="2115457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1D00AE63-DEF0-4A6B-8BC3-4D5C5F0F74B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102402" y="4583849"/>
              <a:ext cx="2041598" cy="1987222"/>
            </a:xfrm>
            <a:prstGeom prst="rect">
              <a:avLst/>
            </a:prstGeom>
            <a:effectLst>
              <a:softEdge rad="317500"/>
            </a:effectLst>
          </p:spPr>
        </p:pic>
        <p:sp>
          <p:nvSpPr>
            <p:cNvPr id="11" name="TextovéPole 10">
              <a:extLst>
                <a:ext uri="{FF2B5EF4-FFF2-40B4-BE49-F238E27FC236}">
                  <a16:creationId xmlns:a16="http://schemas.microsoft.com/office/drawing/2014/main" id="{245FE089-FC1A-4158-B83D-4E338366AA98}"/>
                </a:ext>
              </a:extLst>
            </p:cNvPr>
            <p:cNvSpPr txBox="1"/>
            <p:nvPr/>
          </p:nvSpPr>
          <p:spPr>
            <a:xfrm>
              <a:off x="6982601" y="6237641"/>
              <a:ext cx="87423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cs-CZ" sz="3600" b="1" kern="1200" baseline="300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rPr>
                <a:t>2018</a:t>
              </a:r>
              <a:endParaRPr lang="cs-CZ" sz="1800" b="1" kern="1200" baseline="300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D5EB0E0F-F8CE-42CE-8976-0893EF095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510" y="3110310"/>
            <a:ext cx="5157065" cy="2658950"/>
          </a:xfrm>
        </p:spPr>
        <p:txBody>
          <a:bodyPr>
            <a:normAutofit/>
          </a:bodyPr>
          <a:lstStyle/>
          <a:p>
            <a:r>
              <a:rPr lang="cs-CZ" sz="3400" b="1" dirty="0">
                <a:solidFill>
                  <a:schemeClr val="tx2"/>
                </a:solidFill>
              </a:rPr>
              <a:t> Držitelé </a:t>
            </a:r>
            <a:r>
              <a:rPr lang="cs-CZ" sz="3400" dirty="0"/>
              <a:t>hlášení -</a:t>
            </a:r>
            <a:r>
              <a:rPr lang="cs-CZ" sz="3400" b="1" dirty="0">
                <a:solidFill>
                  <a:schemeClr val="tx2"/>
                </a:solidFill>
              </a:rPr>
              <a:t> 51,4 %</a:t>
            </a:r>
          </a:p>
          <a:p>
            <a:endParaRPr lang="cs-CZ" sz="3400" b="1" dirty="0">
              <a:solidFill>
                <a:srgbClr val="FF0000"/>
              </a:solidFill>
            </a:endParaRPr>
          </a:p>
          <a:p>
            <a:r>
              <a:rPr lang="cs-CZ" sz="3400" b="1" dirty="0"/>
              <a:t> </a:t>
            </a:r>
            <a:r>
              <a:rPr lang="cs-CZ" sz="3400" b="1" dirty="0">
                <a:solidFill>
                  <a:schemeClr val="tx2"/>
                </a:solidFill>
              </a:rPr>
              <a:t>SÚKL</a:t>
            </a:r>
            <a:r>
              <a:rPr lang="cs-CZ" sz="3400" dirty="0"/>
              <a:t> hlášení -</a:t>
            </a:r>
            <a:r>
              <a:rPr lang="cs-CZ" sz="3400" b="1" dirty="0"/>
              <a:t> </a:t>
            </a:r>
            <a:r>
              <a:rPr lang="cs-CZ" sz="3400" b="1" dirty="0">
                <a:solidFill>
                  <a:schemeClr val="tx2"/>
                </a:solidFill>
              </a:rPr>
              <a:t>48,7 %</a:t>
            </a:r>
          </a:p>
          <a:p>
            <a:pPr marL="0" indent="0">
              <a:buNone/>
            </a:pPr>
            <a:endParaRPr lang="cs-CZ" sz="3400" dirty="0"/>
          </a:p>
        </p:txBody>
      </p:sp>
      <p:pic>
        <p:nvPicPr>
          <p:cNvPr id="15" name="Graphic 14" descr="List">
            <a:extLst>
              <a:ext uri="{FF2B5EF4-FFF2-40B4-BE49-F238E27FC236}">
                <a16:creationId xmlns:a16="http://schemas.microsoft.com/office/drawing/2014/main" id="{FA243D07-A561-A746-8699-AEE4C7673B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632340" y="807366"/>
            <a:ext cx="1316489" cy="1316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54673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D5B93-6C27-8645-8F7B-AC160EE7A2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525" y="890845"/>
            <a:ext cx="8229600" cy="1143000"/>
          </a:xfrm>
        </p:spPr>
        <p:txBody>
          <a:bodyPr/>
          <a:lstStyle/>
          <a:p>
            <a:r>
              <a:rPr lang="cs-CZ" dirty="0"/>
              <a:t>Přijatá hlášení za rok 2019 – od držitelů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AF0B93-655B-544A-B0D4-2FFF2C070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1530" y="1898830"/>
            <a:ext cx="7560840" cy="4608710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cs-CZ" sz="3200" dirty="0"/>
              <a:t>		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3100" dirty="0"/>
              <a:t>V roce </a:t>
            </a:r>
            <a:r>
              <a:rPr lang="cs-CZ" sz="3100" b="1" dirty="0"/>
              <a:t>2019 </a:t>
            </a:r>
            <a:r>
              <a:rPr lang="cs-CZ" sz="3100" dirty="0"/>
              <a:t>- </a:t>
            </a:r>
            <a:r>
              <a:rPr lang="cs-CZ" sz="3100" b="1" dirty="0">
                <a:solidFill>
                  <a:schemeClr val="accent4"/>
                </a:solidFill>
              </a:rPr>
              <a:t>1 832 hlášení</a:t>
            </a:r>
            <a:endParaRPr lang="cs-CZ" sz="3100" dirty="0"/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3100" dirty="0"/>
              <a:t>V roce </a:t>
            </a:r>
            <a:r>
              <a:rPr lang="cs-CZ" sz="3100" b="1" dirty="0"/>
              <a:t>2018</a:t>
            </a:r>
            <a:r>
              <a:rPr lang="cs-CZ" sz="3100" dirty="0"/>
              <a:t> - </a:t>
            </a:r>
            <a:r>
              <a:rPr lang="cs-CZ" sz="3100" b="1" dirty="0">
                <a:solidFill>
                  <a:schemeClr val="accent4"/>
                </a:solidFill>
              </a:rPr>
              <a:t>3 450 hlášení</a:t>
            </a:r>
            <a:endParaRPr lang="cs-CZ" sz="3100" dirty="0"/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3100" dirty="0"/>
              <a:t>V roce </a:t>
            </a:r>
            <a:r>
              <a:rPr lang="cs-CZ" sz="3100" b="1" dirty="0"/>
              <a:t>2017</a:t>
            </a:r>
            <a:r>
              <a:rPr lang="cs-CZ" sz="3100" dirty="0"/>
              <a:t> - </a:t>
            </a:r>
            <a:r>
              <a:rPr lang="cs-CZ" sz="3100" b="1" dirty="0">
                <a:solidFill>
                  <a:schemeClr val="accent4"/>
                </a:solidFill>
              </a:rPr>
              <a:t>1 766 hlášení</a:t>
            </a:r>
          </a:p>
          <a:p>
            <a:pPr lvl="2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sz="3100" dirty="0"/>
              <a:t>V roce </a:t>
            </a:r>
            <a:r>
              <a:rPr lang="cs-CZ" sz="3100" b="1" dirty="0"/>
              <a:t>2016</a:t>
            </a:r>
            <a:r>
              <a:rPr lang="cs-CZ" sz="3100" dirty="0"/>
              <a:t> - </a:t>
            </a:r>
            <a:r>
              <a:rPr lang="cs-CZ" sz="3100" b="1" dirty="0">
                <a:solidFill>
                  <a:schemeClr val="accent4"/>
                </a:solidFill>
              </a:rPr>
              <a:t>1 637 hlášení</a:t>
            </a:r>
          </a:p>
          <a:p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64657B-E0F1-2543-9B3B-E4694920BE6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957465" y="6489380"/>
            <a:ext cx="1800000" cy="360000"/>
          </a:xfrm>
        </p:spPr>
        <p:txBody>
          <a:bodyPr/>
          <a:lstStyle/>
          <a:p>
            <a:fld id="{AE7DAA81-1457-4170-9AE8-84706938EF1E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228879-7D9A-C048-B2A7-7A81596B4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51520" y="6484255"/>
            <a:ext cx="2895600" cy="365125"/>
          </a:xfrm>
        </p:spPr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609FCED-46C1-E142-A372-8175F04A5F3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Detailní přehled hlášení za rok 2019</a:t>
            </a: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1FB000E2-2D42-4C40-8AFB-222D81FCB717}"/>
              </a:ext>
            </a:extLst>
          </p:cNvPr>
          <p:cNvGrpSpPr/>
          <p:nvPr/>
        </p:nvGrpSpPr>
        <p:grpSpPr>
          <a:xfrm>
            <a:off x="7767355" y="1321600"/>
            <a:ext cx="1179712" cy="4717690"/>
            <a:chOff x="7629409" y="1313765"/>
            <a:chExt cx="1179712" cy="4717690"/>
          </a:xfrm>
        </p:grpSpPr>
        <p:pic>
          <p:nvPicPr>
            <p:cNvPr id="8" name="Grafický objekt 7" descr="Otevřená obálka">
              <a:extLst>
                <a:ext uri="{FF2B5EF4-FFF2-40B4-BE49-F238E27FC236}">
                  <a16:creationId xmlns:a16="http://schemas.microsoft.com/office/drawing/2014/main" id="{1E4BE3FB-41EB-4FF8-9F56-6C12F8F1371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633684" y="4869160"/>
              <a:ext cx="1162295" cy="1162295"/>
            </a:xfrm>
            <a:prstGeom prst="rect">
              <a:avLst/>
            </a:prstGeom>
          </p:spPr>
        </p:pic>
        <p:pic>
          <p:nvPicPr>
            <p:cNvPr id="10" name="Grafický objekt 9" descr="E-mail">
              <a:extLst>
                <a:ext uri="{FF2B5EF4-FFF2-40B4-BE49-F238E27FC236}">
                  <a16:creationId xmlns:a16="http://schemas.microsoft.com/office/drawing/2014/main" id="{2724977D-FEA0-42C5-B015-26CAE4328FC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7646826" y="2500436"/>
              <a:ext cx="1162295" cy="1162295"/>
            </a:xfrm>
            <a:prstGeom prst="rect">
              <a:avLst/>
            </a:prstGeom>
          </p:spPr>
        </p:pic>
        <p:pic>
          <p:nvPicPr>
            <p:cNvPr id="12" name="Grafický objekt 11" descr="Obálka">
              <a:extLst>
                <a:ext uri="{FF2B5EF4-FFF2-40B4-BE49-F238E27FC236}">
                  <a16:creationId xmlns:a16="http://schemas.microsoft.com/office/drawing/2014/main" id="{166762EF-CB60-4847-86E7-15990BAD46DF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7629409" y="1313765"/>
              <a:ext cx="1162295" cy="1162295"/>
            </a:xfrm>
            <a:prstGeom prst="rect">
              <a:avLst/>
            </a:prstGeom>
          </p:spPr>
        </p:pic>
        <p:pic>
          <p:nvPicPr>
            <p:cNvPr id="14" name="Grafický objekt 13" descr="Telefon">
              <a:extLst>
                <a:ext uri="{FF2B5EF4-FFF2-40B4-BE49-F238E27FC236}">
                  <a16:creationId xmlns:a16="http://schemas.microsoft.com/office/drawing/2014/main" id="{6FA18887-97B7-4D9B-A42F-72BA729F4343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7633528" y="3706865"/>
              <a:ext cx="1162295" cy="1162295"/>
            </a:xfrm>
            <a:prstGeom prst="rect">
              <a:avLst/>
            </a:prstGeom>
          </p:spPr>
        </p:pic>
      </p:grpSp>
      <p:sp>
        <p:nvSpPr>
          <p:cNvPr id="9" name="Šipka: nahoru 8">
            <a:extLst>
              <a:ext uri="{FF2B5EF4-FFF2-40B4-BE49-F238E27FC236}">
                <a16:creationId xmlns:a16="http://schemas.microsoft.com/office/drawing/2014/main" id="{78448BDD-C282-4583-85E5-C2B582ECAF72}"/>
              </a:ext>
            </a:extLst>
          </p:cNvPr>
          <p:cNvSpPr/>
          <p:nvPr/>
        </p:nvSpPr>
        <p:spPr>
          <a:xfrm>
            <a:off x="6417005" y="3010171"/>
            <a:ext cx="765285" cy="2386028"/>
          </a:xfrm>
          <a:prstGeom prst="up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1171835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F54C560-5126-4D4D-9B21-3F4D01013A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000" y="1004216"/>
            <a:ext cx="7325355" cy="1143000"/>
          </a:xfrm>
        </p:spPr>
        <p:txBody>
          <a:bodyPr/>
          <a:lstStyle/>
          <a:p>
            <a:r>
              <a:rPr lang="cs-CZ" dirty="0"/>
              <a:t>Přijatá hlášení za rok 2019 – na SÚKL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6B6162F5-DFCD-4CDF-89E1-9C0AC4F508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0333" y="2113065"/>
            <a:ext cx="7172209" cy="404420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cs-CZ" dirty="0"/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dirty="0"/>
              <a:t>V roce </a:t>
            </a:r>
            <a:r>
              <a:rPr lang="cs-CZ" sz="3200" b="1" dirty="0"/>
              <a:t>2019</a:t>
            </a:r>
            <a:r>
              <a:rPr lang="cs-CZ" dirty="0"/>
              <a:t> - </a:t>
            </a:r>
            <a:r>
              <a:rPr lang="cs-CZ" sz="3200" b="1" dirty="0">
                <a:solidFill>
                  <a:schemeClr val="accent4"/>
                </a:solidFill>
              </a:rPr>
              <a:t>1 736 hlášení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dirty="0"/>
              <a:t>V roce </a:t>
            </a:r>
            <a:r>
              <a:rPr lang="cs-CZ" sz="3200" b="1" dirty="0"/>
              <a:t>2018</a:t>
            </a:r>
            <a:r>
              <a:rPr lang="cs-CZ" dirty="0"/>
              <a:t> - </a:t>
            </a:r>
            <a:r>
              <a:rPr lang="cs-CZ" sz="3200" b="1" dirty="0">
                <a:solidFill>
                  <a:schemeClr val="accent4"/>
                </a:solidFill>
              </a:rPr>
              <a:t>1 802 hlášení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dirty="0"/>
              <a:t>V roce </a:t>
            </a:r>
            <a:r>
              <a:rPr lang="cs-CZ" sz="3200" b="1" dirty="0"/>
              <a:t>2017</a:t>
            </a:r>
            <a:r>
              <a:rPr lang="cs-CZ" sz="3200" dirty="0">
                <a:solidFill>
                  <a:schemeClr val="accent3"/>
                </a:solidFill>
              </a:rPr>
              <a:t> </a:t>
            </a:r>
            <a:r>
              <a:rPr lang="cs-CZ" dirty="0"/>
              <a:t>- </a:t>
            </a:r>
            <a:r>
              <a:rPr lang="cs-CZ" sz="3200" b="1" dirty="0">
                <a:solidFill>
                  <a:schemeClr val="accent4"/>
                </a:solidFill>
              </a:rPr>
              <a:t>2 025 hlášení</a:t>
            </a:r>
            <a:endParaRPr lang="cs-CZ" dirty="0">
              <a:solidFill>
                <a:schemeClr val="accent4"/>
              </a:solidFill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dirty="0"/>
              <a:t>V roce </a:t>
            </a:r>
            <a:r>
              <a:rPr lang="cs-CZ" sz="3200" b="1" dirty="0"/>
              <a:t>2016</a:t>
            </a:r>
            <a:r>
              <a:rPr lang="cs-CZ" dirty="0"/>
              <a:t> - </a:t>
            </a:r>
            <a:r>
              <a:rPr lang="cs-CZ" sz="3200" b="1" dirty="0">
                <a:solidFill>
                  <a:schemeClr val="accent4"/>
                </a:solidFill>
              </a:rPr>
              <a:t>2 058 hlášení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6F514CC-6293-43AA-A985-B6C5D61A4A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18A19A-D7C5-4E9F-915B-B0170837EE1D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303D256-6AA1-41B4-B547-BD7BB0F29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346F4232-8385-42E7-AE8B-6CA5D9E2971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Detailní přehled hlášení za rok 2019</a:t>
            </a: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1B72E4AA-7594-4522-8B58-75017DD28751}"/>
              </a:ext>
            </a:extLst>
          </p:cNvPr>
          <p:cNvGrpSpPr/>
          <p:nvPr/>
        </p:nvGrpSpPr>
        <p:grpSpPr>
          <a:xfrm>
            <a:off x="7487743" y="1223755"/>
            <a:ext cx="1179712" cy="4717690"/>
            <a:chOff x="7629409" y="1313765"/>
            <a:chExt cx="1179712" cy="4717690"/>
          </a:xfrm>
        </p:grpSpPr>
        <p:pic>
          <p:nvPicPr>
            <p:cNvPr id="8" name="Grafický objekt 7" descr="Otevřená obálka">
              <a:extLst>
                <a:ext uri="{FF2B5EF4-FFF2-40B4-BE49-F238E27FC236}">
                  <a16:creationId xmlns:a16="http://schemas.microsoft.com/office/drawing/2014/main" id="{0F9DC916-21BB-46AC-A131-FCA79D472DF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633684" y="4869160"/>
              <a:ext cx="1162295" cy="1162295"/>
            </a:xfrm>
            <a:prstGeom prst="rect">
              <a:avLst/>
            </a:prstGeom>
          </p:spPr>
        </p:pic>
        <p:pic>
          <p:nvPicPr>
            <p:cNvPr id="9" name="Grafický objekt 8" descr="E-mail">
              <a:extLst>
                <a:ext uri="{FF2B5EF4-FFF2-40B4-BE49-F238E27FC236}">
                  <a16:creationId xmlns:a16="http://schemas.microsoft.com/office/drawing/2014/main" id="{D4456876-4587-4AC0-852D-C4DE82E09AC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7646826" y="2500436"/>
              <a:ext cx="1162295" cy="1162295"/>
            </a:xfrm>
            <a:prstGeom prst="rect">
              <a:avLst/>
            </a:prstGeom>
          </p:spPr>
        </p:pic>
        <p:pic>
          <p:nvPicPr>
            <p:cNvPr id="10" name="Grafický objekt 9" descr="Obálka">
              <a:extLst>
                <a:ext uri="{FF2B5EF4-FFF2-40B4-BE49-F238E27FC236}">
                  <a16:creationId xmlns:a16="http://schemas.microsoft.com/office/drawing/2014/main" id="{A11CA2EC-267B-41C8-A5AE-D32B4BECAD5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7629409" y="1313765"/>
              <a:ext cx="1162295" cy="1162295"/>
            </a:xfrm>
            <a:prstGeom prst="rect">
              <a:avLst/>
            </a:prstGeom>
          </p:spPr>
        </p:pic>
        <p:pic>
          <p:nvPicPr>
            <p:cNvPr id="11" name="Grafický objekt 10" descr="Telefon">
              <a:extLst>
                <a:ext uri="{FF2B5EF4-FFF2-40B4-BE49-F238E27FC236}">
                  <a16:creationId xmlns:a16="http://schemas.microsoft.com/office/drawing/2014/main" id="{56A3C8FA-C4F4-49B4-95DD-73356F9A480D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7633528" y="3706865"/>
              <a:ext cx="1162295" cy="1162295"/>
            </a:xfrm>
            <a:prstGeom prst="rect">
              <a:avLst/>
            </a:prstGeom>
          </p:spPr>
        </p:pic>
      </p:grpSp>
      <p:sp>
        <p:nvSpPr>
          <p:cNvPr id="12" name="Šipka: nahoru 11">
            <a:extLst>
              <a:ext uri="{FF2B5EF4-FFF2-40B4-BE49-F238E27FC236}">
                <a16:creationId xmlns:a16="http://schemas.microsoft.com/office/drawing/2014/main" id="{0319B1D4-531D-4E03-A196-1329BAC0E22C}"/>
              </a:ext>
            </a:extLst>
          </p:cNvPr>
          <p:cNvSpPr/>
          <p:nvPr/>
        </p:nvSpPr>
        <p:spPr>
          <a:xfrm rot="10800000">
            <a:off x="5652119" y="3090704"/>
            <a:ext cx="720081" cy="2363520"/>
          </a:xfrm>
          <a:prstGeom prst="up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1155249"/>
      </p:ext>
    </p:extLst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E3C204D-93A6-469D-B091-062000B0F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400" y="829450"/>
            <a:ext cx="8229600" cy="1143000"/>
          </a:xfrm>
        </p:spPr>
        <p:txBody>
          <a:bodyPr/>
          <a:lstStyle/>
          <a:p>
            <a:r>
              <a:rPr lang="cs-CZ" dirty="0"/>
              <a:t>Hlášení dle kvalifikace </a:t>
            </a:r>
            <a:r>
              <a:rPr lang="cs-CZ" dirty="0" err="1"/>
              <a:t>hlásitele</a:t>
            </a:r>
            <a:r>
              <a:rPr lang="cs-CZ" dirty="0"/>
              <a:t> – pacienti 2019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95D27D2-CF9E-4803-B9DA-51F29868FC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A38C6-130A-405E-A608-A2342665B47C}" type="datetime1">
              <a:rPr lang="cs-CZ" smtClean="0"/>
              <a:t>11.09.2020</a:t>
            </a:fld>
            <a:endParaRPr lang="cs-CZ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52B204B0-6DC4-44D0-9EF6-1DD50DBE5B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7763" y="2313229"/>
            <a:ext cx="4995555" cy="3723360"/>
          </a:xfrm>
        </p:spPr>
        <p:txBody>
          <a:bodyPr>
            <a:normAutofit/>
          </a:bodyPr>
          <a:lstStyle/>
          <a:p>
            <a:r>
              <a:rPr lang="cs-CZ" sz="3200" b="1" dirty="0"/>
              <a:t> </a:t>
            </a:r>
            <a:r>
              <a:rPr lang="cs-CZ" sz="3200" dirty="0"/>
              <a:t>Z celkového počtu </a:t>
            </a:r>
            <a:r>
              <a:rPr lang="cs-CZ" sz="3200" b="1" dirty="0">
                <a:solidFill>
                  <a:schemeClr val="tx2"/>
                </a:solidFill>
              </a:rPr>
              <a:t>3 568 </a:t>
            </a:r>
            <a:r>
              <a:rPr lang="cs-CZ" sz="3200" dirty="0"/>
              <a:t>hlášení – </a:t>
            </a:r>
            <a:r>
              <a:rPr lang="cs-CZ" sz="3200" b="1" dirty="0">
                <a:solidFill>
                  <a:schemeClr val="tx2"/>
                </a:solidFill>
              </a:rPr>
              <a:t>865 (24 %) hlášení od pacientů </a:t>
            </a:r>
          </a:p>
          <a:p>
            <a:endParaRPr lang="cs-CZ" sz="3200" b="1" dirty="0"/>
          </a:p>
          <a:p>
            <a:r>
              <a:rPr lang="cs-CZ" sz="3200" b="1" dirty="0"/>
              <a:t>Více pacientských </a:t>
            </a:r>
            <a:r>
              <a:rPr lang="cs-CZ" sz="3200" dirty="0"/>
              <a:t>hlášení zasláno na </a:t>
            </a:r>
            <a:r>
              <a:rPr lang="cs-CZ" sz="3200" b="1" dirty="0">
                <a:solidFill>
                  <a:schemeClr val="tx2"/>
                </a:solidFill>
              </a:rPr>
              <a:t>SÚKL 42,3 % </a:t>
            </a:r>
            <a:r>
              <a:rPr lang="cs-CZ" sz="3200" dirty="0"/>
              <a:t>vs </a:t>
            </a:r>
            <a:r>
              <a:rPr lang="cs-CZ" sz="3200" b="1" dirty="0">
                <a:solidFill>
                  <a:schemeClr val="tx2"/>
                </a:solidFill>
              </a:rPr>
              <a:t>7,2 % </a:t>
            </a:r>
            <a:r>
              <a:rPr lang="cs-CZ" sz="3200" dirty="0"/>
              <a:t>od držitelů</a:t>
            </a:r>
          </a:p>
          <a:p>
            <a:pPr marL="0" indent="0">
              <a:buNone/>
            </a:pPr>
            <a:endParaRPr lang="cs-CZ" sz="3200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9890D46-DF65-418D-B950-64F740226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EDBF7EA2-CD1F-49F9-AFF3-68A7ACA8350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Detailní přehled hlášení za rok 2019</a:t>
            </a:r>
          </a:p>
          <a:p>
            <a:endParaRPr lang="cs-CZ" dirty="0"/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453FC68E-4CB5-45EA-A30A-75FB26137698}"/>
              </a:ext>
            </a:extLst>
          </p:cNvPr>
          <p:cNvGrpSpPr/>
          <p:nvPr/>
        </p:nvGrpSpPr>
        <p:grpSpPr>
          <a:xfrm>
            <a:off x="5967155" y="2563711"/>
            <a:ext cx="2178019" cy="2912553"/>
            <a:chOff x="5835924" y="3086366"/>
            <a:chExt cx="1821677" cy="2457869"/>
          </a:xfrm>
        </p:grpSpPr>
        <p:pic>
          <p:nvPicPr>
            <p:cNvPr id="15" name="Grafický objekt 14" descr="Ucho">
              <a:extLst>
                <a:ext uri="{FF2B5EF4-FFF2-40B4-BE49-F238E27FC236}">
                  <a16:creationId xmlns:a16="http://schemas.microsoft.com/office/drawing/2014/main" id="{0532D2CF-7024-4716-BBFF-134A24A9078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6770291" y="4752583"/>
              <a:ext cx="887309" cy="791652"/>
            </a:xfrm>
            <a:prstGeom prst="rect">
              <a:avLst/>
            </a:prstGeom>
          </p:spPr>
        </p:pic>
        <p:pic>
          <p:nvPicPr>
            <p:cNvPr id="17" name="Grafický objekt 16" descr="Nos">
              <a:extLst>
                <a:ext uri="{FF2B5EF4-FFF2-40B4-BE49-F238E27FC236}">
                  <a16:creationId xmlns:a16="http://schemas.microsoft.com/office/drawing/2014/main" id="{8933854C-F565-4AC7-A4FF-E8204241EFE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6770292" y="3825328"/>
              <a:ext cx="887309" cy="791652"/>
            </a:xfrm>
            <a:prstGeom prst="rect">
              <a:avLst/>
            </a:prstGeom>
          </p:spPr>
        </p:pic>
        <p:pic>
          <p:nvPicPr>
            <p:cNvPr id="19" name="Grafický objekt 18" descr="Jazyk">
              <a:extLst>
                <a:ext uri="{FF2B5EF4-FFF2-40B4-BE49-F238E27FC236}">
                  <a16:creationId xmlns:a16="http://schemas.microsoft.com/office/drawing/2014/main" id="{C09344EE-509B-4570-B5D6-5B6ABA8143E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5851974" y="3869888"/>
              <a:ext cx="887309" cy="791652"/>
            </a:xfrm>
            <a:prstGeom prst="rect">
              <a:avLst/>
            </a:prstGeom>
          </p:spPr>
        </p:pic>
        <p:pic>
          <p:nvPicPr>
            <p:cNvPr id="21" name="Grafický objekt 20" descr="Orgán srdce">
              <a:extLst>
                <a:ext uri="{FF2B5EF4-FFF2-40B4-BE49-F238E27FC236}">
                  <a16:creationId xmlns:a16="http://schemas.microsoft.com/office/drawing/2014/main" id="{C5E0822D-7769-4FA6-914D-035B196B0DA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5851973" y="4735704"/>
              <a:ext cx="887309" cy="791652"/>
            </a:xfrm>
            <a:prstGeom prst="rect">
              <a:avLst/>
            </a:prstGeom>
          </p:spPr>
        </p:pic>
        <p:pic>
          <p:nvPicPr>
            <p:cNvPr id="23" name="Grafický objekt 22" descr="Plíce">
              <a:extLst>
                <a:ext uri="{FF2B5EF4-FFF2-40B4-BE49-F238E27FC236}">
                  <a16:creationId xmlns:a16="http://schemas.microsoft.com/office/drawing/2014/main" id="{E8F43BBA-A894-4C62-8A98-9EFD9408AB9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p:blipFill>
          <p:spPr>
            <a:xfrm>
              <a:off x="6770292" y="3086366"/>
              <a:ext cx="887309" cy="791652"/>
            </a:xfrm>
            <a:prstGeom prst="rect">
              <a:avLst/>
            </a:prstGeom>
          </p:spPr>
        </p:pic>
        <p:pic>
          <p:nvPicPr>
            <p:cNvPr id="25" name="Grafický objekt 24" descr="Řasy">
              <a:extLst>
                <a:ext uri="{FF2B5EF4-FFF2-40B4-BE49-F238E27FC236}">
                  <a16:creationId xmlns:a16="http://schemas.microsoft.com/office/drawing/2014/main" id="{45D9270F-6B64-49DF-A763-42F377FD5D31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p:blipFill>
          <p:spPr>
            <a:xfrm>
              <a:off x="5835924" y="3156164"/>
              <a:ext cx="887309" cy="79165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86188040"/>
      </p:ext>
    </p:extLst>
  </p:cSld>
  <p:clrMapOvr>
    <a:masterClrMapping/>
  </p:clrMapOvr>
  <p:transition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25F530A-3B4C-4E66-AE12-E1FD4905D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04473"/>
            <a:ext cx="8229600" cy="1143000"/>
          </a:xfrm>
        </p:spPr>
        <p:txBody>
          <a:bodyPr/>
          <a:lstStyle/>
          <a:p>
            <a:r>
              <a:rPr lang="cs-CZ" dirty="0"/>
              <a:t>Hlášení ze studií a dalších zdrojů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A9AC9BE-BABF-4E62-BDE1-0A0F43B6D4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1860C-6C54-40A1-8BD0-D309AD2421AA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F31A94F-73D5-4F5A-BEE3-6C25DF2CC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9D1AB063-6BBF-4866-BE6D-44EB1E5E9D0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Detailní přehled hlášení za rok 2019</a:t>
            </a:r>
          </a:p>
          <a:p>
            <a:endParaRPr lang="cs-CZ" dirty="0"/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2C108410-1A23-4AFA-A484-9A6E52DC4C27}"/>
              </a:ext>
            </a:extLst>
          </p:cNvPr>
          <p:cNvSpPr txBox="1"/>
          <p:nvPr/>
        </p:nvSpPr>
        <p:spPr>
          <a:xfrm>
            <a:off x="4823615" y="4044250"/>
            <a:ext cx="765084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3600" b="1" kern="1200" baseline="30000" dirty="0">
                <a:latin typeface="+mn-lt"/>
                <a:ea typeface="+mn-ea"/>
                <a:cs typeface="+mn-cs"/>
              </a:rPr>
              <a:t>49%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4619444F-FE8A-493B-A96C-425274985114}"/>
              </a:ext>
            </a:extLst>
          </p:cNvPr>
          <p:cNvSpPr txBox="1"/>
          <p:nvPr/>
        </p:nvSpPr>
        <p:spPr>
          <a:xfrm>
            <a:off x="7452320" y="4059070"/>
            <a:ext cx="108012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lang="cs-CZ" sz="3600" b="1" baseline="30000" dirty="0">
                <a:solidFill>
                  <a:schemeClr val="bg1"/>
                </a:solidFill>
              </a:rPr>
              <a:t>50,5</a:t>
            </a:r>
            <a:r>
              <a:rPr lang="cs-CZ" sz="3600" b="1" kern="1200" baseline="300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%</a:t>
            </a: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98895E82-A906-46E6-AA93-09B5A4320766}"/>
              </a:ext>
            </a:extLst>
          </p:cNvPr>
          <p:cNvGrpSpPr/>
          <p:nvPr/>
        </p:nvGrpSpPr>
        <p:grpSpPr>
          <a:xfrm>
            <a:off x="4070608" y="1605641"/>
            <a:ext cx="5046897" cy="4658674"/>
            <a:chOff x="4070608" y="1695326"/>
            <a:chExt cx="5046897" cy="4658674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0132FD19-46FD-4B03-B249-D7BFA7E441B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070608" y="1695326"/>
              <a:ext cx="5046897" cy="4658674"/>
            </a:xfrm>
            <a:prstGeom prst="rect">
              <a:avLst/>
            </a:prstGeom>
          </p:spPr>
        </p:pic>
        <p:pic>
          <p:nvPicPr>
            <p:cNvPr id="10" name="Grafický objekt 9" descr="Marketing">
              <a:extLst>
                <a:ext uri="{FF2B5EF4-FFF2-40B4-BE49-F238E27FC236}">
                  <a16:creationId xmlns:a16="http://schemas.microsoft.com/office/drawing/2014/main" id="{E6F960BF-DB05-4B22-8418-936324CBAB6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6029249" y="3654025"/>
              <a:ext cx="1153041" cy="1153041"/>
            </a:xfrm>
            <a:prstGeom prst="rect">
              <a:avLst/>
            </a:prstGeom>
          </p:spPr>
        </p:pic>
      </p:grpSp>
      <p:pic>
        <p:nvPicPr>
          <p:cNvPr id="24" name="Grafický objekt 23" descr="Baňka">
            <a:extLst>
              <a:ext uri="{FF2B5EF4-FFF2-40B4-BE49-F238E27FC236}">
                <a16:creationId xmlns:a16="http://schemas.microsoft.com/office/drawing/2014/main" id="{777EB3DA-4263-4E6F-834C-832005979C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806915" y="5351987"/>
            <a:ext cx="1246719" cy="1246719"/>
          </a:xfrm>
          <a:prstGeom prst="rect">
            <a:avLst/>
          </a:prstGeom>
        </p:spPr>
      </p:pic>
      <p:sp>
        <p:nvSpPr>
          <p:cNvPr id="13" name="Zástupný symbol pro obsah 12">
            <a:extLst>
              <a:ext uri="{FF2B5EF4-FFF2-40B4-BE49-F238E27FC236}">
                <a16:creationId xmlns:a16="http://schemas.microsoft.com/office/drawing/2014/main" id="{4649B456-891F-4E12-AFC8-C08683DE8B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226" y="2348880"/>
            <a:ext cx="4248886" cy="3803579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70000"/>
              </a:lnSpc>
            </a:pPr>
            <a:r>
              <a:rPr lang="cs-CZ" sz="3800" b="1" dirty="0"/>
              <a:t>Spontánní -  </a:t>
            </a:r>
            <a:r>
              <a:rPr lang="cs-CZ" sz="3800" b="1" dirty="0">
                <a:solidFill>
                  <a:schemeClr val="accent4"/>
                </a:solidFill>
              </a:rPr>
              <a:t>66 %</a:t>
            </a:r>
          </a:p>
          <a:p>
            <a:pPr>
              <a:lnSpc>
                <a:spcPct val="170000"/>
              </a:lnSpc>
            </a:pPr>
            <a:r>
              <a:rPr lang="cs-CZ" sz="3800" b="1" dirty="0"/>
              <a:t>Ze studie (NPSB) - </a:t>
            </a:r>
            <a:r>
              <a:rPr lang="cs-CZ" sz="3800" b="1" dirty="0">
                <a:solidFill>
                  <a:schemeClr val="accent4"/>
                </a:solidFill>
              </a:rPr>
              <a:t> 33 %</a:t>
            </a:r>
          </a:p>
          <a:p>
            <a:pPr>
              <a:lnSpc>
                <a:spcPct val="170000"/>
              </a:lnSpc>
            </a:pPr>
            <a:r>
              <a:rPr lang="cs-CZ" sz="3800" b="1" dirty="0"/>
              <a:t>Neznámý/ostatní - </a:t>
            </a:r>
            <a:r>
              <a:rPr lang="cs-CZ" sz="3800" b="1" dirty="0">
                <a:solidFill>
                  <a:schemeClr val="accent4"/>
                </a:solidFill>
              </a:rPr>
              <a:t>1</a:t>
            </a:r>
            <a:r>
              <a:rPr lang="cs-CZ" sz="3800" b="1" dirty="0"/>
              <a:t> </a:t>
            </a:r>
            <a:r>
              <a:rPr lang="cs-CZ" sz="3800" b="1" dirty="0">
                <a:solidFill>
                  <a:schemeClr val="accent4"/>
                </a:solidFill>
              </a:rPr>
              <a:t>%</a:t>
            </a:r>
          </a:p>
          <a:p>
            <a:pPr marL="457200" lvl="1" indent="0">
              <a:buNone/>
            </a:pPr>
            <a:endParaRPr lang="cs-CZ" sz="28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cs-CZ" sz="2800" dirty="0"/>
              <a:t>Všechna hlášení přímo na </a:t>
            </a:r>
            <a:r>
              <a:rPr lang="cs-CZ" sz="2800" b="1" dirty="0">
                <a:solidFill>
                  <a:schemeClr val="tx2"/>
                </a:solidFill>
              </a:rPr>
              <a:t>SÚKL </a:t>
            </a:r>
            <a:r>
              <a:rPr lang="cs-CZ" sz="2800" dirty="0"/>
              <a:t>jsou </a:t>
            </a:r>
            <a:r>
              <a:rPr lang="cs-CZ" sz="2800" b="1" dirty="0">
                <a:solidFill>
                  <a:schemeClr val="tx2"/>
                </a:solidFill>
              </a:rPr>
              <a:t>spontánní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cs-CZ" sz="2800" b="1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1191677"/>
      </p:ext>
    </p:extLst>
  </p:cSld>
  <p:clrMapOvr>
    <a:masterClrMapping/>
  </p:clrMapOvr>
  <p:transition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8681D2-B6BB-442A-A225-573A2E27D3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919" y="1070865"/>
            <a:ext cx="8229600" cy="1143000"/>
          </a:xfrm>
        </p:spPr>
        <p:txBody>
          <a:bodyPr/>
          <a:lstStyle/>
          <a:p>
            <a:r>
              <a:rPr lang="cs-CZ" dirty="0"/>
              <a:t>Literární hlášení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EAA0C51-C70E-4027-8502-877685819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B495F-6054-40A8-B913-C2761D5D8BB0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EA90ADF-7002-469E-BAF2-94A5152DB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FD6F4B62-1C76-4AC2-BEA9-83D156F8AF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9239" y="2858144"/>
            <a:ext cx="4922861" cy="2592157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cs-CZ" sz="3200" b="1" dirty="0">
                <a:solidFill>
                  <a:schemeClr val="accent4"/>
                </a:solidFill>
              </a:rPr>
              <a:t> 2019 - </a:t>
            </a:r>
            <a:r>
              <a:rPr lang="cs-CZ" sz="3200" b="1" dirty="0">
                <a:solidFill>
                  <a:schemeClr val="tx2"/>
                </a:solidFill>
              </a:rPr>
              <a:t>30 %</a:t>
            </a:r>
            <a:r>
              <a:rPr lang="cs-CZ" sz="3200" b="1" dirty="0">
                <a:solidFill>
                  <a:schemeClr val="accent4"/>
                </a:solidFill>
              </a:rPr>
              <a:t> </a:t>
            </a:r>
            <a:r>
              <a:rPr lang="cs-CZ" sz="3200" b="1" dirty="0"/>
              <a:t>literární</a:t>
            </a:r>
          </a:p>
          <a:p>
            <a:pPr>
              <a:lnSpc>
                <a:spcPct val="170000"/>
              </a:lnSpc>
            </a:pPr>
            <a:r>
              <a:rPr lang="cs-CZ" sz="3200" b="1" dirty="0">
                <a:solidFill>
                  <a:schemeClr val="accent4"/>
                </a:solidFill>
              </a:rPr>
              <a:t> 2018</a:t>
            </a:r>
            <a:r>
              <a:rPr lang="cs-CZ" sz="3200" b="1" dirty="0">
                <a:solidFill>
                  <a:schemeClr val="tx2"/>
                </a:solidFill>
              </a:rPr>
              <a:t> - 24 %</a:t>
            </a:r>
            <a:r>
              <a:rPr lang="cs-CZ" sz="3200" dirty="0"/>
              <a:t> </a:t>
            </a:r>
            <a:r>
              <a:rPr lang="cs-CZ" sz="3200" b="1" dirty="0"/>
              <a:t>literárních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3200" b="1" dirty="0"/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E356A66C-61AF-4CC6-BEF8-7E2D137E4771}"/>
              </a:ext>
            </a:extLst>
          </p:cNvPr>
          <p:cNvGrpSpPr/>
          <p:nvPr/>
        </p:nvGrpSpPr>
        <p:grpSpPr>
          <a:xfrm>
            <a:off x="5094744" y="1718810"/>
            <a:ext cx="3752731" cy="3915435"/>
            <a:chOff x="5067054" y="1718810"/>
            <a:chExt cx="3752731" cy="3915435"/>
          </a:xfrm>
        </p:grpSpPr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505A446C-C46C-4AB0-90A4-F5D17BC03B5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5154" b="888"/>
            <a:stretch/>
          </p:blipFill>
          <p:spPr>
            <a:xfrm>
              <a:off x="5067054" y="1960631"/>
              <a:ext cx="3752731" cy="3673614"/>
            </a:xfrm>
            <a:prstGeom prst="rect">
              <a:avLst/>
            </a:prstGeom>
          </p:spPr>
        </p:pic>
        <p:sp>
          <p:nvSpPr>
            <p:cNvPr id="10" name="TextovéPole 9">
              <a:extLst>
                <a:ext uri="{FF2B5EF4-FFF2-40B4-BE49-F238E27FC236}">
                  <a16:creationId xmlns:a16="http://schemas.microsoft.com/office/drawing/2014/main" id="{E2D46A6B-945E-4A7F-A17D-F5C4039E8E55}"/>
                </a:ext>
              </a:extLst>
            </p:cNvPr>
            <p:cNvSpPr txBox="1"/>
            <p:nvPr/>
          </p:nvSpPr>
          <p:spPr>
            <a:xfrm>
              <a:off x="6488073" y="1718810"/>
              <a:ext cx="87423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cs-CZ" sz="3600" b="1" kern="1200" baseline="300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rPr>
                <a:t>2019</a:t>
              </a:r>
              <a:endParaRPr lang="cs-CZ" sz="1800" b="1" kern="1200" baseline="300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E10FAC41-BE5A-4F76-95C7-74F79F44D1A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Detailní přehled hlášení za rok 2019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9" name="Grafický objekt 8" descr="Dokument">
            <a:extLst>
              <a:ext uri="{FF2B5EF4-FFF2-40B4-BE49-F238E27FC236}">
                <a16:creationId xmlns:a16="http://schemas.microsoft.com/office/drawing/2014/main" id="{AB9D2775-DBAB-4A79-969D-6B1EA68618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632340" y="805584"/>
            <a:ext cx="1408281" cy="1408281"/>
          </a:xfrm>
          <a:prstGeom prst="rect">
            <a:avLst/>
          </a:prstGeom>
        </p:spPr>
      </p:pic>
      <p:grpSp>
        <p:nvGrpSpPr>
          <p:cNvPr id="13" name="Skupina 12">
            <a:extLst>
              <a:ext uri="{FF2B5EF4-FFF2-40B4-BE49-F238E27FC236}">
                <a16:creationId xmlns:a16="http://schemas.microsoft.com/office/drawing/2014/main" id="{77AC4799-2B72-44FA-AE5D-0F88E18C67FE}"/>
              </a:ext>
            </a:extLst>
          </p:cNvPr>
          <p:cNvGrpSpPr/>
          <p:nvPr/>
        </p:nvGrpSpPr>
        <p:grpSpPr>
          <a:xfrm>
            <a:off x="7092280" y="4509120"/>
            <a:ext cx="2004783" cy="2122831"/>
            <a:chOff x="7165783" y="4509120"/>
            <a:chExt cx="2004783" cy="2122831"/>
          </a:xfrm>
        </p:grpSpPr>
        <p:pic>
          <p:nvPicPr>
            <p:cNvPr id="11" name="Obrázek 10">
              <a:extLst>
                <a:ext uri="{FF2B5EF4-FFF2-40B4-BE49-F238E27FC236}">
                  <a16:creationId xmlns:a16="http://schemas.microsoft.com/office/drawing/2014/main" id="{87907F7B-5CDF-4CDF-A3D8-523FB058087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165783" y="4509120"/>
              <a:ext cx="2004783" cy="1951772"/>
            </a:xfrm>
            <a:prstGeom prst="rect">
              <a:avLst/>
            </a:prstGeom>
            <a:effectLst>
              <a:softEdge rad="317500"/>
            </a:effectLst>
          </p:spPr>
        </p:pic>
        <p:sp>
          <p:nvSpPr>
            <p:cNvPr id="12" name="TextovéPole 11">
              <a:extLst>
                <a:ext uri="{FF2B5EF4-FFF2-40B4-BE49-F238E27FC236}">
                  <a16:creationId xmlns:a16="http://schemas.microsoft.com/office/drawing/2014/main" id="{CFFA91C8-2DEC-4DB7-9F9F-4B79EA003B95}"/>
                </a:ext>
              </a:extLst>
            </p:cNvPr>
            <p:cNvSpPr txBox="1"/>
            <p:nvPr/>
          </p:nvSpPr>
          <p:spPr>
            <a:xfrm>
              <a:off x="7274867" y="6170286"/>
              <a:ext cx="874237" cy="461665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</a:pPr>
              <a:r>
                <a:rPr lang="cs-CZ" sz="3600" b="1" kern="1200" baseline="30000" dirty="0">
                  <a:solidFill>
                    <a:schemeClr val="tx1"/>
                  </a:solidFill>
                  <a:latin typeface="+mn-lt"/>
                  <a:ea typeface="+mn-ea"/>
                  <a:cs typeface="+mn-cs"/>
                </a:rPr>
                <a:t>2018</a:t>
              </a:r>
              <a:endParaRPr lang="cs-CZ" sz="1800" b="1" kern="1200" baseline="30000" dirty="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5427846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01C574-F88A-414F-AF9E-571084A31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41546"/>
            <a:ext cx="8229600" cy="1143000"/>
          </a:xfrm>
        </p:spPr>
        <p:txBody>
          <a:bodyPr/>
          <a:lstStyle/>
          <a:p>
            <a:r>
              <a:rPr lang="cs-CZ" dirty="0"/>
              <a:t>Hlášení zaslaná přímo na SÚKL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53F7F4A-5788-41A7-84AD-EF5B568506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6505" y="1808820"/>
            <a:ext cx="4095455" cy="4545180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Hlášení od </a:t>
            </a:r>
            <a:r>
              <a:rPr lang="cs-CZ" b="1" dirty="0">
                <a:solidFill>
                  <a:schemeClr val="tx2"/>
                </a:solidFill>
              </a:rPr>
              <a:t>zdravotnických pracovníků</a:t>
            </a:r>
            <a:r>
              <a:rPr lang="cs-CZ" dirty="0">
                <a:solidFill>
                  <a:schemeClr val="tx2"/>
                </a:solidFill>
              </a:rPr>
              <a:t> </a:t>
            </a:r>
            <a:r>
              <a:rPr lang="cs-CZ" dirty="0"/>
              <a:t>stále převažuje - </a:t>
            </a:r>
            <a:r>
              <a:rPr lang="cs-CZ" b="1" dirty="0">
                <a:solidFill>
                  <a:schemeClr val="tx2"/>
                </a:solidFill>
              </a:rPr>
              <a:t>57,7 %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Hlášení od pacientů –     </a:t>
            </a:r>
            <a:r>
              <a:rPr lang="cs-CZ" b="1" dirty="0">
                <a:solidFill>
                  <a:schemeClr val="tx2"/>
                </a:solidFill>
              </a:rPr>
              <a:t>42,3 %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Postupný nárůst </a:t>
            </a:r>
            <a:r>
              <a:rPr lang="cs-CZ" b="1" dirty="0">
                <a:solidFill>
                  <a:schemeClr val="tx2"/>
                </a:solidFill>
              </a:rPr>
              <a:t>pacientských hlášení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/>
              <a:t>webový formulář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/>
              <a:t>zvýšení povědomí veřejnosti apod.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5809CA2-4A6E-4F24-A76D-DE30D37920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B8C6AF-7847-4531-9702-620836DB0F13}" type="datetime1">
              <a:rPr lang="cs-CZ" smtClean="0"/>
              <a:t>11.09.2020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891AA7E-BB93-45A0-A355-D366C502A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BA6EFDBB-05CE-4249-9ECE-21ABFBDE7A2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Detailní přehled hlášení za rok 2019</a:t>
            </a:r>
          </a:p>
        </p:txBody>
      </p:sp>
      <p:pic>
        <p:nvPicPr>
          <p:cNvPr id="9" name="Grafický objekt 8" descr="Stoupající trend">
            <a:extLst>
              <a:ext uri="{FF2B5EF4-FFF2-40B4-BE49-F238E27FC236}">
                <a16:creationId xmlns:a16="http://schemas.microsoft.com/office/drawing/2014/main" id="{ACD9B712-F44E-46F7-A899-7840D8165C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818214" y="1133745"/>
            <a:ext cx="1845205" cy="1845205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8A372656-D993-4B32-9812-F3967B6E4F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26895" y="2946382"/>
            <a:ext cx="5228671" cy="2822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311593"/>
      </p:ext>
    </p:extLst>
  </p:cSld>
  <p:clrMapOvr>
    <a:masterClrMapping/>
  </p:clrMapOvr>
  <p:transition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3F46E9-94F7-4CB0-A10C-8D9ACA195E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02585"/>
            <a:ext cx="8229600" cy="1143000"/>
          </a:xfrm>
        </p:spPr>
        <p:txBody>
          <a:bodyPr/>
          <a:lstStyle/>
          <a:p>
            <a:r>
              <a:rPr lang="cs-CZ" dirty="0"/>
              <a:t>Hlášení NÚ a duplikáty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72F17B07-B89D-4329-AAC5-350952FA21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215" y="1968352"/>
            <a:ext cx="7476155" cy="4610998"/>
          </a:xfrm>
        </p:spPr>
        <p:txBody>
          <a:bodyPr>
            <a:normAutofit fontScale="85000" lnSpcReduction="20000"/>
          </a:bodyPr>
          <a:lstStyle/>
          <a:p>
            <a:r>
              <a:rPr lang="cs-CZ" dirty="0"/>
              <a:t>V roce 2019 bylo do CDNÚ přijato celkově </a:t>
            </a:r>
            <a:r>
              <a:rPr lang="cs-CZ" b="1" dirty="0">
                <a:solidFill>
                  <a:schemeClr val="tx2"/>
                </a:solidFill>
              </a:rPr>
              <a:t>4 226 hlášení, </a:t>
            </a:r>
            <a:r>
              <a:rPr lang="cs-CZ" dirty="0"/>
              <a:t>pokud odečteme duplikáty</a:t>
            </a:r>
            <a:r>
              <a:rPr lang="cs-CZ" b="1" dirty="0">
                <a:solidFill>
                  <a:schemeClr val="tx2"/>
                </a:solidFill>
              </a:rPr>
              <a:t> 3 568 hlášení </a:t>
            </a:r>
          </a:p>
          <a:p>
            <a:pPr marL="0" indent="0">
              <a:buNone/>
            </a:pPr>
            <a:endParaRPr lang="cs-CZ" b="1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cs-CZ" b="1" dirty="0">
                <a:solidFill>
                  <a:schemeClr val="tx2"/>
                </a:solidFill>
              </a:rPr>
              <a:t>	</a:t>
            </a:r>
            <a:r>
              <a:rPr lang="en-GB" b="1" dirty="0">
                <a:solidFill>
                  <a:schemeClr val="tx2"/>
                </a:solidFill>
              </a:rPr>
              <a:t>=&gt;</a:t>
            </a:r>
            <a:r>
              <a:rPr lang="cs-CZ" b="1" dirty="0">
                <a:solidFill>
                  <a:schemeClr val="tx2"/>
                </a:solidFill>
              </a:rPr>
              <a:t> </a:t>
            </a:r>
            <a:r>
              <a:rPr lang="cs-CZ" dirty="0"/>
              <a:t>asi</a:t>
            </a:r>
            <a:r>
              <a:rPr lang="cs-CZ" b="1" dirty="0">
                <a:solidFill>
                  <a:schemeClr val="tx2"/>
                </a:solidFill>
              </a:rPr>
              <a:t> 658 duplikátů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r>
              <a:rPr lang="cs-CZ" b="1" dirty="0"/>
              <a:t>SÚKL</a:t>
            </a:r>
            <a:r>
              <a:rPr lang="cs-CZ" dirty="0"/>
              <a:t> i </a:t>
            </a:r>
            <a:r>
              <a:rPr lang="cs-CZ" b="1" dirty="0"/>
              <a:t>EMA</a:t>
            </a:r>
            <a:r>
              <a:rPr lang="cs-CZ" dirty="0"/>
              <a:t> mají nástroje </a:t>
            </a:r>
            <a:r>
              <a:rPr lang="cs-CZ" b="1" dirty="0">
                <a:solidFill>
                  <a:schemeClr val="tx2"/>
                </a:solidFill>
              </a:rPr>
              <a:t>na vyhledávání duplicit</a:t>
            </a:r>
          </a:p>
          <a:p>
            <a:endParaRPr lang="cs-CZ" b="1" dirty="0">
              <a:solidFill>
                <a:schemeClr val="tx2"/>
              </a:solidFill>
            </a:endParaRPr>
          </a:p>
          <a:p>
            <a:r>
              <a:rPr lang="cs-CZ" dirty="0"/>
              <a:t>Pokud držitel zná číslo duplicitního hlášení – </a:t>
            </a:r>
            <a:r>
              <a:rPr lang="cs-CZ" b="1" dirty="0"/>
              <a:t>musí jej zadat do příslušeného pole hlášení</a:t>
            </a:r>
          </a:p>
          <a:p>
            <a:endParaRPr lang="cs-CZ" dirty="0"/>
          </a:p>
          <a:p>
            <a:r>
              <a:rPr lang="cs-CZ" dirty="0"/>
              <a:t>V případě </a:t>
            </a:r>
            <a:r>
              <a:rPr lang="cs-CZ" b="1" dirty="0">
                <a:solidFill>
                  <a:schemeClr val="tx2"/>
                </a:solidFill>
              </a:rPr>
              <a:t>podezření na duplicitní hlášení </a:t>
            </a:r>
            <a:r>
              <a:rPr lang="cs-CZ" dirty="0"/>
              <a:t>k hlášení ze SÚKL kontaktujte FV SÚKL na email </a:t>
            </a:r>
            <a:r>
              <a:rPr lang="cs-CZ" b="1" dirty="0">
                <a:solidFill>
                  <a:schemeClr val="tx2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el.icsr@sukl.cz</a:t>
            </a:r>
            <a:endParaRPr lang="cs-CZ" b="1" dirty="0">
              <a:solidFill>
                <a:schemeClr val="tx2"/>
              </a:solidFill>
            </a:endParaRPr>
          </a:p>
          <a:p>
            <a:endParaRPr lang="cs-CZ" b="1" dirty="0">
              <a:solidFill>
                <a:schemeClr val="tx2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39925FB-FA45-47CF-8D70-841E70D9C1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81E128-A652-418F-846C-EFDB990EECCA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1F2C977-D65E-4B23-911C-9593178797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F5F104EA-DE84-409C-83AF-8DD0C992AF1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Detailní přehled hlášení za rok 2019</a:t>
            </a:r>
          </a:p>
        </p:txBody>
      </p:sp>
      <p:grpSp>
        <p:nvGrpSpPr>
          <p:cNvPr id="11" name="Skupina 10">
            <a:extLst>
              <a:ext uri="{FF2B5EF4-FFF2-40B4-BE49-F238E27FC236}">
                <a16:creationId xmlns:a16="http://schemas.microsoft.com/office/drawing/2014/main" id="{E8E9AA75-F474-459C-BFD7-7943699E228B}"/>
              </a:ext>
            </a:extLst>
          </p:cNvPr>
          <p:cNvGrpSpPr/>
          <p:nvPr/>
        </p:nvGrpSpPr>
        <p:grpSpPr>
          <a:xfrm>
            <a:off x="7902370" y="1988840"/>
            <a:ext cx="1125125" cy="3555395"/>
            <a:chOff x="8031173" y="2162480"/>
            <a:chExt cx="996490" cy="3291745"/>
          </a:xfrm>
        </p:grpSpPr>
        <p:pic>
          <p:nvPicPr>
            <p:cNvPr id="8" name="Grafický objekt 7" descr="Lupa">
              <a:extLst>
                <a:ext uri="{FF2B5EF4-FFF2-40B4-BE49-F238E27FC236}">
                  <a16:creationId xmlns:a16="http://schemas.microsoft.com/office/drawing/2014/main" id="{DDE1AEB8-F087-4B69-8717-00EF513E2F2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051314" y="3397924"/>
              <a:ext cx="841166" cy="841166"/>
            </a:xfrm>
            <a:prstGeom prst="rect">
              <a:avLst/>
            </a:prstGeom>
          </p:spPr>
        </p:pic>
        <p:pic>
          <p:nvPicPr>
            <p:cNvPr id="9" name="Grafický objekt 8" descr="Hlava s ozubenými koly">
              <a:extLst>
                <a:ext uri="{FF2B5EF4-FFF2-40B4-BE49-F238E27FC236}">
                  <a16:creationId xmlns:a16="http://schemas.microsoft.com/office/drawing/2014/main" id="{E2AAFB32-3070-4274-847E-44C73A169BE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8031173" y="2162480"/>
              <a:ext cx="996490" cy="996490"/>
            </a:xfrm>
            <a:prstGeom prst="rect">
              <a:avLst/>
            </a:prstGeom>
          </p:spPr>
        </p:pic>
        <p:pic>
          <p:nvPicPr>
            <p:cNvPr id="10" name="Grafický objekt 9" descr="Filtr">
              <a:extLst>
                <a:ext uri="{FF2B5EF4-FFF2-40B4-BE49-F238E27FC236}">
                  <a16:creationId xmlns:a16="http://schemas.microsoft.com/office/drawing/2014/main" id="{DDDC886B-90E8-491B-A52B-96CEAA2FC67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8072218" y="4539825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08424421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8DA61FF-5BFE-4631-A6DF-1215AF84B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670" y="1140650"/>
            <a:ext cx="8229600" cy="1143000"/>
          </a:xfrm>
        </p:spPr>
        <p:txBody>
          <a:bodyPr/>
          <a:lstStyle/>
          <a:p>
            <a:r>
              <a:rPr lang="cs-CZ" dirty="0"/>
              <a:t>Závažná hlášení s hospitalizací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F78A8F8-05EF-459C-BF7D-043577D51D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F2F26-D1AF-400A-8F73-14A42409B4D4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1B56CDA-6C4B-4E8F-9368-B7BEF26960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4C95E834-728B-4574-B1FB-9AE8CE05445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Detailní přehled hlášení za rok 2019</a:t>
            </a:r>
          </a:p>
        </p:txBody>
      </p:sp>
      <p:pic>
        <p:nvPicPr>
          <p:cNvPr id="8" name="Grafický objekt 7" descr="Sanitka">
            <a:extLst>
              <a:ext uri="{FF2B5EF4-FFF2-40B4-BE49-F238E27FC236}">
                <a16:creationId xmlns:a16="http://schemas.microsoft.com/office/drawing/2014/main" id="{63D1AE1F-97C7-4D14-9657-8FC7AFD38E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37085" y="2528900"/>
            <a:ext cx="3105345" cy="3105345"/>
          </a:xfrm>
          <a:prstGeom prst="rect">
            <a:avLst/>
          </a:prstGeom>
        </p:spPr>
      </p:pic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9E6F9D4E-A5E2-474E-BEE6-AAC0DC4B77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7772" y="2933945"/>
            <a:ext cx="4995555" cy="2470890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Celkem </a:t>
            </a:r>
            <a:r>
              <a:rPr lang="cs-CZ" b="1" dirty="0">
                <a:solidFill>
                  <a:schemeClr val="tx2"/>
                </a:solidFill>
              </a:rPr>
              <a:t>810</a:t>
            </a:r>
            <a:r>
              <a:rPr lang="cs-CZ" dirty="0"/>
              <a:t> (z 3 568)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/>
              <a:t>Hlášení od </a:t>
            </a:r>
            <a:r>
              <a:rPr lang="cs-CZ" b="1" dirty="0"/>
              <a:t>držitelů </a:t>
            </a:r>
            <a:r>
              <a:rPr lang="cs-CZ" dirty="0"/>
              <a:t>– </a:t>
            </a:r>
            <a:r>
              <a:rPr lang="cs-CZ" b="1" dirty="0">
                <a:solidFill>
                  <a:schemeClr val="tx2"/>
                </a:solidFill>
              </a:rPr>
              <a:t>28,6 %</a:t>
            </a:r>
          </a:p>
          <a:p>
            <a:endParaRPr lang="cs-CZ" b="1" dirty="0">
              <a:solidFill>
                <a:schemeClr val="tx2"/>
              </a:solidFill>
            </a:endParaRPr>
          </a:p>
          <a:p>
            <a:r>
              <a:rPr lang="cs-CZ" dirty="0"/>
              <a:t>Hlášení s hospitalizací hlášená přímo na </a:t>
            </a:r>
            <a:r>
              <a:rPr lang="cs-CZ" b="1" dirty="0"/>
              <a:t>SÚKL</a:t>
            </a:r>
            <a:r>
              <a:rPr lang="cs-CZ" dirty="0"/>
              <a:t> – </a:t>
            </a:r>
            <a:r>
              <a:rPr lang="cs-CZ" b="1" dirty="0">
                <a:solidFill>
                  <a:schemeClr val="tx2"/>
                </a:solidFill>
              </a:rPr>
              <a:t>16,5 %</a:t>
            </a:r>
          </a:p>
          <a:p>
            <a:endParaRPr lang="cs-CZ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071921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1E97B1F-6AFC-40B0-94CC-BAC0CE66F3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4851" y="862072"/>
            <a:ext cx="8229600" cy="1143000"/>
          </a:xfrm>
        </p:spPr>
        <p:txBody>
          <a:bodyPr/>
          <a:lstStyle/>
          <a:p>
            <a:r>
              <a:rPr lang="cs-CZ" dirty="0"/>
              <a:t>Hlášení s úmrtím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B6424473-FDAF-4545-B40C-1A0447B5A6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811" y="2294006"/>
            <a:ext cx="5023264" cy="3970309"/>
          </a:xfrm>
        </p:spPr>
        <p:txBody>
          <a:bodyPr>
            <a:normAutofit/>
          </a:bodyPr>
          <a:lstStyle/>
          <a:p>
            <a:r>
              <a:rPr lang="cs-CZ" dirty="0"/>
              <a:t>Celkem </a:t>
            </a:r>
            <a:r>
              <a:rPr lang="cs-CZ" b="1" dirty="0">
                <a:solidFill>
                  <a:schemeClr val="tx2"/>
                </a:solidFill>
              </a:rPr>
              <a:t>156</a:t>
            </a:r>
            <a:r>
              <a:rPr lang="cs-CZ" dirty="0"/>
              <a:t> (z 3 568) </a:t>
            </a:r>
            <a:r>
              <a:rPr lang="en-US" dirty="0"/>
              <a:t>=&gt;</a:t>
            </a:r>
            <a:r>
              <a:rPr lang="cs-CZ" dirty="0"/>
              <a:t> </a:t>
            </a:r>
            <a:r>
              <a:rPr lang="cs-CZ" b="1" dirty="0">
                <a:solidFill>
                  <a:schemeClr val="tx2"/>
                </a:solidFill>
              </a:rPr>
              <a:t>4,4 %</a:t>
            </a:r>
          </a:p>
          <a:p>
            <a:pPr marL="0" indent="0">
              <a:buNone/>
            </a:pPr>
            <a:endParaRPr lang="cs-CZ" sz="2000" dirty="0"/>
          </a:p>
          <a:p>
            <a:r>
              <a:rPr lang="cs-CZ" b="1" dirty="0"/>
              <a:t>Hlášení s úmrtím: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b="1" dirty="0">
                <a:solidFill>
                  <a:schemeClr val="tx2"/>
                </a:solidFill>
              </a:rPr>
              <a:t>těžce nemocní pacienti</a:t>
            </a:r>
            <a:endParaRPr lang="cs-CZ" dirty="0"/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cs-CZ" dirty="0"/>
              <a:t>převážně </a:t>
            </a:r>
            <a:r>
              <a:rPr lang="cs-CZ" b="1" dirty="0">
                <a:solidFill>
                  <a:schemeClr val="tx2"/>
                </a:solidFill>
              </a:rPr>
              <a:t>onkologická léčiva</a:t>
            </a:r>
          </a:p>
          <a:p>
            <a:pPr marL="457200" lvl="1" indent="0">
              <a:lnSpc>
                <a:spcPct val="150000"/>
              </a:lnSpc>
              <a:buNone/>
            </a:pPr>
            <a:endParaRPr lang="cs-CZ" b="1" dirty="0">
              <a:solidFill>
                <a:schemeClr val="tx2"/>
              </a:solidFill>
            </a:endParaRPr>
          </a:p>
          <a:p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CED65B7-4DF8-44C7-A0FE-A0B01B806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D47C4-4FEA-4407-92E2-AD427E5BBA77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D91F5EE-07A5-4E1B-B4D7-59BFC7B81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0B3895F1-FEB2-42B1-983D-D084C0906B1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Detailní přehled hlášení za rok 2019</a:t>
            </a:r>
          </a:p>
        </p:txBody>
      </p:sp>
      <p:pic>
        <p:nvPicPr>
          <p:cNvPr id="8" name="Grafický objekt 7" descr="Lebka">
            <a:extLst>
              <a:ext uri="{FF2B5EF4-FFF2-40B4-BE49-F238E27FC236}">
                <a16:creationId xmlns:a16="http://schemas.microsoft.com/office/drawing/2014/main" id="{64D8DADC-2FA6-4944-BDA8-38011E3DA7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057165" y="953725"/>
            <a:ext cx="1635864" cy="1635864"/>
          </a:xfrm>
          <a:prstGeom prst="rect">
            <a:avLst/>
          </a:prstGeom>
        </p:spPr>
      </p:pic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75422F9B-BBCB-4396-8340-25E84E7053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578898"/>
              </p:ext>
            </p:extLst>
          </p:nvPr>
        </p:nvGraphicFramePr>
        <p:xfrm>
          <a:off x="5090558" y="2808058"/>
          <a:ext cx="3711912" cy="29612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27978">
                  <a:extLst>
                    <a:ext uri="{9D8B030D-6E8A-4147-A177-3AD203B41FA5}">
                      <a16:colId xmlns:a16="http://schemas.microsoft.com/office/drawing/2014/main" val="1610378130"/>
                    </a:ext>
                  </a:extLst>
                </a:gridCol>
                <a:gridCol w="927978">
                  <a:extLst>
                    <a:ext uri="{9D8B030D-6E8A-4147-A177-3AD203B41FA5}">
                      <a16:colId xmlns:a16="http://schemas.microsoft.com/office/drawing/2014/main" val="1746531150"/>
                    </a:ext>
                  </a:extLst>
                </a:gridCol>
                <a:gridCol w="927978">
                  <a:extLst>
                    <a:ext uri="{9D8B030D-6E8A-4147-A177-3AD203B41FA5}">
                      <a16:colId xmlns:a16="http://schemas.microsoft.com/office/drawing/2014/main" val="1765666487"/>
                    </a:ext>
                  </a:extLst>
                </a:gridCol>
                <a:gridCol w="927978">
                  <a:extLst>
                    <a:ext uri="{9D8B030D-6E8A-4147-A177-3AD203B41FA5}">
                      <a16:colId xmlns:a16="http://schemas.microsoft.com/office/drawing/2014/main" val="4246231253"/>
                    </a:ext>
                  </a:extLst>
                </a:gridCol>
              </a:tblGrid>
              <a:tr h="70101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cs-CZ" sz="1600" b="1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2019</a:t>
                      </a: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cs-CZ" sz="1600" b="1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celkem</a:t>
                      </a: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cs-CZ" sz="1600" b="1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 toho s úmrtím</a:t>
                      </a: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cs-CZ" sz="1600" b="1" u="none" strike="noStrike" kern="1200" dirty="0">
                          <a:solidFill>
                            <a:schemeClr val="bg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%                s úmrtím</a:t>
                      </a: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141991"/>
                  </a:ext>
                </a:extLst>
              </a:tr>
              <a:tr h="640004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cs-CZ" sz="16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Hlášení celkem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cs-CZ" sz="16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3 568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cs-CZ" sz="16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156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cs-CZ" sz="16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4,4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8515963"/>
                  </a:ext>
                </a:extLst>
              </a:tr>
              <a:tr h="81009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cs-CZ" sz="16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Hlášení přímo na SÚKL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cs-CZ" sz="16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1 736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cs-CZ" sz="16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cs-CZ" sz="16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1,3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1791315"/>
                  </a:ext>
                </a:extLst>
              </a:tr>
              <a:tr h="810090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cs-CZ" sz="16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Hlášení od držitelů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cs-CZ" sz="16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1 832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cs-CZ" sz="16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134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cs-CZ" sz="1600" b="1" u="none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7,3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78981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4506975"/>
      </p:ext>
    </p:extLst>
  </p:cSld>
  <p:clrMapOvr>
    <a:masterClrMapping/>
  </p:clrMapOvr>
  <p:transition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C67D263-02D5-4C56-9904-B10BD26B44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592" y="763122"/>
            <a:ext cx="8229600" cy="1143000"/>
          </a:xfrm>
        </p:spPr>
        <p:txBody>
          <a:bodyPr/>
          <a:lstStyle/>
          <a:p>
            <a:r>
              <a:rPr lang="cs-CZ" dirty="0"/>
              <a:t>Hlášení na vakcíny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E77B8288-6EDF-4B6F-AA4F-54BD480999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06515" y="1876973"/>
            <a:ext cx="4638265" cy="4657371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cs-CZ" dirty="0"/>
              <a:t>Dlouhodobě </a:t>
            </a:r>
            <a:r>
              <a:rPr lang="cs-CZ" b="1" dirty="0">
                <a:solidFill>
                  <a:schemeClr val="tx2"/>
                </a:solidFill>
              </a:rPr>
              <a:t>velký zájem o bezpečnost vakcín</a:t>
            </a:r>
            <a:r>
              <a:rPr lang="cs-CZ" dirty="0"/>
              <a:t> v ČR</a:t>
            </a:r>
          </a:p>
          <a:p>
            <a:pPr>
              <a:lnSpc>
                <a:spcPct val="150000"/>
              </a:lnSpc>
            </a:pPr>
            <a:r>
              <a:rPr lang="cs-CZ" dirty="0"/>
              <a:t>Celkem</a:t>
            </a:r>
            <a:r>
              <a:rPr lang="cs-CZ" b="1" dirty="0">
                <a:solidFill>
                  <a:schemeClr val="tx2"/>
                </a:solidFill>
              </a:rPr>
              <a:t> 689 </a:t>
            </a:r>
            <a:r>
              <a:rPr lang="cs-CZ" dirty="0"/>
              <a:t>(z 3 568)</a:t>
            </a:r>
          </a:p>
          <a:p>
            <a:pPr>
              <a:lnSpc>
                <a:spcPct val="150000"/>
              </a:lnSpc>
            </a:pPr>
            <a:r>
              <a:rPr lang="cs-CZ" dirty="0"/>
              <a:t>Mezi hlášeními přímo na </a:t>
            </a:r>
            <a:r>
              <a:rPr lang="cs-CZ" b="1" dirty="0"/>
              <a:t>SÚKL</a:t>
            </a:r>
            <a:r>
              <a:rPr lang="cs-CZ" dirty="0"/>
              <a:t> – vakcíny tvoří </a:t>
            </a:r>
            <a:r>
              <a:rPr lang="cs-CZ" b="1" dirty="0">
                <a:solidFill>
                  <a:schemeClr val="tx2"/>
                </a:solidFill>
              </a:rPr>
              <a:t>téměř 36 %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383935C-82BD-4E46-9E63-F998A6FA958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876000" y="6534385"/>
            <a:ext cx="1800000" cy="360000"/>
          </a:xfrm>
        </p:spPr>
        <p:txBody>
          <a:bodyPr/>
          <a:lstStyle/>
          <a:p>
            <a:fld id="{C71C61A7-200B-4EFC-8047-A2F529602AF3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64AECB7-79DE-46D0-B3EB-4FD558BE21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0" y="6484255"/>
            <a:ext cx="2895600" cy="365125"/>
          </a:xfrm>
        </p:spPr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950CF240-D589-4B2E-932A-73F02A46CE4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Detailní přehled hlášení za rok 2019</a:t>
            </a:r>
          </a:p>
        </p:txBody>
      </p:sp>
      <p:pic>
        <p:nvPicPr>
          <p:cNvPr id="9" name="Grafický objekt 8" descr="Jehla">
            <a:extLst>
              <a:ext uri="{FF2B5EF4-FFF2-40B4-BE49-F238E27FC236}">
                <a16:creationId xmlns:a16="http://schemas.microsoft.com/office/drawing/2014/main" id="{5C280C1C-4C80-48FD-A188-F9C6BA8A18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462210" y="773705"/>
            <a:ext cx="1248077" cy="1248077"/>
          </a:xfrm>
          <a:prstGeom prst="rect">
            <a:avLst/>
          </a:prstGeom>
        </p:spPr>
      </p:pic>
      <p:graphicFrame>
        <p:nvGraphicFramePr>
          <p:cNvPr id="10" name="Tabulka 9">
            <a:extLst>
              <a:ext uri="{FF2B5EF4-FFF2-40B4-BE49-F238E27FC236}">
                <a16:creationId xmlns:a16="http://schemas.microsoft.com/office/drawing/2014/main" id="{68594294-0DCC-4928-AF39-552FDD04F0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4056184"/>
              </p:ext>
            </p:extLst>
          </p:nvPr>
        </p:nvGraphicFramePr>
        <p:xfrm>
          <a:off x="4895299" y="2078850"/>
          <a:ext cx="4042186" cy="41038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18727">
                  <a:extLst>
                    <a:ext uri="{9D8B030D-6E8A-4147-A177-3AD203B41FA5}">
                      <a16:colId xmlns:a16="http://schemas.microsoft.com/office/drawing/2014/main" val="85354784"/>
                    </a:ext>
                  </a:extLst>
                </a:gridCol>
                <a:gridCol w="961770">
                  <a:extLst>
                    <a:ext uri="{9D8B030D-6E8A-4147-A177-3AD203B41FA5}">
                      <a16:colId xmlns:a16="http://schemas.microsoft.com/office/drawing/2014/main" val="3163835450"/>
                    </a:ext>
                  </a:extLst>
                </a:gridCol>
                <a:gridCol w="1122677">
                  <a:extLst>
                    <a:ext uri="{9D8B030D-6E8A-4147-A177-3AD203B41FA5}">
                      <a16:colId xmlns:a16="http://schemas.microsoft.com/office/drawing/2014/main" val="1156204415"/>
                    </a:ext>
                  </a:extLst>
                </a:gridCol>
                <a:gridCol w="939012">
                  <a:extLst>
                    <a:ext uri="{9D8B030D-6E8A-4147-A177-3AD203B41FA5}">
                      <a16:colId xmlns:a16="http://schemas.microsoft.com/office/drawing/2014/main" val="842577279"/>
                    </a:ext>
                  </a:extLst>
                </a:gridCol>
              </a:tblGrid>
              <a:tr h="53238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2019</a:t>
                      </a:r>
                      <a:endParaRPr lang="cs-CZ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celkem</a:t>
                      </a:r>
                      <a:endParaRPr lang="cs-CZ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z toho vakcíny</a:t>
                      </a:r>
                      <a:endParaRPr lang="cs-CZ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% vakcín</a:t>
                      </a:r>
                      <a:endParaRPr lang="cs-CZ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tx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3505227"/>
                  </a:ext>
                </a:extLst>
              </a:tr>
              <a:tr h="554893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Hlášení celkem</a:t>
                      </a:r>
                      <a:endParaRPr lang="cs-CZ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3 568</a:t>
                      </a:r>
                      <a:endParaRPr lang="cs-CZ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689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19,3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818535"/>
                  </a:ext>
                </a:extLst>
              </a:tr>
              <a:tr h="79348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Hlášení přímo na SÚKL</a:t>
                      </a:r>
                      <a:endParaRPr lang="cs-CZ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1 736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619</a:t>
                      </a: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35,7</a:t>
                      </a:r>
                      <a:endParaRPr lang="cs-CZ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5440777"/>
                  </a:ext>
                </a:extLst>
              </a:tr>
              <a:tr h="50990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Hlášení na SÚKL – od pacientů</a:t>
                      </a: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739</a:t>
                      </a: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196</a:t>
                      </a: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26,5</a:t>
                      </a: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15367014"/>
                  </a:ext>
                </a:extLst>
              </a:tr>
              <a:tr h="50990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Hlášení na SÚKL – od pediatrů</a:t>
                      </a: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321</a:t>
                      </a: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281</a:t>
                      </a: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87,5</a:t>
                      </a: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8175775"/>
                  </a:ext>
                </a:extLst>
              </a:tr>
              <a:tr h="509902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Hlášení na SÚKL –  od praktiků</a:t>
                      </a: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105</a:t>
                      </a: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64</a:t>
                      </a: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61,0</a:t>
                      </a:r>
                    </a:p>
                  </a:txBody>
                  <a:tcPr marL="9525" marR="9525" marT="9525" marB="0"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33672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006352"/>
      </p:ext>
    </p:extLst>
  </p:cSld>
  <p:clrMapOvr>
    <a:masterClrMapping/>
  </p:clrMapOvr>
  <p:transition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E0DBF55-E43F-4C16-BEF4-CC69678BC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400" y="756000"/>
            <a:ext cx="8229600" cy="1143000"/>
          </a:xfrm>
        </p:spPr>
        <p:txBody>
          <a:bodyPr/>
          <a:lstStyle/>
          <a:p>
            <a:r>
              <a:rPr lang="cs-CZ" dirty="0"/>
              <a:t>Závěr</a:t>
            </a:r>
            <a:endParaRPr lang="en-GB" dirty="0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C546A6B4-4024-4CA4-A823-95DE7D0844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6399" y="1720816"/>
            <a:ext cx="8401075" cy="481553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u="sng" dirty="0"/>
              <a:t>Držitelé dostávají: </a:t>
            </a:r>
          </a:p>
          <a:p>
            <a:pPr marL="0" indent="0">
              <a:buNone/>
            </a:pPr>
            <a:endParaRPr lang="cs-CZ" sz="1100" dirty="0"/>
          </a:p>
          <a:p>
            <a:r>
              <a:rPr lang="cs-CZ" dirty="0"/>
              <a:t>Celkově více hlášení</a:t>
            </a:r>
          </a:p>
          <a:p>
            <a:r>
              <a:rPr lang="cs-CZ" dirty="0"/>
              <a:t>Více závažných hlášení s hospitalizací či s úmrtím</a:t>
            </a:r>
          </a:p>
          <a:p>
            <a:r>
              <a:rPr lang="cs-CZ" dirty="0"/>
              <a:t>Hlášení z literatury téměř 30 %</a:t>
            </a:r>
          </a:p>
          <a:p>
            <a:endParaRPr lang="cs-CZ" sz="1200" dirty="0"/>
          </a:p>
          <a:p>
            <a:pPr>
              <a:buFont typeface="Wingdings" panose="05000000000000000000" pitchFamily="2" charset="2"/>
              <a:buChar char="Ø"/>
            </a:pPr>
            <a:r>
              <a:rPr lang="cs-CZ" b="1" dirty="0">
                <a:solidFill>
                  <a:schemeClr val="tx2"/>
                </a:solidFill>
              </a:rPr>
              <a:t>Celkově přetrvává trend velkého zájmu o bezpečnost vakcín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b="1" dirty="0">
                <a:solidFill>
                  <a:schemeClr val="tx2"/>
                </a:solidFill>
              </a:rPr>
              <a:t>Roste počet hlášení od pacientů zasílaných na SÚKL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b="1" dirty="0">
                <a:solidFill>
                  <a:schemeClr val="tx2"/>
                </a:solidFill>
              </a:rPr>
              <a:t>Hlášení zasílaná držitelům a na SÚKL se liší – společně představují širší spektrum záchytu NÚ</a:t>
            </a:r>
          </a:p>
          <a:p>
            <a:pPr marL="0" indent="0">
              <a:buNone/>
            </a:pPr>
            <a:endParaRPr lang="cs-CZ" dirty="0"/>
          </a:p>
          <a:p>
            <a:endParaRPr lang="en-GB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CC64E84-B8CF-42F1-A5B7-C18E9AEF6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3AAFDA-9BC0-4DA0-BFFF-5D6E92ACF4EE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38A61E6-CE72-4BC9-B7A4-62B221561C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</a:p>
        </p:txBody>
      </p:sp>
      <p:sp>
        <p:nvSpPr>
          <p:cNvPr id="6" name="Zástupný symbol pro text 5">
            <a:extLst>
              <a:ext uri="{FF2B5EF4-FFF2-40B4-BE49-F238E27FC236}">
                <a16:creationId xmlns:a16="http://schemas.microsoft.com/office/drawing/2014/main" id="{0918A897-D672-4E72-9727-13DA9288C20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Závěr</a:t>
            </a:r>
            <a:endParaRPr lang="en-GB" dirty="0"/>
          </a:p>
        </p:txBody>
      </p:sp>
      <p:pic>
        <p:nvPicPr>
          <p:cNvPr id="12" name="Graphic 11" descr="Checklist RTL">
            <a:extLst>
              <a:ext uri="{FF2B5EF4-FFF2-40B4-BE49-F238E27FC236}">
                <a16:creationId xmlns:a16="http://schemas.microsoft.com/office/drawing/2014/main" id="{743827F0-A5C5-E440-A086-B57F6BC700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417879" y="728700"/>
            <a:ext cx="2114561" cy="2114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488236"/>
      </p:ext>
    </p:extLst>
  </p:cSld>
  <p:clrMapOvr>
    <a:masterClrMapping/>
  </p:clrMapOvr>
  <p:transition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/>
              <a:t>Děkujeme za pozornost</a:t>
            </a:r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>
                <a:solidFill>
                  <a:schemeClr val="bg1"/>
                </a:solidFill>
              </a:rPr>
              <a:t>Šrobárova</a:t>
            </a:r>
            <a:r>
              <a:rPr lang="cs-CZ" sz="1400" dirty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>
                <a:solidFill>
                  <a:schemeClr val="bg1"/>
                </a:solidFill>
              </a:rPr>
              <a:t>e-mail: posta@</a:t>
            </a:r>
            <a:r>
              <a:rPr lang="cs-CZ" sz="1400" dirty="0" err="1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361900-4603-48AE-91DD-C4AD25F507B9}" type="datetime1">
              <a:rPr lang="cs-CZ" smtClean="0"/>
              <a:t>11.09.2020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/>
              <a:t>© 2020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138E4AD022AF9643AD8FE80F48B47E68" ma:contentTypeVersion="7" ma:contentTypeDescription="Vytvoří nový dokument" ma:contentTypeScope="" ma:versionID="3bacfcd353a096b48385dee3731c62c7">
  <xsd:schema xmlns:xsd="http://www.w3.org/2001/XMLSchema" xmlns:xs="http://www.w3.org/2001/XMLSchema" xmlns:p="http://schemas.microsoft.com/office/2006/metadata/properties" xmlns:ns3="9987b4d1-798e-4f2c-8c25-784489b150d2" xmlns:ns4="3121bfea-b077-49f8-9736-a42e9942d905" targetNamespace="http://schemas.microsoft.com/office/2006/metadata/properties" ma:root="true" ma:fieldsID="e6354a78dc0a8f3cf2c3cd13e4c91b66" ns3:_="" ns4:_="">
    <xsd:import namespace="9987b4d1-798e-4f2c-8c25-784489b150d2"/>
    <xsd:import namespace="3121bfea-b077-49f8-9736-a42e9942d90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87b4d1-798e-4f2c-8c25-784489b150d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121bfea-b077-49f8-9736-a42e9942d90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Hodnota hash upozornění na sdílení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9E7B6C6-6AF4-40D5-8210-5FA238EC4CB6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149929F3-589B-4EE1-AEA5-81AFF3489B1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3C850D4-2845-4739-826D-E83C4EB56D7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987b4d1-798e-4f2c-8c25-784489b150d2"/>
    <ds:schemaRef ds:uri="3121bfea-b077-49f8-9736-a42e9942d90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20314</TotalTime>
  <Words>1375</Words>
  <Application>Microsoft Office PowerPoint</Application>
  <PresentationFormat>Předvádění na obrazovce (4:3)</PresentationFormat>
  <Paragraphs>324</Paragraphs>
  <Slides>22</Slides>
  <Notes>21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22</vt:i4>
      </vt:variant>
    </vt:vector>
  </HeadingPairs>
  <TitlesOfParts>
    <vt:vector size="27" baseType="lpstr">
      <vt:lpstr>Arial</vt:lpstr>
      <vt:lpstr>Calibri</vt:lpstr>
      <vt:lpstr>Wingdings</vt:lpstr>
      <vt:lpstr>Motiv sady Office</vt:lpstr>
      <vt:lpstr>1_Motiv sady Office</vt:lpstr>
      <vt:lpstr>Prezentace aplikace PowerPoint</vt:lpstr>
      <vt:lpstr>hlášení podezření  na nežádoucí účinky léčiv v čr V roce 2019</vt:lpstr>
      <vt:lpstr>Obsah prezentace</vt:lpstr>
      <vt:lpstr>Hlášení v národní databázi (CDNÚ)</vt:lpstr>
      <vt:lpstr>Změny systému hlášení podezření na NÚ</vt:lpstr>
      <vt:lpstr>Přehled hlášení NÚ v ČR v roce 2019</vt:lpstr>
      <vt:lpstr>Přehled hlášení NÚ v ČR v roce 2019</vt:lpstr>
      <vt:lpstr>Přehled hlášení NÚ v ČR v roce 2019</vt:lpstr>
      <vt:lpstr>Detailní přehled hlášení za rok 2019 </vt:lpstr>
      <vt:lpstr>Počet hlášení za rok 2019 – SÚKL a držitelé</vt:lpstr>
      <vt:lpstr>Přijatá hlášení za rok 2019 – od držitelů</vt:lpstr>
      <vt:lpstr>Přijatá hlášení za rok 2019 – na SÚKL</vt:lpstr>
      <vt:lpstr>Hlášení dle kvalifikace hlásitele – pacienti 2019</vt:lpstr>
      <vt:lpstr>Hlášení ze studií a dalších zdrojů</vt:lpstr>
      <vt:lpstr>Literární hlášení</vt:lpstr>
      <vt:lpstr>Hlášení zaslaná přímo na SÚKL</vt:lpstr>
      <vt:lpstr>Hlášení NÚ a duplikáty</vt:lpstr>
      <vt:lpstr>Závažná hlášení s hospitalizací</vt:lpstr>
      <vt:lpstr>Hlášení s úmrtím</vt:lpstr>
      <vt:lpstr>Hlášení na vakcíny</vt:lpstr>
      <vt:lpstr>Závěr</vt:lpstr>
      <vt:lpstr>Děkujeme za pozornost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Navrátilová Veronika</cp:lastModifiedBy>
  <cp:revision>583</cp:revision>
  <dcterms:created xsi:type="dcterms:W3CDTF">2012-11-07T12:54:42Z</dcterms:created>
  <dcterms:modified xsi:type="dcterms:W3CDTF">2020-09-11T10:05:52Z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0x010100138E4AD022AF9643AD8FE80F48B47E68</vt:lpwstr>
  </property>
</Properties>
</file>