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handoutMasterIdLst>
    <p:handoutMasterId r:id="rId14"/>
  </p:handoutMasterIdLst>
  <p:sldIdLst>
    <p:sldId id="256" r:id="rId3"/>
    <p:sldId id="257" r:id="rId4"/>
    <p:sldId id="258" r:id="rId5"/>
    <p:sldId id="264" r:id="rId6"/>
    <p:sldId id="260" r:id="rId7"/>
    <p:sldId id="265" r:id="rId8"/>
    <p:sldId id="266" r:id="rId9"/>
    <p:sldId id="261" r:id="rId10"/>
    <p:sldId id="262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etra" initials="P" lastIdx="4" clrIdx="0">
    <p:extLst>
      <p:ext uri="{19B8F6BF-5375-455C-9EA6-DF929625EA0E}">
        <p15:presenceInfo xmlns:p15="http://schemas.microsoft.com/office/powerpoint/2012/main" userId="S::vackovap@sukl.cz::847e9adf-2155-4531-b2b4-46fd23efcbbd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218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36EA79-A844-4CC8-AD3F-94A8D62AF2A4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2019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B5AEC-1318-4699-870F-72871C312C85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2438" y="1808820"/>
            <a:ext cx="8224361" cy="432048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B0A242B4-54ED-4BED-8103-6F88AF5AD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9" name="Zástupný symbol pro datum 8">
            <a:extLst>
              <a:ext uri="{FF2B5EF4-FFF2-40B4-BE49-F238E27FC236}">
                <a16:creationId xmlns:a16="http://schemas.microsoft.com/office/drawing/2014/main" id="{467F2761-E2A7-42FA-8CE5-FC60EA976EF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AC600AD-AF95-4763-AE34-84C8410B4B84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10" name="Zástupný symbol pro zápatí 9">
            <a:extLst>
              <a:ext uri="{FF2B5EF4-FFF2-40B4-BE49-F238E27FC236}">
                <a16:creationId xmlns:a16="http://schemas.microsoft.com/office/drawing/2014/main" id="{740A6FBE-ABBC-4BDF-88CD-9B76AA0ABE0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11" name="Zástupný symbol pro číslo snímku 10">
            <a:extLst>
              <a:ext uri="{FF2B5EF4-FFF2-40B4-BE49-F238E27FC236}">
                <a16:creationId xmlns:a16="http://schemas.microsoft.com/office/drawing/2014/main" id="{63784F50-0A1F-490E-98D2-3A12530CA93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853825"/>
            <a:ext cx="4038600" cy="433962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853825"/>
            <a:ext cx="4038600" cy="433962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614DE-52C6-48A4-B3CE-86E9A9C5E0D3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41803" y="1826890"/>
            <a:ext cx="4040188" cy="61200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1803" y="2636994"/>
            <a:ext cx="4055585" cy="358231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826890"/>
            <a:ext cx="4041775" cy="62105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655094"/>
            <a:ext cx="4041775" cy="356421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C01AC-DBB3-4D07-A753-76637F5B3F47}" type="datetime1">
              <a:rPr lang="cs-CZ" smtClean="0"/>
              <a:t>11.09.2020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527469F8-0A16-45AF-B9EA-40ECABCDF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051366"/>
            <a:ext cx="8229600" cy="57742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3C93D-C7BE-4692-8926-7733BB1EE9B7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2F251-EE3C-40B8-89F5-7C8A586F21C7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/>
                </a:solidFill>
              </a:defRPr>
            </a:lvl1pPr>
          </a:lstStyle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1080000"/>
            <a:ext cx="3008313" cy="63881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3"/>
            <a:ext cx="5111750" cy="513930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898830"/>
            <a:ext cx="3008314" cy="4320481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0C97C-92D4-46DE-9814-D9C374E5B41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2"/>
            <a:ext cx="5486400" cy="363883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22FB0-7D7C-43E5-A7BA-7DC04DC3AFB2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3A6A9-437B-4608-9F98-2EB008BEBA4F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02728-5FBA-4462-A989-F47B4538BAF4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4C53-6213-470D-9FEE-D4D11376202E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35983"/>
            <a:ext cx="8229600" cy="672837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12FAC-A8A2-40C1-89AD-3F68531DB406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3DC32-E68D-49E6-83F0-43F41D60A6AE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5900" y="1128632"/>
            <a:ext cx="8242419" cy="1011940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303875"/>
            <a:ext cx="4038600" cy="38895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303875"/>
            <a:ext cx="4038600" cy="38895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7A33D-2869-46C4-9516-30BFA003A639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612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49498"/>
            <a:ext cx="4040188" cy="61200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618996"/>
            <a:ext cx="4040188" cy="3564293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34225" y="1849498"/>
            <a:ext cx="4041775" cy="61200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618996"/>
            <a:ext cx="4041775" cy="3564293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94649-0EEE-437C-9221-D91435E841D7}" type="datetime1">
              <a:rPr lang="cs-CZ" smtClean="0"/>
              <a:t>11.09.2020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33746"/>
            <a:ext cx="8229600" cy="630070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628B1-82FC-4FF8-9451-86C6B819DEF4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0EC6E-D801-44B1-ACA9-48770A7E2FF0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/>
                </a:solidFill>
              </a:defRPr>
            </a:lvl1pPr>
          </a:lstStyle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1080000"/>
            <a:ext cx="3008313" cy="503795"/>
          </a:xfrm>
          <a:prstGeom prst="rect">
            <a:avLst/>
          </a:prstGeo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3"/>
            <a:ext cx="5111750" cy="513930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763816"/>
            <a:ext cx="3008313" cy="4455496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769B3-B4E7-4DBF-9C08-4525F17489C7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2"/>
            <a:ext cx="5486400" cy="363883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0D2A0-7022-4E7A-A06D-07D95980148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400" y="1135983"/>
            <a:ext cx="8229600" cy="62783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891E-AF05-4B5D-A94B-E5E4BF0CC220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E9681-7FF8-453E-AC25-0A2B4B1E9FF9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051366"/>
            <a:ext cx="8229600" cy="5774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63815"/>
            <a:ext cx="8229600" cy="43561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/>
                </a:solidFill>
              </a:defRPr>
            </a:lvl1pPr>
          </a:lstStyle>
          <a:p>
            <a:fld id="{E8D54273-B11E-461A-8C34-8CE6651AD0EF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/>
                </a:solidFill>
              </a:defRPr>
            </a:lvl1pPr>
          </a:lstStyle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675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2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sldNum="0" hdr="0"/>
  <p:txStyles>
    <p:titleStyle>
      <a:lvl1pPr algn="l" defTabSz="685800" rtl="0" eaLnBrk="1" latinLnBrk="0" hangingPunct="1">
        <a:spcBef>
          <a:spcPct val="0"/>
        </a:spcBef>
        <a:buNone/>
        <a:defRPr sz="2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Tx/>
        <a:buBlip>
          <a:blip r:embed="rId14"/>
        </a:buBlip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4651" y="1083737"/>
            <a:ext cx="8229600" cy="6800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943835"/>
            <a:ext cx="8229600" cy="41761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bg1"/>
                </a:solidFill>
              </a:defRPr>
            </a:lvl1pPr>
          </a:lstStyle>
          <a:p>
            <a:fld id="{CC7AF8AE-349C-4997-86D1-76DE70EB1C6A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bg1"/>
                </a:solidFill>
              </a:defRPr>
            </a:lvl1pPr>
          </a:lstStyle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675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2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sldNum="0" hdr="0"/>
  <p:txStyles>
    <p:titleStyle>
      <a:lvl1pPr algn="l" defTabSz="685800" rtl="0" eaLnBrk="1" latinLnBrk="0" hangingPunct="1">
        <a:spcBef>
          <a:spcPct val="0"/>
        </a:spcBef>
        <a:buNone/>
        <a:defRPr sz="2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Tx/>
        <a:buBlip>
          <a:blip r:embed="rId15"/>
        </a:buBlip>
        <a:defRPr sz="2100" kern="1200">
          <a:solidFill>
            <a:schemeClr val="bg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bg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350" kern="1200">
          <a:solidFill>
            <a:schemeClr val="bg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200" kern="1200">
          <a:solidFill>
            <a:schemeClr val="bg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23258" y="3064382"/>
            <a:ext cx="2697485" cy="729236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0D85F-E235-4356-8481-E8DD8E886A70}" type="datetime1">
              <a:rPr lang="cs-CZ" smtClean="0">
                <a:solidFill>
                  <a:schemeClr val="bg1"/>
                </a:solidFill>
              </a:rPr>
              <a:t>11.09.2020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© 2020  STÁTNÍ ÚSTAV PRO KONTROLU LÉČIV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>
                <a:solidFill>
                  <a:schemeClr val="bg1"/>
                </a:solidFill>
              </a:rPr>
              <a:t>Bezpečnostní změny  </a:t>
            </a: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1800" dirty="0">
                <a:solidFill>
                  <a:schemeClr val="bg1"/>
                </a:solidFill>
              </a:rPr>
              <a:t>MUDr. Petra Vacková</a:t>
            </a:r>
          </a:p>
          <a:p>
            <a:r>
              <a:rPr lang="cs-CZ" sz="1800" dirty="0">
                <a:solidFill>
                  <a:schemeClr val="bg1"/>
                </a:solidFill>
              </a:rPr>
              <a:t>Seminář Aktuality ve </a:t>
            </a:r>
            <a:r>
              <a:rPr lang="cs-CZ" sz="1800" dirty="0" err="1">
                <a:solidFill>
                  <a:schemeClr val="bg1"/>
                </a:solidFill>
              </a:rPr>
              <a:t>farmakovigilanci</a:t>
            </a:r>
            <a:r>
              <a:rPr lang="cs-CZ" sz="1800" dirty="0">
                <a:solidFill>
                  <a:schemeClr val="bg1"/>
                </a:solidFill>
              </a:rPr>
              <a:t>, SÚKL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DEA6F-3D0A-413A-A3C0-B1B20E9F317E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BEZPEČNOSTNÍ ZMĚNY  v rychlém sledu za sebou</a:t>
            </a:r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Podnět ČAFF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Vyžádání implementace aktualizací informací o přípravku na základě doporučení PRAC ke zhodnoceným signálům v rozestupu několika málo měsíců. </a:t>
            </a:r>
          </a:p>
          <a:p>
            <a:pPr lvl="1"/>
            <a:r>
              <a:rPr lang="cs-CZ" dirty="0"/>
              <a:t>Např. </a:t>
            </a:r>
            <a:r>
              <a:rPr lang="cs-CZ" dirty="0" err="1">
                <a:solidFill>
                  <a:schemeClr val="tx2"/>
                </a:solidFill>
              </a:rPr>
              <a:t>citalopram</a:t>
            </a:r>
            <a:r>
              <a:rPr lang="cs-CZ" dirty="0">
                <a:solidFill>
                  <a:schemeClr val="tx2"/>
                </a:solidFill>
              </a:rPr>
              <a:t> a </a:t>
            </a:r>
            <a:r>
              <a:rPr lang="cs-CZ" dirty="0" err="1">
                <a:solidFill>
                  <a:schemeClr val="tx2"/>
                </a:solidFill>
              </a:rPr>
              <a:t>escitalopram</a:t>
            </a:r>
            <a:r>
              <a:rPr lang="cs-CZ" dirty="0"/>
              <a:t>: 6.5.2019 SSRI – DDI s </a:t>
            </a:r>
            <a:r>
              <a:rPr lang="cs-CZ" dirty="0" err="1"/>
              <a:t>flukonazolem</a:t>
            </a:r>
            <a:r>
              <a:rPr lang="cs-CZ" dirty="0"/>
              <a:t>, 11.6.2019 SSRI/SNRI – sexuální dysfunkce přetrvávající po vysazení léčby</a:t>
            </a:r>
          </a:p>
          <a:p>
            <a:r>
              <a:rPr lang="cs-CZ" dirty="0"/>
              <a:t>Textové změny jdoucí v rychlém sledu po sobě způsobují dle sdělení ČAFF komplikace ve výrobě a v konečném důsledku mohou ohrozit i plán výroby a způsobit přerušení dodávek předmětných přípravků na trh. </a:t>
            </a:r>
          </a:p>
          <a:p>
            <a:r>
              <a:rPr lang="cs-CZ" dirty="0"/>
              <a:t>Bylo by možné v rámci našeho zastoupení v příslušných pracovních skupinách prodiskutovat možnost, jak těmto situacím předcházet, respektive, aby byly zaimplementovány veškeré vyžadované úpravy naráz? 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BEZPEČNOSTNÍ ZMĚNY  v rychlém sledu za sebou</a:t>
            </a:r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Práva a povinnosti držitele rozhodnutí o registraci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§ 33 odst. 1 </a:t>
            </a:r>
            <a:r>
              <a:rPr lang="cs-CZ" dirty="0" err="1"/>
              <a:t>ZoL</a:t>
            </a:r>
            <a:r>
              <a:rPr lang="cs-CZ" dirty="0"/>
              <a:t> mimo jiné uvádí povinnost MAH zajistit, aby informace o přípravku byly aktualizovány tak, aby odpovídaly aktuálním vědeckým poznatkům včetně závěrů hodnocení a doporučení zveřejněných Agenturou</a:t>
            </a:r>
          </a:p>
          <a:p>
            <a:pPr lvl="1"/>
            <a:r>
              <a:rPr lang="cs-CZ" dirty="0"/>
              <a:t>§ 105 odst. 5, písm. b) Pokud držitel nezavede změny podle § 33 odst. 1 dopustí se přestupku, za který lze uložit pokutu do 20 000 000 Kč (§ 107 odst. 1 písm. e)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§ 33 odst. 7 </a:t>
            </a:r>
            <a:r>
              <a:rPr lang="cs-CZ" dirty="0" err="1"/>
              <a:t>ZoL</a:t>
            </a:r>
            <a:r>
              <a:rPr lang="cs-CZ" dirty="0"/>
              <a:t> Držitel rozhodnutí o registraci odpovídá za škodu způsobenou v důsledku účinků léčivého přípravku neuvedených v souhrnu údajů o přípravku, přičemž této odpovědnosti se nemůže zprostit.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BEZPEČNOSTNÍ ZMĚNY  v rychlém sledu za sebou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97314243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Vyjádření SÚKL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S ohledem na charakter implementované změny (nové údaje o bezpečnosti) není možné prodloužení doby implementace</a:t>
            </a:r>
          </a:p>
          <a:p>
            <a:r>
              <a:rPr lang="cs-CZ" dirty="0"/>
              <a:t>K podobné situaci dochází jen sporadicky, nejedná se o významné počty takových případů</a:t>
            </a:r>
          </a:p>
          <a:p>
            <a:r>
              <a:rPr lang="cs-CZ" dirty="0"/>
              <a:t>Detekci FV signálu není možné předvídat, naplánovat, ani jí není možné předcházet</a:t>
            </a:r>
          </a:p>
          <a:p>
            <a:r>
              <a:rPr lang="cs-CZ" dirty="0"/>
              <a:t>Je možné zvážit předání tohoto podnětu evropské regulační síti přes evropské asociace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BEZPEČNOSTNÍ ZMĚNY  v rychlém sledu za sebou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1901034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Bližší informace k uvedené problematice – analýza a prioritizace signálu PRAC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Kde je to možné, je signál zhodnocen v rámci blížící se/běžící PSUSA</a:t>
            </a:r>
            <a:endParaRPr lang="cs-CZ" dirty="0">
              <a:solidFill>
                <a:schemeClr val="accent4"/>
              </a:solidFill>
            </a:endParaRPr>
          </a:p>
          <a:p>
            <a:pPr lvl="1"/>
            <a:r>
              <a:rPr lang="cs-CZ" i="1" dirty="0" err="1">
                <a:solidFill>
                  <a:schemeClr val="tx2"/>
                </a:solidFill>
              </a:rPr>
              <a:t>Angioedém</a:t>
            </a:r>
            <a:r>
              <a:rPr lang="cs-CZ" i="1" dirty="0">
                <a:solidFill>
                  <a:schemeClr val="tx2"/>
                </a:solidFill>
              </a:rPr>
              <a:t> u </a:t>
            </a:r>
            <a:r>
              <a:rPr lang="cs-CZ" i="1" dirty="0" err="1">
                <a:solidFill>
                  <a:schemeClr val="tx2"/>
                </a:solidFill>
              </a:rPr>
              <a:t>olaparibu</a:t>
            </a:r>
            <a:r>
              <a:rPr lang="cs-CZ" i="1" dirty="0">
                <a:solidFill>
                  <a:schemeClr val="tx2"/>
                </a:solidFill>
              </a:rPr>
              <a:t> </a:t>
            </a:r>
            <a:r>
              <a:rPr lang="cs-CZ" i="1" dirty="0"/>
              <a:t>(signál detekován 14.5.2020 v průběhu běžící PSUSA, 2 dny po odeslání PAR, posouzení v rámci běžící PSUSA a doporučen k implementaci do textů spolu s </a:t>
            </a:r>
            <a:r>
              <a:rPr lang="cs-CZ" i="1" dirty="0" err="1"/>
              <a:t>nodózním</a:t>
            </a:r>
            <a:r>
              <a:rPr lang="cs-CZ" i="1" dirty="0"/>
              <a:t> erytémem, který byl identifikován z dat předložených v PSUR) </a:t>
            </a:r>
          </a:p>
          <a:p>
            <a:pPr lvl="1"/>
            <a:endParaRPr lang="cs-CZ" dirty="0">
              <a:solidFill>
                <a:schemeClr val="accent4"/>
              </a:solidFill>
            </a:endParaRPr>
          </a:p>
          <a:p>
            <a:pPr lvl="1"/>
            <a:r>
              <a:rPr lang="cs-CZ" i="1" dirty="0">
                <a:solidFill>
                  <a:schemeClr val="tx2"/>
                </a:solidFill>
              </a:rPr>
              <a:t>Křeče u </a:t>
            </a:r>
            <a:r>
              <a:rPr lang="cs-CZ" i="1" dirty="0" err="1">
                <a:solidFill>
                  <a:schemeClr val="tx2"/>
                </a:solidFill>
              </a:rPr>
              <a:t>kladribinu</a:t>
            </a:r>
            <a:r>
              <a:rPr lang="cs-CZ" i="1" dirty="0">
                <a:solidFill>
                  <a:schemeClr val="tx2"/>
                </a:solidFill>
              </a:rPr>
              <a:t> </a:t>
            </a:r>
            <a:r>
              <a:rPr lang="cs-CZ" i="1" dirty="0"/>
              <a:t>(PSUR </a:t>
            </a:r>
            <a:r>
              <a:rPr lang="cs-CZ" i="1" dirty="0" err="1"/>
              <a:t>submission</a:t>
            </a:r>
            <a:r>
              <a:rPr lang="cs-CZ" i="1" dirty="0"/>
              <a:t> </a:t>
            </a:r>
            <a:r>
              <a:rPr lang="cs-CZ" i="1" dirty="0" err="1"/>
              <a:t>date</a:t>
            </a:r>
            <a:r>
              <a:rPr lang="cs-CZ" i="1" dirty="0"/>
              <a:t> </a:t>
            </a:r>
            <a:r>
              <a:rPr lang="cs-CZ" i="1" dirty="0" err="1"/>
              <a:t>September</a:t>
            </a:r>
            <a:r>
              <a:rPr lang="cs-CZ" i="1" dirty="0"/>
              <a:t> 2020) </a:t>
            </a:r>
          </a:p>
          <a:p>
            <a:pPr lvl="1"/>
            <a:r>
              <a:rPr lang="cs-CZ" i="1" dirty="0">
                <a:solidFill>
                  <a:schemeClr val="tx2"/>
                </a:solidFill>
              </a:rPr>
              <a:t>Kožní lupus </a:t>
            </a:r>
            <a:r>
              <a:rPr lang="cs-CZ" i="1" dirty="0" err="1">
                <a:solidFill>
                  <a:schemeClr val="tx2"/>
                </a:solidFill>
              </a:rPr>
              <a:t>erythematodes</a:t>
            </a:r>
            <a:r>
              <a:rPr lang="cs-CZ" i="1" dirty="0">
                <a:solidFill>
                  <a:schemeClr val="tx2"/>
                </a:solidFill>
              </a:rPr>
              <a:t> u </a:t>
            </a:r>
            <a:r>
              <a:rPr lang="cs-CZ" i="1" dirty="0" err="1">
                <a:solidFill>
                  <a:schemeClr val="tx2"/>
                </a:solidFill>
              </a:rPr>
              <a:t>palbociclibu</a:t>
            </a:r>
            <a:r>
              <a:rPr lang="cs-CZ" i="1" dirty="0">
                <a:solidFill>
                  <a:schemeClr val="tx2"/>
                </a:solidFill>
              </a:rPr>
              <a:t> </a:t>
            </a:r>
            <a:r>
              <a:rPr lang="cs-CZ" i="1" dirty="0"/>
              <a:t>(PSUR </a:t>
            </a:r>
            <a:r>
              <a:rPr lang="cs-CZ" i="1" dirty="0" err="1"/>
              <a:t>submission</a:t>
            </a:r>
            <a:r>
              <a:rPr lang="cs-CZ" i="1" dirty="0"/>
              <a:t> </a:t>
            </a:r>
            <a:r>
              <a:rPr lang="cs-CZ" i="1" dirty="0" err="1"/>
              <a:t>date</a:t>
            </a:r>
            <a:r>
              <a:rPr lang="cs-CZ" i="1" dirty="0"/>
              <a:t> </a:t>
            </a:r>
            <a:r>
              <a:rPr lang="cs-CZ" i="1" dirty="0" err="1"/>
              <a:t>October</a:t>
            </a:r>
            <a:r>
              <a:rPr lang="cs-CZ" i="1" dirty="0"/>
              <a:t> 2020)</a:t>
            </a: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685800" lvl="2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BEZPEČNOSTNÍ ZMĚNY  v rychlém sledu za sebou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1394913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Bližší informace k uvedené problematice – hodnocení signálu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Hodnocení FV signálu má v EU přesně daný postup a časový harmonogram (GVP Module IX – </a:t>
            </a:r>
            <a:r>
              <a:rPr lang="cs-CZ" dirty="0" err="1"/>
              <a:t>Signal</a:t>
            </a:r>
            <a:r>
              <a:rPr lang="cs-CZ" dirty="0"/>
              <a:t> management)</a:t>
            </a:r>
          </a:p>
          <a:p>
            <a:pPr lvl="1"/>
            <a:r>
              <a:rPr lang="cs-CZ" dirty="0"/>
              <a:t>Časový rozvrh hodnocení dle povahy signálu 30, 60, 90 dní – termíny zveřejněny na webových stránkách EMA  a přizpůsobeny zasedání Výboru PRAC</a:t>
            </a:r>
          </a:p>
          <a:p>
            <a:pPr lvl="1"/>
            <a:r>
              <a:rPr lang="cs-CZ" dirty="0"/>
              <a:t>Standardní časový rozvrh 60/60, více kol dle povahy signálu (rozšíření na další LL/</a:t>
            </a:r>
            <a:r>
              <a:rPr lang="cs-CZ" dirty="0" err="1"/>
              <a:t>MAHs</a:t>
            </a:r>
            <a:r>
              <a:rPr lang="cs-CZ" dirty="0"/>
              <a:t>, na další bezpečnostní téma…)</a:t>
            </a:r>
          </a:p>
          <a:p>
            <a:pPr lvl="1"/>
            <a:r>
              <a:rPr lang="cs-CZ" dirty="0"/>
              <a:t>Posunutí harmonogramu není jednoduché, ale není nemožné: </a:t>
            </a:r>
          </a:p>
          <a:p>
            <a:pPr marL="342900" lvl="1" indent="0">
              <a:buNone/>
            </a:pPr>
            <a:r>
              <a:rPr lang="cs-CZ" i="1" dirty="0"/>
              <a:t>Doporučení PRAC k hodnocení signálů pro </a:t>
            </a:r>
            <a:r>
              <a:rPr lang="cs-CZ" i="1" dirty="0" err="1">
                <a:solidFill>
                  <a:schemeClr val="tx2"/>
                </a:solidFill>
              </a:rPr>
              <a:t>mirtazapin</a:t>
            </a:r>
            <a:r>
              <a:rPr lang="cs-CZ" i="1" dirty="0"/>
              <a:t>: Květen 2020 doporučení ke standardně zhodnocenému signálu amnézie, zároveň bylo vydáno doporučení pro signál DRESS, jehož hodnocení bylo urychleno (vynecháno standardní kolo požadavků na předložení dat držiteli) z důvodu zajištění společné implementace. </a:t>
            </a:r>
          </a:p>
          <a:p>
            <a:pPr marL="685800" lvl="2" indent="0">
              <a:buNone/>
            </a:pPr>
            <a:endParaRPr lang="cs-CZ" i="1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BEZPEČNOSTNÍ ZMĚNY  v rychlém sledu za sebou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2734213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Bližší informace k uvedené problematice – implementace signálu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Termín pro implementaci aktualizace textů národně registrovaných LP</a:t>
            </a:r>
          </a:p>
          <a:p>
            <a:pPr lvl="1"/>
            <a:r>
              <a:rPr lang="cs-CZ" dirty="0"/>
              <a:t>Stanovuje </a:t>
            </a:r>
            <a:r>
              <a:rPr lang="cs-CZ" dirty="0" err="1"/>
              <a:t>CMDh</a:t>
            </a:r>
            <a:r>
              <a:rPr lang="cs-CZ" dirty="0"/>
              <a:t> na základě doporučení PRAC </a:t>
            </a:r>
          </a:p>
          <a:p>
            <a:pPr lvl="1"/>
            <a:r>
              <a:rPr lang="cs-CZ" dirty="0"/>
              <a:t>Standardně 2 měsíce</a:t>
            </a:r>
          </a:p>
          <a:p>
            <a:pPr lvl="1"/>
            <a:r>
              <a:rPr lang="cs-CZ" dirty="0"/>
              <a:t>Termín je možné posunout s ohledem na povahu signálu a počet LP, kterých se implementace týká:</a:t>
            </a:r>
          </a:p>
          <a:p>
            <a:pPr marL="342900" lvl="1" indent="0">
              <a:buNone/>
            </a:pPr>
            <a:endParaRPr lang="cs-CZ" dirty="0"/>
          </a:p>
          <a:p>
            <a:pPr marL="342900" lvl="1" indent="0">
              <a:buNone/>
            </a:pPr>
            <a:r>
              <a:rPr lang="cs-CZ" i="1" dirty="0">
                <a:solidFill>
                  <a:schemeClr val="tx2"/>
                </a:solidFill>
              </a:rPr>
              <a:t>	</a:t>
            </a:r>
            <a:r>
              <a:rPr lang="cs-CZ" i="1" dirty="0"/>
              <a:t>3 měsíce např. pro doplnění nových informací o riziku rakoviny prsu u </a:t>
            </a:r>
            <a:r>
              <a:rPr lang="cs-CZ" i="1" dirty="0">
                <a:solidFill>
                  <a:schemeClr val="tx2"/>
                </a:solidFill>
              </a:rPr>
              <a:t>HRT a 	</a:t>
            </a:r>
            <a:r>
              <a:rPr lang="cs-CZ" i="1" dirty="0" err="1">
                <a:solidFill>
                  <a:schemeClr val="tx2"/>
                </a:solidFill>
              </a:rPr>
              <a:t>tibolonu</a:t>
            </a:r>
            <a:endParaRPr lang="cs-CZ" i="1" dirty="0">
              <a:solidFill>
                <a:schemeClr val="tx2"/>
              </a:solidFill>
            </a:endParaRPr>
          </a:p>
          <a:p>
            <a:pPr marL="342900" lvl="1" indent="0">
              <a:buNone/>
            </a:pPr>
            <a:endParaRPr lang="cs-CZ" i="1" dirty="0">
              <a:solidFill>
                <a:schemeClr val="tx2"/>
              </a:solidFill>
            </a:endParaRPr>
          </a:p>
          <a:p>
            <a:pPr marL="342900" lvl="1" indent="0">
              <a:buNone/>
            </a:pPr>
            <a:r>
              <a:rPr lang="cs-CZ" i="1" dirty="0">
                <a:solidFill>
                  <a:schemeClr val="tx2"/>
                </a:solidFill>
              </a:rPr>
              <a:t>	</a:t>
            </a:r>
            <a:r>
              <a:rPr lang="cs-CZ" i="1" dirty="0"/>
              <a:t>6 měsíců např. pro </a:t>
            </a:r>
            <a:r>
              <a:rPr lang="cs-CZ" i="1" dirty="0" err="1">
                <a:solidFill>
                  <a:schemeClr val="tx2"/>
                </a:solidFill>
              </a:rPr>
              <a:t>ketoprofen</a:t>
            </a:r>
            <a:r>
              <a:rPr lang="cs-CZ" i="1" dirty="0">
                <a:solidFill>
                  <a:schemeClr val="tx2"/>
                </a:solidFill>
              </a:rPr>
              <a:t> a ibuprofen </a:t>
            </a:r>
            <a:r>
              <a:rPr lang="cs-CZ" i="1" dirty="0"/>
              <a:t>pro doplnění informací o možném 	maskování příznaků probíhajícího infekčního onemocnění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BEZPEČNOSTNÍ ZMĚNY  v rychlém sledu za sebou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6239265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Závěr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Uvědomujeme si zátěže plynoucí z rychle po sobě jdoucích požadavků na implementaci bezpečnostních doporučení </a:t>
            </a:r>
          </a:p>
          <a:p>
            <a:r>
              <a:rPr lang="cs-CZ" dirty="0"/>
              <a:t>Kde je to možné, snažíme se časové harmonogramy hodnocení přizpůsobit  a budeme na to myslet a upozorňovat i v budoucnosti</a:t>
            </a:r>
          </a:p>
          <a:p>
            <a:r>
              <a:rPr lang="cs-CZ" dirty="0"/>
              <a:t>Bezpečnost pacientů a aktuální informace o léčivých přípravcích musí být ovšem prioritou všech zúčastněných (držitelů, Ústavu i EMA)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BEZPEČNOSTNÍ ZMĚNY  v rychlém sledu za sebou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3924843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3255604" y="2821433"/>
            <a:ext cx="4367396" cy="911231"/>
          </a:xfrm>
        </p:spPr>
        <p:txBody>
          <a:bodyPr/>
          <a:lstStyle/>
          <a:p>
            <a:r>
              <a:rPr lang="cs-CZ" dirty="0"/>
              <a:t>Děkujeme za pozornost</a:t>
            </a:r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3289357" y="3692250"/>
            <a:ext cx="4333643" cy="1350000"/>
          </a:xfrm>
        </p:spPr>
        <p:txBody>
          <a:bodyPr>
            <a:noAutofit/>
          </a:bodyPr>
          <a:lstStyle/>
          <a:p>
            <a:r>
              <a:rPr lang="cs-CZ" sz="1050" cap="all" dirty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050" dirty="0" err="1">
                <a:solidFill>
                  <a:schemeClr val="bg1"/>
                </a:solidFill>
              </a:rPr>
              <a:t>Šrobárova</a:t>
            </a:r>
            <a:r>
              <a:rPr lang="cs-CZ" sz="1050" dirty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050" dirty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050" dirty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050" dirty="0">
                <a:solidFill>
                  <a:schemeClr val="bg1"/>
                </a:solidFill>
              </a:rPr>
              <a:t>e-mail: posta@</a:t>
            </a:r>
            <a:r>
              <a:rPr lang="cs-CZ" sz="1050" dirty="0" err="1">
                <a:solidFill>
                  <a:schemeClr val="bg1"/>
                </a:solidFill>
              </a:rPr>
              <a:t>sukl.cz</a:t>
            </a:r>
            <a:endParaRPr lang="cs-CZ" sz="105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33B12-47CA-4036-B17E-E8E98D39AB39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23258" y="1943835"/>
            <a:ext cx="2697485" cy="729236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823</TotalTime>
  <Words>824</Words>
  <Application>Microsoft Office PowerPoint</Application>
  <PresentationFormat>Předvádění na obrazovce (4:3)</PresentationFormat>
  <Paragraphs>79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Motiv sady Office</vt:lpstr>
      <vt:lpstr>1_Motiv sady Office</vt:lpstr>
      <vt:lpstr>Prezentace aplikace PowerPoint</vt:lpstr>
      <vt:lpstr>Bezpečnostní změny  </vt:lpstr>
      <vt:lpstr>Podnět ČAFF</vt:lpstr>
      <vt:lpstr>Práva a povinnosti držitele rozhodnutí o registraci</vt:lpstr>
      <vt:lpstr>Vyjádření SÚKL</vt:lpstr>
      <vt:lpstr>Bližší informace k uvedené problematice – analýza a prioritizace signálu PRAC</vt:lpstr>
      <vt:lpstr>Bližší informace k uvedené problematice – hodnocení signálu</vt:lpstr>
      <vt:lpstr>Bližší informace k uvedené problematice – implementace signálu</vt:lpstr>
      <vt:lpstr>Závěr</vt:lpstr>
      <vt:lpstr>Děkujeme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Navrátilová Veronika</cp:lastModifiedBy>
  <cp:revision>40</cp:revision>
  <dcterms:created xsi:type="dcterms:W3CDTF">2012-11-07T12:54:42Z</dcterms:created>
  <dcterms:modified xsi:type="dcterms:W3CDTF">2020-09-11T09:59:43Z</dcterms:modified>
</cp:coreProperties>
</file>