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handoutMasterIdLst>
    <p:handoutMasterId r:id="rId26"/>
  </p:handoutMasterIdLst>
  <p:sldIdLst>
    <p:sldId id="256" r:id="rId3"/>
    <p:sldId id="257" r:id="rId4"/>
    <p:sldId id="264" r:id="rId5"/>
    <p:sldId id="258" r:id="rId6"/>
    <p:sldId id="260" r:id="rId7"/>
    <p:sldId id="271" r:id="rId8"/>
    <p:sldId id="276" r:id="rId9"/>
    <p:sldId id="275" r:id="rId10"/>
    <p:sldId id="277" r:id="rId11"/>
    <p:sldId id="278" r:id="rId12"/>
    <p:sldId id="262" r:id="rId13"/>
    <p:sldId id="274" r:id="rId14"/>
    <p:sldId id="267" r:id="rId15"/>
    <p:sldId id="269" r:id="rId16"/>
    <p:sldId id="268" r:id="rId17"/>
    <p:sldId id="279" r:id="rId18"/>
    <p:sldId id="265" r:id="rId19"/>
    <p:sldId id="280" r:id="rId20"/>
    <p:sldId id="273" r:id="rId21"/>
    <p:sldId id="266" r:id="rId22"/>
    <p:sldId id="272" r:id="rId23"/>
    <p:sldId id="25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binovský Tomáš" initials="ST" lastIdx="14" clrIdx="0">
    <p:extLst>
      <p:ext uri="{19B8F6BF-5375-455C-9EA6-DF929625EA0E}">
        <p15:presenceInfo xmlns:p15="http://schemas.microsoft.com/office/powerpoint/2012/main" userId="S::Sobinovsky@sukl.cz::8aba7744-93eb-41b7-996f-15d807d4cca8" providerId="AD"/>
      </p:ext>
    </p:extLst>
  </p:cmAuthor>
  <p:cmAuthor id="2" name="Magdalena Fabiánová" initials="MF" lastIdx="1" clrIdx="1">
    <p:extLst>
      <p:ext uri="{19B8F6BF-5375-455C-9EA6-DF929625EA0E}">
        <p15:presenceInfo xmlns:p15="http://schemas.microsoft.com/office/powerpoint/2012/main" userId="Magdalena Fabiánová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2" autoAdjust="0"/>
    <p:restoredTop sz="96224" autoAdjust="0"/>
  </p:normalViewPr>
  <p:slideViewPr>
    <p:cSldViewPr>
      <p:cViewPr varScale="1">
        <p:scale>
          <a:sx n="106" d="100"/>
          <a:sy n="106" d="100"/>
        </p:scale>
        <p:origin x="11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dirty="0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36EA79-A844-4CC8-AD3F-94A8D62AF2A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/>
              <a:t>© 2019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dirty="0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43B66-BBDC-433A-B9DB-6C3DA02FE178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85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16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1208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1352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73D43B66-BBDC-433A-B9DB-6C3DA02FE178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2019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870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B5AEC-1318-4699-870F-72871C312C85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2438" y="1808820"/>
            <a:ext cx="8224361" cy="432048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0A242B4-54ED-4BED-8103-6F88AF5AD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467F2761-E2A7-42FA-8CE5-FC60EA976EF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AC600AD-AF95-4763-AE34-84C8410B4B8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10" name="Zástupný symbol pro zápatí 9">
            <a:extLst>
              <a:ext uri="{FF2B5EF4-FFF2-40B4-BE49-F238E27FC236}">
                <a16:creationId xmlns:a16="http://schemas.microsoft.com/office/drawing/2014/main" id="{740A6FBE-ABBC-4BDF-88CD-9B76AA0ABE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11" name="Zástupný symbol pro číslo snímku 10">
            <a:extLst>
              <a:ext uri="{FF2B5EF4-FFF2-40B4-BE49-F238E27FC236}">
                <a16:creationId xmlns:a16="http://schemas.microsoft.com/office/drawing/2014/main" id="{63784F50-0A1F-490E-98D2-3A12530CA93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53825"/>
            <a:ext cx="4038600" cy="433962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614DE-52C6-48A4-B3CE-86E9A9C5E0D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41803" y="1826890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1803" y="2636994"/>
            <a:ext cx="4055585" cy="35823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826890"/>
            <a:ext cx="4041775" cy="62105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55094"/>
            <a:ext cx="4041775" cy="35642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C01AC-DBB3-4D07-A753-76637F5B3F47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527469F8-0A16-45AF-B9EA-40ECABCDF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C93D-C7BE-4692-8926-7733BB1EE9B7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2F251-EE3C-40B8-89F5-7C8A586F21C7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63881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898830"/>
            <a:ext cx="3008314" cy="432048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0C97C-92D4-46DE-9814-D9C374E5B418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22FB0-7D7C-43E5-A7BA-7DC04DC3AFB2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A6A9-437B-4608-9F98-2EB008BEBA4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2728-5FBA-4462-A989-F47B4538BAF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94C53-6213-470D-9FEE-D4D11376202E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5983"/>
            <a:ext cx="8229600" cy="672837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12FAC-A8A2-40C1-89AD-3F68531DB406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C32-E68D-49E6-83F0-43F41D60A6AE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900" y="1128632"/>
            <a:ext cx="8242419" cy="101194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303875"/>
            <a:ext cx="4038600" cy="38895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A33D-2869-46C4-9516-30BFA003A639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61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49498"/>
            <a:ext cx="4040188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618996"/>
            <a:ext cx="4040188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4225" y="1849498"/>
            <a:ext cx="4041775" cy="61200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618996"/>
            <a:ext cx="4041775" cy="356429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94649-0EEE-437C-9221-D91435E841D7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63007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628B1-82FC-4FF8-9451-86C6B819DEF4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EC6E-D801-44B1-ACA9-48770A7E2FF0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1080000"/>
            <a:ext cx="3008313" cy="503795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3"/>
            <a:ext cx="5111750" cy="513930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763816"/>
            <a:ext cx="3008313" cy="445549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69B3-B4E7-4DBF-9C08-4525F17489C7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2"/>
            <a:ext cx="5486400" cy="363883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0D2A0-7022-4E7A-A06D-07D959801488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400" y="1135983"/>
            <a:ext cx="8229600" cy="627832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891E-AF05-4B5D-A94B-E5E4BF0CC220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9681-7FF8-453E-AC25-0A2B4B1E9FF9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9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051366"/>
            <a:ext cx="8229600" cy="5774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63815"/>
            <a:ext cx="8229600" cy="4356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/>
                </a:solidFill>
              </a:defRPr>
            </a:lvl1pPr>
          </a:lstStyle>
          <a:p>
            <a:fld id="{E8D54273-B11E-461A-8C34-8CE6651AD0E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2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4"/>
        </a:buBlip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4651" y="1083737"/>
            <a:ext cx="8229600" cy="6800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943835"/>
            <a:ext cx="8229600" cy="41761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bg1"/>
                </a:solidFill>
              </a:defRPr>
            </a:lvl1pPr>
          </a:lstStyle>
          <a:p>
            <a:fld id="{CC7AF8AE-349C-4997-86D1-76DE70EB1C6A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675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2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685800" rtl="0" eaLnBrk="1" latinLnBrk="0" hangingPunct="1"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Tx/>
        <a:buBlip>
          <a:blip r:embed="rId15"/>
        </a:buBlip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3258" y="3064382"/>
            <a:ext cx="2697485" cy="729236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0D85F-E235-4356-8481-E8DD8E886A70}" type="datetime1">
              <a:rPr lang="cs-CZ" smtClean="0">
                <a:solidFill>
                  <a:schemeClr val="bg1"/>
                </a:solidFill>
              </a:rPr>
              <a:t>11.09.2020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© 2020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>
                <a:solidFill>
                  <a:schemeClr val="bg1"/>
                </a:solidFill>
              </a:rPr>
              <a:t>Vybrané </a:t>
            </a:r>
            <a:r>
              <a:rPr lang="cs-CZ" cap="all" dirty="0" err="1">
                <a:solidFill>
                  <a:schemeClr val="bg1"/>
                </a:solidFill>
              </a:rPr>
              <a:t>farmakovigilanční</a:t>
            </a:r>
            <a:r>
              <a:rPr lang="cs-CZ" cap="all" dirty="0">
                <a:solidFill>
                  <a:schemeClr val="bg1"/>
                </a:solidFill>
              </a:rPr>
              <a:t> oblasti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solidFill>
                  <a:schemeClr val="bg1"/>
                </a:solidFill>
              </a:rPr>
              <a:t>Mgr. Magdalena Fabiánová</a:t>
            </a:r>
          </a:p>
          <a:p>
            <a:r>
              <a:rPr lang="cs-CZ" sz="1800" dirty="0">
                <a:solidFill>
                  <a:schemeClr val="bg1"/>
                </a:solidFill>
              </a:rPr>
              <a:t>Seminář Aktuality ve </a:t>
            </a:r>
            <a:r>
              <a:rPr lang="cs-CZ" sz="1800" dirty="0" err="1">
                <a:solidFill>
                  <a:schemeClr val="bg1"/>
                </a:solidFill>
              </a:rPr>
              <a:t>farmakovigilanci</a:t>
            </a:r>
            <a:r>
              <a:rPr lang="cs-CZ" sz="1800" dirty="0">
                <a:solidFill>
                  <a:schemeClr val="bg1"/>
                </a:solidFill>
              </a:rPr>
              <a:t>, SÚKL</a:t>
            </a:r>
          </a:p>
          <a:p>
            <a:endParaRPr lang="cs-CZ" sz="165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DEA6F-3D0A-413A-A3C0-B1B20E9F317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AF5211-A2F1-4365-82CC-1103CBAB0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284318-7C56-48EC-B954-9A7069F1B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RMP: </a:t>
            </a:r>
            <a:r>
              <a:rPr lang="cs-CZ" dirty="0" err="1"/>
              <a:t>Specific</a:t>
            </a:r>
            <a:r>
              <a:rPr lang="cs-CZ" dirty="0"/>
              <a:t> 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</a:t>
            </a:r>
            <a:r>
              <a:rPr lang="cs-CZ" dirty="0" err="1"/>
              <a:t>follow</a:t>
            </a:r>
            <a:r>
              <a:rPr lang="cs-CZ" dirty="0"/>
              <a:t>-up </a:t>
            </a:r>
            <a:r>
              <a:rPr lang="cs-CZ" dirty="0" err="1"/>
              <a:t>questionnaires</a:t>
            </a:r>
            <a:endParaRPr lang="cs-CZ" dirty="0"/>
          </a:p>
          <a:p>
            <a:r>
              <a:rPr lang="cs-CZ" dirty="0"/>
              <a:t>Aktualizace RMP dle </a:t>
            </a:r>
            <a:r>
              <a:rPr lang="cs-CZ" dirty="0" err="1"/>
              <a:t>templátu</a:t>
            </a:r>
            <a:endParaRPr lang="cs-CZ" dirty="0"/>
          </a:p>
          <a:p>
            <a:r>
              <a:rPr lang="cs-CZ" dirty="0" err="1"/>
              <a:t>Additional</a:t>
            </a:r>
            <a:r>
              <a:rPr lang="cs-CZ" dirty="0"/>
              <a:t> monitoring status</a:t>
            </a:r>
          </a:p>
          <a:p>
            <a:r>
              <a:rPr lang="cs-CZ" dirty="0"/>
              <a:t>ADR ≠ AE</a:t>
            </a:r>
          </a:p>
          <a:p>
            <a:r>
              <a:rPr lang="cs-CZ" dirty="0"/>
              <a:t>Literární hlášení (</a:t>
            </a:r>
            <a:r>
              <a:rPr lang="cs-CZ" dirty="0" err="1"/>
              <a:t>ICSRs</a:t>
            </a:r>
            <a:r>
              <a:rPr lang="cs-CZ" dirty="0"/>
              <a:t>)</a:t>
            </a:r>
          </a:p>
          <a:p>
            <a:r>
              <a:rPr lang="cs-CZ" dirty="0"/>
              <a:t>Monitoring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next</a:t>
            </a:r>
            <a:r>
              <a:rPr lang="cs-CZ" dirty="0"/>
              <a:t> </a:t>
            </a:r>
            <a:r>
              <a:rPr lang="cs-CZ" dirty="0" err="1"/>
              <a:t>PSURs</a:t>
            </a:r>
            <a:r>
              <a:rPr lang="cs-CZ" dirty="0"/>
              <a:t> (</a:t>
            </a:r>
            <a:r>
              <a:rPr lang="cs-CZ" dirty="0" err="1"/>
              <a:t>SCs</a:t>
            </a:r>
            <a:r>
              <a:rPr lang="cs-CZ" dirty="0"/>
              <a:t>)</a:t>
            </a:r>
          </a:p>
          <a:p>
            <a:r>
              <a:rPr lang="cs-CZ" dirty="0" err="1"/>
              <a:t>Article</a:t>
            </a:r>
            <a:r>
              <a:rPr lang="cs-CZ" dirty="0"/>
              <a:t> 57 Database (EMA </a:t>
            </a:r>
            <a:r>
              <a:rPr lang="cs-CZ" dirty="0" err="1"/>
              <a:t>contact</a:t>
            </a:r>
            <a:r>
              <a:rPr lang="cs-CZ" dirty="0"/>
              <a:t> point)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B958C52-B8CA-4995-879D-5330B42E2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5421E5-92B8-408C-8C20-F7585EF6C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D70043B7-34CE-48A0-9C76-9B85797C7F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123B221-1AD1-4BC6-B604-7762FA9FB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930" y="2618909"/>
            <a:ext cx="262530" cy="22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400090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RMP: </a:t>
            </a:r>
            <a:r>
              <a:rPr lang="cs-CZ" dirty="0" err="1"/>
              <a:t>Specific</a:t>
            </a:r>
            <a:r>
              <a:rPr lang="cs-CZ" dirty="0"/>
              <a:t> 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</a:t>
            </a:r>
            <a:r>
              <a:rPr lang="cs-CZ" dirty="0" err="1"/>
              <a:t>follow</a:t>
            </a:r>
            <a:r>
              <a:rPr lang="cs-CZ" dirty="0"/>
              <a:t>-up </a:t>
            </a:r>
            <a:r>
              <a:rPr lang="cs-CZ" dirty="0" err="1"/>
              <a:t>questionnaires</a:t>
            </a:r>
            <a:r>
              <a:rPr lang="cs-CZ" dirty="0"/>
              <a:t> (1/4)</a:t>
            </a:r>
            <a:endParaRPr lang="cs-CZ" baseline="300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GVP Module V (</a:t>
            </a:r>
            <a:r>
              <a:rPr lang="cs-CZ" dirty="0" err="1"/>
              <a:t>Rev</a:t>
            </a:r>
            <a:r>
              <a:rPr lang="cs-CZ" dirty="0"/>
              <a:t>. 2) – Risk management </a:t>
            </a:r>
            <a:r>
              <a:rPr lang="cs-CZ" dirty="0" err="1"/>
              <a:t>plan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>
                <a:solidFill>
                  <a:schemeClr val="accent4"/>
                </a:solidFill>
              </a:rPr>
              <a:t> 		</a:t>
            </a:r>
            <a:r>
              <a:rPr lang="cs-CZ" sz="1800" b="1" dirty="0">
                <a:sym typeface="Wingdings" panose="05000000000000000000" pitchFamily="2" charset="2"/>
              </a:rPr>
              <a:t></a:t>
            </a:r>
            <a:r>
              <a:rPr lang="cs-CZ" dirty="0">
                <a:solidFill>
                  <a:schemeClr val="accent4"/>
                </a:solidFill>
                <a:sym typeface="Wingdings" panose="05000000000000000000" pitchFamily="2" charset="2"/>
              </a:rPr>
              <a:t> </a:t>
            </a:r>
            <a:r>
              <a:rPr lang="cs-CZ" sz="1800" b="1" dirty="0"/>
              <a:t>vzájemná spolupráce mezi </a:t>
            </a:r>
            <a:r>
              <a:rPr lang="cs-CZ" sz="1800" b="1" dirty="0" err="1"/>
              <a:t>originátorem</a:t>
            </a:r>
            <a:r>
              <a:rPr lang="cs-CZ" sz="1800" b="1" dirty="0"/>
              <a:t> a generiky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B2BEB-0E87-4E9C-9EBD-5298F3869B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7" name="Obrázek 6" descr="Obsah obrázku snímek obrazovky&#10;&#10;Popis byl vytvořen automaticky">
            <a:extLst>
              <a:ext uri="{FF2B5EF4-FFF2-40B4-BE49-F238E27FC236}">
                <a16:creationId xmlns:a16="http://schemas.microsoft.com/office/drawing/2014/main" id="{131BEEA3-F105-4A8B-9FE7-7FBAE2C81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57" y="2103036"/>
            <a:ext cx="7773485" cy="2986568"/>
          </a:xfrm>
          <a:prstGeom prst="rect">
            <a:avLst/>
          </a:prstGeom>
        </p:spPr>
      </p:pic>
      <p:sp>
        <p:nvSpPr>
          <p:cNvPr id="13" name="Vývojový diagram: ukončení 12">
            <a:extLst>
              <a:ext uri="{FF2B5EF4-FFF2-40B4-BE49-F238E27FC236}">
                <a16:creationId xmlns:a16="http://schemas.microsoft.com/office/drawing/2014/main" id="{B4EEAA00-296D-449F-92AB-9672165337FC}"/>
              </a:ext>
            </a:extLst>
          </p:cNvPr>
          <p:cNvSpPr/>
          <p:nvPr/>
        </p:nvSpPr>
        <p:spPr>
          <a:xfrm>
            <a:off x="457200" y="4320503"/>
            <a:ext cx="7512761" cy="769101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F24606-ECCF-43DD-A048-4417A1EBB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RMP: </a:t>
            </a:r>
            <a:r>
              <a:rPr lang="cs-CZ" dirty="0" err="1"/>
              <a:t>Specific</a:t>
            </a:r>
            <a:r>
              <a:rPr lang="cs-CZ" dirty="0"/>
              <a:t> 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</a:t>
            </a:r>
            <a:r>
              <a:rPr lang="cs-CZ" dirty="0" err="1"/>
              <a:t>follow</a:t>
            </a:r>
            <a:r>
              <a:rPr lang="cs-CZ" dirty="0"/>
              <a:t>-up </a:t>
            </a:r>
            <a:r>
              <a:rPr lang="cs-CZ" dirty="0" err="1"/>
              <a:t>questionnaires</a:t>
            </a:r>
            <a:r>
              <a:rPr lang="cs-CZ" dirty="0"/>
              <a:t> (2/4)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B14F38-E416-4A81-A40A-7286E1279F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Public </a:t>
            </a:r>
            <a:r>
              <a:rPr lang="cs-CZ" dirty="0" err="1"/>
              <a:t>summaries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RMPs</a:t>
            </a:r>
            <a:r>
              <a:rPr lang="cs-CZ" dirty="0"/>
              <a:t> (EPAR)</a:t>
            </a:r>
          </a:p>
          <a:p>
            <a:pPr lvl="1"/>
            <a:r>
              <a:rPr lang="cs-CZ" b="1" dirty="0"/>
              <a:t>RMP: Part VI: </a:t>
            </a:r>
            <a:r>
              <a:rPr lang="cs-CZ" b="1" dirty="0" err="1"/>
              <a:t>Summary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risk management </a:t>
            </a:r>
            <a:r>
              <a:rPr lang="cs-CZ" b="1" dirty="0" err="1"/>
              <a:t>plan</a:t>
            </a:r>
            <a:r>
              <a:rPr lang="cs-CZ" b="1" dirty="0"/>
              <a:t> </a:t>
            </a:r>
            <a:r>
              <a:rPr lang="cs-CZ" dirty="0"/>
              <a:t>(nutnost konzistence s ostatními částmi RMP)</a:t>
            </a:r>
          </a:p>
          <a:p>
            <a:pPr lvl="1"/>
            <a:r>
              <a:rPr lang="cs-CZ" dirty="0"/>
              <a:t>od března 2014 publikovány na </a:t>
            </a:r>
            <a:r>
              <a:rPr lang="cs-CZ" b="1" dirty="0"/>
              <a:t>webu EMA </a:t>
            </a:r>
            <a:r>
              <a:rPr lang="cs-CZ" dirty="0"/>
              <a:t>(pouze pro </a:t>
            </a:r>
            <a:r>
              <a:rPr lang="cs-CZ" b="1" dirty="0" err="1"/>
              <a:t>CAPy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„</a:t>
            </a:r>
            <a:r>
              <a:rPr lang="en-US" dirty="0"/>
              <a:t>They allow stakeholders, including the general public, better access to the information behind the decision-making of European regulatory authorities as they review the safety of a medicine or active substance.</a:t>
            </a:r>
            <a:r>
              <a:rPr lang="cs-CZ" dirty="0"/>
              <a:t>“</a:t>
            </a:r>
          </a:p>
          <a:p>
            <a:pPr lvl="1"/>
            <a:r>
              <a:rPr lang="cs-CZ" i="1" dirty="0"/>
              <a:t>https://www.ema.europa.eu/en/documents/other/questions-answers-risk-management-plan-rmp-summary_en.pdf </a:t>
            </a:r>
            <a:r>
              <a:rPr lang="cs-CZ" dirty="0"/>
              <a:t>(</a:t>
            </a:r>
            <a:r>
              <a:rPr lang="en-US" b="1" dirty="0"/>
              <a:t>Questions and answers on the risk management plan (RMP) summary</a:t>
            </a:r>
            <a:r>
              <a:rPr lang="cs-CZ" dirty="0"/>
              <a:t>)</a:t>
            </a:r>
          </a:p>
          <a:p>
            <a:pPr lvl="1"/>
            <a:endParaRPr lang="cs-CZ" dirty="0"/>
          </a:p>
          <a:p>
            <a:pPr marL="257175" lvl="1" indent="-257175">
              <a:buBlip>
                <a:blip r:embed="rId2"/>
              </a:buBlip>
            </a:pPr>
            <a:r>
              <a:rPr lang="cs-CZ" sz="2100" dirty="0"/>
              <a:t>Access to </a:t>
            </a:r>
            <a:r>
              <a:rPr lang="cs-CZ" sz="2100" dirty="0" err="1"/>
              <a:t>documents</a:t>
            </a:r>
            <a:endParaRPr lang="cs-CZ" sz="2100" dirty="0"/>
          </a:p>
          <a:p>
            <a:pPr lvl="1"/>
            <a:r>
              <a:rPr lang="cs-CZ" i="1" dirty="0"/>
              <a:t>https://www.ema.europa.eu/en/about-us/how-we-work/access-documents</a:t>
            </a:r>
          </a:p>
          <a:p>
            <a:pPr marL="342900" lvl="1" indent="0">
              <a:buNone/>
            </a:pPr>
            <a:r>
              <a:rPr lang="cs-CZ" dirty="0">
                <a:sym typeface="Wingdings" panose="05000000000000000000" pitchFamily="2" charset="2"/>
              </a:rPr>
              <a:t>	 </a:t>
            </a:r>
            <a:r>
              <a:rPr lang="cs-CZ" dirty="0"/>
              <a:t>oficiální </a:t>
            </a:r>
            <a:r>
              <a:rPr lang="cs-CZ" b="1" dirty="0"/>
              <a:t>žádost prostřednictvím EMA </a:t>
            </a:r>
            <a:r>
              <a:rPr lang="cs-CZ" u="sng" dirty="0"/>
              <a:t>(užitečné pro generika)</a:t>
            </a:r>
            <a:r>
              <a:rPr lang="cs-CZ" dirty="0"/>
              <a:t> </a:t>
            </a:r>
            <a:r>
              <a:rPr lang="cs-CZ" sz="3500" b="1" dirty="0">
                <a:solidFill>
                  <a:schemeClr val="tx2"/>
                </a:solidFill>
              </a:rPr>
              <a:t>!</a:t>
            </a:r>
          </a:p>
          <a:p>
            <a:pPr lvl="1"/>
            <a:r>
              <a:rPr lang="cs-CZ" dirty="0"/>
              <a:t>„</a:t>
            </a:r>
            <a:r>
              <a:rPr lang="en-US" dirty="0"/>
              <a:t>EMA will ensure protection of commercial interest in accordance with the notion of commercial confidential information.</a:t>
            </a:r>
            <a:r>
              <a:rPr lang="cs-CZ" dirty="0"/>
              <a:t>“</a:t>
            </a:r>
            <a:r>
              <a:rPr lang="en-US" dirty="0"/>
              <a:t> 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6BC8D3-0253-4021-9F1F-52D041A4C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52A7DB-F557-4CFD-9531-EEE2B7341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2D9288E4-14F1-4CF0-B2AE-DF99E403BD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237208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63A742-60A8-4A97-B43A-157E869A9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RMP: </a:t>
            </a:r>
            <a:r>
              <a:rPr lang="cs-CZ" dirty="0" err="1"/>
              <a:t>Specific</a:t>
            </a:r>
            <a:r>
              <a:rPr lang="cs-CZ" dirty="0"/>
              <a:t> 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</a:t>
            </a:r>
            <a:r>
              <a:rPr lang="cs-CZ" dirty="0" err="1"/>
              <a:t>follow</a:t>
            </a:r>
            <a:r>
              <a:rPr lang="cs-CZ" dirty="0"/>
              <a:t>-up </a:t>
            </a:r>
            <a:r>
              <a:rPr lang="cs-CZ" dirty="0" err="1"/>
              <a:t>questionnaires</a:t>
            </a:r>
            <a:r>
              <a:rPr lang="cs-CZ" dirty="0"/>
              <a:t> (3/4)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A9D851D-9B53-4305-937E-1057673F6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770530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Příklad:</a:t>
            </a:r>
            <a:r>
              <a:rPr lang="cs-CZ" dirty="0"/>
              <a:t> výňatek z FUQ pro SC </a:t>
            </a:r>
            <a:r>
              <a:rPr lang="cs-CZ" dirty="0">
                <a:sym typeface="Wingdings" panose="05000000000000000000" pitchFamily="2" charset="2"/>
              </a:rPr>
              <a:t>„Drug-</a:t>
            </a:r>
            <a:r>
              <a:rPr lang="cs-CZ" dirty="0" err="1">
                <a:sym typeface="Wingdings" panose="05000000000000000000" pitchFamily="2" charset="2"/>
              </a:rPr>
              <a:t>induced</a:t>
            </a:r>
            <a:r>
              <a:rPr lang="cs-CZ" dirty="0">
                <a:sym typeface="Wingdings" panose="05000000000000000000" pitchFamily="2" charset="2"/>
              </a:rPr>
              <a:t> liver </a:t>
            </a:r>
            <a:r>
              <a:rPr lang="cs-CZ" dirty="0" err="1">
                <a:sym typeface="Wingdings" panose="05000000000000000000" pitchFamily="2" charset="2"/>
              </a:rPr>
              <a:t>injury</a:t>
            </a:r>
            <a:r>
              <a:rPr lang="cs-CZ" dirty="0">
                <a:sym typeface="Wingdings" panose="05000000000000000000" pitchFamily="2" charset="2"/>
              </a:rPr>
              <a:t> (</a:t>
            </a:r>
            <a:r>
              <a:rPr lang="cs-CZ" dirty="0"/>
              <a:t>DILI)“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400" i="1" dirty="0"/>
          </a:p>
          <a:p>
            <a:pPr marL="0" indent="0">
              <a:buNone/>
            </a:pPr>
            <a:r>
              <a:rPr lang="cs-CZ" sz="1400" i="1" dirty="0"/>
              <a:t>Použité zkratky: FUQ = </a:t>
            </a:r>
            <a:r>
              <a:rPr lang="cs-CZ" sz="1400" i="1" dirty="0" err="1"/>
              <a:t>follow</a:t>
            </a:r>
            <a:r>
              <a:rPr lang="cs-CZ" sz="1400" i="1" dirty="0"/>
              <a:t>-up </a:t>
            </a:r>
            <a:r>
              <a:rPr lang="cs-CZ" sz="1400" i="1" dirty="0" err="1"/>
              <a:t>questionnaire</a:t>
            </a:r>
            <a:r>
              <a:rPr lang="cs-CZ" sz="1400" i="1" dirty="0"/>
              <a:t>; SC = </a:t>
            </a:r>
            <a:r>
              <a:rPr lang="cs-CZ" sz="1400" i="1" dirty="0" err="1"/>
              <a:t>safety</a:t>
            </a:r>
            <a:r>
              <a:rPr lang="cs-CZ" sz="1400" i="1" dirty="0"/>
              <a:t> </a:t>
            </a:r>
            <a:r>
              <a:rPr lang="cs-CZ" sz="1400" i="1" dirty="0" err="1"/>
              <a:t>concern</a:t>
            </a:r>
            <a:endParaRPr lang="cs-CZ" sz="1400" i="1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45DCE21-D6B8-4EE1-A1CD-C1E5668F5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4DC9DD4-5A58-46C3-A207-41396232B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B266679B-7F50-4BD5-9DC9-27758E48864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8" name="Obrázek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48B9743B-84DE-4220-B2C3-BAE78A9A4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83872"/>
            <a:ext cx="4573284" cy="3859728"/>
          </a:xfrm>
          <a:prstGeom prst="rect">
            <a:avLst/>
          </a:prstGeom>
        </p:spPr>
      </p:pic>
      <p:pic>
        <p:nvPicPr>
          <p:cNvPr id="10" name="Obrázek 9" descr="Obsah obrázku snímek obrazovky&#10;&#10;Popis byl vytvořen automaticky">
            <a:extLst>
              <a:ext uri="{FF2B5EF4-FFF2-40B4-BE49-F238E27FC236}">
                <a16:creationId xmlns:a16="http://schemas.microsoft.com/office/drawing/2014/main" id="{2A271CF5-A52D-4093-A5DA-85AD07894D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09" y="2073360"/>
            <a:ext cx="3879391" cy="373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5453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76E47C-EC55-4666-AD79-69A1CE985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RMP: </a:t>
            </a:r>
            <a:r>
              <a:rPr lang="cs-CZ" dirty="0" err="1"/>
              <a:t>Specific</a:t>
            </a:r>
            <a:r>
              <a:rPr lang="cs-CZ" dirty="0"/>
              <a:t> 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 </a:t>
            </a:r>
            <a:r>
              <a:rPr lang="cs-CZ" dirty="0" err="1"/>
              <a:t>follow</a:t>
            </a:r>
            <a:r>
              <a:rPr lang="cs-CZ" dirty="0"/>
              <a:t>-up </a:t>
            </a:r>
            <a:r>
              <a:rPr lang="cs-CZ" dirty="0" err="1"/>
              <a:t>questionnaires</a:t>
            </a:r>
            <a:r>
              <a:rPr lang="cs-CZ" dirty="0"/>
              <a:t> (4/4)</a:t>
            </a:r>
          </a:p>
        </p:txBody>
      </p:sp>
      <p:pic>
        <p:nvPicPr>
          <p:cNvPr id="8" name="Zástupný obsah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17EA5F26-D0C0-492A-9985-EFE4E5DE4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08820"/>
            <a:ext cx="4339825" cy="976691"/>
          </a:xfrm>
        </p:spPr>
      </p:pic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118F87-EB1F-4D30-9AF6-AB68CD573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6DD4320-301D-480F-A987-3E6D635D0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535EDB34-AA69-479F-A261-89AC58EFE5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10" name="Obrázek 9" descr="Obsah obrázku snímek obrazovky&#10;&#10;Popis byl vytvořen automaticky">
            <a:extLst>
              <a:ext uri="{FF2B5EF4-FFF2-40B4-BE49-F238E27FC236}">
                <a16:creationId xmlns:a16="http://schemas.microsoft.com/office/drawing/2014/main" id="{ED982E80-B19B-4374-A7C0-1D52DD2128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07" y="2801782"/>
            <a:ext cx="4497965" cy="2372653"/>
          </a:xfrm>
          <a:prstGeom prst="rect">
            <a:avLst/>
          </a:prstGeom>
        </p:spPr>
      </p:pic>
      <p:pic>
        <p:nvPicPr>
          <p:cNvPr id="12" name="Obrázek 11" descr="Obsah obrázku snímek obrazovky&#10;&#10;Popis byl vytvořen automaticky">
            <a:extLst>
              <a:ext uri="{FF2B5EF4-FFF2-40B4-BE49-F238E27FC236}">
                <a16:creationId xmlns:a16="http://schemas.microsoft.com/office/drawing/2014/main" id="{6F6DE654-76BD-4ECD-9BBC-E5C3DE1689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800" y="1903192"/>
            <a:ext cx="4137339" cy="347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378967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F75848-14BC-4F55-9448-40C02D86C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Aktualizace RMP dle </a:t>
            </a:r>
            <a:r>
              <a:rPr lang="cs-CZ" dirty="0" err="1"/>
              <a:t>templátu</a:t>
            </a:r>
            <a:r>
              <a:rPr lang="cs-CZ" dirty="0"/>
              <a:t> (1/3)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FD5A6D-6A9F-459B-99CE-17599628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i="1" dirty="0"/>
              <a:t>https://www.ema.europa.eu/en/documents/regulatory-procedural-guideline/guidance-format-risk-management-plan-rmp-eu-integrated-format-rev-201_en.pdf </a:t>
            </a:r>
            <a:endParaRPr lang="cs-CZ" sz="1800" i="1" dirty="0">
              <a:sym typeface="Wingdings" panose="05000000000000000000" pitchFamily="2" charset="2"/>
            </a:endParaRPr>
          </a:p>
          <a:p>
            <a:pPr marL="342900" lvl="1" indent="0">
              <a:buNone/>
            </a:pPr>
            <a:r>
              <a:rPr lang="cs-CZ" sz="2400" b="1" dirty="0" err="1"/>
              <a:t>Guidance</a:t>
            </a:r>
            <a:r>
              <a:rPr lang="cs-CZ" sz="2400" b="1" dirty="0"/>
              <a:t> on </a:t>
            </a:r>
            <a:r>
              <a:rPr lang="cs-CZ" sz="2400" b="1" dirty="0" err="1"/>
              <a:t>the</a:t>
            </a:r>
            <a:r>
              <a:rPr lang="cs-CZ" sz="2400" b="1" dirty="0"/>
              <a:t> </a:t>
            </a:r>
            <a:r>
              <a:rPr lang="cs-CZ" sz="2400" b="1" dirty="0" err="1"/>
              <a:t>format</a:t>
            </a:r>
            <a:r>
              <a:rPr lang="cs-CZ" sz="2400" b="1" dirty="0"/>
              <a:t> </a:t>
            </a:r>
            <a:r>
              <a:rPr lang="cs-CZ" sz="2400" b="1" dirty="0" err="1"/>
              <a:t>of</a:t>
            </a:r>
            <a:r>
              <a:rPr lang="cs-CZ" sz="2400" b="1" dirty="0"/>
              <a:t> </a:t>
            </a:r>
            <a:r>
              <a:rPr lang="cs-CZ" sz="2400" b="1" dirty="0" err="1"/>
              <a:t>the</a:t>
            </a:r>
            <a:r>
              <a:rPr lang="cs-CZ" sz="2400" b="1" dirty="0"/>
              <a:t> risk management </a:t>
            </a:r>
            <a:r>
              <a:rPr lang="cs-CZ" sz="2400" b="1" dirty="0" err="1"/>
              <a:t>plan</a:t>
            </a:r>
            <a:r>
              <a:rPr lang="cs-CZ" sz="2400" b="1" dirty="0"/>
              <a:t> (RMP) in </a:t>
            </a:r>
            <a:r>
              <a:rPr lang="cs-CZ" sz="2400" b="1" dirty="0" err="1"/>
              <a:t>the</a:t>
            </a:r>
            <a:r>
              <a:rPr lang="cs-CZ" sz="2400" b="1" dirty="0"/>
              <a:t> EU – in </a:t>
            </a:r>
            <a:r>
              <a:rPr lang="cs-CZ" sz="2400" b="1" dirty="0" err="1"/>
              <a:t>integrated</a:t>
            </a:r>
            <a:r>
              <a:rPr lang="cs-CZ" sz="2400" b="1" dirty="0"/>
              <a:t> </a:t>
            </a:r>
            <a:r>
              <a:rPr lang="cs-CZ" sz="2400" b="1" dirty="0" err="1"/>
              <a:t>format</a:t>
            </a:r>
            <a:r>
              <a:rPr lang="cs-CZ" sz="2400" b="1" dirty="0"/>
              <a:t> </a:t>
            </a:r>
            <a:r>
              <a:rPr lang="cs-CZ" sz="1600" dirty="0"/>
              <a:t>(31-10-2018)</a:t>
            </a:r>
          </a:p>
          <a:p>
            <a:pPr marL="342900" lvl="1" indent="0">
              <a:buNone/>
            </a:pPr>
            <a:r>
              <a:rPr lang="cs-CZ" dirty="0"/>
              <a:t>			</a:t>
            </a:r>
            <a:r>
              <a:rPr lang="cs-CZ" sz="2000" b="1" dirty="0">
                <a:solidFill>
                  <a:schemeClr val="tx2"/>
                </a:solidFill>
              </a:rPr>
              <a:t> </a:t>
            </a:r>
            <a:r>
              <a:rPr lang="cs-CZ" sz="2000" dirty="0"/>
              <a:t>struktura i obsah RMP s vysvětlením a příklady </a:t>
            </a:r>
          </a:p>
          <a:p>
            <a:r>
              <a:rPr lang="cs-CZ" sz="2000" dirty="0"/>
              <a:t>číslování verzí RMP </a:t>
            </a:r>
            <a:r>
              <a:rPr lang="cs-CZ" sz="2000" b="1" dirty="0"/>
              <a:t>(úvodní strana)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22D330-60A2-4806-ADA4-C33171928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FAA452-72C0-499A-8495-1646E36B2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04B4E50A-54AA-459B-B9BD-E56A7984327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10" name="Obrázek 9" descr="Obsah obrázku snímek obrazovky, pták&#10;&#10;Popis byl vytvořen automaticky">
            <a:extLst>
              <a:ext uri="{FF2B5EF4-FFF2-40B4-BE49-F238E27FC236}">
                <a16:creationId xmlns:a16="http://schemas.microsoft.com/office/drawing/2014/main" id="{56AF99A8-E3A6-4390-811D-E314306B9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417" y="4212145"/>
            <a:ext cx="5852155" cy="2041939"/>
          </a:xfrm>
          <a:prstGeom prst="rect">
            <a:avLst/>
          </a:prstGeom>
        </p:spPr>
      </p:pic>
      <p:sp>
        <p:nvSpPr>
          <p:cNvPr id="11" name="Vývojový diagram: ukončení 10">
            <a:extLst>
              <a:ext uri="{FF2B5EF4-FFF2-40B4-BE49-F238E27FC236}">
                <a16:creationId xmlns:a16="http://schemas.microsoft.com/office/drawing/2014/main" id="{C3973F64-DC41-4190-9F1E-2E1E8388E0D1}"/>
              </a:ext>
            </a:extLst>
          </p:cNvPr>
          <p:cNvSpPr/>
          <p:nvPr/>
        </p:nvSpPr>
        <p:spPr>
          <a:xfrm>
            <a:off x="1076038" y="5116221"/>
            <a:ext cx="3991017" cy="225024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ukončení 11">
            <a:extLst>
              <a:ext uri="{FF2B5EF4-FFF2-40B4-BE49-F238E27FC236}">
                <a16:creationId xmlns:a16="http://schemas.microsoft.com/office/drawing/2014/main" id="{F4721366-CCB2-46AD-9FAF-15C117CA3CA7}"/>
              </a:ext>
            </a:extLst>
          </p:cNvPr>
          <p:cNvSpPr/>
          <p:nvPr/>
        </p:nvSpPr>
        <p:spPr>
          <a:xfrm>
            <a:off x="2861809" y="4914165"/>
            <a:ext cx="2925325" cy="225025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510169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FEC1EE-B76F-4A8B-9B7D-812BEE2EB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Aktualizace RMP dle </a:t>
            </a:r>
            <a:r>
              <a:rPr lang="cs-CZ" dirty="0" err="1"/>
              <a:t>templátu</a:t>
            </a:r>
            <a:r>
              <a:rPr lang="cs-CZ" dirty="0"/>
              <a:t> (2/3)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F7D41ED-C846-4E5C-ACEF-30AC9A637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87"/>
            <a:ext cx="8229600" cy="4491216"/>
          </a:xfrm>
        </p:spPr>
        <p:txBody>
          <a:bodyPr/>
          <a:lstStyle/>
          <a:p>
            <a:r>
              <a:rPr lang="cs-CZ" sz="2000" dirty="0" err="1"/>
              <a:t>reklasifikace</a:t>
            </a:r>
            <a:r>
              <a:rPr lang="cs-CZ" sz="2000" dirty="0"/>
              <a:t>/odstranění/přidání SC </a:t>
            </a:r>
            <a:r>
              <a:rPr lang="cs-CZ" sz="2000" b="1" dirty="0"/>
              <a:t>(</a:t>
            </a:r>
            <a:r>
              <a:rPr lang="en-US" sz="2000" b="1" dirty="0"/>
              <a:t>Part II: Module SVII</a:t>
            </a:r>
            <a:r>
              <a:rPr lang="cs-CZ" sz="2000" b="1" dirty="0"/>
              <a:t>)</a:t>
            </a:r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r>
              <a:rPr lang="cs-CZ" sz="2000" dirty="0"/>
              <a:t>souhrnný přehled RMP </a:t>
            </a:r>
            <a:r>
              <a:rPr lang="cs-CZ" sz="2000" b="1" dirty="0"/>
              <a:t>(Part VI)</a:t>
            </a:r>
          </a:p>
          <a:p>
            <a:endParaRPr lang="cs-CZ" b="1" dirty="0"/>
          </a:p>
          <a:p>
            <a:endParaRPr lang="cs-CZ" b="1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A7F2E9E-BE71-46A5-9B17-A4A884227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CB0E059-B9BC-470D-8E29-C5075FD9E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D714E32F-A650-4E5A-B7E7-2D57F4A5170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D47F525-1598-4AFD-B6BC-FF0D9992D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924" y="4752277"/>
            <a:ext cx="5248275" cy="1485900"/>
          </a:xfrm>
          <a:prstGeom prst="rect">
            <a:avLst/>
          </a:prstGeom>
        </p:spPr>
      </p:pic>
      <p:pic>
        <p:nvPicPr>
          <p:cNvPr id="11" name="Obrázek 10" descr="Obsah obrázku snímek obrazovky, osoba, stůl&#10;&#10;Popis byl vytvořen automaticky">
            <a:extLst>
              <a:ext uri="{FF2B5EF4-FFF2-40B4-BE49-F238E27FC236}">
                <a16:creationId xmlns:a16="http://schemas.microsoft.com/office/drawing/2014/main" id="{A3A94813-991E-4AFC-869B-942892F2F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82" y="2069428"/>
            <a:ext cx="5229955" cy="2314898"/>
          </a:xfrm>
          <a:prstGeom prst="rect">
            <a:avLst/>
          </a:prstGeom>
        </p:spPr>
      </p:pic>
      <p:sp>
        <p:nvSpPr>
          <p:cNvPr id="12" name="Vývojový diagram: ukončení 11">
            <a:extLst>
              <a:ext uri="{FF2B5EF4-FFF2-40B4-BE49-F238E27FC236}">
                <a16:creationId xmlns:a16="http://schemas.microsoft.com/office/drawing/2014/main" id="{81743F76-4F5C-4155-81C9-B7C245FD79C4}"/>
              </a:ext>
            </a:extLst>
          </p:cNvPr>
          <p:cNvSpPr/>
          <p:nvPr/>
        </p:nvSpPr>
        <p:spPr>
          <a:xfrm>
            <a:off x="5382090" y="2663915"/>
            <a:ext cx="765109" cy="180020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081818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600956-AEB1-44A2-ACD9-3F13E93E5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Aktualizace RMP dle </a:t>
            </a:r>
            <a:r>
              <a:rPr lang="cs-CZ" dirty="0" err="1"/>
              <a:t>templátu</a:t>
            </a:r>
            <a:r>
              <a:rPr lang="cs-CZ" dirty="0"/>
              <a:t> (3/3)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790467-4142-40D3-88FE-2047C3F23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87"/>
            <a:ext cx="8229600" cy="4491216"/>
          </a:xfrm>
        </p:spPr>
        <p:txBody>
          <a:bodyPr>
            <a:normAutofit/>
          </a:bodyPr>
          <a:lstStyle/>
          <a:p>
            <a:r>
              <a:rPr lang="cs-CZ" sz="2000" dirty="0"/>
              <a:t>přehled zásadních změn provedených v RMP v průběhu času </a:t>
            </a:r>
            <a:r>
              <a:rPr lang="cs-CZ" sz="2000" b="1" dirty="0"/>
              <a:t>(Part VII: </a:t>
            </a:r>
            <a:r>
              <a:rPr lang="cs-CZ" sz="2000" b="1" dirty="0" err="1"/>
              <a:t>Annex</a:t>
            </a:r>
            <a:r>
              <a:rPr lang="cs-CZ" sz="2000" b="1" dirty="0"/>
              <a:t> 8)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F88E87-E66F-4F78-A1C6-09698BFAD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C48DA09-DE8E-4413-899A-414E2C95D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946336E5-83DB-423A-B164-3653DB4670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9" name="Zástupný obsah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D787B1CB-84DB-46F2-9E02-8CB6E1184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997127"/>
            <a:ext cx="4737359" cy="435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14511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 descr="Obsah obrázku kreslení&#10;&#10;Popis byl vytvořen automaticky">
            <a:extLst>
              <a:ext uri="{FF2B5EF4-FFF2-40B4-BE49-F238E27FC236}">
                <a16:creationId xmlns:a16="http://schemas.microsoft.com/office/drawing/2014/main" id="{6CFABBE7-FE23-4878-ACC0-D06279A33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270" y="2394494"/>
            <a:ext cx="1260140" cy="840093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9652BD6-1A44-403D-8862-2034C2319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Additional monitoring status (1/5)</a:t>
            </a:r>
            <a:endParaRPr lang="cs-CZ" baseline="30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02874E-E657-4157-8E07-777932CA8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590185"/>
          </a:xfrm>
        </p:spPr>
        <p:txBody>
          <a:bodyPr>
            <a:normAutofit lnSpcReduction="10000"/>
          </a:bodyPr>
          <a:lstStyle/>
          <a:p>
            <a:r>
              <a:rPr lang="cs-CZ" sz="2000" dirty="0"/>
              <a:t>GVP Module X – </a:t>
            </a:r>
            <a:r>
              <a:rPr lang="cs-CZ" sz="2000" dirty="0" err="1"/>
              <a:t>Additional</a:t>
            </a:r>
            <a:r>
              <a:rPr lang="cs-CZ" sz="2000" dirty="0"/>
              <a:t> monitoring</a:t>
            </a:r>
          </a:p>
          <a:p>
            <a:pPr marL="0" indent="0">
              <a:buNone/>
            </a:pPr>
            <a:r>
              <a:rPr lang="cs-CZ" sz="1700" i="1" dirty="0"/>
              <a:t>https://www.ema.europa.eu/en/documents/scientific-guideline/guideline-good-pharmacovigilance-practices-module-x-additional-monitoring_en.pdf</a:t>
            </a:r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endParaRPr lang="cs-CZ" sz="1800" i="1" dirty="0"/>
          </a:p>
          <a:p>
            <a:pPr marL="0" indent="0">
              <a:buNone/>
            </a:pPr>
            <a:r>
              <a:rPr lang="cs-CZ" sz="1700" i="1" dirty="0"/>
              <a:t>- https://www.ema.europa.eu/en/human-regulatory/post-authorisation/pharmacovigilance/medicines-under-additional-monitoring (</a:t>
            </a:r>
            <a:r>
              <a:rPr lang="cs-CZ" sz="1900" dirty="0"/>
              <a:t>informace na webu EMA</a:t>
            </a:r>
            <a:r>
              <a:rPr lang="cs-CZ" sz="1700" i="1" dirty="0"/>
              <a:t>)</a:t>
            </a:r>
          </a:p>
          <a:p>
            <a:pPr marL="0" indent="0">
              <a:buNone/>
            </a:pPr>
            <a:r>
              <a:rPr lang="cs-CZ" sz="1700" i="1" dirty="0"/>
              <a:t>- https://eur-lex.europa.eu/legal-content/CS/TXT/PDF/?uri=CELEX:52019DC0591&amp;from=EN </a:t>
            </a:r>
            <a:r>
              <a:rPr lang="cs-CZ" sz="1700" dirty="0"/>
              <a:t>(</a:t>
            </a:r>
            <a:r>
              <a:rPr lang="cs-CZ" sz="1900" dirty="0"/>
              <a:t>Zpráva Evropské Komise z r. 2019</a:t>
            </a:r>
            <a:r>
              <a:rPr lang="cs-CZ" sz="1700" dirty="0"/>
              <a:t>)</a:t>
            </a:r>
          </a:p>
          <a:p>
            <a:pPr marL="0" indent="0">
              <a:buNone/>
            </a:pPr>
            <a:endParaRPr lang="cs-CZ" sz="1800" i="1" dirty="0"/>
          </a:p>
          <a:p>
            <a:endParaRPr lang="cs-CZ" i="1" dirty="0"/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470CDAD-3811-4D6D-8C4E-B7B07F148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9BD4D6-8B6C-451D-BD57-358C9591C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080722A9-B581-4D85-A444-7B55F6CFD7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12" name="Obrázek 11" descr="Obsah obrázku interiér, vzdálené, místnost, držení&#10;&#10;Popis byl vytvořen automaticky">
            <a:extLst>
              <a:ext uri="{FF2B5EF4-FFF2-40B4-BE49-F238E27FC236}">
                <a16:creationId xmlns:a16="http://schemas.microsoft.com/office/drawing/2014/main" id="{395E5D48-006E-42FF-9B5F-D57E80001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082" y="3861402"/>
            <a:ext cx="6333291" cy="612335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800414CD-88A6-4B0C-AD85-EA2DC51DB6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154" y="4509252"/>
            <a:ext cx="5137501" cy="261841"/>
          </a:xfrm>
          <a:prstGeom prst="rect">
            <a:avLst/>
          </a:prstGeom>
        </p:spPr>
      </p:pic>
      <p:pic>
        <p:nvPicPr>
          <p:cNvPr id="16" name="Obrázek 15" descr="Obsah obrázku interiér, fotka, stůl, černá&#10;&#10;Popis byl vytvořen automaticky">
            <a:extLst>
              <a:ext uri="{FF2B5EF4-FFF2-40B4-BE49-F238E27FC236}">
                <a16:creationId xmlns:a16="http://schemas.microsoft.com/office/drawing/2014/main" id="{61A0EF29-C412-4163-9036-F6BC4C42BA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56" y="2679303"/>
            <a:ext cx="6333291" cy="118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63358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E472E4-985B-47B7-A94C-D6B39AB58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Additional monitoring status (2/5)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0C34EF-EEB2-4D02-BF9B-26467E2F7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Zohlednění </a:t>
            </a:r>
            <a:r>
              <a:rPr lang="cs-CZ" sz="2000" dirty="0"/>
              <a:t>v </a:t>
            </a:r>
            <a:r>
              <a:rPr lang="cs-CZ" b="1" dirty="0"/>
              <a:t>RMP</a:t>
            </a:r>
            <a:r>
              <a:rPr lang="cs-CZ" dirty="0"/>
              <a:t>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en-US" sz="1800" b="1" dirty="0"/>
              <a:t>Part I: Product(s) Overview </a:t>
            </a:r>
            <a:endParaRPr lang="en-US" sz="1800" dirty="0"/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en-US" sz="1800" dirty="0"/>
              <a:t>Table Part I.1 – Product(s) Overview </a:t>
            </a:r>
            <a:endParaRPr lang="cs-CZ" sz="18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Zohlednění v </a:t>
            </a:r>
            <a:r>
              <a:rPr lang="cs-CZ" sz="2000" b="1" dirty="0" err="1"/>
              <a:t>SmPC</a:t>
            </a:r>
            <a:r>
              <a:rPr lang="cs-CZ" sz="2000" b="1" dirty="0"/>
              <a:t> a PIL</a:t>
            </a:r>
            <a:r>
              <a:rPr lang="cs-CZ" sz="2000" dirty="0"/>
              <a:t>: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EB5E8F0-AA00-4D44-BCC7-79AD298AC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71A4A5-DE0A-45A3-B479-E806F7615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41C0F1AD-8490-467C-97CC-827C73BFA06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8" name="Obrázek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EE4232C2-7461-478D-80B8-6D615921D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312" y="3035551"/>
            <a:ext cx="5100407" cy="1511979"/>
          </a:xfrm>
          <a:prstGeom prst="rect">
            <a:avLst/>
          </a:prstGeom>
        </p:spPr>
      </p:pic>
      <p:sp>
        <p:nvSpPr>
          <p:cNvPr id="9" name="Vývojový diagram: ukončení 8">
            <a:extLst>
              <a:ext uri="{FF2B5EF4-FFF2-40B4-BE49-F238E27FC236}">
                <a16:creationId xmlns:a16="http://schemas.microsoft.com/office/drawing/2014/main" id="{279495DC-BF8F-4F37-8477-EE475F93B7A8}"/>
              </a:ext>
            </a:extLst>
          </p:cNvPr>
          <p:cNvSpPr/>
          <p:nvPr/>
        </p:nvSpPr>
        <p:spPr>
          <a:xfrm>
            <a:off x="2637729" y="3834045"/>
            <a:ext cx="715071" cy="308218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 descr="Obsah obrázku místnost, zavřít, vzdálené, oranžová&#10;&#10;Popis byl vytvořen automaticky">
            <a:extLst>
              <a:ext uri="{FF2B5EF4-FFF2-40B4-BE49-F238E27FC236}">
                <a16:creationId xmlns:a16="http://schemas.microsoft.com/office/drawing/2014/main" id="{46BA1AE4-3D0B-4979-BC00-AD043A8CF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5746148"/>
            <a:ext cx="5535615" cy="59395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F733E131-37CB-438D-A611-112D303ED4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03" y="5150078"/>
            <a:ext cx="5535616" cy="6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644628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snímek obrazovky&#10;&#10;Popis byl vytvořen automaticky">
            <a:extLst>
              <a:ext uri="{FF2B5EF4-FFF2-40B4-BE49-F238E27FC236}">
                <a16:creationId xmlns:a16="http://schemas.microsoft.com/office/drawing/2014/main" id="{1B4FE91E-F3EE-4797-8431-7B491B8D1B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" b="39404"/>
          <a:stretch/>
        </p:blipFill>
        <p:spPr>
          <a:xfrm>
            <a:off x="4276741" y="2720333"/>
            <a:ext cx="4738830" cy="1348463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FF3AE1A-A456-463C-A4AD-FAD8D168A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Additional monitoring status (3/5)</a:t>
            </a:r>
            <a:endParaRPr lang="cs-CZ" baseline="30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30174F-EF6C-420D-B6F0-EFAD08313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400" y="1763815"/>
            <a:ext cx="8229600" cy="4356187"/>
          </a:xfrm>
        </p:spPr>
        <p:txBody>
          <a:bodyPr>
            <a:normAutofit/>
          </a:bodyPr>
          <a:lstStyle/>
          <a:p>
            <a:r>
              <a:rPr lang="cs-CZ" sz="2000" dirty="0"/>
              <a:t>EMA: List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medicines</a:t>
            </a:r>
            <a:r>
              <a:rPr lang="cs-CZ" sz="2000" dirty="0"/>
              <a:t> </a:t>
            </a:r>
            <a:r>
              <a:rPr lang="cs-CZ" sz="2000" dirty="0" err="1"/>
              <a:t>under</a:t>
            </a:r>
            <a:r>
              <a:rPr lang="cs-CZ" sz="2000" dirty="0"/>
              <a:t> </a:t>
            </a:r>
            <a:r>
              <a:rPr lang="cs-CZ" sz="2000" dirty="0" err="1"/>
              <a:t>additional</a:t>
            </a:r>
            <a:r>
              <a:rPr lang="cs-CZ" sz="2000" dirty="0"/>
              <a:t> monitoring</a:t>
            </a:r>
          </a:p>
          <a:p>
            <a:pPr marL="0" indent="0">
              <a:buNone/>
            </a:pPr>
            <a:r>
              <a:rPr lang="cs-CZ" sz="1600" i="1" dirty="0"/>
              <a:t>https://www.ema.europa.eu/en/human-regulatory/post-authorisation/pharmacovigilance/medicines-under-additional-monitoring/list-medicines-under-additional-monitoring</a:t>
            </a:r>
            <a:endParaRPr lang="cs-CZ" sz="1600" dirty="0"/>
          </a:p>
          <a:p>
            <a:pPr marL="0" indent="0">
              <a:buNone/>
            </a:pPr>
            <a:endParaRPr lang="cs-CZ" sz="1800" b="1" dirty="0"/>
          </a:p>
          <a:p>
            <a:pPr marL="0" indent="0">
              <a:buNone/>
            </a:pPr>
            <a:r>
              <a:rPr lang="cs-CZ" sz="1800" b="1" dirty="0" err="1"/>
              <a:t>product</a:t>
            </a:r>
            <a:r>
              <a:rPr lang="cs-CZ" sz="1800" b="1" dirty="0"/>
              <a:t> </a:t>
            </a:r>
            <a:r>
              <a:rPr lang="cs-CZ" sz="1800" b="1" dirty="0" err="1"/>
              <a:t>name</a:t>
            </a:r>
            <a:r>
              <a:rPr lang="cs-CZ" sz="1800" b="1" dirty="0"/>
              <a:t> </a:t>
            </a:r>
            <a:r>
              <a:rPr lang="cs-CZ" sz="1800" dirty="0"/>
              <a:t>(not per </a:t>
            </a:r>
            <a:r>
              <a:rPr lang="cs-CZ" sz="1800" dirty="0" err="1"/>
              <a:t>active</a:t>
            </a:r>
            <a:r>
              <a:rPr lang="cs-CZ" sz="1800" dirty="0"/>
              <a:t> substance)</a:t>
            </a:r>
          </a:p>
          <a:p>
            <a:pPr marL="0" indent="0">
              <a:buNone/>
            </a:pPr>
            <a:r>
              <a:rPr lang="cs-CZ" sz="1800" b="1" dirty="0" err="1"/>
              <a:t>reason</a:t>
            </a:r>
            <a:r>
              <a:rPr lang="cs-CZ" sz="1800" b="1" dirty="0"/>
              <a:t>(s) </a:t>
            </a:r>
            <a:r>
              <a:rPr lang="cs-CZ" sz="1800" b="1" dirty="0" err="1"/>
              <a:t>for</a:t>
            </a:r>
            <a:r>
              <a:rPr lang="cs-CZ" sz="1800" b="1" dirty="0"/>
              <a:t> </a:t>
            </a:r>
            <a:r>
              <a:rPr lang="cs-CZ" sz="1800" b="1" dirty="0" err="1"/>
              <a:t>inclusion</a:t>
            </a:r>
            <a:r>
              <a:rPr lang="cs-CZ" sz="1800" b="1" dirty="0"/>
              <a:t> on </a:t>
            </a:r>
            <a:r>
              <a:rPr lang="cs-CZ" sz="1800" b="1" dirty="0" err="1"/>
              <a:t>the</a:t>
            </a:r>
            <a:r>
              <a:rPr lang="cs-CZ" sz="1800" b="1" dirty="0"/>
              <a:t> list </a:t>
            </a:r>
          </a:p>
          <a:p>
            <a:pPr marL="0" indent="0">
              <a:buNone/>
            </a:pPr>
            <a:r>
              <a:rPr lang="cs-CZ" sz="2400" b="1" dirty="0"/>
              <a:t>↓ </a:t>
            </a:r>
            <a:r>
              <a:rPr lang="cs-CZ" sz="1800" b="1" dirty="0"/>
              <a:t>				</a:t>
            </a:r>
            <a:r>
              <a:rPr lang="cs-CZ" sz="2400" b="1" dirty="0"/>
              <a:t>↓</a:t>
            </a:r>
            <a:r>
              <a:rPr lang="cs-CZ" sz="1800" b="1" dirty="0"/>
              <a:t>		 		</a:t>
            </a:r>
            <a:r>
              <a:rPr lang="cs-CZ" sz="2400" b="1" dirty="0"/>
              <a:t>↓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6996D6A-7C8F-449B-9115-5A2B6DC91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5E7C1E-DF4D-40A2-927F-7142A5BFC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3965D69-00C5-4CFB-9224-6DEA719EA2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10" name="Obrázek 9" descr="Obsah obrázku snímek obrazovky&#10;&#10;Popis byl vytvořen automaticky">
            <a:extLst>
              <a:ext uri="{FF2B5EF4-FFF2-40B4-BE49-F238E27FC236}">
                <a16:creationId xmlns:a16="http://schemas.microsoft.com/office/drawing/2014/main" id="{68ABC570-CA23-43F3-B3B9-A09E63D677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" y="4300162"/>
            <a:ext cx="9169489" cy="1453700"/>
          </a:xfrm>
          <a:prstGeom prst="rect">
            <a:avLst/>
          </a:prstGeom>
        </p:spPr>
      </p:pic>
      <p:sp>
        <p:nvSpPr>
          <p:cNvPr id="11" name="Vývojový diagram: ukončení 10">
            <a:extLst>
              <a:ext uri="{FF2B5EF4-FFF2-40B4-BE49-F238E27FC236}">
                <a16:creationId xmlns:a16="http://schemas.microsoft.com/office/drawing/2014/main" id="{517135CE-D95F-4ECC-B2A6-2683D925EC1F}"/>
              </a:ext>
            </a:extLst>
          </p:cNvPr>
          <p:cNvSpPr/>
          <p:nvPr/>
        </p:nvSpPr>
        <p:spPr>
          <a:xfrm>
            <a:off x="4411256" y="3261925"/>
            <a:ext cx="3015335" cy="265278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ukončení 7">
            <a:extLst>
              <a:ext uri="{FF2B5EF4-FFF2-40B4-BE49-F238E27FC236}">
                <a16:creationId xmlns:a16="http://schemas.microsoft.com/office/drawing/2014/main" id="{11CFF462-2C06-46B1-8131-D711DA274B67}"/>
              </a:ext>
            </a:extLst>
          </p:cNvPr>
          <p:cNvSpPr/>
          <p:nvPr/>
        </p:nvSpPr>
        <p:spPr>
          <a:xfrm>
            <a:off x="2899124" y="4311507"/>
            <a:ext cx="907351" cy="243305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ukončení 11">
            <a:extLst>
              <a:ext uri="{FF2B5EF4-FFF2-40B4-BE49-F238E27FC236}">
                <a16:creationId xmlns:a16="http://schemas.microsoft.com/office/drawing/2014/main" id="{8B1F0947-D737-4D1D-89D7-83F5C483BFF0}"/>
              </a:ext>
            </a:extLst>
          </p:cNvPr>
          <p:cNvSpPr/>
          <p:nvPr/>
        </p:nvSpPr>
        <p:spPr>
          <a:xfrm>
            <a:off x="-48574" y="4300162"/>
            <a:ext cx="907351" cy="243305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750051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Obsah obrázku snímek obrazovky&#10;&#10;Popis byl vytvořen automaticky">
            <a:extLst>
              <a:ext uri="{FF2B5EF4-FFF2-40B4-BE49-F238E27FC236}">
                <a16:creationId xmlns:a16="http://schemas.microsoft.com/office/drawing/2014/main" id="{1C343117-50CF-4C5C-A11C-B346BD485A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9" b="9663"/>
          <a:stretch/>
        </p:blipFill>
        <p:spPr>
          <a:xfrm>
            <a:off x="1841352" y="4296519"/>
            <a:ext cx="3140517" cy="1924804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797253F-54D5-4BE0-B92F-94CE8C095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Additional monitoring status (4/5)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78ED50E-E9FF-4449-A0F2-B4144CA30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763815"/>
            <a:ext cx="8366733" cy="4663380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generika </a:t>
            </a:r>
            <a:r>
              <a:rPr lang="cs-CZ" b="1" dirty="0"/>
              <a:t>automaticky nepřebírají </a:t>
            </a:r>
            <a:r>
              <a:rPr lang="cs-CZ" dirty="0"/>
              <a:t>„</a:t>
            </a:r>
            <a:r>
              <a:rPr lang="cs-CZ" dirty="0" err="1"/>
              <a:t>additional</a:t>
            </a:r>
            <a:r>
              <a:rPr lang="cs-CZ" dirty="0"/>
              <a:t> monitoring status“ (AMS) od </a:t>
            </a:r>
            <a:r>
              <a:rPr lang="cs-CZ" dirty="0" err="1"/>
              <a:t>originátora</a:t>
            </a:r>
            <a:r>
              <a:rPr lang="cs-CZ" dirty="0"/>
              <a:t> </a:t>
            </a:r>
            <a:r>
              <a:rPr lang="cs-CZ" dirty="0">
                <a:sym typeface="Wingdings" panose="05000000000000000000" pitchFamily="2" charset="2"/>
              </a:rPr>
              <a:t> „case-by-case“</a:t>
            </a:r>
            <a:endParaRPr lang="cs-CZ" dirty="0"/>
          </a:p>
          <a:p>
            <a:r>
              <a:rPr lang="cs-CZ" dirty="0"/>
              <a:t>jeden LP může mít </a:t>
            </a:r>
            <a:r>
              <a:rPr lang="cs-CZ" b="1" dirty="0"/>
              <a:t>i více důvodů </a:t>
            </a:r>
            <a:r>
              <a:rPr lang="cs-CZ" dirty="0"/>
              <a:t>pro přiřazení AMS</a:t>
            </a:r>
          </a:p>
          <a:p>
            <a:r>
              <a:rPr lang="cs-CZ" dirty="0"/>
              <a:t>alespoň 1 důvod = přítomnost na seznamu EMA</a:t>
            </a:r>
          </a:p>
          <a:p>
            <a:r>
              <a:rPr lang="cs-CZ" dirty="0"/>
              <a:t>příklad: </a:t>
            </a:r>
            <a:r>
              <a:rPr lang="cs-CZ" u="sng" dirty="0" err="1"/>
              <a:t>Xarelto</a:t>
            </a:r>
            <a:r>
              <a:rPr lang="cs-CZ" u="sng" dirty="0"/>
              <a:t> (</a:t>
            </a:r>
            <a:r>
              <a:rPr lang="cs-CZ" u="sng" dirty="0" err="1"/>
              <a:t>rivaroxaban</a:t>
            </a:r>
            <a:r>
              <a:rPr lang="cs-CZ" u="sng" dirty="0"/>
              <a:t>)</a:t>
            </a:r>
            <a:r>
              <a:rPr lang="cs-CZ" dirty="0"/>
              <a:t> má AMS; </a:t>
            </a:r>
            <a:r>
              <a:rPr lang="cs-CZ" u="sng" dirty="0"/>
              <a:t>jeho </a:t>
            </a:r>
          </a:p>
          <a:p>
            <a:pPr marL="0" indent="0">
              <a:buNone/>
            </a:pPr>
            <a:r>
              <a:rPr lang="cs-CZ" u="sng" dirty="0"/>
              <a:t>generika</a:t>
            </a:r>
            <a:r>
              <a:rPr lang="cs-CZ" dirty="0"/>
              <a:t> nemají AMS </a:t>
            </a:r>
            <a:r>
              <a:rPr lang="cs-CZ" dirty="0">
                <a:sym typeface="Wingdings" panose="05000000000000000000" pitchFamily="2" charset="2"/>
              </a:rPr>
              <a:t> „</a:t>
            </a:r>
            <a:r>
              <a:rPr lang="cs-CZ" dirty="0" err="1">
                <a:sym typeface="Wingdings" panose="05000000000000000000" pitchFamily="2" charset="2"/>
              </a:rPr>
              <a:t>reason</a:t>
            </a:r>
            <a:r>
              <a:rPr lang="cs-CZ" dirty="0">
                <a:sym typeface="Wingdings" panose="05000000000000000000" pitchFamily="2" charset="2"/>
              </a:rPr>
              <a:t>(s) on list“ = PASS</a:t>
            </a:r>
          </a:p>
          <a:p>
            <a:pPr marL="0" indent="0">
              <a:buNone/>
            </a:pPr>
            <a:r>
              <a:rPr lang="cs-CZ" dirty="0">
                <a:sym typeface="Wingdings" panose="05000000000000000000" pitchFamily="2" charset="2"/>
              </a:rPr>
              <a:t>(</a:t>
            </a:r>
            <a:r>
              <a:rPr lang="cs-CZ" dirty="0" err="1">
                <a:sym typeface="Wingdings" panose="05000000000000000000" pitchFamily="2" charset="2"/>
              </a:rPr>
              <a:t>generikům</a:t>
            </a:r>
            <a:r>
              <a:rPr lang="cs-CZ" dirty="0">
                <a:sym typeface="Wingdings" panose="05000000000000000000" pitchFamily="2" charset="2"/>
              </a:rPr>
              <a:t> tento PASS nebyl udělen jako podmínka </a:t>
            </a:r>
          </a:p>
          <a:p>
            <a:pPr marL="0" indent="0">
              <a:buNone/>
            </a:pPr>
            <a:r>
              <a:rPr lang="cs-CZ" dirty="0">
                <a:sym typeface="Wingdings" panose="05000000000000000000" pitchFamily="2" charset="2"/>
              </a:rPr>
              <a:t>registrace)</a:t>
            </a:r>
          </a:p>
          <a:p>
            <a:pPr marL="0" indent="0">
              <a:buNone/>
            </a:pPr>
            <a:endParaRPr lang="cs-CZ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cs-CZ" sz="1600" i="1" dirty="0" err="1">
                <a:sym typeface="Wingdings" panose="05000000000000000000" pitchFamily="2" charset="2"/>
              </a:rPr>
              <a:t>SmPC</a:t>
            </a:r>
            <a:r>
              <a:rPr lang="cs-CZ" sz="1600" i="1" dirty="0">
                <a:sym typeface="Wingdings" panose="05000000000000000000" pitchFamily="2" charset="2"/>
              </a:rPr>
              <a:t> (</a:t>
            </a:r>
            <a:r>
              <a:rPr lang="cs-CZ" sz="1600" i="1" dirty="0" err="1">
                <a:sym typeface="Wingdings" panose="05000000000000000000" pitchFamily="2" charset="2"/>
              </a:rPr>
              <a:t>Xarelto</a:t>
            </a:r>
            <a:r>
              <a:rPr lang="cs-CZ" sz="1600" i="1" dirty="0">
                <a:sym typeface="Wingdings" panose="05000000000000000000" pitchFamily="2" charset="2"/>
              </a:rPr>
              <a:t>): 						</a:t>
            </a:r>
          </a:p>
          <a:p>
            <a:pPr marL="0" indent="0">
              <a:buNone/>
            </a:pPr>
            <a:r>
              <a:rPr lang="cs-CZ" sz="1600" i="1" dirty="0" err="1">
                <a:sym typeface="Wingdings" panose="05000000000000000000" pitchFamily="2" charset="2"/>
              </a:rPr>
              <a:t>Annex</a:t>
            </a:r>
            <a:r>
              <a:rPr lang="cs-CZ" sz="1600" i="1" dirty="0">
                <a:sym typeface="Wingdings" panose="05000000000000000000" pitchFamily="2" charset="2"/>
              </a:rPr>
              <a:t> II., D. 					         </a:t>
            </a:r>
          </a:p>
          <a:p>
            <a:pPr marL="0" indent="0">
              <a:buNone/>
            </a:pPr>
            <a:endParaRPr lang="cs-CZ" sz="2000" b="1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cs-CZ" sz="2000" b="1" dirty="0">
                <a:sym typeface="Wingdings" panose="05000000000000000000" pitchFamily="2" charset="2"/>
              </a:rPr>
              <a:t>							→ </a:t>
            </a:r>
            <a:r>
              <a:rPr lang="cs-CZ" sz="1600" i="1" dirty="0">
                <a:sym typeface="Wingdings" panose="05000000000000000000" pitchFamily="2" charset="2"/>
              </a:rPr>
              <a:t>„</a:t>
            </a:r>
            <a:r>
              <a:rPr lang="cs-CZ" sz="1600" i="1" dirty="0" err="1">
                <a:sym typeface="Wingdings" panose="05000000000000000000" pitchFamily="2" charset="2"/>
              </a:rPr>
              <a:t>Final</a:t>
            </a:r>
            <a:r>
              <a:rPr lang="cs-CZ" sz="1600" i="1" dirty="0">
                <a:sym typeface="Wingdings" panose="05000000000000000000" pitchFamily="2" charset="2"/>
              </a:rPr>
              <a:t> Study </a:t>
            </a:r>
            <a:r>
              <a:rPr lang="cs-CZ" sz="1600" i="1" dirty="0" err="1">
                <a:sym typeface="Wingdings" panose="05000000000000000000" pitchFamily="2" charset="2"/>
              </a:rPr>
              <a:t>Reports</a:t>
            </a:r>
            <a:r>
              <a:rPr lang="cs-CZ" sz="1600" i="1" dirty="0">
                <a:sym typeface="Wingdings" panose="05000000000000000000" pitchFamily="2" charset="2"/>
              </a:rPr>
              <a:t>									</a:t>
            </a:r>
            <a:r>
              <a:rPr lang="cs-CZ" sz="1600" i="1" dirty="0" err="1">
                <a:sym typeface="Wingdings" panose="05000000000000000000" pitchFamily="2" charset="2"/>
              </a:rPr>
              <a:t>submitted</a:t>
            </a:r>
            <a:r>
              <a:rPr lang="cs-CZ" sz="1600" i="1" dirty="0">
                <a:sym typeface="Wingdings" panose="05000000000000000000" pitchFamily="2" charset="2"/>
              </a:rPr>
              <a:t> by Q4 2020“</a:t>
            </a:r>
          </a:p>
          <a:p>
            <a:pPr marL="0" indent="0">
              <a:buNone/>
            </a:pPr>
            <a:r>
              <a:rPr lang="cs-CZ" sz="2000" i="1" dirty="0">
                <a:sym typeface="Wingdings" panose="05000000000000000000" pitchFamily="2" charset="2"/>
              </a:rPr>
              <a:t>							</a:t>
            </a:r>
            <a:r>
              <a:rPr lang="cs-CZ" sz="1900" i="1" dirty="0">
                <a:sym typeface="Wingdings" panose="05000000000000000000" pitchFamily="2" charset="2"/>
              </a:rPr>
              <a:t>…</a:t>
            </a:r>
            <a:r>
              <a:rPr lang="cs-CZ" sz="1700" i="1" dirty="0">
                <a:sym typeface="Wingdings" panose="05000000000000000000" pitchFamily="2" charset="2"/>
              </a:rPr>
              <a:t>odstranění podmínky										= </a:t>
            </a:r>
            <a:r>
              <a:rPr lang="cs-CZ" sz="1700" b="1" i="1" dirty="0">
                <a:sym typeface="Wingdings" panose="05000000000000000000" pitchFamily="2" charset="2"/>
              </a:rPr>
              <a:t>odstranění LP ze seznamu EMA 								(AMS) + symbolu černého 									trojúhelníku z PI</a:t>
            </a:r>
            <a:endParaRPr lang="cs-CZ" sz="1400" b="1" i="1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A42B58-8D03-4259-A30C-CAD1B0157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7050EE-F873-4617-ACE7-D3C8C3CE1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B89C282C-0F9C-477C-AE78-837C24175D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8" name="Obrázek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D5913946-83FA-4AA6-9DC6-ECC55F7D179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9" b="23262"/>
          <a:stretch/>
        </p:blipFill>
        <p:spPr>
          <a:xfrm>
            <a:off x="5931797" y="2133709"/>
            <a:ext cx="2386334" cy="2178460"/>
          </a:xfrm>
          <a:prstGeom prst="rect">
            <a:avLst/>
          </a:prstGeom>
        </p:spPr>
      </p:pic>
      <p:sp>
        <p:nvSpPr>
          <p:cNvPr id="9" name="Vývojový diagram: ukončení 8">
            <a:extLst>
              <a:ext uri="{FF2B5EF4-FFF2-40B4-BE49-F238E27FC236}">
                <a16:creationId xmlns:a16="http://schemas.microsoft.com/office/drawing/2014/main" id="{2789D776-596D-4FF2-8BE3-8D5960C88CB2}"/>
              </a:ext>
            </a:extLst>
          </p:cNvPr>
          <p:cNvSpPr/>
          <p:nvPr/>
        </p:nvSpPr>
        <p:spPr>
          <a:xfrm>
            <a:off x="6236678" y="3531704"/>
            <a:ext cx="945105" cy="185776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Vývojový diagram: ukončení 9">
            <a:extLst>
              <a:ext uri="{FF2B5EF4-FFF2-40B4-BE49-F238E27FC236}">
                <a16:creationId xmlns:a16="http://schemas.microsoft.com/office/drawing/2014/main" id="{E41130B3-393C-4700-ADEF-3F1A30A5DB3C}"/>
              </a:ext>
            </a:extLst>
          </p:cNvPr>
          <p:cNvSpPr/>
          <p:nvPr/>
        </p:nvSpPr>
        <p:spPr>
          <a:xfrm>
            <a:off x="7124964" y="3508742"/>
            <a:ext cx="327630" cy="180854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ukončení 10">
            <a:extLst>
              <a:ext uri="{FF2B5EF4-FFF2-40B4-BE49-F238E27FC236}">
                <a16:creationId xmlns:a16="http://schemas.microsoft.com/office/drawing/2014/main" id="{26C605C2-2ED6-4DC9-B0A9-21B02984D96D}"/>
              </a:ext>
            </a:extLst>
          </p:cNvPr>
          <p:cNvSpPr/>
          <p:nvPr/>
        </p:nvSpPr>
        <p:spPr>
          <a:xfrm>
            <a:off x="6231930" y="2944173"/>
            <a:ext cx="1080121" cy="180854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ukončení 11">
            <a:extLst>
              <a:ext uri="{FF2B5EF4-FFF2-40B4-BE49-F238E27FC236}">
                <a16:creationId xmlns:a16="http://schemas.microsoft.com/office/drawing/2014/main" id="{79577F19-06C7-4A7F-A952-4C93D321D3C2}"/>
              </a:ext>
            </a:extLst>
          </p:cNvPr>
          <p:cNvSpPr/>
          <p:nvPr/>
        </p:nvSpPr>
        <p:spPr>
          <a:xfrm>
            <a:off x="7247377" y="2952214"/>
            <a:ext cx="988012" cy="203565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ukončení 12">
            <a:extLst>
              <a:ext uri="{FF2B5EF4-FFF2-40B4-BE49-F238E27FC236}">
                <a16:creationId xmlns:a16="http://schemas.microsoft.com/office/drawing/2014/main" id="{5E36659A-FBFB-49E3-B6FA-B53815A5E577}"/>
              </a:ext>
            </a:extLst>
          </p:cNvPr>
          <p:cNvSpPr/>
          <p:nvPr/>
        </p:nvSpPr>
        <p:spPr>
          <a:xfrm>
            <a:off x="6184616" y="4097350"/>
            <a:ext cx="1018807" cy="174620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ukončení 14">
            <a:extLst>
              <a:ext uri="{FF2B5EF4-FFF2-40B4-BE49-F238E27FC236}">
                <a16:creationId xmlns:a16="http://schemas.microsoft.com/office/drawing/2014/main" id="{E130424E-ED3A-4ACF-AEB7-2966D4E44ABD}"/>
              </a:ext>
            </a:extLst>
          </p:cNvPr>
          <p:cNvSpPr/>
          <p:nvPr/>
        </p:nvSpPr>
        <p:spPr>
          <a:xfrm>
            <a:off x="7159261" y="4108407"/>
            <a:ext cx="327630" cy="180854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ukončení 19">
            <a:extLst>
              <a:ext uri="{FF2B5EF4-FFF2-40B4-BE49-F238E27FC236}">
                <a16:creationId xmlns:a16="http://schemas.microsoft.com/office/drawing/2014/main" id="{908BF7AB-4ECC-48BB-AA95-5985870F0EF8}"/>
              </a:ext>
            </a:extLst>
          </p:cNvPr>
          <p:cNvSpPr/>
          <p:nvPr/>
        </p:nvSpPr>
        <p:spPr>
          <a:xfrm flipH="1">
            <a:off x="3960362" y="5361857"/>
            <a:ext cx="1021507" cy="272388"/>
          </a:xfrm>
          <a:prstGeom prst="flowChartTerminator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586722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C3BC13-F310-4A54-AE0E-A7BC20F15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Additional monitoring status (5/5)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DD8A757-800E-4017-98DC-25E7581FBB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Tzv. </a:t>
            </a:r>
            <a:r>
              <a:rPr lang="cs-CZ" b="1" i="1" dirty="0" err="1"/>
              <a:t>mandatory</a:t>
            </a:r>
            <a:r>
              <a:rPr lang="cs-CZ" b="1" i="1" dirty="0"/>
              <a:t> </a:t>
            </a:r>
            <a:r>
              <a:rPr lang="cs-CZ" b="1" i="1" dirty="0" err="1"/>
              <a:t>scope</a:t>
            </a:r>
            <a:r>
              <a:rPr lang="cs-CZ" i="1" dirty="0"/>
              <a:t>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…</a:t>
            </a:r>
            <a:r>
              <a:rPr lang="en-US" sz="1900" b="1" dirty="0"/>
              <a:t>new active substance </a:t>
            </a:r>
            <a:r>
              <a:rPr lang="en-US" sz="1900" dirty="0" err="1"/>
              <a:t>authorised</a:t>
            </a:r>
            <a:r>
              <a:rPr lang="en-US" sz="1900" dirty="0"/>
              <a:t> in the EU after 1 January 2011;</a:t>
            </a:r>
          </a:p>
          <a:p>
            <a:pPr marL="0" indent="0">
              <a:buNone/>
            </a:pPr>
            <a:r>
              <a:rPr lang="cs-CZ" sz="1900" dirty="0"/>
              <a:t>…</a:t>
            </a:r>
            <a:r>
              <a:rPr lang="en-US" sz="1900" b="1" dirty="0"/>
              <a:t>biological medicine</a:t>
            </a:r>
            <a:r>
              <a:rPr lang="en-US" sz="1900" dirty="0"/>
              <a:t>, such as a vaccine or a medicine derived from plasma (blood), </a:t>
            </a:r>
            <a:r>
              <a:rPr lang="en-US" sz="1900" dirty="0" err="1"/>
              <a:t>authorised</a:t>
            </a:r>
            <a:r>
              <a:rPr lang="en-US" sz="1900" dirty="0"/>
              <a:t> in the EU after 1 January 2011;</a:t>
            </a:r>
            <a:endParaRPr lang="cs-CZ" sz="1900" dirty="0"/>
          </a:p>
          <a:p>
            <a:pPr marL="0" indent="0">
              <a:buNone/>
            </a:pPr>
            <a:r>
              <a:rPr lang="cs-CZ" sz="1900" dirty="0"/>
              <a:t>…</a:t>
            </a:r>
            <a:r>
              <a:rPr lang="en-US" sz="1900" dirty="0"/>
              <a:t>it has been given a </a:t>
            </a:r>
            <a:r>
              <a:rPr lang="en-US" sz="1900" b="1" dirty="0"/>
              <a:t>conditional approval </a:t>
            </a:r>
            <a:r>
              <a:rPr lang="en-US" sz="1900" dirty="0"/>
              <a:t>(where the company that markets the medicine must provide more data about it) or approved </a:t>
            </a:r>
            <a:r>
              <a:rPr lang="en-US" sz="1900" b="1" dirty="0"/>
              <a:t>under exceptional circumstances </a:t>
            </a:r>
            <a:r>
              <a:rPr lang="en-US" sz="1900" dirty="0"/>
              <a:t>(where there are specific reasons why the company cannot provide a comprehensive set of data);</a:t>
            </a:r>
          </a:p>
          <a:p>
            <a:pPr marL="0" indent="0">
              <a:buNone/>
            </a:pPr>
            <a:r>
              <a:rPr lang="cs-CZ" sz="1900" dirty="0"/>
              <a:t>…</a:t>
            </a:r>
            <a:r>
              <a:rPr lang="en-US" sz="1900" dirty="0"/>
              <a:t>the company that markets the medicine is required to carry out </a:t>
            </a:r>
            <a:r>
              <a:rPr lang="en-US" sz="1900" b="1" dirty="0"/>
              <a:t>additional studies</a:t>
            </a:r>
            <a:r>
              <a:rPr lang="en-US" sz="1900" dirty="0"/>
              <a:t>, for instance, to </a:t>
            </a:r>
            <a:r>
              <a:rPr lang="en-US" sz="1900" b="1" dirty="0"/>
              <a:t>provide more data </a:t>
            </a:r>
            <a:r>
              <a:rPr lang="en-US" sz="1900" dirty="0"/>
              <a:t>on long-term use of the medicine or on a rare side effect seen during clinical trials;</a:t>
            </a:r>
            <a:endParaRPr lang="cs-CZ" sz="1900" dirty="0"/>
          </a:p>
          <a:p>
            <a:pPr marL="0" indent="0">
              <a:buNone/>
            </a:pPr>
            <a:r>
              <a:rPr lang="cs-CZ" sz="1900" dirty="0"/>
              <a:t>…</a:t>
            </a:r>
            <a:r>
              <a:rPr lang="en-US" sz="1900" dirty="0"/>
              <a:t>it is </a:t>
            </a:r>
            <a:r>
              <a:rPr lang="en-US" sz="1900" dirty="0" err="1"/>
              <a:t>authorised</a:t>
            </a:r>
            <a:r>
              <a:rPr lang="en-US" sz="1900" dirty="0"/>
              <a:t> with </a:t>
            </a:r>
            <a:r>
              <a:rPr lang="en-US" sz="1900" b="1" dirty="0"/>
              <a:t>specific obligations on the recording of suspected adverse drug reactions</a:t>
            </a:r>
            <a:r>
              <a:rPr lang="en-US" sz="1900" dirty="0"/>
              <a:t>.</a:t>
            </a:r>
            <a:endParaRPr lang="cs-CZ" sz="1900" dirty="0"/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dirty="0"/>
              <a:t>Tzv</a:t>
            </a:r>
            <a:r>
              <a:rPr lang="cs-CZ" i="1" dirty="0"/>
              <a:t>. </a:t>
            </a:r>
            <a:r>
              <a:rPr lang="cs-CZ" b="1" i="1" dirty="0" err="1"/>
              <a:t>optional</a:t>
            </a:r>
            <a:r>
              <a:rPr lang="cs-CZ" b="1" i="1" dirty="0"/>
              <a:t> </a:t>
            </a:r>
            <a:r>
              <a:rPr lang="cs-CZ" b="1" i="1" dirty="0" err="1"/>
              <a:t>scope</a:t>
            </a:r>
            <a:r>
              <a:rPr lang="cs-CZ" dirty="0"/>
              <a:t>:</a:t>
            </a:r>
            <a:endParaRPr lang="en-US" dirty="0"/>
          </a:p>
          <a:p>
            <a:pPr marL="0" indent="0">
              <a:buNone/>
            </a:pPr>
            <a:r>
              <a:rPr lang="cs-CZ" sz="1900" dirty="0"/>
              <a:t>…</a:t>
            </a:r>
            <a:r>
              <a:rPr lang="cs-CZ" sz="1900" b="1" dirty="0" err="1"/>
              <a:t>consultation</a:t>
            </a:r>
            <a:r>
              <a:rPr lang="cs-CZ" sz="1900" b="1" dirty="0"/>
              <a:t> </a:t>
            </a:r>
            <a:r>
              <a:rPr lang="cs-CZ" sz="1900" b="1" dirty="0" err="1"/>
              <a:t>with</a:t>
            </a:r>
            <a:r>
              <a:rPr lang="cs-CZ" sz="1900" b="1" dirty="0"/>
              <a:t> </a:t>
            </a:r>
            <a:r>
              <a:rPr lang="cs-CZ" sz="1900" b="1" dirty="0" err="1"/>
              <a:t>the</a:t>
            </a:r>
            <a:r>
              <a:rPr lang="cs-CZ" sz="1900" b="1" dirty="0"/>
              <a:t> </a:t>
            </a:r>
            <a:r>
              <a:rPr lang="cs-CZ" sz="1900" b="1" dirty="0">
                <a:sym typeface="Wingdings" panose="05000000000000000000" pitchFamily="2" charset="2"/>
              </a:rPr>
              <a:t>PRAC </a:t>
            </a:r>
            <a:r>
              <a:rPr lang="cs-CZ" sz="1900" b="1" dirty="0" err="1">
                <a:sym typeface="Wingdings" panose="05000000000000000000" pitchFamily="2" charset="2"/>
              </a:rPr>
              <a:t>is</a:t>
            </a:r>
            <a:r>
              <a:rPr lang="cs-CZ" sz="1900" b="1" dirty="0">
                <a:sym typeface="Wingdings" panose="05000000000000000000" pitchFamily="2" charset="2"/>
              </a:rPr>
              <a:t> </a:t>
            </a:r>
            <a:r>
              <a:rPr lang="cs-CZ" sz="1900" b="1" dirty="0" err="1">
                <a:sym typeface="Wingdings" panose="05000000000000000000" pitchFamily="2" charset="2"/>
              </a:rPr>
              <a:t>required</a:t>
            </a:r>
            <a:r>
              <a:rPr lang="cs-CZ" sz="1900" b="1" dirty="0">
                <a:sym typeface="Wingdings" panose="05000000000000000000" pitchFamily="2" charset="2"/>
              </a:rPr>
              <a:t> </a:t>
            </a:r>
            <a:r>
              <a:rPr lang="cs-CZ" sz="1900" dirty="0">
                <a:sym typeface="Wingdings" panose="05000000000000000000" pitchFamily="2" charset="2"/>
              </a:rPr>
              <a:t>(</a:t>
            </a:r>
            <a:r>
              <a:rPr lang="en-US" sz="1900" dirty="0"/>
              <a:t>conditions or restrictions with regard to the safe and effective use</a:t>
            </a:r>
            <a:r>
              <a:rPr lang="cs-CZ" sz="1900" dirty="0"/>
              <a:t>;</a:t>
            </a:r>
            <a:r>
              <a:rPr lang="en-US" sz="1900" dirty="0"/>
              <a:t> measures for ensuring the safe use of the medicinal product to be included in the risk management syst</a:t>
            </a:r>
            <a:r>
              <a:rPr lang="cs-CZ" sz="1900" dirty="0"/>
              <a:t>e</a:t>
            </a:r>
            <a:r>
              <a:rPr lang="en-US" sz="1900" dirty="0"/>
              <a:t>m</a:t>
            </a:r>
            <a:r>
              <a:rPr lang="cs-CZ" sz="1900" dirty="0"/>
              <a:t>; </a:t>
            </a:r>
            <a:r>
              <a:rPr lang="en-US" sz="1900" dirty="0"/>
              <a:t>an obligation to conduct a post-</a:t>
            </a:r>
            <a:r>
              <a:rPr lang="en-US" sz="1900" dirty="0" err="1"/>
              <a:t>authorisation</a:t>
            </a:r>
            <a:r>
              <a:rPr lang="en-US" sz="1900" dirty="0"/>
              <a:t> efficacy study</a:t>
            </a:r>
            <a:r>
              <a:rPr lang="cs-CZ" sz="1900" dirty="0"/>
              <a:t>; </a:t>
            </a:r>
            <a:r>
              <a:rPr lang="en-US" sz="1900" dirty="0"/>
              <a:t>the existence of an adequate pharmacovigilance </a:t>
            </a:r>
            <a:r>
              <a:rPr lang="cs-CZ" sz="1900" dirty="0" err="1"/>
              <a:t>system</a:t>
            </a:r>
            <a:r>
              <a:rPr lang="cs-CZ" sz="1900" dirty="0"/>
              <a:t>)</a:t>
            </a:r>
            <a:endParaRPr lang="en-US" sz="1900" dirty="0"/>
          </a:p>
          <a:p>
            <a:pPr marL="0" indent="0">
              <a:buNone/>
            </a:pPr>
            <a:endParaRPr lang="cs-CZ" sz="1900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F405A12-97A3-45FD-B803-5EE763060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3CF716C-859F-4C3B-B84A-860DBAB98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6E8098E0-1B3E-4951-A45B-66124F1C06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8546387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5D0455-5C07-447C-ADC9-332CC720C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ADR ≠ AE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3CD8FF-98C9-47A9-A1BF-5B8CA2507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87"/>
            <a:ext cx="8229600" cy="4725214"/>
          </a:xfrm>
        </p:spPr>
        <p:txBody>
          <a:bodyPr>
            <a:normAutofit/>
          </a:bodyPr>
          <a:lstStyle/>
          <a:p>
            <a:r>
              <a:rPr lang="cs-CZ" b="1" dirty="0"/>
              <a:t>ADR</a:t>
            </a: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/>
              <a:t>(</a:t>
            </a:r>
            <a:r>
              <a:rPr lang="cs-CZ" dirty="0" err="1"/>
              <a:t>adverse</a:t>
            </a:r>
            <a:r>
              <a:rPr lang="cs-CZ" dirty="0"/>
              <a:t> </a:t>
            </a:r>
            <a:r>
              <a:rPr lang="cs-CZ" dirty="0" err="1"/>
              <a:t>drug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) = nežádoucí účinek léku</a:t>
            </a:r>
          </a:p>
          <a:p>
            <a:pPr marL="0" indent="0">
              <a:buNone/>
            </a:pPr>
            <a:r>
              <a:rPr lang="cs-CZ" sz="1800" dirty="0">
                <a:sym typeface="Wingdings" panose="05000000000000000000" pitchFamily="2" charset="2"/>
              </a:rPr>
              <a:t>	 </a:t>
            </a:r>
            <a:r>
              <a:rPr lang="cs-CZ" sz="1800" dirty="0"/>
              <a:t>nepříznivá a nezamýšlená odezva na podání léku, která se dostaví po dávce běžně užívané k profylaxi, léčení či určení diagnózy onemocnění nebo k obnově, úpravě či jinému ovlivnění fyziologických funkcí; v případě klinického hodnocení léčivých přípravků jde o nepříznivou a nezamýšlenou odezvu po podání jakékoli dávky</a:t>
            </a:r>
          </a:p>
          <a:p>
            <a:pPr marL="0" indent="0">
              <a:buNone/>
            </a:pPr>
            <a:r>
              <a:rPr lang="cs-CZ" sz="1800" dirty="0">
                <a:sym typeface="Wingdings" panose="05000000000000000000" pitchFamily="2" charset="2"/>
              </a:rPr>
              <a:t>	 implikuje </a:t>
            </a:r>
            <a:r>
              <a:rPr lang="cs-CZ" sz="1800" b="1" dirty="0">
                <a:sym typeface="Wingdings" panose="05000000000000000000" pitchFamily="2" charset="2"/>
              </a:rPr>
              <a:t>jistou míru kauzality (podezření na než. účinek léku ze strany hlásící osoby)</a:t>
            </a:r>
            <a:endParaRPr lang="cs-CZ" sz="1800" b="1" dirty="0"/>
          </a:p>
          <a:p>
            <a:endParaRPr lang="cs-CZ" dirty="0"/>
          </a:p>
          <a:p>
            <a:r>
              <a:rPr lang="cs-CZ" b="1" dirty="0"/>
              <a:t>AE</a:t>
            </a:r>
            <a:r>
              <a:rPr lang="cs-CZ" dirty="0"/>
              <a:t> (</a:t>
            </a:r>
            <a:r>
              <a:rPr lang="cs-CZ" dirty="0" err="1"/>
              <a:t>adverse</a:t>
            </a:r>
            <a:r>
              <a:rPr lang="cs-CZ" dirty="0"/>
              <a:t> event) = nežádoucí příhoda</a:t>
            </a:r>
          </a:p>
          <a:p>
            <a:pPr marL="342900" lvl="1" indent="0">
              <a:buNone/>
            </a:pPr>
            <a:r>
              <a:rPr lang="cs-CZ" dirty="0">
                <a:sym typeface="Wingdings" panose="05000000000000000000" pitchFamily="2" charset="2"/>
              </a:rPr>
              <a:t>	 </a:t>
            </a:r>
            <a:r>
              <a:rPr lang="cs-CZ" b="1" dirty="0"/>
              <a:t>jakákoli nepříznivá změna zdravotního stavu </a:t>
            </a:r>
            <a:r>
              <a:rPr lang="cs-CZ" dirty="0"/>
              <a:t>postihující pacienta či subjekt klinického hodnocení, který je příjemcem léčivého přípravku, i když </a:t>
            </a:r>
            <a:r>
              <a:rPr lang="cs-CZ" b="1" dirty="0"/>
              <a:t>není známo, zda je v příčinném (kauzálním) vztahu k léčbě tímto přípravkem</a:t>
            </a:r>
            <a:r>
              <a:rPr lang="cs-CZ" dirty="0"/>
              <a:t> </a:t>
            </a:r>
          </a:p>
          <a:p>
            <a:pPr marL="342900" lvl="1" indent="0">
              <a:buNone/>
            </a:pPr>
            <a:endParaRPr lang="cs-CZ" dirty="0"/>
          </a:p>
          <a:p>
            <a:pPr marL="342900" lvl="1" indent="0" algn="ctr">
              <a:buNone/>
            </a:pPr>
            <a:r>
              <a:rPr lang="cs-CZ" dirty="0"/>
              <a:t>Hlášení do </a:t>
            </a:r>
            <a:r>
              <a:rPr lang="cs-CZ" dirty="0" err="1"/>
              <a:t>EudraVigilance</a:t>
            </a:r>
            <a:r>
              <a:rPr lang="cs-CZ" dirty="0"/>
              <a:t> dle podezření na</a:t>
            </a:r>
            <a:r>
              <a:rPr lang="cs-CZ" sz="2100" b="1" dirty="0"/>
              <a:t> KAUZALITU!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FD1943-3B53-43F3-9FD5-A5E3AECCC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59F50BD-A153-4814-BCD5-54C340523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42E6D5E9-F773-4BDF-B2C8-39DBEB5F62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1465146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2743FFBB-E413-4A0E-A058-486BCB62A8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57" r="3060" b="9033"/>
          <a:stretch/>
        </p:blipFill>
        <p:spPr>
          <a:xfrm>
            <a:off x="717974" y="2005658"/>
            <a:ext cx="5269650" cy="182978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80B3418-93BD-4488-955F-9ADE581CB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Literární hlášení (</a:t>
            </a:r>
            <a:r>
              <a:rPr lang="cs-CZ" dirty="0" err="1"/>
              <a:t>ICSRs</a:t>
            </a:r>
            <a:r>
              <a:rPr lang="cs-CZ" dirty="0"/>
              <a:t>) (1/3)</a:t>
            </a:r>
            <a:endParaRPr lang="cs-CZ" baseline="30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1AA145-14C0-417C-B93B-7DEA08529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179" y="1628786"/>
            <a:ext cx="8229600" cy="4950564"/>
          </a:xfrm>
        </p:spPr>
        <p:txBody>
          <a:bodyPr>
            <a:normAutofit fontScale="62500" lnSpcReduction="20000"/>
          </a:bodyPr>
          <a:lstStyle/>
          <a:p>
            <a:r>
              <a:rPr lang="cs-CZ" sz="2600" dirty="0"/>
              <a:t>GVP Module VI (</a:t>
            </a:r>
            <a:r>
              <a:rPr lang="sv-SE" sz="2600" i="1" dirty="0"/>
              <a:t>VI.B.1.1.2. Literature reports</a:t>
            </a:r>
            <a:r>
              <a:rPr lang="cs-CZ" sz="2600" dirty="0"/>
              <a:t>)</a:t>
            </a:r>
            <a:r>
              <a:rPr lang="sv-SE" sz="2600" dirty="0"/>
              <a:t> </a:t>
            </a:r>
            <a:endParaRPr lang="cs-CZ" sz="2600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sz="1800" dirty="0"/>
          </a:p>
          <a:p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endParaRPr lang="cs-CZ" sz="1800" dirty="0"/>
          </a:p>
          <a:p>
            <a:endParaRPr lang="cs-CZ" sz="2900" dirty="0"/>
          </a:p>
          <a:p>
            <a:r>
              <a:rPr lang="cs-CZ" sz="2900" dirty="0"/>
              <a:t>ADR </a:t>
            </a:r>
            <a:r>
              <a:rPr lang="cs-CZ" sz="2900" dirty="0">
                <a:sym typeface="Wingdings" panose="05000000000000000000" pitchFamily="2" charset="2"/>
              </a:rPr>
              <a:t> </a:t>
            </a:r>
            <a:r>
              <a:rPr lang="cs-CZ" sz="2900" b="1" i="1" dirty="0" err="1">
                <a:sym typeface="Wingdings" panose="05000000000000000000" pitchFamily="2" charset="2"/>
              </a:rPr>
              <a:t>valid</a:t>
            </a:r>
            <a:r>
              <a:rPr lang="cs-CZ" sz="2900" b="1" i="1" dirty="0">
                <a:sym typeface="Wingdings" panose="05000000000000000000" pitchFamily="2" charset="2"/>
              </a:rPr>
              <a:t> ICSR </a:t>
            </a:r>
            <a:r>
              <a:rPr lang="cs-CZ" sz="2900" i="1" dirty="0" err="1">
                <a:sym typeface="Wingdings" panose="05000000000000000000" pitchFamily="2" charset="2"/>
              </a:rPr>
              <a:t>eligible</a:t>
            </a:r>
            <a:r>
              <a:rPr lang="cs-CZ" sz="2900" i="1" dirty="0">
                <a:sym typeface="Wingdings" panose="05000000000000000000" pitchFamily="2" charset="2"/>
              </a:rPr>
              <a:t> </a:t>
            </a:r>
            <a:r>
              <a:rPr lang="cs-CZ" sz="2900" i="1" dirty="0" err="1">
                <a:sym typeface="Wingdings" panose="05000000000000000000" pitchFamily="2" charset="2"/>
              </a:rPr>
              <a:t>for</a:t>
            </a:r>
            <a:r>
              <a:rPr lang="cs-CZ" sz="2900" i="1" dirty="0">
                <a:sym typeface="Wingdings" panose="05000000000000000000" pitchFamily="2" charset="2"/>
              </a:rPr>
              <a:t> </a:t>
            </a:r>
            <a:r>
              <a:rPr lang="cs-CZ" sz="2900" i="1" dirty="0" err="1">
                <a:sym typeface="Wingdings" panose="05000000000000000000" pitchFamily="2" charset="2"/>
              </a:rPr>
              <a:t>submission</a:t>
            </a:r>
            <a:r>
              <a:rPr lang="cs-CZ" sz="2900" i="1" dirty="0">
                <a:sym typeface="Wingdings" panose="05000000000000000000" pitchFamily="2" charset="2"/>
              </a:rPr>
              <a:t> to EV database („</a:t>
            </a:r>
            <a:r>
              <a:rPr lang="cs-CZ" sz="2900" i="1" dirty="0" err="1">
                <a:sym typeface="Wingdings" panose="05000000000000000000" pitchFamily="2" charset="2"/>
              </a:rPr>
              <a:t>reportovatelný</a:t>
            </a:r>
            <a:r>
              <a:rPr lang="cs-CZ" sz="2900" i="1" dirty="0">
                <a:sym typeface="Wingdings" panose="05000000000000000000" pitchFamily="2" charset="2"/>
              </a:rPr>
              <a:t> ADR“)</a:t>
            </a:r>
            <a:endParaRPr lang="cs-CZ" sz="29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cs-CZ" sz="2900" dirty="0">
                <a:sym typeface="Wingdings" panose="05000000000000000000" pitchFamily="2" charset="2"/>
              </a:rPr>
              <a:t>…důležitost iniciálního </a:t>
            </a:r>
            <a:r>
              <a:rPr lang="cs-CZ" sz="2900" b="1" dirty="0">
                <a:sym typeface="Wingdings" panose="05000000000000000000" pitchFamily="2" charset="2"/>
              </a:rPr>
              <a:t>lékařského posouzení každého případu </a:t>
            </a:r>
            <a:r>
              <a:rPr lang="cs-CZ" sz="2900" dirty="0">
                <a:sym typeface="Wingdings" panose="05000000000000000000" pitchFamily="2" charset="2"/>
              </a:rPr>
              <a:t>před jeho odesláním do databáze EV</a:t>
            </a:r>
          </a:p>
          <a:p>
            <a:pPr marL="0" indent="0">
              <a:buNone/>
            </a:pPr>
            <a:r>
              <a:rPr lang="cs-CZ" sz="2900" dirty="0">
                <a:sym typeface="Wingdings" panose="05000000000000000000" pitchFamily="2" charset="2"/>
              </a:rPr>
              <a:t>…</a:t>
            </a:r>
            <a:r>
              <a:rPr lang="cs-CZ" sz="2900" b="1" dirty="0">
                <a:sym typeface="Wingdings" panose="05000000000000000000" pitchFamily="2" charset="2"/>
              </a:rPr>
              <a:t>kauzální souvislost </a:t>
            </a:r>
            <a:r>
              <a:rPr lang="cs-CZ" sz="2900" dirty="0">
                <a:sym typeface="Wingdings" panose="05000000000000000000" pitchFamily="2" charset="2"/>
              </a:rPr>
              <a:t>má být jasně </a:t>
            </a:r>
            <a:r>
              <a:rPr lang="cs-CZ" sz="2900" b="1" dirty="0">
                <a:sym typeface="Wingdings" panose="05000000000000000000" pitchFamily="2" charset="2"/>
              </a:rPr>
              <a:t>vyjádřena</a:t>
            </a:r>
            <a:r>
              <a:rPr lang="cs-CZ" sz="2900" dirty="0">
                <a:sym typeface="Wingdings" panose="05000000000000000000" pitchFamily="2" charset="2"/>
              </a:rPr>
              <a:t> (i když nepřímým způsobem) v dané publikaci/článku/prezentaci (tzn. ze strany samotného autora)</a:t>
            </a:r>
          </a:p>
          <a:p>
            <a:pPr marL="0" indent="0">
              <a:buNone/>
            </a:pPr>
            <a:r>
              <a:rPr lang="cs-CZ" sz="2900" dirty="0">
                <a:sym typeface="Wingdings" panose="05000000000000000000" pitchFamily="2" charset="2"/>
              </a:rPr>
              <a:t>…v případě nejistoty tzv. postup </a:t>
            </a:r>
            <a:r>
              <a:rPr lang="cs-CZ" sz="2900" b="1" dirty="0" err="1">
                <a:sym typeface="Wingdings" panose="05000000000000000000" pitchFamily="2" charset="2"/>
              </a:rPr>
              <a:t>follow</a:t>
            </a:r>
            <a:r>
              <a:rPr lang="cs-CZ" sz="2900" b="1" dirty="0">
                <a:sym typeface="Wingdings" panose="05000000000000000000" pitchFamily="2" charset="2"/>
              </a:rPr>
              <a:t>-up (MAH </a:t>
            </a:r>
            <a:r>
              <a:rPr lang="cs-CZ" sz="2900" b="1" dirty="0"/>
              <a:t>↔ </a:t>
            </a:r>
            <a:r>
              <a:rPr lang="cs-CZ" sz="2900" b="1" dirty="0">
                <a:sym typeface="Wingdings" panose="05000000000000000000" pitchFamily="2" charset="2"/>
              </a:rPr>
              <a:t>autor)</a:t>
            </a:r>
          </a:p>
          <a:p>
            <a:pPr marL="0" indent="0">
              <a:buNone/>
            </a:pPr>
            <a:r>
              <a:rPr lang="cs-CZ" sz="4500" b="1" dirty="0"/>
              <a:t>?</a:t>
            </a:r>
            <a:r>
              <a:rPr lang="cs-CZ" sz="4500" b="1" dirty="0">
                <a:solidFill>
                  <a:schemeClr val="tx2"/>
                </a:solidFill>
              </a:rPr>
              <a:t> </a:t>
            </a:r>
            <a:r>
              <a:rPr lang="cs-CZ" sz="3200" dirty="0"/>
              <a:t>přístup jednotlivých národních agentur EU k přehodnocení těchto hlášení a komunikaci vůči </a:t>
            </a:r>
            <a:r>
              <a:rPr lang="cs-CZ" sz="3200" dirty="0" err="1"/>
              <a:t>MAHům</a:t>
            </a:r>
            <a:r>
              <a:rPr lang="cs-CZ" sz="3200" dirty="0"/>
              <a:t> není jednotný (opravy, </a:t>
            </a:r>
            <a:r>
              <a:rPr lang="cs-CZ" sz="3200" dirty="0" err="1"/>
              <a:t>follow</a:t>
            </a:r>
            <a:r>
              <a:rPr lang="cs-CZ" sz="3200" dirty="0"/>
              <a:t>-up, nulifikace atd.)…šedá zóna </a:t>
            </a:r>
            <a:r>
              <a:rPr lang="cs-CZ" sz="3200" dirty="0">
                <a:sym typeface="Wingdings" panose="05000000000000000000" pitchFamily="2" charset="2"/>
              </a:rPr>
              <a:t> řešení? </a:t>
            </a:r>
            <a:r>
              <a:rPr lang="cs-CZ" sz="3200" dirty="0" err="1">
                <a:sym typeface="Wingdings" panose="05000000000000000000" pitchFamily="2" charset="2"/>
              </a:rPr>
              <a:t>specific</a:t>
            </a:r>
            <a:r>
              <a:rPr lang="cs-CZ" sz="3200" dirty="0">
                <a:sym typeface="Wingdings" panose="05000000000000000000" pitchFamily="2" charset="2"/>
              </a:rPr>
              <a:t> EMA </a:t>
            </a:r>
            <a:r>
              <a:rPr lang="cs-CZ" sz="3200" dirty="0" err="1">
                <a:sym typeface="Wingdings" panose="05000000000000000000" pitchFamily="2" charset="2"/>
              </a:rPr>
              <a:t>guidance</a:t>
            </a:r>
            <a:r>
              <a:rPr lang="cs-CZ" sz="3200" dirty="0">
                <a:sym typeface="Wingdings" panose="05000000000000000000" pitchFamily="2" charset="2"/>
              </a:rPr>
              <a:t>?</a:t>
            </a:r>
          </a:p>
          <a:p>
            <a:pPr marL="0" indent="0">
              <a:buNone/>
            </a:pPr>
            <a:endParaRPr lang="cs-CZ" sz="2900" b="1" dirty="0">
              <a:sym typeface="Wingdings" panose="05000000000000000000" pitchFamily="2" charset="2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9F52444-709F-4461-ADB6-FDA48B383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62DD89-E6A7-4780-8417-07668371F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C6C4EC63-9072-4CB8-A4F6-A3E5D136BF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sp>
        <p:nvSpPr>
          <p:cNvPr id="9" name="Vývojový diagram: ukončení 8">
            <a:extLst>
              <a:ext uri="{FF2B5EF4-FFF2-40B4-BE49-F238E27FC236}">
                <a16:creationId xmlns:a16="http://schemas.microsoft.com/office/drawing/2014/main" id="{A6135266-BBE0-4F19-958F-B64ECAC11603}"/>
              </a:ext>
            </a:extLst>
          </p:cNvPr>
          <p:cNvSpPr/>
          <p:nvPr/>
        </p:nvSpPr>
        <p:spPr>
          <a:xfrm>
            <a:off x="2334744" y="2734362"/>
            <a:ext cx="2190463" cy="221835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Vývojový diagram: ukončení 9">
            <a:extLst>
              <a:ext uri="{FF2B5EF4-FFF2-40B4-BE49-F238E27FC236}">
                <a16:creationId xmlns:a16="http://schemas.microsoft.com/office/drawing/2014/main" id="{0EF68068-07D4-4964-B69C-2D78C9EA8634}"/>
              </a:ext>
            </a:extLst>
          </p:cNvPr>
          <p:cNvSpPr/>
          <p:nvPr/>
        </p:nvSpPr>
        <p:spPr>
          <a:xfrm>
            <a:off x="3916424" y="2539787"/>
            <a:ext cx="1584752" cy="221835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ukončení 10">
            <a:extLst>
              <a:ext uri="{FF2B5EF4-FFF2-40B4-BE49-F238E27FC236}">
                <a16:creationId xmlns:a16="http://schemas.microsoft.com/office/drawing/2014/main" id="{F398C9D6-77E8-45E5-8585-934174516E08}"/>
              </a:ext>
            </a:extLst>
          </p:cNvPr>
          <p:cNvSpPr/>
          <p:nvPr/>
        </p:nvSpPr>
        <p:spPr>
          <a:xfrm>
            <a:off x="3581890" y="2214277"/>
            <a:ext cx="1393800" cy="218487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6B6119B-12CD-469D-B191-BF03C714906F}"/>
              </a:ext>
            </a:extLst>
          </p:cNvPr>
          <p:cNvSpPr txBox="1"/>
          <p:nvPr/>
        </p:nvSpPr>
        <p:spPr>
          <a:xfrm>
            <a:off x="6106888" y="1869122"/>
            <a:ext cx="2813116" cy="9848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800" b="1" dirty="0"/>
              <a:t>!</a:t>
            </a:r>
            <a:r>
              <a:rPr lang="cs-CZ" sz="2800" b="1" dirty="0">
                <a:solidFill>
                  <a:schemeClr val="tx2"/>
                </a:solidFill>
              </a:rPr>
              <a:t> </a:t>
            </a:r>
            <a:r>
              <a:rPr lang="cs-CZ" dirty="0"/>
              <a:t>často</a:t>
            </a:r>
            <a:r>
              <a:rPr lang="cs-CZ" sz="2800" b="1" dirty="0">
                <a:solidFill>
                  <a:schemeClr val="tx2"/>
                </a:solidFill>
              </a:rPr>
              <a:t> </a:t>
            </a:r>
            <a:r>
              <a:rPr lang="cs-CZ" dirty="0"/>
              <a:t>nízká kvalita a nesprávnost kódování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cs-CZ" sz="1800" b="1" kern="1200" baseline="30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0106004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D27187-1751-4ED9-9982-2A4CC73D6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Literární hlášení (</a:t>
            </a:r>
            <a:r>
              <a:rPr lang="cs-CZ" dirty="0" err="1"/>
              <a:t>ICSRs</a:t>
            </a:r>
            <a:r>
              <a:rPr lang="cs-CZ" dirty="0"/>
              <a:t>) (2/3)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7F7ACA-CA0A-4E5E-A98F-BEBEB09D6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0A87491-86DA-4800-9693-F4164345C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7A9272FB-BEB2-43F7-9D5E-C273A33F98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F593E80-F2BB-4CB1-BDEC-83BCBBECA5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/>
              <a:t>GVP Module VI: VI.B.6.4. </a:t>
            </a:r>
            <a:r>
              <a:rPr lang="cs-CZ" sz="2400" b="1" dirty="0"/>
              <a:t>L</a:t>
            </a:r>
            <a:r>
              <a:rPr lang="en-US" sz="2400" b="1" dirty="0"/>
              <a:t>ack of therapeutic efficacy </a:t>
            </a:r>
            <a:endParaRPr lang="cs-CZ" sz="2400" b="1" dirty="0"/>
          </a:p>
          <a:p>
            <a:pPr marL="0" indent="0">
              <a:buNone/>
            </a:pPr>
            <a:r>
              <a:rPr lang="cs-CZ" sz="2000" b="1" dirty="0"/>
              <a:t>= </a:t>
            </a:r>
            <a:r>
              <a:rPr lang="cs-CZ" sz="2000" dirty="0" err="1"/>
              <a:t>disease</a:t>
            </a:r>
            <a:r>
              <a:rPr lang="cs-CZ" sz="2000" dirty="0"/>
              <a:t> </a:t>
            </a:r>
            <a:r>
              <a:rPr lang="cs-CZ" sz="2000" dirty="0" err="1"/>
              <a:t>progression</a:t>
            </a:r>
            <a:r>
              <a:rPr lang="cs-CZ" sz="2000" dirty="0"/>
              <a:t>, </a:t>
            </a:r>
            <a:r>
              <a:rPr lang="cs-CZ" sz="2000" dirty="0" err="1"/>
              <a:t>lack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efficacy</a:t>
            </a:r>
            <a:r>
              <a:rPr lang="cs-CZ" sz="2000" dirty="0"/>
              <a:t>, </a:t>
            </a:r>
            <a:r>
              <a:rPr lang="cs-CZ" sz="2000" dirty="0" err="1"/>
              <a:t>treatment</a:t>
            </a:r>
            <a:r>
              <a:rPr lang="cs-CZ" sz="2000" dirty="0"/>
              <a:t> </a:t>
            </a:r>
            <a:r>
              <a:rPr lang="cs-CZ" sz="2000" dirty="0" err="1"/>
              <a:t>failure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>
                <a:sym typeface="Wingdings" panose="05000000000000000000" pitchFamily="2" charset="2"/>
              </a:rPr>
              <a:t> </a:t>
            </a:r>
            <a:r>
              <a:rPr lang="cs-CZ" sz="2000" dirty="0" err="1">
                <a:sym typeface="Wingdings" panose="05000000000000000000" pitchFamily="2" charset="2"/>
              </a:rPr>
              <a:t>hlásitelné</a:t>
            </a:r>
            <a:r>
              <a:rPr lang="cs-CZ" sz="2000" dirty="0">
                <a:sym typeface="Wingdings" panose="05000000000000000000" pitchFamily="2" charset="2"/>
              </a:rPr>
              <a:t> </a:t>
            </a:r>
            <a:r>
              <a:rPr lang="cs-CZ" sz="2000" b="1" u="sng" dirty="0">
                <a:sym typeface="Wingdings" panose="05000000000000000000" pitchFamily="2" charset="2"/>
              </a:rPr>
              <a:t>jen</a:t>
            </a:r>
            <a:r>
              <a:rPr lang="cs-CZ" sz="2000" dirty="0">
                <a:sym typeface="Wingdings" panose="05000000000000000000" pitchFamily="2" charset="2"/>
              </a:rPr>
              <a:t> při tzv. </a:t>
            </a:r>
            <a:r>
              <a:rPr lang="cs-CZ" sz="2000" b="1" dirty="0" err="1">
                <a:sym typeface="Wingdings" panose="05000000000000000000" pitchFamily="2" charset="2"/>
              </a:rPr>
              <a:t>critical</a:t>
            </a:r>
            <a:r>
              <a:rPr lang="cs-CZ" sz="2000" b="1" dirty="0">
                <a:sym typeface="Wingdings" panose="05000000000000000000" pitchFamily="2" charset="2"/>
              </a:rPr>
              <a:t> </a:t>
            </a:r>
            <a:r>
              <a:rPr lang="cs-CZ" sz="2000" b="1" dirty="0" err="1">
                <a:sym typeface="Wingdings" panose="05000000000000000000" pitchFamily="2" charset="2"/>
              </a:rPr>
              <a:t>conditions</a:t>
            </a:r>
            <a:r>
              <a:rPr lang="cs-CZ" sz="2000" b="1" dirty="0">
                <a:sym typeface="Wingdings" panose="05000000000000000000" pitchFamily="2" charset="2"/>
              </a:rPr>
              <a:t> </a:t>
            </a:r>
            <a:r>
              <a:rPr lang="cs-CZ" sz="2000" dirty="0">
                <a:sym typeface="Wingdings" panose="05000000000000000000" pitchFamily="2" charset="2"/>
              </a:rPr>
              <a:t>(neúčinnost při léčbě život ohrožujících onemocnění, při používání vakcín či antikoncepce)</a:t>
            </a:r>
          </a:p>
          <a:p>
            <a:pPr marL="0" indent="0">
              <a:buNone/>
            </a:pPr>
            <a:r>
              <a:rPr lang="cs-CZ" sz="2000" dirty="0">
                <a:sym typeface="Wingdings" panose="05000000000000000000" pitchFamily="2" charset="2"/>
              </a:rPr>
              <a:t>	…v ostatních případech </a:t>
            </a:r>
            <a:r>
              <a:rPr lang="cs-CZ" sz="2000" dirty="0"/>
              <a:t>nutno aplikovat přístup „case-by-case“ </a:t>
            </a:r>
            <a:r>
              <a:rPr lang="cs-CZ" sz="2000" dirty="0">
                <a:sym typeface="Wingdings" panose="05000000000000000000" pitchFamily="2" charset="2"/>
              </a:rPr>
              <a:t> </a:t>
            </a:r>
            <a:r>
              <a:rPr lang="cs-CZ" sz="2000" dirty="0"/>
              <a:t>za ADR lze považovat pouze v odůvodněných případech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dirty="0"/>
          </a:p>
        </p:txBody>
      </p:sp>
      <p:pic>
        <p:nvPicPr>
          <p:cNvPr id="13" name="Obrázek 12" descr="Obsah obrázku interiér, stůl, přenosný počítač, vsedě&#10;&#10;Popis byl vytvořen automaticky">
            <a:extLst>
              <a:ext uri="{FF2B5EF4-FFF2-40B4-BE49-F238E27FC236}">
                <a16:creationId xmlns:a16="http://schemas.microsoft.com/office/drawing/2014/main" id="{B25B3608-592D-45E2-95FD-C27515DFF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770" y="4374105"/>
            <a:ext cx="6102878" cy="114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83830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008B8C-7FFF-419C-9479-6D2ED53E0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Literární hlášení (</a:t>
            </a:r>
            <a:r>
              <a:rPr lang="cs-CZ" dirty="0" err="1"/>
              <a:t>ICSRs</a:t>
            </a:r>
            <a:r>
              <a:rPr lang="cs-CZ" dirty="0"/>
              <a:t>) (3/3)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6FC848B-8428-47C4-8CBB-A76B03C4C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87"/>
            <a:ext cx="8229600" cy="4725214"/>
          </a:xfrm>
        </p:spPr>
        <p:txBody>
          <a:bodyPr>
            <a:normAutofit fontScale="70000" lnSpcReduction="20000"/>
          </a:bodyPr>
          <a:lstStyle/>
          <a:p>
            <a:r>
              <a:rPr lang="cs-CZ" sz="2800" b="1" dirty="0" err="1"/>
              <a:t>Exclusion</a:t>
            </a:r>
            <a:r>
              <a:rPr lang="cs-CZ" sz="2800" b="1" dirty="0"/>
              <a:t> </a:t>
            </a:r>
            <a:r>
              <a:rPr lang="cs-CZ" sz="2800" b="1" dirty="0" err="1"/>
              <a:t>criteria</a:t>
            </a:r>
            <a:r>
              <a:rPr lang="cs-CZ" sz="2800" b="1" dirty="0"/>
              <a:t> </a:t>
            </a:r>
            <a:r>
              <a:rPr lang="cs-CZ" sz="2800" b="1" i="1" dirty="0"/>
              <a:t>(VI.C.2.2.3.2 GVP Module VI)</a:t>
            </a:r>
            <a:endParaRPr lang="cs-CZ" sz="2800" b="1" dirty="0">
              <a:solidFill>
                <a:schemeClr val="tx2"/>
              </a:solidFill>
            </a:endParaRPr>
          </a:p>
          <a:p>
            <a:pPr lvl="1"/>
            <a:r>
              <a:rPr lang="cs-CZ" sz="2600" dirty="0"/>
              <a:t>příklad: článek popisující studii se </a:t>
            </a:r>
            <a:r>
              <a:rPr lang="cs-CZ" sz="2600" u="sng" dirty="0"/>
              <a:t>souborem pacientů mužského pohlaví </a:t>
            </a:r>
            <a:r>
              <a:rPr lang="cs-CZ" sz="2600" dirty="0"/>
              <a:t>o </a:t>
            </a:r>
            <a:r>
              <a:rPr lang="cs-CZ" sz="2600" u="sng" dirty="0"/>
              <a:t>průměrném věku </a:t>
            </a:r>
            <a:r>
              <a:rPr lang="cs-CZ" sz="2600" b="1" u="sng" dirty="0"/>
              <a:t>X</a:t>
            </a:r>
            <a:r>
              <a:rPr lang="cs-CZ" sz="2600" u="sng" dirty="0"/>
              <a:t> let </a:t>
            </a:r>
            <a:r>
              <a:rPr lang="cs-CZ" sz="2600" dirty="0"/>
              <a:t>v rameni s dotčeným LP, u kterých se </a:t>
            </a:r>
            <a:r>
              <a:rPr lang="cs-CZ" sz="2600" u="sng" dirty="0"/>
              <a:t>nejčastěji vyskytoval nežádoucí účinek </a:t>
            </a:r>
            <a:r>
              <a:rPr lang="cs-CZ" sz="2600" b="1" u="sng" dirty="0"/>
              <a:t>Y</a:t>
            </a:r>
            <a:r>
              <a:rPr lang="cs-CZ" sz="2600" b="1" dirty="0"/>
              <a:t> </a:t>
            </a:r>
            <a:r>
              <a:rPr lang="cs-CZ" sz="2600" b="1" dirty="0">
                <a:sym typeface="Wingdings" panose="05000000000000000000" pitchFamily="2" charset="2"/>
              </a:rPr>
              <a:t></a:t>
            </a:r>
            <a:r>
              <a:rPr lang="cs-CZ" sz="2600" dirty="0"/>
              <a:t> není možné vytvořit hlášení na pacienta (muž, věk </a:t>
            </a:r>
            <a:r>
              <a:rPr lang="cs-CZ" sz="2600" b="1" dirty="0"/>
              <a:t>X</a:t>
            </a:r>
            <a:r>
              <a:rPr lang="cs-CZ" sz="2600" dirty="0"/>
              <a:t> let) s než. účinkem </a:t>
            </a:r>
            <a:r>
              <a:rPr lang="cs-CZ" sz="2600" b="1" dirty="0"/>
              <a:t>Y</a:t>
            </a:r>
          </a:p>
          <a:p>
            <a:pPr lvl="1"/>
            <a:endParaRPr lang="cs-CZ" sz="1700" b="1" dirty="0"/>
          </a:p>
          <a:p>
            <a:pPr lvl="1"/>
            <a:endParaRPr lang="cs-CZ" sz="1700" b="1" dirty="0"/>
          </a:p>
          <a:p>
            <a:pPr lvl="1"/>
            <a:endParaRPr lang="cs-CZ" sz="1700" b="1" dirty="0"/>
          </a:p>
          <a:p>
            <a:pPr lvl="1"/>
            <a:endParaRPr lang="cs-CZ" sz="1700" b="1" dirty="0"/>
          </a:p>
          <a:p>
            <a:pPr lvl="1"/>
            <a:endParaRPr lang="cs-CZ" sz="1700" b="1" dirty="0"/>
          </a:p>
          <a:p>
            <a:pPr lvl="1"/>
            <a:endParaRPr lang="cs-CZ" sz="1700" b="1" dirty="0"/>
          </a:p>
          <a:p>
            <a:pPr lvl="1"/>
            <a:endParaRPr lang="cs-CZ" sz="1700" b="1" dirty="0"/>
          </a:p>
          <a:p>
            <a:pPr lvl="1"/>
            <a:endParaRPr lang="cs-CZ" sz="1700" b="1" dirty="0"/>
          </a:p>
          <a:p>
            <a:pPr lvl="1"/>
            <a:endParaRPr lang="cs-CZ" b="1" dirty="0"/>
          </a:p>
          <a:p>
            <a:pPr lvl="1"/>
            <a:endParaRPr lang="cs-CZ" b="1" dirty="0"/>
          </a:p>
          <a:p>
            <a:pPr marL="342900" lvl="1" indent="0">
              <a:buNone/>
            </a:pPr>
            <a:endParaRPr lang="cs-CZ" b="1" dirty="0"/>
          </a:p>
          <a:p>
            <a:pPr marL="342900" lvl="1" indent="0">
              <a:buNone/>
            </a:pPr>
            <a:endParaRPr lang="cs-CZ" b="1" dirty="0"/>
          </a:p>
          <a:p>
            <a:pPr marL="342900" lvl="1" indent="0">
              <a:buNone/>
            </a:pPr>
            <a:endParaRPr lang="cs-CZ" b="1" dirty="0"/>
          </a:p>
          <a:p>
            <a:pPr marL="342900" lvl="1" indent="0">
              <a:buNone/>
            </a:pPr>
            <a:endParaRPr lang="cs-CZ" b="1" dirty="0"/>
          </a:p>
          <a:p>
            <a:pPr marL="342900" lvl="1" indent="0">
              <a:buNone/>
            </a:pPr>
            <a:endParaRPr lang="cs-CZ" b="1" dirty="0"/>
          </a:p>
          <a:p>
            <a:pPr marL="342900" lvl="1" indent="0">
              <a:buNone/>
            </a:pPr>
            <a:r>
              <a:rPr lang="cs-CZ" sz="2900" b="1" dirty="0"/>
              <a:t>Obecně platí: </a:t>
            </a:r>
            <a:r>
              <a:rPr lang="en-US" sz="2900" b="1" dirty="0" err="1"/>
              <a:t>nevalidní</a:t>
            </a:r>
            <a:r>
              <a:rPr lang="en-US" sz="2900" b="1" dirty="0"/>
              <a:t>/</a:t>
            </a:r>
            <a:r>
              <a:rPr lang="en-US" sz="2900" b="1" dirty="0" err="1"/>
              <a:t>nereportovateln</a:t>
            </a:r>
            <a:r>
              <a:rPr lang="cs-CZ" sz="2900" b="1" dirty="0"/>
              <a:t>á</a:t>
            </a:r>
            <a:r>
              <a:rPr lang="en-US" sz="2900" b="1" dirty="0"/>
              <a:t> </a:t>
            </a:r>
            <a:r>
              <a:rPr lang="en-US" sz="2900" b="1" dirty="0" err="1"/>
              <a:t>hlášení</a:t>
            </a:r>
            <a:r>
              <a:rPr lang="en-US" sz="2900" b="1" dirty="0"/>
              <a:t> </a:t>
            </a:r>
            <a:r>
              <a:rPr lang="cs-CZ" sz="2900" dirty="0"/>
              <a:t>je však nutné brát v potaz při „</a:t>
            </a:r>
            <a:r>
              <a:rPr lang="cs-CZ" sz="2900" b="1" dirty="0" err="1"/>
              <a:t>safety</a:t>
            </a:r>
            <a:r>
              <a:rPr lang="cs-CZ" sz="2900" b="1" dirty="0"/>
              <a:t> </a:t>
            </a:r>
            <a:r>
              <a:rPr lang="cs-CZ" sz="2900" b="1" dirty="0" err="1"/>
              <a:t>evaluations</a:t>
            </a:r>
            <a:r>
              <a:rPr lang="cs-CZ" sz="2900" dirty="0"/>
              <a:t>“ (PSUR, signály apod.)</a:t>
            </a:r>
          </a:p>
          <a:p>
            <a:pPr lvl="1"/>
            <a:endParaRPr lang="cs-CZ" sz="1700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624BBF6-A286-4DD4-A8CA-C574B3D61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1B3772-2F89-4253-A729-8C071FDE2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A9BCF5E-7059-4A2C-B493-76E087C593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10" name="Obrázek 9" descr="Obsah obrázku text, mapa&#10;&#10;Popis byl vytvořen automaticky">
            <a:extLst>
              <a:ext uri="{FF2B5EF4-FFF2-40B4-BE49-F238E27FC236}">
                <a16:creationId xmlns:a16="http://schemas.microsoft.com/office/drawing/2014/main" id="{0DD71355-14FA-447C-928C-3CA30C9C80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012" y="4644135"/>
            <a:ext cx="5058560" cy="882306"/>
          </a:xfrm>
          <a:prstGeom prst="rect">
            <a:avLst/>
          </a:prstGeom>
        </p:spPr>
      </p:pic>
      <p:pic>
        <p:nvPicPr>
          <p:cNvPr id="12" name="Obrázek 11" descr="Obsah obrázku snímek obrazovky, interiér, stůl, fotka&#10;&#10;Popis byl vytvořen automaticky">
            <a:extLst>
              <a:ext uri="{FF2B5EF4-FFF2-40B4-BE49-F238E27FC236}">
                <a16:creationId xmlns:a16="http://schemas.microsoft.com/office/drawing/2014/main" id="{639BE87E-EF32-445A-BF9E-FD8599ACB8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800" y="2944258"/>
            <a:ext cx="6480720" cy="160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8898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7B2D1B9F-9B9C-4489-BB52-D08BFC280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930" y="4433344"/>
            <a:ext cx="4455495" cy="1804832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552EAC52-CC74-4A43-A6B2-064F5E002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Monitoring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next</a:t>
            </a:r>
            <a:r>
              <a:rPr lang="cs-CZ" dirty="0"/>
              <a:t> </a:t>
            </a:r>
            <a:r>
              <a:rPr lang="cs-CZ" dirty="0" err="1"/>
              <a:t>PSURs</a:t>
            </a:r>
            <a:r>
              <a:rPr lang="cs-CZ" dirty="0"/>
              <a:t> (</a:t>
            </a:r>
            <a:r>
              <a:rPr lang="cs-CZ" dirty="0" err="1"/>
              <a:t>SCs</a:t>
            </a:r>
            <a:r>
              <a:rPr lang="cs-CZ" dirty="0"/>
              <a:t>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504CF7-680A-46F8-B8E7-62FC97004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>
                <a:sym typeface="Wingdings" panose="05000000000000000000" pitchFamily="2" charset="2"/>
              </a:rPr>
              <a:t>Explantory</a:t>
            </a:r>
            <a:r>
              <a:rPr lang="cs-CZ" dirty="0">
                <a:sym typeface="Wingdings" panose="05000000000000000000" pitchFamily="2" charset="2"/>
              </a:rPr>
              <a:t> </a:t>
            </a:r>
            <a:r>
              <a:rPr lang="cs-CZ" dirty="0" err="1">
                <a:sym typeface="Wingdings" panose="05000000000000000000" pitchFamily="2" charset="2"/>
              </a:rPr>
              <a:t>Note</a:t>
            </a:r>
            <a:r>
              <a:rPr lang="cs-CZ" dirty="0">
                <a:sym typeface="Wingdings" panose="05000000000000000000" pitchFamily="2" charset="2"/>
              </a:rPr>
              <a:t> to GVP Module VII</a:t>
            </a:r>
          </a:p>
          <a:p>
            <a:pPr marL="0" indent="0">
              <a:buNone/>
            </a:pPr>
            <a:r>
              <a:rPr lang="cs-CZ" sz="1600" i="1" dirty="0">
                <a:sym typeface="Wingdings" panose="05000000000000000000" pitchFamily="2" charset="2"/>
              </a:rPr>
              <a:t>https://www.ema.europa.eu/en/documents/scientific-guideline/guideline-good-pharmacovigilance-practices-gvp-module-vii-periodic-safety-update-report-explanatory_en.pdf</a:t>
            </a:r>
          </a:p>
          <a:p>
            <a:r>
              <a:rPr lang="cs-CZ" sz="2000" dirty="0">
                <a:sym typeface="Wingdings" panose="05000000000000000000" pitchFamily="2" charset="2"/>
              </a:rPr>
              <a:t>tzv. safety </a:t>
            </a:r>
            <a:r>
              <a:rPr lang="cs-CZ" sz="2000" dirty="0" err="1">
                <a:sym typeface="Wingdings" panose="05000000000000000000" pitchFamily="2" charset="2"/>
              </a:rPr>
              <a:t>concern</a:t>
            </a:r>
            <a:r>
              <a:rPr lang="cs-CZ" sz="2000" dirty="0">
                <a:sym typeface="Wingdings" panose="05000000000000000000" pitchFamily="2" charset="2"/>
              </a:rPr>
              <a:t> (SC) do dalších </a:t>
            </a:r>
            <a:r>
              <a:rPr lang="cs-CZ" sz="2000" dirty="0" err="1">
                <a:sym typeface="Wingdings" panose="05000000000000000000" pitchFamily="2" charset="2"/>
              </a:rPr>
              <a:t>PSURů</a:t>
            </a:r>
            <a:r>
              <a:rPr lang="cs-CZ" sz="2000" dirty="0">
                <a:sym typeface="Wingdings" panose="05000000000000000000" pitchFamily="2" charset="2"/>
              </a:rPr>
              <a:t> </a:t>
            </a:r>
            <a:r>
              <a:rPr lang="cs-CZ" sz="2000" b="1" dirty="0"/>
              <a:t>≠ RSI </a:t>
            </a:r>
            <a:r>
              <a:rPr lang="cs-CZ" sz="2000" dirty="0"/>
              <a:t>(</a:t>
            </a:r>
            <a:r>
              <a:rPr lang="cs-CZ" sz="2000" dirty="0" err="1"/>
              <a:t>request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supplementary</a:t>
            </a:r>
            <a:r>
              <a:rPr lang="cs-CZ" sz="2000" dirty="0"/>
              <a:t> </a:t>
            </a:r>
            <a:r>
              <a:rPr lang="cs-CZ" sz="2000" dirty="0" err="1"/>
              <a:t>information</a:t>
            </a:r>
            <a:r>
              <a:rPr lang="cs-CZ" sz="2000" dirty="0"/>
              <a:t>) </a:t>
            </a:r>
            <a:r>
              <a:rPr lang="cs-CZ" sz="2000" b="1" dirty="0"/>
              <a:t>≠ </a:t>
            </a:r>
            <a:r>
              <a:rPr lang="cs-CZ" sz="2000" dirty="0"/>
              <a:t>požadavek na běžné</a:t>
            </a:r>
            <a:r>
              <a:rPr lang="cs-CZ" sz="2000" b="1" dirty="0"/>
              <a:t> kumulativní zhodnocení </a:t>
            </a:r>
            <a:r>
              <a:rPr lang="cs-CZ" sz="2000" dirty="0"/>
              <a:t>nějakého bezpečnostního tématu (</a:t>
            </a:r>
            <a:r>
              <a:rPr lang="cs-CZ" sz="2000" dirty="0" err="1"/>
              <a:t>cumulative</a:t>
            </a:r>
            <a:r>
              <a:rPr lang="cs-CZ" sz="2000" dirty="0"/>
              <a:t> </a:t>
            </a:r>
            <a:r>
              <a:rPr lang="cs-CZ" sz="2000" dirty="0" err="1"/>
              <a:t>review</a:t>
            </a:r>
            <a:r>
              <a:rPr lang="cs-CZ" sz="2000" dirty="0"/>
              <a:t>)</a:t>
            </a:r>
          </a:p>
          <a:p>
            <a:r>
              <a:rPr lang="cs-CZ" sz="2000" dirty="0"/>
              <a:t>SC = </a:t>
            </a:r>
            <a:r>
              <a:rPr lang="cs-CZ" sz="2000" dirty="0" err="1"/>
              <a:t>specific</a:t>
            </a:r>
            <a:r>
              <a:rPr lang="cs-CZ" sz="2000" dirty="0"/>
              <a:t> safety </a:t>
            </a:r>
            <a:r>
              <a:rPr lang="cs-CZ" sz="2000" dirty="0" err="1"/>
              <a:t>issue</a:t>
            </a:r>
            <a:r>
              <a:rPr lang="cs-CZ" sz="2000" dirty="0"/>
              <a:t>/</a:t>
            </a:r>
            <a:r>
              <a:rPr lang="cs-CZ" sz="2000" dirty="0" err="1"/>
              <a:t>topic</a:t>
            </a:r>
            <a:r>
              <a:rPr lang="cs-CZ" sz="2000" dirty="0"/>
              <a:t> </a:t>
            </a:r>
            <a:r>
              <a:rPr lang="cs-CZ" sz="2000" dirty="0">
                <a:sym typeface="Wingdings" panose="05000000000000000000" pitchFamily="2" charset="2"/>
              </a:rPr>
              <a:t> váže se na opatření k minimalizaci rizik, vyžaduje podrobné sledování + předkládání </a:t>
            </a:r>
            <a:r>
              <a:rPr lang="cs-CZ" sz="2000" b="1" dirty="0">
                <a:sym typeface="Wingdings" panose="05000000000000000000" pitchFamily="2" charset="2"/>
              </a:rPr>
              <a:t>relevantních dat a ucelených diskuzí v rámci dalších </a:t>
            </a:r>
            <a:r>
              <a:rPr lang="cs-CZ" sz="2000" b="1" dirty="0" err="1">
                <a:sym typeface="Wingdings" panose="05000000000000000000" pitchFamily="2" charset="2"/>
              </a:rPr>
              <a:t>PSURů</a:t>
            </a:r>
            <a:r>
              <a:rPr lang="cs-CZ" sz="2000" b="1" dirty="0">
                <a:sym typeface="Wingdings" panose="05000000000000000000" pitchFamily="2" charset="2"/>
              </a:rPr>
              <a:t> </a:t>
            </a:r>
          </a:p>
          <a:p>
            <a:r>
              <a:rPr lang="cs-CZ" dirty="0">
                <a:sym typeface="Wingdings" panose="05000000000000000000" pitchFamily="2" charset="2"/>
              </a:rPr>
              <a:t>výstup</a:t>
            </a:r>
            <a:r>
              <a:rPr lang="cs-CZ" dirty="0"/>
              <a:t> PSUSA,</a:t>
            </a:r>
          </a:p>
          <a:p>
            <a:pPr marL="0" indent="0">
              <a:buNone/>
            </a:pPr>
            <a:r>
              <a:rPr lang="cs-CZ" dirty="0"/>
              <a:t>signálu, změny typu II</a:t>
            </a:r>
          </a:p>
          <a:p>
            <a:pPr marL="0" indent="0">
              <a:buNone/>
            </a:pPr>
            <a:r>
              <a:rPr lang="cs-CZ" dirty="0"/>
              <a:t>atd.</a:t>
            </a:r>
          </a:p>
          <a:p>
            <a:pPr marL="0" indent="0">
              <a:buNone/>
            </a:pPr>
            <a:endParaRPr lang="cs-CZ" dirty="0">
              <a:sym typeface="Wingdings" panose="05000000000000000000" pitchFamily="2" charset="2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780FA9-ACBA-4519-8F28-A0F855417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321501B-4D10-4A55-A2E3-A68186615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D6F18E1C-6214-4876-A3F0-C03A932C0B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</p:txBody>
      </p:sp>
      <p:sp>
        <p:nvSpPr>
          <p:cNvPr id="9" name="Vývojový diagram: ukončení 8">
            <a:extLst>
              <a:ext uri="{FF2B5EF4-FFF2-40B4-BE49-F238E27FC236}">
                <a16:creationId xmlns:a16="http://schemas.microsoft.com/office/drawing/2014/main" id="{F75D02C0-879F-4E1D-9CCD-A79930CA2A17}"/>
              </a:ext>
            </a:extLst>
          </p:cNvPr>
          <p:cNvSpPr/>
          <p:nvPr/>
        </p:nvSpPr>
        <p:spPr>
          <a:xfrm>
            <a:off x="746574" y="2617296"/>
            <a:ext cx="4365485" cy="405045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109843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29F507-D9E6-4137-BFDB-45FF4E0E1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Article</a:t>
            </a:r>
            <a:r>
              <a:rPr lang="cs-CZ" dirty="0"/>
              <a:t> 57 Database (EMA </a:t>
            </a:r>
            <a:r>
              <a:rPr lang="cs-CZ" dirty="0" err="1"/>
              <a:t>contact</a:t>
            </a:r>
            <a:r>
              <a:rPr lang="cs-CZ" dirty="0"/>
              <a:t> </a:t>
            </a:r>
            <a:r>
              <a:rPr lang="cs-CZ"/>
              <a:t>point)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C08BB6-8CDD-4913-9923-0184D7148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i="1" dirty="0"/>
              <a:t>https://www.ema.europa.eu/en/human-regulatory/post-authorisation/data-medicines-iso-idmp-standards/data-submission-authorised-medicines-article-57</a:t>
            </a:r>
          </a:p>
          <a:p>
            <a:endParaRPr lang="cs-CZ" sz="2000" i="1" dirty="0"/>
          </a:p>
          <a:p>
            <a:endParaRPr lang="cs-CZ" sz="2000" i="1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BA330A-FE0B-4D52-B0F6-ECC130B1B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B956F-0C2C-42F3-97A4-A2568734E1E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BE6030-E9AA-45D5-A5A1-3F71DE2B9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3E09334-C2B9-4A87-A5AB-FEDA3CCFE64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Vybrané FV oblasti</a:t>
            </a:r>
          </a:p>
          <a:p>
            <a:endParaRPr lang="cs-CZ" dirty="0"/>
          </a:p>
        </p:txBody>
      </p:sp>
      <p:pic>
        <p:nvPicPr>
          <p:cNvPr id="8" name="Obrázek 7" descr="Obsah obrázku snímek obrazovky&#10;&#10;Popis byl vytvořen automaticky">
            <a:extLst>
              <a:ext uri="{FF2B5EF4-FFF2-40B4-BE49-F238E27FC236}">
                <a16:creationId xmlns:a16="http://schemas.microsoft.com/office/drawing/2014/main" id="{5DE7E375-61AE-4D8C-99B1-FE3B5D1B2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467" y="2517985"/>
            <a:ext cx="6081190" cy="3282156"/>
          </a:xfrm>
          <a:prstGeom prst="rect">
            <a:avLst/>
          </a:prstGeom>
        </p:spPr>
      </p:pic>
      <p:sp>
        <p:nvSpPr>
          <p:cNvPr id="9" name="Vývojový diagram: ukončení 8">
            <a:extLst>
              <a:ext uri="{FF2B5EF4-FFF2-40B4-BE49-F238E27FC236}">
                <a16:creationId xmlns:a16="http://schemas.microsoft.com/office/drawing/2014/main" id="{273CF9C1-B63D-493A-8D22-49EFC2BF1A3F}"/>
              </a:ext>
            </a:extLst>
          </p:cNvPr>
          <p:cNvSpPr/>
          <p:nvPr/>
        </p:nvSpPr>
        <p:spPr>
          <a:xfrm>
            <a:off x="1646675" y="5396196"/>
            <a:ext cx="2385265" cy="410438"/>
          </a:xfrm>
          <a:prstGeom prst="flowChartTerminator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706168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3255604" y="2821433"/>
            <a:ext cx="4367396" cy="911231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3289357" y="3692250"/>
            <a:ext cx="4333643" cy="1350000"/>
          </a:xfrm>
        </p:spPr>
        <p:txBody>
          <a:bodyPr>
            <a:noAutofit/>
          </a:bodyPr>
          <a:lstStyle/>
          <a:p>
            <a:r>
              <a:rPr lang="cs-CZ" sz="105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050" dirty="0">
                <a:solidFill>
                  <a:schemeClr val="bg1"/>
                </a:solidFill>
              </a:rPr>
              <a:t>Šrobárova 48, 100 41 Praha 10</a:t>
            </a:r>
          </a:p>
          <a:p>
            <a:r>
              <a:rPr lang="cs-CZ" sz="105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05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050" dirty="0">
                <a:solidFill>
                  <a:schemeClr val="bg1"/>
                </a:solidFill>
              </a:rPr>
              <a:t>e-mail: posta@sukl.cz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3B12-47CA-4036-B17E-E8E98D39AB39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2020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23258" y="1943835"/>
            <a:ext cx="2697485" cy="72923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2068</TotalTime>
  <Words>1894</Words>
  <Application>Microsoft Office PowerPoint</Application>
  <PresentationFormat>Předvádění na obrazovce (4:3)</PresentationFormat>
  <Paragraphs>278</Paragraphs>
  <Slides>22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Calibri</vt:lpstr>
      <vt:lpstr>Motiv sady Office</vt:lpstr>
      <vt:lpstr>1_Motiv sady Office</vt:lpstr>
      <vt:lpstr>Prezentace aplikace PowerPoint</vt:lpstr>
      <vt:lpstr>Vybrané farmakovigilanční oblasti</vt:lpstr>
      <vt:lpstr>OBSAH</vt:lpstr>
      <vt:lpstr>RMP: Specific adverse reaction follow-up questionnaires (1/4)</vt:lpstr>
      <vt:lpstr>RMP: Specific adverse reaction follow-up questionnaires (2/4)</vt:lpstr>
      <vt:lpstr>RMP: Specific adverse reaction follow-up questionnaires (3/4)</vt:lpstr>
      <vt:lpstr>RMP: Specific adverse reaction follow-up questionnaires (4/4)</vt:lpstr>
      <vt:lpstr>Aktualizace RMP dle templátu (1/3)</vt:lpstr>
      <vt:lpstr>Aktualizace RMP dle templátu (2/3)</vt:lpstr>
      <vt:lpstr>Aktualizace RMP dle templátu (3/3)</vt:lpstr>
      <vt:lpstr>Additional monitoring status (1/5)</vt:lpstr>
      <vt:lpstr>Additional monitoring status (2/5)</vt:lpstr>
      <vt:lpstr>Additional monitoring status (3/5)</vt:lpstr>
      <vt:lpstr>Additional monitoring status (4/5)</vt:lpstr>
      <vt:lpstr>Additional monitoring status (5/5)</vt:lpstr>
      <vt:lpstr>ADR ≠ AE</vt:lpstr>
      <vt:lpstr>Literární hlášení (ICSRs) (1/3)</vt:lpstr>
      <vt:lpstr>Literární hlášení (ICSRs) (2/3)</vt:lpstr>
      <vt:lpstr>Literární hlášení (ICSRs) (3/3)</vt:lpstr>
      <vt:lpstr>Monitoring in the next PSURs (SCs)</vt:lpstr>
      <vt:lpstr>Article 57 Database (EMA contact point)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Navrátilová Veronika</cp:lastModifiedBy>
  <cp:revision>431</cp:revision>
  <dcterms:created xsi:type="dcterms:W3CDTF">2012-11-07T12:54:42Z</dcterms:created>
  <dcterms:modified xsi:type="dcterms:W3CDTF">2020-09-11T10:06:38Z</dcterms:modified>
</cp:coreProperties>
</file>