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handoutMasterIdLst>
    <p:handoutMasterId r:id="rId22"/>
  </p:handoutMasterIdLst>
  <p:sldIdLst>
    <p:sldId id="256" r:id="rId3"/>
    <p:sldId id="257" r:id="rId4"/>
    <p:sldId id="262" r:id="rId5"/>
    <p:sldId id="263" r:id="rId6"/>
    <p:sldId id="264" r:id="rId7"/>
    <p:sldId id="258" r:id="rId8"/>
    <p:sldId id="260" r:id="rId9"/>
    <p:sldId id="261" r:id="rId10"/>
    <p:sldId id="270" r:id="rId11"/>
    <p:sldId id="271" r:id="rId12"/>
    <p:sldId id="272" r:id="rId13"/>
    <p:sldId id="273" r:id="rId14"/>
    <p:sldId id="275" r:id="rId15"/>
    <p:sldId id="276" r:id="rId16"/>
    <p:sldId id="277" r:id="rId17"/>
    <p:sldId id="278" r:id="rId18"/>
    <p:sldId id="279" r:id="rId19"/>
    <p:sldId id="259" r:id="rId20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99" autoAdjust="0"/>
    <p:restoredTop sz="96224" autoAdjust="0"/>
  </p:normalViewPr>
  <p:slideViewPr>
    <p:cSldViewPr>
      <p:cViewPr varScale="1">
        <p:scale>
          <a:sx n="106" d="100"/>
          <a:sy n="106" d="100"/>
        </p:scale>
        <p:origin x="1182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6332"/>
          </a:xfrm>
          <a:prstGeom prst="rect">
            <a:avLst/>
          </a:prstGeom>
        </p:spPr>
        <p:txBody>
          <a:bodyPr vert="horz" lIns="95558" tIns="47779" rIns="95558" bIns="47779" rtlCol="0"/>
          <a:lstStyle>
            <a:lvl1pPr algn="l">
              <a:defRPr sz="1300"/>
            </a:lvl1pPr>
          </a:lstStyle>
          <a:p>
            <a:r>
              <a:rPr lang="cs-CZ"/>
              <a:t>Název prezentace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1"/>
            <a:ext cx="2945659" cy="496332"/>
          </a:xfrm>
          <a:prstGeom prst="rect">
            <a:avLst/>
          </a:prstGeom>
        </p:spPr>
        <p:txBody>
          <a:bodyPr vert="horz" lIns="95558" tIns="47779" rIns="95558" bIns="47779" rtlCol="0"/>
          <a:lstStyle>
            <a:lvl1pPr algn="r">
              <a:defRPr sz="1300"/>
            </a:lvl1pPr>
          </a:lstStyle>
          <a:p>
            <a:fld id="{51EB06C2-0ED6-4ADC-8061-E291D40E3B1E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5558" tIns="47779" rIns="95558" bIns="47779" rtlCol="0" anchor="b"/>
          <a:lstStyle>
            <a:lvl1pPr algn="l">
              <a:defRPr sz="1300"/>
            </a:lvl1pPr>
          </a:lstStyle>
          <a:p>
            <a:r>
              <a:rPr lang="cs-CZ"/>
              <a:t>© 2019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5558" tIns="47779" rIns="95558" bIns="47779" rtlCol="0" anchor="b"/>
          <a:lstStyle>
            <a:lvl1pPr algn="r">
              <a:defRPr sz="13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6332"/>
          </a:xfrm>
          <a:prstGeom prst="rect">
            <a:avLst/>
          </a:prstGeom>
        </p:spPr>
        <p:txBody>
          <a:bodyPr vert="horz" lIns="95558" tIns="47779" rIns="95558" bIns="47779" rtlCol="0"/>
          <a:lstStyle>
            <a:lvl1pPr algn="l">
              <a:defRPr sz="1300"/>
            </a:lvl1pPr>
          </a:lstStyle>
          <a:p>
            <a:r>
              <a:rPr lang="cs-CZ"/>
              <a:t>Název prezentace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1"/>
            <a:ext cx="2945659" cy="496332"/>
          </a:xfrm>
          <a:prstGeom prst="rect">
            <a:avLst/>
          </a:prstGeom>
        </p:spPr>
        <p:txBody>
          <a:bodyPr vert="horz" lIns="95558" tIns="47779" rIns="95558" bIns="47779" rtlCol="0"/>
          <a:lstStyle>
            <a:lvl1pPr algn="r">
              <a:defRPr sz="1300"/>
            </a:lvl1pPr>
          </a:lstStyle>
          <a:p>
            <a:fld id="{B3B2B965-9935-43FF-AFB7-86E611F288E2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558" tIns="47779" rIns="95558" bIns="47779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5558" tIns="47779" rIns="95558" bIns="47779" rtlCol="0">
            <a:normAutofit/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5558" tIns="47779" rIns="95558" bIns="47779" rtlCol="0" anchor="b"/>
          <a:lstStyle>
            <a:lvl1pPr algn="l">
              <a:defRPr sz="1300"/>
            </a:lvl1pPr>
          </a:lstStyle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5558" tIns="47779" rIns="95558" bIns="47779" rtlCol="0" anchor="b"/>
          <a:lstStyle>
            <a:lvl1pPr algn="r">
              <a:defRPr sz="13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39335-F320-4F08-8BF7-AACB7E58CD51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34E4A-68BE-4656-9FE2-865E9FF9C9B7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29561-14A3-4B63-936A-604BDBAF1570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5E1B4-A7FF-4D1F-971C-7E2998EEA835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E6A54-853D-4BF7-A08D-467088AC1FD0}" type="datetime1">
              <a:rPr lang="cs-CZ" smtClean="0"/>
              <a:t>11.09.2020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3E1C4-0748-40A4-8E9A-2F753F66E6DB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B173B-B2C7-468F-BD71-9C9CF3A98A59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92C4E-A8DE-4B6D-AD69-5EC8C2EA0FBA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90E55-D3D1-4477-BC74-12A2C1C2246C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24597-DF38-48A5-862C-6F1122942074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6C3DB-278F-49F6-A8A3-9830E5ECFC49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E1D0-1A26-424B-B122-D19F4F4CE80A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D2059-F442-486F-99ED-0A48580442BE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35C91-1E18-4A80-8A72-DF5658D3334F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D9D32-5779-4275-8724-5EC6F56AE1AA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5B832-09D7-4B32-9A60-4B4BC80886C9}" type="datetime1">
              <a:rPr lang="cs-CZ" smtClean="0"/>
              <a:t>11.09.2020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8CF9C-F8E0-469C-8810-EAA3AB5AEF52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539F0-46FE-4726-8F4F-008C116ECD4A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7E4A9-9C49-45FB-BF87-D881DF157A97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59D6C-3FAD-431E-9C62-3F10AC98017E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2CD37-72EE-4AE6-899E-156C168A90E5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4C59B-D3CC-45BE-A049-F63658BA9E1B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 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C7198C13-5E27-4B5B-8438-D6BC8AB4A744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 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0CF5F81F-19B4-4FA2-9345-DA320575FA75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SÚKL - logo whit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3676" y="2942843"/>
            <a:ext cx="3596647" cy="972314"/>
          </a:xfrm>
          <a:prstGeom prst="rect">
            <a:avLst/>
          </a:prstGeom>
        </p:spPr>
      </p:pic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A048E-5269-4E66-AFC9-FBFE5EC2A073}" type="datetime1">
              <a:rPr lang="cs-CZ" smtClean="0">
                <a:solidFill>
                  <a:schemeClr val="bg1"/>
                </a:solidFill>
              </a:rPr>
              <a:t>11.09.2020</a:t>
            </a:fld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>
                <a:solidFill>
                  <a:schemeClr val="bg1"/>
                </a:solidFill>
              </a:rPr>
              <a:t>© 2020  STÁTNÍ ÚSTAV PRO KONTROLU LÉČIV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BDF6A768-1F4A-4BAA-BCF6-C042AF3A6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cap="all" dirty="0">
                <a:solidFill>
                  <a:schemeClr val="bg1"/>
                </a:solidFill>
              </a:rPr>
              <a:t>Vybraná inspekční témata 2020</a:t>
            </a: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200" dirty="0">
                <a:solidFill>
                  <a:schemeClr val="bg1"/>
                </a:solidFill>
              </a:rPr>
              <a:t>Radim Tobolka</a:t>
            </a:r>
          </a:p>
          <a:p>
            <a:r>
              <a:rPr lang="cs-CZ" sz="2200" dirty="0">
                <a:solidFill>
                  <a:schemeClr val="bg1"/>
                </a:solidFill>
              </a:rPr>
              <a:t>Seminář Aktuality ve </a:t>
            </a:r>
            <a:r>
              <a:rPr lang="cs-CZ" sz="2200" dirty="0" err="1">
                <a:solidFill>
                  <a:schemeClr val="bg1"/>
                </a:solidFill>
              </a:rPr>
              <a:t>farmakovigilanci</a:t>
            </a:r>
            <a:r>
              <a:rPr lang="cs-CZ" sz="2200">
                <a:solidFill>
                  <a:schemeClr val="bg1"/>
                </a:solidFill>
              </a:rPr>
              <a:t>, SÚKL</a:t>
            </a:r>
          </a:p>
          <a:p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B1111-B1D1-49F2-89E9-E71FFD9729D0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Vybraná inspekční témata 2020</a:t>
            </a: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FA91F962-D25A-463B-9BB8-02F85AC484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E104F7C-5B06-47AF-AA61-C405B6CC8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400" y="917172"/>
            <a:ext cx="8229600" cy="636999"/>
          </a:xfrm>
        </p:spPr>
        <p:txBody>
          <a:bodyPr/>
          <a:lstStyle/>
          <a:p>
            <a:pPr algn="ctr"/>
            <a:r>
              <a:rPr lang="cs-CZ" dirty="0"/>
              <a:t>Obsah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6BBA660-5419-4802-9501-01FBC8DFF5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6595" y="1817523"/>
            <a:ext cx="7749405" cy="4275475"/>
          </a:xfrm>
        </p:spPr>
        <p:txBody>
          <a:bodyPr>
            <a:normAutofit fontScale="92500" lnSpcReduction="20000"/>
          </a:bodyPr>
          <a:lstStyle/>
          <a:p>
            <a:pPr>
              <a:spcAft>
                <a:spcPts val="600"/>
              </a:spcAft>
            </a:pPr>
            <a:r>
              <a:rPr lang="cs-CZ" dirty="0"/>
              <a:t>Jak se připravit na inspekci</a:t>
            </a:r>
          </a:p>
          <a:p>
            <a:pPr>
              <a:spcAft>
                <a:spcPts val="600"/>
              </a:spcAft>
            </a:pPr>
            <a:r>
              <a:rPr lang="cs-CZ" dirty="0"/>
              <a:t>Inspekce na dálku</a:t>
            </a:r>
          </a:p>
          <a:p>
            <a:pPr>
              <a:spcAft>
                <a:spcPts val="600"/>
              </a:spcAft>
            </a:pPr>
            <a:r>
              <a:rPr lang="cs-CZ" dirty="0"/>
              <a:t>PSMF</a:t>
            </a:r>
          </a:p>
          <a:p>
            <a:pPr>
              <a:spcAft>
                <a:spcPts val="600"/>
              </a:spcAft>
            </a:pPr>
            <a:r>
              <a:rPr lang="cs-CZ" dirty="0"/>
              <a:t>Vyžádaná dokumentace</a:t>
            </a:r>
          </a:p>
          <a:p>
            <a:pPr>
              <a:spcAft>
                <a:spcPts val="600"/>
              </a:spcAft>
            </a:pPr>
            <a:r>
              <a:rPr lang="cs-CZ" dirty="0" err="1"/>
              <a:t>Company</a:t>
            </a:r>
            <a:r>
              <a:rPr lang="cs-CZ" dirty="0"/>
              <a:t> </a:t>
            </a:r>
            <a:r>
              <a:rPr lang="cs-CZ" dirty="0" err="1"/>
              <a:t>Core</a:t>
            </a:r>
            <a:r>
              <a:rPr lang="cs-CZ" dirty="0"/>
              <a:t> Safety </a:t>
            </a:r>
            <a:r>
              <a:rPr lang="cs-CZ" dirty="0" err="1"/>
              <a:t>Information</a:t>
            </a:r>
            <a:r>
              <a:rPr lang="cs-CZ" dirty="0"/>
              <a:t> (CCSI)</a:t>
            </a:r>
          </a:p>
          <a:p>
            <a:pPr>
              <a:spcAft>
                <a:spcPts val="600"/>
              </a:spcAft>
            </a:pPr>
            <a:r>
              <a:rPr lang="cs-CZ" dirty="0"/>
              <a:t>Odpovědnosti a vztahy mezi firemními matkami a dcerami</a:t>
            </a:r>
          </a:p>
          <a:p>
            <a:pPr>
              <a:spcAft>
                <a:spcPts val="600"/>
              </a:spcAft>
            </a:pPr>
            <a:r>
              <a:rPr lang="cs-CZ" dirty="0"/>
              <a:t>Kódování neúčinnosti</a:t>
            </a:r>
          </a:p>
          <a:p>
            <a:pPr>
              <a:spcAft>
                <a:spcPts val="600"/>
              </a:spcAft>
            </a:pPr>
            <a:r>
              <a:rPr lang="cs-CZ" dirty="0"/>
              <a:t>Doručení oznámení/protokolu do zahraničí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3208D7A-928D-490F-A679-6EF504666A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5AD56-13A9-4191-9A01-3B71E8394FC7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9CB1589-FFD6-451E-99D7-41695D9914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1B777D73-E0C2-4071-A2D9-D66B422ADDA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Vybraná inspekční témata 2020</a:t>
            </a:r>
          </a:p>
          <a:p>
            <a:endParaRPr lang="cs-CZ" dirty="0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614DB54-FDF5-4971-8248-175BA9437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9715001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E104F7C-5B06-47AF-AA61-C405B6CC8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3317" y="1114815"/>
            <a:ext cx="8229600" cy="636999"/>
          </a:xfrm>
        </p:spPr>
        <p:txBody>
          <a:bodyPr/>
          <a:lstStyle/>
          <a:p>
            <a:pPr algn="ctr"/>
            <a:r>
              <a:rPr lang="cs-CZ" dirty="0"/>
              <a:t>Jak se připravit na inspekci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6BBA660-5419-4802-9501-01FBC8DFF5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3317" y="2073834"/>
            <a:ext cx="8229600" cy="4275475"/>
          </a:xfrm>
        </p:spPr>
        <p:txBody>
          <a:bodyPr>
            <a:normAutofit lnSpcReduction="10000"/>
          </a:bodyPr>
          <a:lstStyle/>
          <a:p>
            <a:pPr>
              <a:spcAft>
                <a:spcPts val="600"/>
              </a:spcAft>
            </a:pPr>
            <a:r>
              <a:rPr lang="cs-CZ" dirty="0"/>
              <a:t>Inspektor hledá chybný proces, méně již jednotlivá pochybení</a:t>
            </a:r>
          </a:p>
          <a:p>
            <a:pPr>
              <a:spcAft>
                <a:spcPts val="600"/>
              </a:spcAft>
            </a:pPr>
            <a:r>
              <a:rPr lang="cs-CZ" dirty="0"/>
              <a:t>Kontrola XEVMPD: kontaktní údaje, seznam léčivých přípravků (LP)</a:t>
            </a:r>
          </a:p>
          <a:p>
            <a:pPr>
              <a:spcAft>
                <a:spcPts val="600"/>
              </a:spcAft>
            </a:pPr>
            <a:r>
              <a:rPr lang="cs-CZ" dirty="0"/>
              <a:t>Vyžádaná dokumentace: seznam LP, seznam hlášení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cs-CZ" dirty="0"/>
              <a:t>Pro práci s hlášeními regulátor potřebuje znát WWUID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cs-CZ" dirty="0"/>
              <a:t>Povinnost splnit požadavek regulátora stanovuje </a:t>
            </a:r>
            <a:r>
              <a:rPr lang="en-US" dirty="0"/>
              <a:t>GVP I.B.11.3. Critical pharmacovigilance processes and business continuity</a:t>
            </a: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3208D7A-928D-490F-A679-6EF504666A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5C4A0-3A8B-468C-A5A0-6AACFB4F9F25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9CB1589-FFD6-451E-99D7-41695D9914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1B777D73-E0C2-4071-A2D9-D66B422ADDA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Vybraná inspekční témata 2020</a:t>
            </a:r>
          </a:p>
          <a:p>
            <a:endParaRPr lang="cs-CZ" dirty="0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614DB54-FDF5-4971-8248-175BA9437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34526056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E104F7C-5B06-47AF-AA61-C405B6CC8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400" y="928822"/>
            <a:ext cx="8229600" cy="636999"/>
          </a:xfrm>
        </p:spPr>
        <p:txBody>
          <a:bodyPr/>
          <a:lstStyle/>
          <a:p>
            <a:pPr algn="ctr"/>
            <a:r>
              <a:rPr lang="cs-CZ" dirty="0"/>
              <a:t>Program inspekce</a:t>
            </a:r>
          </a:p>
        </p:txBody>
      </p:sp>
      <p:graphicFrame>
        <p:nvGraphicFramePr>
          <p:cNvPr id="8" name="Tabulka 8">
            <a:extLst>
              <a:ext uri="{FF2B5EF4-FFF2-40B4-BE49-F238E27FC236}">
                <a16:creationId xmlns:a16="http://schemas.microsoft.com/office/drawing/2014/main" id="{7DE4624E-3EA8-4C92-AF00-4491F39E637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75425382"/>
              </p:ext>
            </p:extLst>
          </p:nvPr>
        </p:nvGraphicFramePr>
        <p:xfrm>
          <a:off x="457200" y="1755162"/>
          <a:ext cx="8229600" cy="42519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14800">
                  <a:extLst>
                    <a:ext uri="{9D8B030D-6E8A-4147-A177-3AD203B41FA5}">
                      <a16:colId xmlns:a16="http://schemas.microsoft.com/office/drawing/2014/main" val="2410536647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31638883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600" dirty="0"/>
                        <a:t>Zahájení kontroly inspektorem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/>
                        <a:t>FV signály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21900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/>
                        <a:t>Organizační struktura držitele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/>
                        <a:t>Udržování přehledu a stavu vědeckého poznání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36211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/>
                        <a:t>Portfolio léčivých přípravků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/>
                        <a:t>Sledování poměru risk/benefit přípravků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54366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/>
                        <a:t>Kde probíhají FV činnosti a kdo je provádí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/>
                        <a:t>PSUR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05662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/>
                        <a:t>PSMF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/>
                        <a:t>Bezpečnostní změny informací o LP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25174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/>
                        <a:t>SOP (obecně)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/>
                        <a:t>Systém řízení rizik a RMP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40857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/>
                        <a:t>FV školení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/>
                        <a:t>Bezpečnostní komunikace (DHPC a edukační materiály)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66782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/>
                        <a:t>IT systémy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/>
                        <a:t>Poregistrační intervenční a neintervenční studie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21373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/>
                        <a:t>Hlášení podezření na nežádoucí účinky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/>
                        <a:t>Výkonnost FV systému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75482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/>
                        <a:t>Monitoring literatury pro zachycení hlášení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/>
                        <a:t>Uchovávání dokumentace a archivace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2141638"/>
                  </a:ext>
                </a:extLst>
              </a:tr>
              <a:tr h="130418">
                <a:tc>
                  <a:txBody>
                    <a:bodyPr/>
                    <a:lstStyle/>
                    <a:p>
                      <a:r>
                        <a:rPr lang="cs-CZ" sz="1600" dirty="0"/>
                        <a:t>Závady v jakosti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/>
                        <a:t>Audity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4590501"/>
                  </a:ext>
                </a:extLst>
              </a:tr>
            </a:tbl>
          </a:graphicData>
        </a:graphic>
      </p:graphicFrame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3208D7A-928D-490F-A679-6EF504666A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A29CC-0E23-434E-952E-2F9E44335EAB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9CB1589-FFD6-451E-99D7-41695D9914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1B777D73-E0C2-4071-A2D9-D66B422ADDA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Vybraná inspekční témata 2020</a:t>
            </a:r>
          </a:p>
          <a:p>
            <a:endParaRPr lang="cs-CZ" dirty="0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614DB54-FDF5-4971-8248-175BA9437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34550112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128014"/>
            <a:ext cx="8229600" cy="555595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/>
              <a:t>Inspekce na dálku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055623"/>
            <a:ext cx="8229600" cy="4028672"/>
          </a:xfrm>
        </p:spPr>
        <p:txBody>
          <a:bodyPr>
            <a:normAutofit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cs-CZ" dirty="0"/>
              <a:t>GVP </a:t>
            </a:r>
            <a:r>
              <a:rPr lang="en-US" dirty="0"/>
              <a:t>III.B.1.7. Remote inspections</a:t>
            </a:r>
            <a:endParaRPr lang="cs-CZ" dirty="0"/>
          </a:p>
          <a:p>
            <a:pPr marL="0" indent="0">
              <a:spcAft>
                <a:spcPts val="600"/>
              </a:spcAft>
              <a:buNone/>
            </a:pPr>
            <a:r>
              <a:rPr lang="cs-CZ" dirty="0"/>
              <a:t>„</a:t>
            </a:r>
            <a:r>
              <a:rPr lang="en-US" dirty="0"/>
              <a:t>This approach may </a:t>
            </a:r>
            <a:r>
              <a:rPr lang="cs-CZ" dirty="0"/>
              <a:t>... </a:t>
            </a:r>
            <a:r>
              <a:rPr lang="en-US" dirty="0"/>
              <a:t>be taken where there are logistical challenges to an on-site inspection during exceptional circumstances (e.g. a pandemic outbreak or travel restrictions).</a:t>
            </a:r>
            <a:r>
              <a:rPr lang="cs-CZ" dirty="0"/>
              <a:t>“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cs-CZ" sz="1800" dirty="0"/>
              <a:t>(</a:t>
            </a:r>
            <a:r>
              <a:rPr lang="cs-CZ" sz="1800" dirty="0" err="1"/>
              <a:t>Revision</a:t>
            </a:r>
            <a:r>
              <a:rPr lang="cs-CZ" sz="1800" dirty="0"/>
              <a:t> 1 </a:t>
            </a:r>
            <a:r>
              <a:rPr lang="cs-CZ" sz="1800" dirty="0" err="1"/>
              <a:t>from</a:t>
            </a:r>
            <a:r>
              <a:rPr lang="cs-CZ" sz="1800" dirty="0"/>
              <a:t> 08-Sep-2014)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9283-D4BD-4ABF-BC95-D15DF70617E7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2020  STÁTNÍ ÚSTAV PRO KONTROLU LÉČIV</a:t>
            </a:r>
            <a:endParaRPr lang="cs-CZ" dirty="0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Vybraná inspekční témata 2020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66E2F67D-46A4-4A73-A032-2C99E825C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 dirty="0"/>
          </a:p>
        </p:txBody>
      </p:sp>
    </p:spTree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46400" y="1179609"/>
            <a:ext cx="8229600" cy="728860"/>
          </a:xfrm>
        </p:spPr>
        <p:txBody>
          <a:bodyPr/>
          <a:lstStyle/>
          <a:p>
            <a:pPr algn="ctr"/>
            <a:r>
              <a:rPr lang="cs-CZ" dirty="0"/>
              <a:t>Internetová éra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258870"/>
            <a:ext cx="8229600" cy="400544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cs-CZ" sz="3200" dirty="0"/>
              <a:t>Skype masivně používán od r. 2005</a:t>
            </a:r>
          </a:p>
          <a:p>
            <a:pPr>
              <a:spcAft>
                <a:spcPts val="600"/>
              </a:spcAft>
            </a:pPr>
            <a:r>
              <a:rPr lang="cs-CZ" sz="3200" dirty="0"/>
              <a:t>Klady a zápory inspekcí na dálku jsou podobné jako u jakýchkoli jiných videokonferencí</a:t>
            </a:r>
          </a:p>
          <a:p>
            <a:pPr>
              <a:spcAft>
                <a:spcPts val="600"/>
              </a:spcAft>
            </a:pPr>
            <a:r>
              <a:rPr lang="cs-CZ" sz="3200" dirty="0"/>
              <a:t>Videokonference (včetně sdílení obrazovky) jsou běžnou součástí prezenčních inspekcí</a:t>
            </a:r>
          </a:p>
          <a:p>
            <a:endParaRPr lang="cs-CZ" sz="3200" dirty="0"/>
          </a:p>
          <a:p>
            <a:pPr marL="0" indent="0">
              <a:buNone/>
            </a:pPr>
            <a:endParaRPr lang="cs-CZ" sz="18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34F06-298F-4CC8-A7E9-F6EDF0ABFD4E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2020  STÁTNÍ ÚSTAV PRO KONTROLU LÉČIV</a:t>
            </a:r>
            <a:endParaRPr lang="cs-CZ" dirty="0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Vybraná inspekční témata 2020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2DD2F1A1-0375-4C52-97A9-3C9D129B6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0347672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773865"/>
          </a:xfrm>
        </p:spPr>
        <p:txBody>
          <a:bodyPr/>
          <a:lstStyle/>
          <a:p>
            <a:pPr algn="ctr"/>
            <a:r>
              <a:rPr lang="cs-CZ" dirty="0"/>
              <a:t>Éra pandemie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483896"/>
            <a:ext cx="8229600" cy="2610289"/>
          </a:xfrm>
        </p:spPr>
        <p:txBody>
          <a:bodyPr>
            <a:normAutofit lnSpcReduction="10000"/>
          </a:bodyPr>
          <a:lstStyle/>
          <a:p>
            <a:r>
              <a:rPr lang="cs-CZ" sz="3200" dirty="0"/>
              <a:t>SÚKL provedl první inspekci na dálku v květnu 2020</a:t>
            </a:r>
          </a:p>
          <a:p>
            <a:r>
              <a:rPr lang="cs-CZ" sz="3200" dirty="0"/>
              <a:t>Inspekce – bez ohledu na způsob provedení – může mít značný dopad (organizační, právní, finanční)</a:t>
            </a:r>
          </a:p>
          <a:p>
            <a:endParaRPr lang="cs-CZ" sz="3200" dirty="0"/>
          </a:p>
          <a:p>
            <a:pPr marL="0" indent="0">
              <a:buNone/>
            </a:pPr>
            <a:endParaRPr lang="cs-CZ" sz="18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5F056-B109-4B93-A49D-4D7A33725CC1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2020  STÁTNÍ ÚSTAV PRO KONTROLU LÉČIV</a:t>
            </a:r>
            <a:endParaRPr lang="cs-CZ" dirty="0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Vybraná inspekční témata 2020</a:t>
            </a:r>
          </a:p>
          <a:p>
            <a:endParaRPr lang="cs-CZ" dirty="0"/>
          </a:p>
        </p:txBody>
      </p:sp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D931C648-C10E-4DDA-A338-6020945884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05381568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728860"/>
          </a:xfrm>
        </p:spPr>
        <p:txBody>
          <a:bodyPr/>
          <a:lstStyle/>
          <a:p>
            <a:pPr algn="ctr"/>
            <a:r>
              <a:rPr lang="cs-CZ" dirty="0"/>
              <a:t>Kritický aspekt I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746574" y="2483896"/>
            <a:ext cx="7940225" cy="3465384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cs-CZ" sz="3200" dirty="0"/>
              <a:t>Bezpečné spojení</a:t>
            </a:r>
          </a:p>
          <a:p>
            <a:pPr lvl="1">
              <a:spcAft>
                <a:spcPts val="600"/>
              </a:spcAft>
            </a:pPr>
            <a:r>
              <a:rPr lang="cs-CZ" sz="2800" dirty="0"/>
              <a:t>Jsou přenášeny důvěrné slovní a vizuální informace</a:t>
            </a:r>
          </a:p>
          <a:p>
            <a:pPr lvl="1">
              <a:spcAft>
                <a:spcPts val="600"/>
              </a:spcAft>
            </a:pPr>
            <a:r>
              <a:rPr lang="cs-CZ" sz="2800" dirty="0"/>
              <a:t>Jsou přenášeny důvěrné dokumenty</a:t>
            </a:r>
          </a:p>
          <a:p>
            <a:pPr lvl="2">
              <a:spcAft>
                <a:spcPts val="600"/>
              </a:spcAft>
            </a:pPr>
            <a:r>
              <a:rPr lang="cs-CZ" sz="2400" dirty="0"/>
              <a:t>Je vhodné použít jiný než videokonferenční software</a:t>
            </a:r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endParaRPr lang="cs-CZ" sz="18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7A4C3-7C7A-4F72-AF1A-23547CCAC52D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2020  STÁTNÍ ÚSTAV PRO KONTROLU LÉČIV</a:t>
            </a:r>
            <a:endParaRPr lang="cs-CZ" dirty="0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Vybraná inspekční témata 2020</a:t>
            </a:r>
          </a:p>
          <a:p>
            <a:endParaRPr lang="cs-CZ" dirty="0"/>
          </a:p>
        </p:txBody>
      </p:sp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3FAD656B-969C-4372-AC27-81BEEFFBD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45560577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Kritický aspekt II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881590" y="2663914"/>
            <a:ext cx="7805210" cy="328536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cs-CZ" sz="3200" dirty="0"/>
              <a:t>Vyžádané dokumenty</a:t>
            </a:r>
          </a:p>
          <a:p>
            <a:pPr lvl="1">
              <a:spcAft>
                <a:spcPts val="600"/>
              </a:spcAft>
            </a:pPr>
            <a:r>
              <a:rPr lang="cs-CZ" sz="2800" dirty="0"/>
              <a:t>Často zaslané inspektorům se zpožděním</a:t>
            </a:r>
          </a:p>
          <a:p>
            <a:pPr lvl="1">
              <a:spcAft>
                <a:spcPts val="600"/>
              </a:spcAft>
            </a:pPr>
            <a:r>
              <a:rPr lang="cs-CZ" sz="2800" dirty="0"/>
              <a:t>Nutnost vést evidenci</a:t>
            </a:r>
          </a:p>
          <a:p>
            <a:pPr marL="0" indent="0">
              <a:buNone/>
            </a:pPr>
            <a:endParaRPr lang="cs-CZ" sz="3200" dirty="0"/>
          </a:p>
          <a:p>
            <a:endParaRPr lang="cs-CZ" sz="3200" dirty="0"/>
          </a:p>
          <a:p>
            <a:pPr marL="0" indent="0">
              <a:buNone/>
            </a:pPr>
            <a:endParaRPr lang="cs-CZ" sz="18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6CC75-E4AC-4248-B0E4-209CB4C8024B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2020  STÁTNÍ ÚSTAV PRO KONTROLU LÉČIV</a:t>
            </a:r>
            <a:endParaRPr lang="cs-CZ" dirty="0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Vybraná inspekční témata 2020</a:t>
            </a:r>
          </a:p>
          <a:p>
            <a:endParaRPr lang="cs-CZ" dirty="0"/>
          </a:p>
        </p:txBody>
      </p:sp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000A4F9D-509B-43F6-8DD4-59E077E82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1328462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163070"/>
            <a:ext cx="8229600" cy="1140805"/>
          </a:xfrm>
        </p:spPr>
        <p:txBody>
          <a:bodyPr/>
          <a:lstStyle/>
          <a:p>
            <a:pPr algn="ctr"/>
            <a:r>
              <a:rPr lang="cs-CZ" dirty="0"/>
              <a:t>Kritický aspekt III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971600" y="2483896"/>
            <a:ext cx="7715200" cy="3465384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cs-CZ" sz="3200" dirty="0"/>
              <a:t>Zaznamenávání obrazu a zvuku</a:t>
            </a:r>
          </a:p>
          <a:p>
            <a:pPr lvl="1">
              <a:spcAft>
                <a:spcPts val="600"/>
              </a:spcAft>
            </a:pPr>
            <a:r>
              <a:rPr lang="cs-CZ" sz="2800" dirty="0"/>
              <a:t>Například: screenshot</a:t>
            </a:r>
          </a:p>
          <a:p>
            <a:pPr lvl="1">
              <a:spcAft>
                <a:spcPts val="600"/>
              </a:spcAft>
            </a:pPr>
            <a:r>
              <a:rPr lang="cs-CZ" sz="2800" dirty="0"/>
              <a:t>Podmínky je nutno předem vyjasnit</a:t>
            </a:r>
          </a:p>
          <a:p>
            <a:endParaRPr lang="cs-CZ" sz="3200" dirty="0"/>
          </a:p>
          <a:p>
            <a:pPr marL="0" indent="0">
              <a:buNone/>
            </a:pPr>
            <a:endParaRPr lang="cs-CZ" sz="18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65AA1-037B-4C7D-B5E8-00C2C6C705FF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2020  STÁTNÍ ÚSTAV PRO KONTROLU LÉČIV</a:t>
            </a:r>
            <a:endParaRPr lang="cs-CZ" dirty="0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Vybraná inspekční témata 2020</a:t>
            </a:r>
          </a:p>
          <a:p>
            <a:endParaRPr lang="cs-CZ" dirty="0"/>
          </a:p>
        </p:txBody>
      </p:sp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F8231F87-719B-4EEF-9C25-041641E3A4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4746079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178750"/>
            <a:ext cx="8229600" cy="1143000"/>
          </a:xfrm>
        </p:spPr>
        <p:txBody>
          <a:bodyPr/>
          <a:lstStyle/>
          <a:p>
            <a:pPr algn="ctr"/>
            <a:r>
              <a:rPr lang="cs-CZ" dirty="0" err="1"/>
              <a:t>Comparison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on-</a:t>
            </a:r>
            <a:r>
              <a:rPr lang="cs-CZ" dirty="0" err="1"/>
              <a:t>site</a:t>
            </a:r>
            <a:r>
              <a:rPr lang="cs-CZ" dirty="0"/>
              <a:t> and </a:t>
            </a:r>
            <a:r>
              <a:rPr lang="cs-CZ" dirty="0" err="1"/>
              <a:t>remote</a:t>
            </a:r>
            <a:endParaRPr lang="cs-CZ" dirty="0"/>
          </a:p>
        </p:txBody>
      </p:sp>
      <p:graphicFrame>
        <p:nvGraphicFramePr>
          <p:cNvPr id="2" name="Tabulka 2">
            <a:extLst>
              <a:ext uri="{FF2B5EF4-FFF2-40B4-BE49-F238E27FC236}">
                <a16:creationId xmlns:a16="http://schemas.microsoft.com/office/drawing/2014/main" id="{4F156095-D0D2-442F-A221-8164F88E5C4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68790" y="2310650"/>
          <a:ext cx="8229600" cy="38998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>
                  <a:extLst>
                    <a:ext uri="{9D8B030D-6E8A-4147-A177-3AD203B41FA5}">
                      <a16:colId xmlns:a16="http://schemas.microsoft.com/office/drawing/2014/main" val="586502344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3063319875"/>
                    </a:ext>
                  </a:extLst>
                </a:gridCol>
              </a:tblGrid>
              <a:tr h="649979">
                <a:tc>
                  <a:txBody>
                    <a:bodyPr/>
                    <a:lstStyle/>
                    <a:p>
                      <a:r>
                        <a:rPr lang="cs-CZ" dirty="0"/>
                        <a:t>On-</a:t>
                      </a:r>
                      <a:r>
                        <a:rPr lang="cs-CZ" dirty="0" err="1"/>
                        <a:t>site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err="1"/>
                        <a:t>Remote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55320605"/>
                  </a:ext>
                </a:extLst>
              </a:tr>
              <a:tr h="649979">
                <a:tc>
                  <a:txBody>
                    <a:bodyPr/>
                    <a:lstStyle/>
                    <a:p>
                      <a:r>
                        <a:rPr lang="cs-CZ" dirty="0" err="1"/>
                        <a:t>Flexible</a:t>
                      </a:r>
                      <a:r>
                        <a:rPr lang="cs-CZ" dirty="0"/>
                        <a:t>, </a:t>
                      </a:r>
                      <a:r>
                        <a:rPr lang="cs-CZ" dirty="0" err="1"/>
                        <a:t>quick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err="1"/>
                        <a:t>Cumbersome</a:t>
                      </a:r>
                      <a:r>
                        <a:rPr lang="cs-CZ" dirty="0"/>
                        <a:t>, </a:t>
                      </a:r>
                      <a:r>
                        <a:rPr lang="cs-CZ" dirty="0" err="1"/>
                        <a:t>slow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25921115"/>
                  </a:ext>
                </a:extLst>
              </a:tr>
              <a:tr h="649979">
                <a:tc>
                  <a:txBody>
                    <a:bodyPr/>
                    <a:lstStyle/>
                    <a:p>
                      <a:r>
                        <a:rPr lang="cs-CZ" dirty="0" err="1"/>
                        <a:t>Less</a:t>
                      </a:r>
                      <a:r>
                        <a:rPr lang="cs-CZ" dirty="0"/>
                        <a:t> </a:t>
                      </a:r>
                      <a:r>
                        <a:rPr lang="cs-CZ" dirty="0" err="1"/>
                        <a:t>preparation</a:t>
                      </a:r>
                      <a:r>
                        <a:rPr lang="cs-CZ" dirty="0"/>
                        <a:t>, </a:t>
                      </a:r>
                      <a:r>
                        <a:rPr lang="cs-CZ" dirty="0" err="1"/>
                        <a:t>less</a:t>
                      </a:r>
                      <a:r>
                        <a:rPr lang="cs-CZ" dirty="0"/>
                        <a:t> </a:t>
                      </a:r>
                      <a:r>
                        <a:rPr lang="cs-CZ" dirty="0" err="1"/>
                        <a:t>staff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More </a:t>
                      </a:r>
                      <a:r>
                        <a:rPr lang="cs-CZ" dirty="0" err="1"/>
                        <a:t>preparation</a:t>
                      </a:r>
                      <a:r>
                        <a:rPr lang="cs-CZ" dirty="0"/>
                        <a:t> (IT), more </a:t>
                      </a:r>
                      <a:r>
                        <a:rPr lang="cs-CZ" dirty="0" err="1"/>
                        <a:t>staff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82079354"/>
                  </a:ext>
                </a:extLst>
              </a:tr>
              <a:tr h="649979">
                <a:tc>
                  <a:txBody>
                    <a:bodyPr/>
                    <a:lstStyle/>
                    <a:p>
                      <a:r>
                        <a:rPr lang="cs-CZ" dirty="0" err="1"/>
                        <a:t>Remote</a:t>
                      </a:r>
                      <a:r>
                        <a:rPr lang="cs-CZ" dirty="0"/>
                        <a:t> </a:t>
                      </a:r>
                      <a:r>
                        <a:rPr lang="cs-CZ" dirty="0" err="1"/>
                        <a:t>access</a:t>
                      </a:r>
                      <a:r>
                        <a:rPr lang="cs-CZ" dirty="0"/>
                        <a:t> </a:t>
                      </a:r>
                      <a:r>
                        <a:rPr lang="cs-CZ" dirty="0" err="1"/>
                        <a:t>often</a:t>
                      </a:r>
                      <a:r>
                        <a:rPr lang="cs-CZ" dirty="0"/>
                        <a:t> </a:t>
                      </a:r>
                      <a:r>
                        <a:rPr lang="cs-CZ" dirty="0" err="1"/>
                        <a:t>needed</a:t>
                      </a:r>
                      <a:r>
                        <a:rPr lang="cs-CZ" dirty="0"/>
                        <a:t> </a:t>
                      </a:r>
                      <a:r>
                        <a:rPr lang="cs-CZ" dirty="0" err="1"/>
                        <a:t>anyway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err="1"/>
                        <a:t>Remote</a:t>
                      </a:r>
                      <a:r>
                        <a:rPr lang="cs-CZ" dirty="0"/>
                        <a:t> </a:t>
                      </a:r>
                      <a:r>
                        <a:rPr lang="cs-CZ" dirty="0" err="1"/>
                        <a:t>access</a:t>
                      </a:r>
                      <a:r>
                        <a:rPr lang="cs-CZ" dirty="0"/>
                        <a:t> </a:t>
                      </a:r>
                      <a:r>
                        <a:rPr lang="cs-CZ" dirty="0" err="1"/>
                        <a:t>automatic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18188027"/>
                  </a:ext>
                </a:extLst>
              </a:tr>
              <a:tr h="649979">
                <a:tc>
                  <a:txBody>
                    <a:bodyPr/>
                    <a:lstStyle/>
                    <a:p>
                      <a:r>
                        <a:rPr lang="cs-CZ" dirty="0" err="1"/>
                        <a:t>One</a:t>
                      </a:r>
                      <a:r>
                        <a:rPr lang="cs-CZ" dirty="0"/>
                        <a:t> </a:t>
                      </a:r>
                      <a:r>
                        <a:rPr lang="cs-CZ" dirty="0" err="1"/>
                        <a:t>time</a:t>
                      </a:r>
                      <a:r>
                        <a:rPr lang="cs-CZ" dirty="0"/>
                        <a:t> </a:t>
                      </a:r>
                      <a:r>
                        <a:rPr lang="cs-CZ" dirty="0" err="1"/>
                        <a:t>zone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err="1"/>
                        <a:t>Multiple</a:t>
                      </a:r>
                      <a:r>
                        <a:rPr lang="cs-CZ" dirty="0"/>
                        <a:t> </a:t>
                      </a:r>
                      <a:r>
                        <a:rPr lang="cs-CZ" dirty="0" err="1"/>
                        <a:t>time</a:t>
                      </a:r>
                      <a:r>
                        <a:rPr lang="cs-CZ" dirty="0"/>
                        <a:t> </a:t>
                      </a:r>
                      <a:r>
                        <a:rPr lang="cs-CZ" dirty="0" err="1"/>
                        <a:t>zones</a:t>
                      </a:r>
                      <a:r>
                        <a:rPr lang="cs-CZ" dirty="0"/>
                        <a:t> </a:t>
                      </a:r>
                      <a:r>
                        <a:rPr lang="cs-CZ" dirty="0" err="1"/>
                        <a:t>possible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00419787"/>
                  </a:ext>
                </a:extLst>
              </a:tr>
              <a:tr h="649979">
                <a:tc>
                  <a:txBody>
                    <a:bodyPr/>
                    <a:lstStyle/>
                    <a:p>
                      <a:r>
                        <a:rPr lang="cs-CZ" dirty="0"/>
                        <a:t>Most </a:t>
                      </a:r>
                      <a:r>
                        <a:rPr lang="cs-CZ" dirty="0" err="1"/>
                        <a:t>issues</a:t>
                      </a:r>
                      <a:r>
                        <a:rPr lang="cs-CZ" dirty="0"/>
                        <a:t> </a:t>
                      </a:r>
                      <a:r>
                        <a:rPr lang="cs-CZ" dirty="0" err="1"/>
                        <a:t>can</a:t>
                      </a:r>
                      <a:r>
                        <a:rPr lang="cs-CZ" dirty="0"/>
                        <a:t> </a:t>
                      </a:r>
                      <a:r>
                        <a:rPr lang="cs-CZ" dirty="0" err="1"/>
                        <a:t>be</a:t>
                      </a:r>
                      <a:r>
                        <a:rPr lang="cs-CZ" dirty="0"/>
                        <a:t> </a:t>
                      </a:r>
                      <a:r>
                        <a:rPr lang="cs-CZ" dirty="0" err="1"/>
                        <a:t>clarified</a:t>
                      </a:r>
                      <a:r>
                        <a:rPr lang="cs-CZ" dirty="0"/>
                        <a:t> on-</a:t>
                      </a:r>
                      <a:r>
                        <a:rPr lang="cs-CZ" dirty="0" err="1"/>
                        <a:t>site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Follow-up </a:t>
                      </a:r>
                      <a:r>
                        <a:rPr lang="cs-CZ" dirty="0" err="1"/>
                        <a:t>often</a:t>
                      </a:r>
                      <a:r>
                        <a:rPr lang="cs-CZ" dirty="0"/>
                        <a:t> </a:t>
                      </a:r>
                      <a:r>
                        <a:rPr lang="cs-CZ" dirty="0" err="1"/>
                        <a:t>needed</a:t>
                      </a:r>
                      <a:r>
                        <a:rPr lang="cs-CZ" dirty="0"/>
                        <a:t> to </a:t>
                      </a:r>
                      <a:r>
                        <a:rPr lang="cs-CZ" dirty="0" err="1"/>
                        <a:t>clarify</a:t>
                      </a:r>
                      <a:r>
                        <a:rPr lang="cs-CZ" dirty="0"/>
                        <a:t> </a:t>
                      </a:r>
                      <a:r>
                        <a:rPr lang="cs-CZ" dirty="0" err="1"/>
                        <a:t>issues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37206126"/>
                  </a:ext>
                </a:extLst>
              </a:tr>
            </a:tbl>
          </a:graphicData>
        </a:graphic>
      </p:graphicFrame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96C69-5B6D-4636-88DC-72E009D396EF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2020  STÁTNÍ ÚSTAV PRO KONTROLU LÉČIV</a:t>
            </a:r>
            <a:endParaRPr lang="cs-CZ" dirty="0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Vybraná inspekční témata 2020</a:t>
            </a:r>
          </a:p>
          <a:p>
            <a:endParaRPr lang="cs-CZ" dirty="0"/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4BE86719-2A20-44FB-9394-DFC5A6C2A5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75574082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E104F7C-5B06-47AF-AA61-C405B6CC8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3317" y="1114815"/>
            <a:ext cx="8229600" cy="636999"/>
          </a:xfrm>
        </p:spPr>
        <p:txBody>
          <a:bodyPr/>
          <a:lstStyle/>
          <a:p>
            <a:pPr algn="ctr"/>
            <a:r>
              <a:rPr lang="cs-CZ" dirty="0"/>
              <a:t>PSMF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6BBA660-5419-4802-9501-01FBC8DFF5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3317" y="2073834"/>
            <a:ext cx="8229600" cy="427547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cs-CZ" dirty="0"/>
              <a:t>Méně znamená více</a:t>
            </a:r>
          </a:p>
          <a:p>
            <a:pPr>
              <a:spcAft>
                <a:spcPts val="600"/>
              </a:spcAft>
            </a:pPr>
            <a:r>
              <a:rPr lang="cs-CZ" dirty="0"/>
              <a:t>Kopírování zákonných požadavků versus popis konkrétních procesů</a:t>
            </a:r>
          </a:p>
          <a:p>
            <a:pPr>
              <a:spcAft>
                <a:spcPts val="600"/>
              </a:spcAft>
            </a:pPr>
            <a:r>
              <a:rPr lang="cs-CZ" dirty="0"/>
              <a:t>Použití PSMF a jeho příloh v každodenním provozu</a:t>
            </a:r>
          </a:p>
          <a:p>
            <a:pPr>
              <a:spcAft>
                <a:spcPts val="600"/>
              </a:spcAft>
            </a:pPr>
            <a:r>
              <a:rPr lang="cs-CZ" dirty="0"/>
              <a:t>Delegované aktivity: seznam smluvních partnerů</a:t>
            </a:r>
          </a:p>
          <a:p>
            <a:pPr>
              <a:spcAft>
                <a:spcPts val="600"/>
              </a:spcAft>
            </a:pPr>
            <a:r>
              <a:rPr lang="cs-CZ" dirty="0"/>
              <a:t>Seznam kontaktů, od nichž proudí k držiteli bezpečnostní informace (</a:t>
            </a:r>
            <a:r>
              <a:rPr lang="cs-CZ" dirty="0" err="1"/>
              <a:t>sources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safety</a:t>
            </a:r>
            <a:r>
              <a:rPr lang="cs-CZ" dirty="0"/>
              <a:t> data)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3208D7A-928D-490F-A679-6EF504666A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897B4-525B-47A1-AEF3-9E91C219C798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9CB1589-FFD6-451E-99D7-41695D9914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1B777D73-E0C2-4071-A2D9-D66B422ADDA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Vybraná inspekční témata 2020</a:t>
            </a:r>
          </a:p>
          <a:p>
            <a:endParaRPr lang="cs-CZ" dirty="0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614DB54-FDF5-4971-8248-175BA9437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0992354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E104F7C-5B06-47AF-AA61-C405B6CC8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967" y="1018102"/>
            <a:ext cx="8229600" cy="636999"/>
          </a:xfrm>
        </p:spPr>
        <p:txBody>
          <a:bodyPr/>
          <a:lstStyle/>
          <a:p>
            <a:pPr algn="ctr"/>
            <a:r>
              <a:rPr lang="cs-CZ" dirty="0" err="1"/>
              <a:t>Company</a:t>
            </a:r>
            <a:r>
              <a:rPr lang="cs-CZ" dirty="0"/>
              <a:t> </a:t>
            </a:r>
            <a:r>
              <a:rPr lang="cs-CZ" dirty="0" err="1"/>
              <a:t>Core</a:t>
            </a:r>
            <a:r>
              <a:rPr lang="cs-CZ" dirty="0"/>
              <a:t> Safety </a:t>
            </a:r>
            <a:r>
              <a:rPr lang="cs-CZ" dirty="0" err="1"/>
              <a:t>Information</a:t>
            </a:r>
            <a:r>
              <a:rPr lang="cs-CZ" dirty="0"/>
              <a:t> (CCSI)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6BBA660-5419-4802-9501-01FBC8DFF5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60" y="1917203"/>
            <a:ext cx="8060124" cy="427547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cs-CZ" dirty="0"/>
              <a:t>Udržování lékové dokumentace v souladu                  s vědeckým poznáním</a:t>
            </a:r>
          </a:p>
          <a:p>
            <a:pPr>
              <a:spcAft>
                <a:spcPts val="600"/>
              </a:spcAft>
            </a:pPr>
            <a:r>
              <a:rPr lang="cs-CZ" dirty="0"/>
              <a:t>Otázka referenčního přípravku</a:t>
            </a:r>
          </a:p>
          <a:p>
            <a:pPr>
              <a:spcAft>
                <a:spcPts val="600"/>
              </a:spcAft>
            </a:pPr>
            <a:r>
              <a:rPr lang="en-US" dirty="0"/>
              <a:t>Guidelines for Preparing Core Clinical-Safety Information on Drug, second edition, CIOMS, Geneva, 1999</a:t>
            </a:r>
            <a:endParaRPr lang="cs-CZ" dirty="0"/>
          </a:p>
          <a:p>
            <a:pPr>
              <a:spcAft>
                <a:spcPts val="600"/>
              </a:spcAft>
            </a:pPr>
            <a:r>
              <a:rPr lang="cs-CZ" dirty="0" err="1"/>
              <a:t>Micromedex</a:t>
            </a:r>
            <a:endParaRPr lang="cs-CZ" dirty="0"/>
          </a:p>
          <a:p>
            <a:pPr>
              <a:spcAft>
                <a:spcPts val="600"/>
              </a:spcAft>
            </a:pPr>
            <a:r>
              <a:rPr lang="cs-CZ" dirty="0"/>
              <a:t>Řešení: domluva mezi držiteli?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3208D7A-928D-490F-A679-6EF504666A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EB342-7CCF-4C43-A17E-1BA685371E5F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9CB1589-FFD6-451E-99D7-41695D9914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1B777D73-E0C2-4071-A2D9-D66B422ADDA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Vybraná inspekční témata 2020</a:t>
            </a:r>
          </a:p>
          <a:p>
            <a:endParaRPr lang="cs-CZ" dirty="0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614DB54-FDF5-4971-8248-175BA9437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14226680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E104F7C-5B06-47AF-AA61-C405B6CC8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2084" y="1361621"/>
            <a:ext cx="8229600" cy="1015743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/>
              <a:t>Odpovědnosti a vztahy mezi firemními matkami </a:t>
            </a:r>
            <a:br>
              <a:rPr lang="cs-CZ" dirty="0"/>
            </a:br>
            <a:r>
              <a:rPr lang="cs-CZ" dirty="0"/>
              <a:t>a dcerami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6BBA660-5419-4802-9501-01FBC8DFF5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2084" y="2753924"/>
            <a:ext cx="8229600" cy="3438753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cs-CZ" dirty="0"/>
              <a:t>Centrála jako poskytovatel FV služeb firemní dceři</a:t>
            </a:r>
          </a:p>
          <a:p>
            <a:pPr>
              <a:spcAft>
                <a:spcPts val="600"/>
              </a:spcAft>
            </a:pPr>
            <a:r>
              <a:rPr lang="cs-CZ" dirty="0"/>
              <a:t>Firemní dcera jako poskytovatel služeb matce</a:t>
            </a:r>
          </a:p>
          <a:p>
            <a:pPr>
              <a:spcAft>
                <a:spcPts val="600"/>
              </a:spcAft>
            </a:pPr>
            <a:r>
              <a:rPr lang="cs-CZ" dirty="0"/>
              <a:t>GVP: povinnost auditovat poskytovatele služeb 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3208D7A-928D-490F-A679-6EF504666A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56518-01AA-490F-A925-E1FD4914A3FA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9CB1589-FFD6-451E-99D7-41695D9914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1B777D73-E0C2-4071-A2D9-D66B422ADDA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Vybraná inspekční témata 2020</a:t>
            </a:r>
          </a:p>
          <a:p>
            <a:endParaRPr lang="cs-CZ" dirty="0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614DB54-FDF5-4971-8248-175BA9437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492143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E104F7C-5B06-47AF-AA61-C405B6CC8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933" y="1013460"/>
            <a:ext cx="8229600" cy="840366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/>
              <a:t>Záměrné kódování nežádoucích příhod (AE) </a:t>
            </a:r>
            <a:br>
              <a:rPr lang="cs-CZ" dirty="0"/>
            </a:br>
            <a:r>
              <a:rPr lang="cs-CZ" dirty="0"/>
              <a:t>v datovém poli pro nežádoucí reakce (ADR)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6BBA660-5419-4802-9501-01FBC8DFF5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2084" y="2111286"/>
            <a:ext cx="8229600" cy="4081391"/>
          </a:xfrm>
        </p:spPr>
        <p:txBody>
          <a:bodyPr>
            <a:normAutofit fontScale="77500" lnSpcReduction="20000"/>
          </a:bodyPr>
          <a:lstStyle/>
          <a:p>
            <a:pPr>
              <a:spcAft>
                <a:spcPts val="600"/>
              </a:spcAft>
            </a:pPr>
            <a:r>
              <a:rPr lang="cs-CZ" sz="2900" dirty="0"/>
              <a:t>Nadnárodní FV pravidla nepočítají s evidováním AE</a:t>
            </a:r>
          </a:p>
          <a:p>
            <a:pPr>
              <a:spcAft>
                <a:spcPts val="600"/>
              </a:spcAft>
            </a:pPr>
            <a:r>
              <a:rPr lang="cs-CZ" dirty="0"/>
              <a:t>Chyby zejména v hlášeních na základě odborných článků, např.         v onkologii</a:t>
            </a:r>
          </a:p>
          <a:p>
            <a:pPr>
              <a:spcAft>
                <a:spcPts val="600"/>
              </a:spcAft>
            </a:pPr>
            <a:r>
              <a:rPr lang="cs-CZ" dirty="0"/>
              <a:t>Dopad na detekci signálů na straně EMA i národních lékových agentur, případně také držitele</a:t>
            </a:r>
          </a:p>
          <a:p>
            <a:pPr>
              <a:spcAft>
                <a:spcPts val="600"/>
              </a:spcAft>
            </a:pPr>
            <a:r>
              <a:rPr lang="cs-CZ" dirty="0" err="1"/>
              <a:t>MedDRA</a:t>
            </a:r>
            <a:r>
              <a:rPr lang="cs-CZ" dirty="0"/>
              <a:t> termín v poli pro ADR, ale „nesouvisí“ s podáním LP</a:t>
            </a:r>
          </a:p>
          <a:p>
            <a:pPr>
              <a:spcAft>
                <a:spcPts val="600"/>
              </a:spcAft>
            </a:pPr>
            <a:r>
              <a:rPr lang="cs-CZ" dirty="0"/>
              <a:t>Nutno rozlišit běžné hlášení podezření na nežádoucí reakci od zvláštní situace jako těhotenství, zneužití, neúčinnost apod.</a:t>
            </a:r>
          </a:p>
          <a:p>
            <a:pPr>
              <a:spcAft>
                <a:spcPts val="600"/>
              </a:spcAft>
            </a:pPr>
            <a:r>
              <a:rPr lang="cs-CZ" dirty="0"/>
              <a:t>Zásadní moment: správné kódování první verze hlášení</a:t>
            </a:r>
          </a:p>
          <a:p>
            <a:pPr>
              <a:spcAft>
                <a:spcPts val="600"/>
              </a:spcAft>
            </a:pPr>
            <a:r>
              <a:rPr lang="cs-CZ" dirty="0"/>
              <a:t>Neúčinnost: progrese onemocnění jako ADR versus progrese onemocnění jako manifestace neúčinnosti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3208D7A-928D-490F-A679-6EF504666A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03D85-7B39-4635-96B9-E265B1F36CCB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9CB1589-FFD6-451E-99D7-41695D9914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1B777D73-E0C2-4071-A2D9-D66B422ADDA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Vybraná inspekční témata 2020</a:t>
            </a:r>
          </a:p>
          <a:p>
            <a:endParaRPr lang="cs-CZ" dirty="0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614DB54-FDF5-4971-8248-175BA9437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99873358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E104F7C-5B06-47AF-AA61-C405B6CC8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2084" y="1361621"/>
            <a:ext cx="8229600" cy="1015743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/>
              <a:t>Doručování inspekčních dokumentů do zahraničí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6BBA660-5419-4802-9501-01FBC8DFF5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1610" y="2528900"/>
            <a:ext cx="7610074" cy="3663777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cs-CZ" dirty="0"/>
              <a:t>Povinnost držitele mít oficiální sídlo v EU</a:t>
            </a:r>
          </a:p>
          <a:p>
            <a:pPr>
              <a:spcAft>
                <a:spcPts val="600"/>
              </a:spcAft>
            </a:pPr>
            <a:r>
              <a:rPr lang="cs-CZ" dirty="0"/>
              <a:t>Část korespondence se vrací nedoručena</a:t>
            </a:r>
          </a:p>
          <a:p>
            <a:pPr>
              <a:spcAft>
                <a:spcPts val="600"/>
              </a:spcAft>
            </a:pPr>
            <a:r>
              <a:rPr lang="cs-CZ" dirty="0"/>
              <a:t>O inspekci vždy informována QPPV</a:t>
            </a:r>
          </a:p>
          <a:p>
            <a:pPr>
              <a:spcAft>
                <a:spcPts val="600"/>
              </a:spcAft>
            </a:pPr>
            <a:r>
              <a:rPr lang="cs-CZ" dirty="0"/>
              <a:t>Otázka počítání zákonných lhůt</a:t>
            </a:r>
          </a:p>
          <a:p>
            <a:pPr>
              <a:spcAft>
                <a:spcPts val="600"/>
              </a:spcAft>
            </a:pPr>
            <a:r>
              <a:rPr lang="cs-CZ" dirty="0"/>
              <a:t>Protokol musí primárně obdržet držitel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3208D7A-928D-490F-A679-6EF504666A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76E68-52F9-4DA2-A2D4-F83D5D664327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9CB1589-FFD6-451E-99D7-41695D9914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1B777D73-E0C2-4071-A2D9-D66B422ADDA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Vybraná inspekční témata 2020</a:t>
            </a:r>
          </a:p>
          <a:p>
            <a:endParaRPr lang="cs-CZ" dirty="0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614DB54-FDF5-4971-8248-175BA9437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6045972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/>
              <a:t>Děkujeme za pozornost</a:t>
            </a:r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>
                <a:solidFill>
                  <a:schemeClr val="bg1"/>
                </a:solidFill>
              </a:rPr>
              <a:t>Šrobárova</a:t>
            </a:r>
            <a:r>
              <a:rPr lang="cs-CZ" sz="1400" dirty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>
                <a:solidFill>
                  <a:schemeClr val="bg1"/>
                </a:solidFill>
              </a:rPr>
              <a:t>e-mail: posta@</a:t>
            </a:r>
            <a:r>
              <a:rPr lang="cs-CZ" sz="1400" dirty="0" err="1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123C6-2C1C-4B2D-9899-9DD12A0597C5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29C14E0E-95D9-46E9-ADAB-F3CE1CAA32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/>
          </a:p>
        </p:txBody>
      </p:sp>
    </p:spTree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1200</TotalTime>
  <Words>919</Words>
  <Application>Microsoft Office PowerPoint</Application>
  <PresentationFormat>Předvádění na obrazovce (4:3)</PresentationFormat>
  <Paragraphs>185</Paragraphs>
  <Slides>18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18</vt:i4>
      </vt:variant>
    </vt:vector>
  </HeadingPairs>
  <TitlesOfParts>
    <vt:vector size="24" baseType="lpstr">
      <vt:lpstr>Arial</vt:lpstr>
      <vt:lpstr>Calibri</vt:lpstr>
      <vt:lpstr>Courier New</vt:lpstr>
      <vt:lpstr>Wingdings</vt:lpstr>
      <vt:lpstr>Motiv sady Office</vt:lpstr>
      <vt:lpstr>1_Motiv sady Office</vt:lpstr>
      <vt:lpstr>Prezentace aplikace PowerPoint</vt:lpstr>
      <vt:lpstr>Vybraná inspekční témata 2020</vt:lpstr>
      <vt:lpstr>Obsah</vt:lpstr>
      <vt:lpstr>Jak se připravit na inspekci</vt:lpstr>
      <vt:lpstr>Program inspekce</vt:lpstr>
      <vt:lpstr>Inspekce na dálku</vt:lpstr>
      <vt:lpstr>Internetová éra</vt:lpstr>
      <vt:lpstr>Éra pandemie</vt:lpstr>
      <vt:lpstr>Kritický aspekt I</vt:lpstr>
      <vt:lpstr>Kritický aspekt II</vt:lpstr>
      <vt:lpstr>Kritický aspekt III</vt:lpstr>
      <vt:lpstr>Comparison of on-site and remote</vt:lpstr>
      <vt:lpstr>PSMF</vt:lpstr>
      <vt:lpstr>Company Core Safety Information (CCSI)</vt:lpstr>
      <vt:lpstr>Odpovědnosti a vztahy mezi firemními matkami  a dcerami</vt:lpstr>
      <vt:lpstr>Záměrné kódování nežádoucích příhod (AE)  v datovém poli pro nežádoucí reakce (ADR)</vt:lpstr>
      <vt:lpstr>Doručování inspekčních dokumentů do zahraničí</vt:lpstr>
      <vt:lpstr>Děkujeme za pozornost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Navrátilová Veronika</cp:lastModifiedBy>
  <cp:revision>101</cp:revision>
  <cp:lastPrinted>2020-09-03T08:28:15Z</cp:lastPrinted>
  <dcterms:created xsi:type="dcterms:W3CDTF">2012-11-07T12:54:42Z</dcterms:created>
  <dcterms:modified xsi:type="dcterms:W3CDTF">2020-09-11T10:07:03Z</dcterms:modified>
</cp:coreProperties>
</file>