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258" r:id="rId5"/>
    <p:sldId id="269" r:id="rId6"/>
    <p:sldId id="276" r:id="rId7"/>
    <p:sldId id="270" r:id="rId8"/>
    <p:sldId id="282" r:id="rId9"/>
    <p:sldId id="283" r:id="rId10"/>
    <p:sldId id="273" r:id="rId11"/>
    <p:sldId id="271" r:id="rId12"/>
    <p:sldId id="281" r:id="rId13"/>
    <p:sldId id="272" r:id="rId14"/>
    <p:sldId id="274" r:id="rId15"/>
    <p:sldId id="277" r:id="rId16"/>
    <p:sldId id="279" r:id="rId17"/>
    <p:sldId id="280" r:id="rId18"/>
    <p:sldId id="278" r:id="rId19"/>
    <p:sldId id="275" r:id="rId20"/>
    <p:sldId id="25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314" autoAdjust="0"/>
  </p:normalViewPr>
  <p:slideViewPr>
    <p:cSldViewPr>
      <p:cViewPr varScale="1">
        <p:scale>
          <a:sx n="60" d="100"/>
          <a:sy n="60" d="100"/>
        </p:scale>
        <p:origin x="16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7.12.2018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312736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7.12.2018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512297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572F823-7231-4355-A1AF-CEE81E8709CE}" type="datetime1">
              <a:rPr lang="cs-CZ" smtClean="0"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651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12.11.2018</a:t>
            </a: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2012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/>
              <a:t>Hlášení distributora dle § 77 odst. 1 písm. q) zákona o léčivech (DIS-18) a související informace (Seznam </a:t>
            </a:r>
            <a:r>
              <a:rPr lang="cs-CZ" cap="all" dirty="0" err="1"/>
              <a:t>lp</a:t>
            </a:r>
            <a:r>
              <a:rPr lang="cs-CZ" cap="all" dirty="0"/>
              <a:t>, </a:t>
            </a:r>
            <a:r>
              <a:rPr lang="cs-CZ" cap="all" dirty="0" err="1"/>
              <a:t>oop</a:t>
            </a:r>
            <a:r>
              <a:rPr lang="cs-CZ" cap="all" dirty="0"/>
              <a:t>)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Mgr. et Mgr. Ivona Pěničková – oddělení SDP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/>
              <a:pPr/>
              <a:t>7.12.2018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Pravomoc MZ ČR dle zákona o léčivech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§ 11 písm. h) vytváří podmínky pro zajištění dostupnosti léčivých přípravků významných pro poskytování zdravotních služeb, …postupuje podle písmene g) nebo q),…</a:t>
            </a:r>
          </a:p>
          <a:p>
            <a:r>
              <a:rPr lang="cs-CZ" dirty="0"/>
              <a:t>§ 11 písm. g) vydává opatření obecné povahy podle §77d, kterým omezuje nebo zakazuje distribuci léčivého přípravku do zahraničí (OOP §77d)</a:t>
            </a:r>
          </a:p>
          <a:p>
            <a:r>
              <a:rPr lang="cs-CZ" dirty="0"/>
              <a:t>§ 11 písm. q) vydává opatření obecné povahy podle § 77c,…. a vede seznam takových léčivých přípravků (OOP § 77c, Seznam)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Pravomoc MZ ČR dle zákona o léčivech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Povinnosti distributora dle zákona o léčivech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§ 77 odst. 1 písm. q) v případě, že je jeho záměrem distribuovat do zahraničí léčivý přípravek, který je uveden na Seznamu léčivých přípravků podle § 77c, oznámit tuto skutečnost před uskutečněním distribuce Ústavu; …. (formulář DIS-18)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http://www.sukl.cz/leciva/informace-pro-distributory-postup-pro-oznameni-zameru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Povinnosti distributora dle zákona o léčivech</a:t>
            </a:r>
          </a:p>
        </p:txBody>
      </p:sp>
    </p:spTree>
    <p:extLst>
      <p:ext uri="{BB962C8B-B14F-4D97-AF65-F5344CB8AC3E}">
        <p14:creationId xmlns:p14="http://schemas.microsoft.com/office/powerpoint/2010/main" val="22948145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C9A970-11B6-4E62-9984-762D00965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vydaných OOP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9BE8715-3E30-4243-9871-9D9ED48A3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první (mimořádné) opatření vydáno v roce 2013</a:t>
            </a:r>
          </a:p>
          <a:p>
            <a:r>
              <a:rPr lang="cs-CZ" dirty="0"/>
              <a:t>až do listopadu 2017 vydávána opatření na základě §11 písm. h) zákona</a:t>
            </a:r>
          </a:p>
          <a:p>
            <a:r>
              <a:rPr lang="cs-CZ" dirty="0"/>
              <a:t>platnost opatření – většinou do odvolání, dosud jsou platná opatření z roku 2016 (vakcíny žloutenka)</a:t>
            </a:r>
          </a:p>
          <a:p>
            <a:r>
              <a:rPr lang="cs-CZ" dirty="0"/>
              <a:t>předběžné OOP, návrh OOP, OOP § 77c, OOP § 77d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29FF8C-56A9-4D91-B1D7-6252B7EAB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C0E09D-79BD-4E07-BB8A-B39FBDB8A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F2DDF18-136E-4F3D-8A2A-AB3DF4890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2C6C3F6A-0DA7-4252-BB03-9DC7319318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Druhy vydaných OOP</a:t>
            </a:r>
          </a:p>
        </p:txBody>
      </p:sp>
    </p:spTree>
    <p:extLst>
      <p:ext uri="{BB962C8B-B14F-4D97-AF65-F5344CB8AC3E}">
        <p14:creationId xmlns:p14="http://schemas.microsoft.com/office/powerpoint/2010/main" val="231422101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 se dostane léčivý přípravek na Seznam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229600" cy="347428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navrhuje SÚKL, rozhoduje a vydává MZ ČR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(předběžné OOP / mimořádné opatření – nemusí být)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návrh OOP § 77c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OOP § 77c – ruší předběžné OOP, léčivý přípravek je zapsán na Seznam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Jak se dostane léčivý přípravek na Seznam</a:t>
            </a:r>
          </a:p>
        </p:txBody>
      </p:sp>
    </p:spTree>
    <p:extLst>
      <p:ext uri="{BB962C8B-B14F-4D97-AF65-F5344CB8AC3E}">
        <p14:creationId xmlns:p14="http://schemas.microsoft.com/office/powerpoint/2010/main" val="348900715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B4B9251-AFC6-4B37-9803-2AEF7C012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58770"/>
            <a:ext cx="8229600" cy="4761230"/>
          </a:xfrm>
        </p:spPr>
        <p:txBody>
          <a:bodyPr>
            <a:normAutofit/>
          </a:bodyPr>
          <a:lstStyle/>
          <a:p>
            <a:r>
              <a:rPr lang="cs-CZ" dirty="0"/>
              <a:t>umístění seznamu - http://www.mzcr.cz/dokumenty/seznam-lecivych-pripavkujejichz-distribuci-do-zahranici-maji-distributori-povi_14530_883_1.html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 na seznamu je umístěno k dnešnímu dni:</a:t>
            </a:r>
          </a:p>
          <a:p>
            <a:pPr marL="0" indent="0">
              <a:buNone/>
            </a:pPr>
            <a:r>
              <a:rPr lang="cs-CZ" dirty="0"/>
              <a:t>….. léčivých přípravků, z toho …. léčivým přípravkům bylo  vydáno předběžné OOP §77d nebo OOP §77d 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54652D-DACC-42A4-BE14-67F166AC4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0D2243-81B2-4BE3-BB9A-9BDD8FED7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EEA33D6-7E78-4DF3-AE73-82A246945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2CEBD0BB-E8EE-47E1-BB2C-859D11605E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Jak se dostane léčivý přípravek na Seznam</a:t>
            </a:r>
          </a:p>
        </p:txBody>
      </p:sp>
    </p:spTree>
    <p:extLst>
      <p:ext uri="{BB962C8B-B14F-4D97-AF65-F5344CB8AC3E}">
        <p14:creationId xmlns:p14="http://schemas.microsoft.com/office/powerpoint/2010/main" val="4121422469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86E0521-3A68-4E44-B7EA-F29910737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734F85-A9D7-43A9-97F5-90EE119CB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E07BCE-54A0-4722-A91B-D42484CDC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2B592B70-4B67-4D11-B1AA-B8EAFEE8C2E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Jak se dostane léčivý přípravek na Seznam</a:t>
            </a:r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40E85221-CAFA-4CE6-A7A0-9A07BD2D6C7C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t="-795" r="22288" b="6085"/>
          <a:stretch/>
        </p:blipFill>
        <p:spPr bwMode="auto">
          <a:xfrm>
            <a:off x="836585" y="863715"/>
            <a:ext cx="7200799" cy="52560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82247433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– formulář DIS-18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§ 77 odst. 1 písm. q) zákona o léčivech – obsah a způsob hlášení, možný vývoz po 15 pracovních dnech od nahlášení, zákaz distribuce dle OOP § 77d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léčivý přípravek na Seznamu – vydává MZ ČR, aktualizace Seznamu dle vydaných OOP § 77c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formulář DIS-18 = pristupy.sukl.cz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– formulář DIS-18</a:t>
            </a:r>
          </a:p>
        </p:txBody>
      </p:sp>
    </p:spTree>
    <p:extLst>
      <p:ext uri="{BB962C8B-B14F-4D97-AF65-F5344CB8AC3E}">
        <p14:creationId xmlns:p14="http://schemas.microsoft.com/office/powerpoint/2010/main" val="311938204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– formulář DIS-18</a:t>
            </a:r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843E563A-2412-4DFE-B816-7D600F8FECD1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662" t="3233" b="4174"/>
          <a:stretch/>
        </p:blipFill>
        <p:spPr bwMode="auto">
          <a:xfrm>
            <a:off x="1138465" y="1628775"/>
            <a:ext cx="6867070" cy="3600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660053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sah 8">
            <a:extLst>
              <a:ext uri="{FF2B5EF4-FFF2-40B4-BE49-F238E27FC236}">
                <a16:creationId xmlns:a16="http://schemas.microsoft.com/office/drawing/2014/main" id="{3E4ED374-C3D9-44BB-86DC-E83118B6A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66590"/>
            <a:ext cx="8229600" cy="3524819"/>
          </a:xfrm>
        </p:spPr>
      </p:pic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483BF45-24A9-4F55-9A21-05F29F379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DD0BE55-C78D-4257-8AC4-83F325A0C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A0DC2EE-8422-4630-9448-878976744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2D16D9AB-C847-4E76-9955-27CE61E55F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– formulář DIS-18</a:t>
            </a:r>
          </a:p>
        </p:txBody>
      </p:sp>
    </p:spTree>
    <p:extLst>
      <p:ext uri="{BB962C8B-B14F-4D97-AF65-F5344CB8AC3E}">
        <p14:creationId xmlns:p14="http://schemas.microsoft.com/office/powerpoint/2010/main" val="263332664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opatření č.j. MZDR 30363/2014 ze dne 23. 7. 2014 o zákazu další distribuce či vývozu mimo území ČR, které je platné do 31. 8. 2014</a:t>
            </a:r>
          </a:p>
          <a:p>
            <a:r>
              <a:rPr lang="cs-CZ" dirty="0"/>
              <a:t>předběžné opatření obecné povahy </a:t>
            </a:r>
            <a:r>
              <a:rPr lang="sv-SE" dirty="0"/>
              <a:t>č.j.: MZDR 4421/2018-2/FAR </a:t>
            </a:r>
            <a:r>
              <a:rPr lang="cs-CZ" dirty="0"/>
              <a:t>ze </a:t>
            </a:r>
            <a:r>
              <a:rPr lang="sv-SE" dirty="0"/>
              <a:t>dne 6. 2. 2018</a:t>
            </a:r>
            <a:endParaRPr lang="cs-CZ" dirty="0"/>
          </a:p>
          <a:p>
            <a:r>
              <a:rPr lang="cs-CZ" dirty="0"/>
              <a:t>návrh opatření obecné povahy → opatření obecné povahy č</a:t>
            </a:r>
            <a:r>
              <a:rPr lang="sv-SE" dirty="0"/>
              <a:t>.j.: MZDR 38928/2018-5/FAR </a:t>
            </a:r>
            <a:r>
              <a:rPr lang="cs-CZ" dirty="0"/>
              <a:t>ze dne 25. 10. 2018 (OOP §77c)</a:t>
            </a:r>
          </a:p>
          <a:p>
            <a:r>
              <a:rPr lang="cs-CZ" dirty="0"/>
              <a:t>umístění na Seznam – platnost od 26. 10. 2018 a zároveň zrušení předběžného opatření obecné povahy</a:t>
            </a:r>
            <a:r>
              <a:rPr lang="sv-SE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37628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13766"/>
            <a:ext cx="8229600" cy="4806234"/>
          </a:xfrm>
        </p:spPr>
        <p:txBody>
          <a:bodyPr>
            <a:normAutofit/>
          </a:bodyPr>
          <a:lstStyle/>
          <a:p>
            <a:r>
              <a:rPr lang="cs-CZ" dirty="0"/>
              <a:t>distributoři požádali o vývoz</a:t>
            </a:r>
          </a:p>
          <a:p>
            <a:r>
              <a:rPr lang="cs-CZ" dirty="0"/>
              <a:t>předběžné opatření obecné povahy </a:t>
            </a:r>
            <a:r>
              <a:rPr lang="sv-SE" dirty="0"/>
              <a:t>č.j.: MZDR 45585/2018-2/FAR </a:t>
            </a:r>
            <a:r>
              <a:rPr lang="cs-CZ" dirty="0"/>
              <a:t>ze </a:t>
            </a:r>
            <a:r>
              <a:rPr lang="sv-SE" dirty="0"/>
              <a:t>dne 2. 11. 2018 </a:t>
            </a:r>
            <a:r>
              <a:rPr lang="cs-CZ" dirty="0"/>
              <a:t>(OOP §77d) a zároveň návrh opatření obecné povahy </a:t>
            </a:r>
            <a:r>
              <a:rPr lang="sv-SE" dirty="0"/>
              <a:t>č.j. MZDR 45585/2018-3/FAR</a:t>
            </a:r>
            <a:r>
              <a:rPr lang="cs-CZ" dirty="0"/>
              <a:t> ze dne 2. 11. 2018 (OOP §77 d)</a:t>
            </a:r>
          </a:p>
          <a:p>
            <a:r>
              <a:rPr lang="cs-CZ" dirty="0"/>
              <a:t>dne 28. 11. 2018 vydáno opatření obecné povahy MZDR 45585/2018-4/FAR (OOP §77d)</a:t>
            </a:r>
          </a:p>
          <a:p>
            <a:endParaRPr lang="cs-CZ" dirty="0"/>
          </a:p>
          <a:p>
            <a:endParaRPr lang="sv-SE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069049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9A2265-8218-4456-A623-EBCCA71D0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A2C3BC7-E140-4493-9E10-AED85FAF4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F44B092-924F-4F32-88CC-C89F49971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1B8E9B3A-927A-4519-9B00-26B7298B2E7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7FD23B79-BE10-4B84-A460-DAB94AF1D4CF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24306" t="15344" r="39815" b="3967"/>
          <a:stretch/>
        </p:blipFill>
        <p:spPr bwMode="auto">
          <a:xfrm>
            <a:off x="1916705" y="818710"/>
            <a:ext cx="3936070" cy="53011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6008329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9EEEA7-AE6B-4F47-B50A-E4BC6B4F2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D67639-8CB3-4630-9EEE-D9A75E91C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7E7F7EC-A198-48E9-A2AD-BDFEB3520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01BF8096-1522-4636-817E-8DC2B2B63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E007C114-69D4-44E3-8024-FD6D0C43F771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21991" t="15344" r="37665" b="4233"/>
          <a:stretch/>
        </p:blipFill>
        <p:spPr bwMode="auto">
          <a:xfrm>
            <a:off x="2051720" y="818710"/>
            <a:ext cx="3965205" cy="53011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1835537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F53259-CEBC-4FB8-8560-06DF4BBFD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80401B-E1A4-4355-955A-C40CE9CD7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833D34-3CAC-4F38-A7FF-F7DDFEFB8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F1EA89AE-599A-4CA8-8816-E735A43BDC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E6601F3A-1866-4F5F-BCEF-9308E3592679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24471" t="15344" r="40311" b="4233"/>
          <a:stretch/>
        </p:blipFill>
        <p:spPr bwMode="auto">
          <a:xfrm>
            <a:off x="1915200" y="818710"/>
            <a:ext cx="3918137" cy="53011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420063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5F3338-19E7-4A67-9219-0C4DB52B9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9165C2-750E-4784-B49A-67AB8A9EC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93EB59-9A0E-42E9-9A67-90F9FA83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270ACD87-C3C4-4E37-AAF1-0934D7173B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 z praxe – LP </a:t>
            </a:r>
            <a:r>
              <a:rPr lang="cs-CZ" dirty="0" err="1"/>
              <a:t>Antabus</a:t>
            </a:r>
            <a:endParaRPr lang="cs-CZ" dirty="0"/>
          </a:p>
        </p:txBody>
      </p:sp>
      <p:pic>
        <p:nvPicPr>
          <p:cNvPr id="10" name="Zástupný symbol pro obsah 9">
            <a:extLst>
              <a:ext uri="{FF2B5EF4-FFF2-40B4-BE49-F238E27FC236}">
                <a16:creationId xmlns:a16="http://schemas.microsoft.com/office/drawing/2014/main" id="{8A762A33-ECE3-4A71-9888-FA9B870B2590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22155" t="15344" r="37501" b="4233"/>
          <a:stretch/>
        </p:blipFill>
        <p:spPr bwMode="auto">
          <a:xfrm>
            <a:off x="2006716" y="756000"/>
            <a:ext cx="4010210" cy="53638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68986356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C9D5FF-33E8-4BFA-B2D7-8ED4611E3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Přestupky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4FCA821-671B-4393-81F5-55F5D7FC9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vývoz léčivého přípravku, u kterého je vývoz zakázán na základě opatření či předběžného OOP = § 103 odst. 1 písm. a) </a:t>
            </a:r>
            <a:r>
              <a:rPr lang="cs-CZ" dirty="0" err="1"/>
              <a:t>ZoL</a:t>
            </a:r>
            <a:r>
              <a:rPr lang="cs-CZ" dirty="0"/>
              <a:t> </a:t>
            </a:r>
          </a:p>
          <a:p>
            <a:r>
              <a:rPr lang="cs-CZ" dirty="0"/>
              <a:t>neoznámení záměru distribuovat léčivý přípravek ze Seznamu (DIS-18) nebo provedení distribuce léčivého přípravku ze Seznamu = § 105 odst. 2 písm. s) </a:t>
            </a:r>
            <a:r>
              <a:rPr lang="cs-CZ" dirty="0" err="1"/>
              <a:t>ZoL</a:t>
            </a:r>
            <a:endParaRPr lang="cs-CZ" dirty="0"/>
          </a:p>
          <a:p>
            <a:r>
              <a:rPr lang="cs-CZ" dirty="0"/>
              <a:t>vývoz léčivého přípravku, u kterého je vývoz zakázán na základě OOP § 77d = § 105 odst. 2 písm. t) </a:t>
            </a:r>
            <a:r>
              <a:rPr lang="cs-CZ" dirty="0" err="1"/>
              <a:t>ZoL</a:t>
            </a:r>
            <a:endParaRPr lang="cs-CZ" dirty="0"/>
          </a:p>
          <a:p>
            <a:r>
              <a:rPr lang="cs-CZ" dirty="0"/>
              <a:t>maximální výše pokuty 20.000.000,- Kč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A2B641-5AD2-41DA-9E1E-AC9ECA5E2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7.12.2018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DE873C3-D3B6-445C-B7D7-15A290ED6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C2CDBEB-E086-4F23-80B5-EE361D7C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07DC71CD-D8E9-4DEA-A0D9-9C978880117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Přestupky </a:t>
            </a:r>
          </a:p>
        </p:txBody>
      </p:sp>
    </p:spTree>
    <p:extLst>
      <p:ext uri="{BB962C8B-B14F-4D97-AF65-F5344CB8AC3E}">
        <p14:creationId xmlns:p14="http://schemas.microsoft.com/office/powerpoint/2010/main" val="1780666950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Děkuji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/>
              <a:pPr/>
              <a:t>7.12.2018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2778</TotalTime>
  <Words>850</Words>
  <Application>Microsoft Office PowerPoint</Application>
  <PresentationFormat>Předvádění na obrazovce (4:3)</PresentationFormat>
  <Paragraphs>129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Motiv sady Office</vt:lpstr>
      <vt:lpstr>1_Motiv sady Office</vt:lpstr>
      <vt:lpstr>Prezentace aplikace PowerPoint</vt:lpstr>
      <vt:lpstr>Hlášení distributora dle § 77 odst. 1 písm. q) zákona o léčivech (DIS-18) a související informace (Seznam lp, oop)</vt:lpstr>
      <vt:lpstr>Pravomoc MZ ČR dle zákona o léčivech</vt:lpstr>
      <vt:lpstr>Povinnosti distributora dle zákona o léčivech</vt:lpstr>
      <vt:lpstr>Druhy vydaných OOP</vt:lpstr>
      <vt:lpstr>Jak se dostane léčivý přípravek na Seznam</vt:lpstr>
      <vt:lpstr>Prezentace aplikace PowerPoint</vt:lpstr>
      <vt:lpstr>Prezentace aplikace PowerPoint</vt:lpstr>
      <vt:lpstr>Hlášení – formulář DIS-18</vt:lpstr>
      <vt:lpstr>Prezentace aplikace PowerPoint</vt:lpstr>
      <vt:lpstr>Prezentace aplikace PowerPoint</vt:lpstr>
      <vt:lpstr>Příklad z praxe – LP Antabus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Přestupky 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Pěničková Ivona</cp:lastModifiedBy>
  <cp:revision>79</cp:revision>
  <dcterms:created xsi:type="dcterms:W3CDTF">2012-11-07T12:54:42Z</dcterms:created>
  <dcterms:modified xsi:type="dcterms:W3CDTF">2018-12-07T10:31:14Z</dcterms:modified>
</cp:coreProperties>
</file>