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handoutMasterIdLst>
    <p:handoutMasterId r:id="rId33"/>
  </p:handoutMasterIdLst>
  <p:sldIdLst>
    <p:sldId id="256" r:id="rId3"/>
    <p:sldId id="257" r:id="rId4"/>
    <p:sldId id="271" r:id="rId5"/>
    <p:sldId id="258" r:id="rId6"/>
    <p:sldId id="273" r:id="rId7"/>
    <p:sldId id="446" r:id="rId8"/>
    <p:sldId id="276" r:id="rId9"/>
    <p:sldId id="278" r:id="rId10"/>
    <p:sldId id="274" r:id="rId11"/>
    <p:sldId id="275" r:id="rId12"/>
    <p:sldId id="445" r:id="rId13"/>
    <p:sldId id="447" r:id="rId14"/>
    <p:sldId id="442" r:id="rId15"/>
    <p:sldId id="443" r:id="rId16"/>
    <p:sldId id="450" r:id="rId17"/>
    <p:sldId id="441" r:id="rId18"/>
    <p:sldId id="448" r:id="rId19"/>
    <p:sldId id="451" r:id="rId20"/>
    <p:sldId id="449" r:id="rId21"/>
    <p:sldId id="280" r:id="rId22"/>
    <p:sldId id="429" r:id="rId23"/>
    <p:sldId id="283" r:id="rId24"/>
    <p:sldId id="430" r:id="rId25"/>
    <p:sldId id="435" r:id="rId26"/>
    <p:sldId id="432" r:id="rId27"/>
    <p:sldId id="438" r:id="rId28"/>
    <p:sldId id="439" r:id="rId29"/>
    <p:sldId id="279" r:id="rId30"/>
    <p:sldId id="259" r:id="rId31"/>
  </p:sldIdLst>
  <p:sldSz cx="9144000" cy="6858000" type="screen4x3"/>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85510" autoAdjust="0"/>
  </p:normalViewPr>
  <p:slideViewPr>
    <p:cSldViewPr>
      <p:cViewPr varScale="1">
        <p:scale>
          <a:sx n="94" d="100"/>
          <a:sy n="94" d="100"/>
        </p:scale>
        <p:origin x="1488"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7" d="100"/>
          <a:sy n="77" d="100"/>
        </p:scale>
        <p:origin x="3360" y="120"/>
      </p:cViewPr>
      <p:guideLst/>
    </p:cSldViewPr>
  </p:notes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r>
              <a:rPr lang="cs-CZ"/>
              <a:t>Název prezentace</a:t>
            </a:r>
          </a:p>
        </p:txBody>
      </p:sp>
      <p:sp>
        <p:nvSpPr>
          <p:cNvPr id="3" name="Zástupný symbol pro datum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30050E8F-C44D-4857-A66C-D3B40513A06B}" type="datetime1">
              <a:rPr lang="cs-CZ" smtClean="0"/>
              <a:t>28.11.2018</a:t>
            </a:fld>
            <a:endParaRPr lang="cs-CZ"/>
          </a:p>
        </p:txBody>
      </p:sp>
      <p:sp>
        <p:nvSpPr>
          <p:cNvPr id="4" name="Zástupný symbol pro zápatí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r>
              <a:rPr lang="cs-CZ"/>
              <a:t>© 2018  STÁTNÍ ÚSTAV PRO KONTROLU LÉČIV</a:t>
            </a:r>
          </a:p>
        </p:txBody>
      </p:sp>
      <p:sp>
        <p:nvSpPr>
          <p:cNvPr id="5" name="Zástupný symbol pro číslo snímku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C8EF29E-2275-4AD4-85BB-1A64B48EAF92}" type="slidenum">
              <a:rPr lang="cs-CZ" smtClean="0"/>
              <a:pPr/>
              <a:t>‹#›</a:t>
            </a:fld>
            <a:endParaRPr lang="cs-CZ"/>
          </a:p>
        </p:txBody>
      </p:sp>
    </p:spTree>
    <p:extLst>
      <p:ext uri="{BB962C8B-B14F-4D97-AF65-F5344CB8AC3E}">
        <p14:creationId xmlns:p14="http://schemas.microsoft.com/office/powerpoint/2010/main" val="1981437336"/>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r>
              <a:rPr lang="cs-CZ"/>
              <a:t>Název prezentace</a:t>
            </a:r>
          </a:p>
        </p:txBody>
      </p:sp>
      <p:sp>
        <p:nvSpPr>
          <p:cNvPr id="3" name="Zástupný symbol pro datum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8BE85B5-D670-4C3C-95D0-29CCA1336DB7}" type="datetime1">
              <a:rPr lang="cs-CZ" smtClean="0"/>
              <a:t>28.11.2018</a:t>
            </a:fld>
            <a:endParaRPr lang="cs-CZ"/>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r>
              <a:rPr lang="cs-CZ"/>
              <a:t>© 2018  STÁTNÍ ÚSTAV PRO KONTROLU LÉČIV</a:t>
            </a:r>
          </a:p>
        </p:txBody>
      </p:sp>
      <p:sp>
        <p:nvSpPr>
          <p:cNvPr id="7" name="Zástupný symbol pro číslo snímku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0DD6C48-1BDB-489B-90ED-5BA449E5A48F}" type="slidenum">
              <a:rPr lang="cs-CZ" smtClean="0"/>
              <a:pPr/>
              <a:t>‹#›</a:t>
            </a:fld>
            <a:endParaRPr lang="cs-CZ"/>
          </a:p>
        </p:txBody>
      </p:sp>
    </p:spTree>
    <p:extLst>
      <p:ext uri="{BB962C8B-B14F-4D97-AF65-F5344CB8AC3E}">
        <p14:creationId xmlns:p14="http://schemas.microsoft.com/office/powerpoint/2010/main" val="1210231492"/>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08BE85B5-D670-4C3C-95D0-29CCA1336DB7}"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a:t>
            </a:fld>
            <a:endParaRPr lang="cs-CZ"/>
          </a:p>
        </p:txBody>
      </p:sp>
    </p:spTree>
    <p:extLst>
      <p:ext uri="{BB962C8B-B14F-4D97-AF65-F5344CB8AC3E}">
        <p14:creationId xmlns:p14="http://schemas.microsoft.com/office/powerpoint/2010/main" val="11791652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a:t>Dobrý</a:t>
            </a:r>
            <a:r>
              <a:rPr lang="cs-CZ" baseline="0" dirty="0"/>
              <a:t> den</a:t>
            </a:r>
            <a:r>
              <a:rPr lang="cs-CZ" dirty="0"/>
              <a:t>, dámy</a:t>
            </a:r>
            <a:r>
              <a:rPr lang="cs-CZ" baseline="0" dirty="0"/>
              <a:t> a</a:t>
            </a:r>
            <a:r>
              <a:rPr lang="cs-CZ" dirty="0"/>
              <a:t> pánové.</a:t>
            </a:r>
            <a:r>
              <a:rPr lang="cs-CZ" baseline="0" dirty="0"/>
              <a:t> D</a:t>
            </a:r>
            <a:r>
              <a:rPr lang="cs-CZ" dirty="0"/>
              <a:t>ovolte mi, abych Vás přivítala na dnešním</a:t>
            </a:r>
            <a:r>
              <a:rPr lang="cs-CZ" baseline="0" dirty="0"/>
              <a:t> semináři, v rámci kterého Vám blíže představím závady v jakosti a zároveň i neúspěšné ověření OP. Tato prezentace bude k dispozici na webových stránkách Ústavu.</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C681DCCF-653B-47EE-96D2-A72ED7E28F78}"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a:t>
            </a:fld>
            <a:endParaRPr lang="cs-CZ"/>
          </a:p>
        </p:txBody>
      </p:sp>
    </p:spTree>
    <p:extLst>
      <p:ext uri="{BB962C8B-B14F-4D97-AF65-F5344CB8AC3E}">
        <p14:creationId xmlns:p14="http://schemas.microsoft.com/office/powerpoint/2010/main" val="1275632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V první části prezentace se budu věnovat problematice závad v jakosti a v části druhé se podíváme na neúspěšné ověření OP. </a:t>
            </a:r>
            <a:endParaRPr lang="cs-CZ" dirty="0"/>
          </a:p>
          <a:p>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716FC60E-1864-4798-823A-994AE6B86C94}"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a:t>
            </a:fld>
            <a:endParaRPr lang="cs-CZ"/>
          </a:p>
        </p:txBody>
      </p:sp>
    </p:spTree>
    <p:extLst>
      <p:ext uri="{BB962C8B-B14F-4D97-AF65-F5344CB8AC3E}">
        <p14:creationId xmlns:p14="http://schemas.microsoft.com/office/powerpoint/2010/main" val="21235864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Na úvod bych si dovolila definovat pojem závada v jakosti - Jedná se o jakýkoliv nesoulad s platnou registrační dokumentací léčivého přípravku, lékopisem či jiným obecně přijatým standardem.</a:t>
            </a:r>
            <a:endParaRPr lang="cs-CZ" dirty="0"/>
          </a:p>
          <a:p>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EBFBAC37-A879-4A97-9167-1C18FD277700}"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a:t>
            </a:fld>
            <a:endParaRPr lang="cs-CZ"/>
          </a:p>
        </p:txBody>
      </p:sp>
    </p:spTree>
    <p:extLst>
      <p:ext uri="{BB962C8B-B14F-4D97-AF65-F5344CB8AC3E}">
        <p14:creationId xmlns:p14="http://schemas.microsoft.com/office/powerpoint/2010/main" val="1912496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a:t>Legislativa </a:t>
            </a:r>
            <a:r>
              <a:rPr lang="cs-CZ" baseline="0" dirty="0"/>
              <a:t>České republiky, konkrétně </a:t>
            </a:r>
            <a:r>
              <a:rPr lang="cs-CZ" dirty="0"/>
              <a:t>Zákon</a:t>
            </a:r>
            <a:r>
              <a:rPr lang="cs-CZ" baseline="0" dirty="0"/>
              <a:t> o léčivech, ukládá provozovatelům několik povinností týkajících se závad v jakosti. Ráda bych připomněla, že provozovatelem je mimo jiné výrobce, distributor a také poskytovatel zdravotních služeb. Povinnosti provozovatele vyplývají z paragrafu 23 odstavce 1: PŘEČÍST</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904E5A11-945C-420E-B940-5D22699F32CD}"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a:t>
            </a:fld>
            <a:endParaRPr lang="cs-CZ"/>
          </a:p>
        </p:txBody>
      </p:sp>
    </p:spTree>
    <p:extLst>
      <p:ext uri="{BB962C8B-B14F-4D97-AF65-F5344CB8AC3E}">
        <p14:creationId xmlns:p14="http://schemas.microsoft.com/office/powerpoint/2010/main" val="1451465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Paragraf 23 odstavec 2 stanovuje, že provozovatel nesmí u</a:t>
            </a:r>
            <a:r>
              <a:rPr lang="cs-CZ" dirty="0"/>
              <a:t>vádět na trh a do oběhu nebo používat léčiva se závadou v jakosti:</a:t>
            </a:r>
            <a:r>
              <a:rPr lang="cs-CZ" baseline="0" dirty="0"/>
              <a:t> PŘEČÍST. Tomuto ustanovení se budu věnovat později.</a:t>
            </a:r>
          </a:p>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Oběhem léčiv se rozumí dodávání léčiv osobám dle § 77 odst. 1 písm. c), výdej léčivých přípravků, prodej vyhrazených léčivých přípravků a používání LP při poskytování zdravotních služeb.</a:t>
            </a:r>
            <a:endParaRPr lang="cs-CZ" dirty="0"/>
          </a:p>
          <a:p>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681AE7C6-95BA-451F-8DCD-4EA150CFEDCC}"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a:t>
            </a:fld>
            <a:endParaRPr lang="cs-CZ"/>
          </a:p>
        </p:txBody>
      </p:sp>
    </p:spTree>
    <p:extLst>
      <p:ext uri="{BB962C8B-B14F-4D97-AF65-F5344CB8AC3E}">
        <p14:creationId xmlns:p14="http://schemas.microsoft.com/office/powerpoint/2010/main" val="30628649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Paragraf 77 uvádí, že distributor povinen mít účinný systém k zajištění stažení LP z oběhu: PŘEČÍST </a:t>
            </a:r>
            <a:endParaRPr lang="cs-CZ" dirty="0"/>
          </a:p>
          <a:p>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DEA738CF-BD97-4823-A47C-C09F1F4136A4}"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a:t>
            </a:fld>
            <a:endParaRPr lang="cs-CZ"/>
          </a:p>
        </p:txBody>
      </p:sp>
    </p:spTree>
    <p:extLst>
      <p:ext uri="{BB962C8B-B14F-4D97-AF65-F5344CB8AC3E}">
        <p14:creationId xmlns:p14="http://schemas.microsoft.com/office/powerpoint/2010/main" val="2750907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Závadu v jakosti je možné nahlásit prostřednictvím formuláře, který je k dispozici na uvedeném odkazu a vidíte ho i na tomto snímku. Je nutno jej vyplnit všemi požadovanými údaji a poté odeslat na emailovou adresu zavady@sukl.cz. Pokud je k dispozici reklamovaný vzorek, je možné jej společně s originálem hlášení zaslat poštou na adresu Ústavu, pokud to samozřejmě podmínky uchovávání léčivého přípravku dovolují. </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CD2AA5F9-E5A5-47B5-B0D9-2A944EFF81D6}"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8</a:t>
            </a:fld>
            <a:endParaRPr lang="cs-CZ"/>
          </a:p>
        </p:txBody>
      </p:sp>
    </p:spTree>
    <p:extLst>
      <p:ext uri="{BB962C8B-B14F-4D97-AF65-F5344CB8AC3E}">
        <p14:creationId xmlns:p14="http://schemas.microsoft.com/office/powerpoint/2010/main" val="28006539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a:t>Po přijetí podnětu se nejdříve závada v jakosti klasifikuje. V rámci tohoto hodnocení Ústav používá klasifikaci uvedenou v dokumentu Souhrn postupů Společenství pro kontroly a výměnu informací. Tento dokument vydává Evropská Komise ve spolupráci s Evropskou agenturou pro léčivé přípravky a je k dispozici na uvedeném odkazu. Závady v jakosti se dělí do tří tříd dle závažnosti dopadu na zdraví pacienta. Do třídy I spadají závady, PŘEČÍST… a jedná se např. o mikrobiální kontaminaci sterilního LP. Třídu II představují závady, PŘEČÍST… např. výsledky mimo limit specifikace. Do třídy III se řadí závady, PŘEČÍST, např. nesoulady PIL.</a:t>
            </a:r>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0DC1B97F-4DD8-4E89-A360-3432605246E4}"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a:t>
            </a:fld>
            <a:endParaRPr lang="cs-CZ"/>
          </a:p>
        </p:txBody>
      </p:sp>
    </p:spTree>
    <p:extLst>
      <p:ext uri="{BB962C8B-B14F-4D97-AF65-F5344CB8AC3E}">
        <p14:creationId xmlns:p14="http://schemas.microsoft.com/office/powerpoint/2010/main" val="3690027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a:t>Dalším</a:t>
            </a:r>
            <a:r>
              <a:rPr lang="cs-CZ" baseline="0" dirty="0"/>
              <a:t> kritériem závady v jakosti je její rozsah. Závada může postihnout řádově jednotky balení, celou šarži či všechny šarže léčivého přípravku.. Příkladem závady, která postihla všechny šarže léčivého přípravku, je situace, kdy byl léčivý přípravek vyráběn odlišně od registrační dokumentace, např. jinými výrobci než schválenými v registrační dokumentaci.</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41B7424A-4A10-4DE0-8351-0C7453A93828}"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a:t>
            </a:fld>
            <a:endParaRPr lang="cs-CZ"/>
          </a:p>
        </p:txBody>
      </p:sp>
    </p:spTree>
    <p:extLst>
      <p:ext uri="{BB962C8B-B14F-4D97-AF65-F5344CB8AC3E}">
        <p14:creationId xmlns:p14="http://schemas.microsoft.com/office/powerpoint/2010/main" val="11107574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V</a:t>
            </a:r>
            <a:r>
              <a:rPr lang="cs-CZ" baseline="0" dirty="0"/>
              <a:t> rámci šetření jednotlivých případů dochází k různým opatřením. K pozastavení šarže či léčivého přípravku se přistupuje v případech, kdy se např. čeká na výsledky analýz. Pokud se závada v jakosti nepotvrdí, dochází následně k uvolnění pozastavení. V opačném případě se přípravek stahuje z trhu. Pokud je závada odstranitelná, lze přípravek po provedení opravy či kontroly opět uvolnit na trh. </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3A7850C1-CC66-4E22-A36B-983C8C55A07B}"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11</a:t>
            </a:fld>
            <a:endParaRPr lang="cs-CZ"/>
          </a:p>
        </p:txBody>
      </p:sp>
    </p:spTree>
    <p:extLst>
      <p:ext uri="{BB962C8B-B14F-4D97-AF65-F5344CB8AC3E}">
        <p14:creationId xmlns:p14="http://schemas.microsoft.com/office/powerpoint/2010/main" val="605384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a:t>K pozastavení může dojít na úrovni distributorů či na úrovni zdravotnických zařízení. </a:t>
            </a:r>
          </a:p>
          <a:p>
            <a:r>
              <a:rPr lang="cs-CZ" baseline="0" dirty="0"/>
              <a:t>V případě závad třídy I a II se nejčastěji přistupuje ke stahování až z úrovně zdravotnických zařízení, tedy z lékáren a nemocnic ….</a:t>
            </a:r>
          </a:p>
          <a:p>
            <a:r>
              <a:rPr lang="cs-CZ" baseline="0" dirty="0"/>
              <a:t>Z úrovně distributorů se stahuje pouze tehdy, pokud závadná šarže </a:t>
            </a:r>
            <a:r>
              <a:rPr lang="cs-CZ" b="1" baseline="0" dirty="0"/>
              <a:t>nebyla dále distribuována do lékáren</a:t>
            </a:r>
            <a:r>
              <a:rPr lang="cs-CZ" baseline="0" dirty="0"/>
              <a:t> a je </a:t>
            </a:r>
            <a:r>
              <a:rPr lang="cs-CZ" b="1" baseline="0" dirty="0"/>
              <a:t>v celém rozsahu </a:t>
            </a:r>
            <a:r>
              <a:rPr lang="cs-CZ" baseline="0" dirty="0"/>
              <a:t>pouze na skladech distributorů. Pokud závada v jakosti může způsobit vážné ohrožení života pacienta, stahuje se až z úrovně pacientů. </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4BE75EC8-D3BD-4FD9-B404-646B0AE44AA8}"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12</a:t>
            </a:fld>
            <a:endParaRPr lang="cs-CZ"/>
          </a:p>
        </p:txBody>
      </p:sp>
    </p:spTree>
    <p:extLst>
      <p:ext uri="{BB962C8B-B14F-4D97-AF65-F5344CB8AC3E}">
        <p14:creationId xmlns:p14="http://schemas.microsoft.com/office/powerpoint/2010/main" val="605384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V návaznosti na novelu zákona o léčivech Ústav od dubna roku 2017 v případě PŘEČÍST</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A4022346-699B-44A3-BD02-B62D948855B7}"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13</a:t>
            </a:fld>
            <a:endParaRPr lang="cs-CZ"/>
          </a:p>
        </p:txBody>
      </p:sp>
    </p:spTree>
    <p:extLst>
      <p:ext uri="{BB962C8B-B14F-4D97-AF65-F5344CB8AC3E}">
        <p14:creationId xmlns:p14="http://schemas.microsoft.com/office/powerpoint/2010/main" val="28233376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Na tomto</a:t>
            </a:r>
            <a:r>
              <a:rPr lang="cs-CZ" baseline="0" dirty="0"/>
              <a:t> snímku uvádím příklad ze září letošního roku, kdy Ústav rozhodl o umožnění distribuce, výdeje, uvádění do oběhu a používání léčivého přípravku Jodid 100. Závada v jakosti spočívala v záměně data použitelnosti a čísla šarže na vnějším obalu.. Obecně se v těchto případech zahajuje správní řízení v souladu se správním řádem, nedochází ke stahování a přípravek je možné po ukončení správního řízení distribuovat, vydávat a používat.</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AECF3BE7-3904-4950-8F6C-9D94719EAD74}"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a:t>
            </a:fld>
            <a:endParaRPr lang="cs-CZ"/>
          </a:p>
        </p:txBody>
      </p:sp>
    </p:spTree>
    <p:extLst>
      <p:ext uri="{BB962C8B-B14F-4D97-AF65-F5344CB8AC3E}">
        <p14:creationId xmlns:p14="http://schemas.microsoft.com/office/powerpoint/2010/main" val="33475288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917575" y="744538"/>
            <a:ext cx="4962525" cy="3722687"/>
          </a:xfrm>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Dalším opatřením může být stahování přípravku z registračních důvodů, nejčastěji při změnách registrace, např. při zkrácení doby použitelnosti. </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a:t>Ke</a:t>
            </a:r>
            <a:r>
              <a:rPr lang="cs-CZ" baseline="0" dirty="0"/>
              <a:t> stahování dochází také při zániku registrace</a:t>
            </a:r>
            <a:r>
              <a:rPr lang="cs-CZ" dirty="0"/>
              <a:t>,</a:t>
            </a:r>
            <a:r>
              <a:rPr lang="cs-CZ" baseline="0" dirty="0"/>
              <a:t> která zaniká buď vydáním rozhodnutí nebo uplynutím doby její platnosti. V těchto případech se informace o stahování konkrétních přípravků na webových stránkách SÚKL nezveřejňují, jsou však zveřejňovány seznamy LP, které naleznete pod uvedeným odkazem. </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6BAC4DE8-2CA5-4212-84B3-FD3EB626C59A}"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15</a:t>
            </a:fld>
            <a:endParaRPr lang="cs-CZ"/>
          </a:p>
        </p:txBody>
      </p:sp>
    </p:spTree>
    <p:extLst>
      <p:ext uri="{BB962C8B-B14F-4D97-AF65-F5344CB8AC3E}">
        <p14:creationId xmlns:p14="http://schemas.microsoft.com/office/powerpoint/2010/main" val="2362329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defTabSz="903765">
              <a:defRPr/>
            </a:pPr>
            <a:r>
              <a:rPr lang="cs-CZ" baseline="0" dirty="0"/>
              <a:t>Nyní se dostáváme k zveřejňování informací prostředky Ústavu. Primárním zdrojem informací o závadách v jakosti a dalších opatřeních jsou webové stránky Ústavu. Je možné si nastavit zasílání novinek e-mailem či přes RSS kanál a návod k nastavení naleznete na uvedených odkazech. V sekci důležitá upozornění jsou zveřejňována jednotlivá sdělení Ústavu, ve kterých naleznete všechny důležité informace, včetně úrovně stahování a příslušných šarží přípravku. Zároveň jsou také zveřejňovány souhrnné měsíční informace, které obsahují mimo jiné i informace o padělcích a nelegálních léčivých přípravcích.</a:t>
            </a:r>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65CDE5A6-F30C-4149-B563-079ED9AF1E0B}"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16</a:t>
            </a:fld>
            <a:endParaRPr lang="cs-CZ"/>
          </a:p>
        </p:txBody>
      </p:sp>
    </p:spTree>
    <p:extLst>
      <p:ext uri="{BB962C8B-B14F-4D97-AF65-F5344CB8AC3E}">
        <p14:creationId xmlns:p14="http://schemas.microsoft.com/office/powerpoint/2010/main" val="15095913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Od června 2017 byl</a:t>
            </a:r>
            <a:r>
              <a:rPr lang="cs-CZ" baseline="0" dirty="0"/>
              <a:t> spuštěn nový systém sloužící ke komunikaci mezi informačním systémem distributora a Ústavu. Jedná se o webové rozhraní, ke kterému se přistupuje prostřednictvím komunikačního certifikátu a podmínkou jeho využití je PŘEČÍST. Tento systém plně nahradil původní verzi rozhraní.</a:t>
            </a:r>
            <a:endParaRPr lang="cs-CZ" dirty="0"/>
          </a:p>
          <a:p>
            <a:r>
              <a:rPr lang="cs-CZ" dirty="0"/>
              <a:t>Výhodou tohoto systému je automatizovaný</a:t>
            </a:r>
            <a:r>
              <a:rPr lang="cs-CZ" baseline="0" dirty="0"/>
              <a:t> příjem zveřejňovaných informací přímo do systému distributora.</a:t>
            </a:r>
            <a:endParaRPr lang="cs-CZ" dirty="0"/>
          </a:p>
          <a:p>
            <a:r>
              <a:rPr lang="cs-CZ" dirty="0" err="1"/>
              <a:t>Questax</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91E1535B-C090-4A01-9777-2C9246497358}"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17</a:t>
            </a:fld>
            <a:endParaRPr lang="cs-CZ"/>
          </a:p>
        </p:txBody>
      </p:sp>
    </p:spTree>
    <p:extLst>
      <p:ext uri="{BB962C8B-B14F-4D97-AF65-F5344CB8AC3E}">
        <p14:creationId xmlns:p14="http://schemas.microsoft.com/office/powerpoint/2010/main" val="22799227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5194595C-1987-47B0-84A2-9D48109F62FE}"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18</a:t>
            </a:fld>
            <a:endParaRPr lang="cs-CZ"/>
          </a:p>
        </p:txBody>
      </p:sp>
    </p:spTree>
    <p:extLst>
      <p:ext uri="{BB962C8B-B14F-4D97-AF65-F5344CB8AC3E}">
        <p14:creationId xmlns:p14="http://schemas.microsoft.com/office/powerpoint/2010/main" val="20367372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a:t>Na závěr první části prezentace uvádím důležité odkazy, kde naleznete podrobnější návody, včetně kontaktů na odbor IT SÚKL.</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EB323477-DE11-40AF-8313-7F4146AAE36A}"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19</a:t>
            </a:fld>
            <a:endParaRPr lang="cs-CZ"/>
          </a:p>
        </p:txBody>
      </p:sp>
    </p:spTree>
    <p:extLst>
      <p:ext uri="{BB962C8B-B14F-4D97-AF65-F5344CB8AC3E}">
        <p14:creationId xmlns:p14="http://schemas.microsoft.com/office/powerpoint/2010/main" val="5740732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Ve druhé části prezentace bych ráda navázala na paní Mgr. Jonášovou a ověřování ochranných prvků.</a:t>
            </a:r>
            <a:endParaRPr lang="cs-CZ" dirty="0"/>
          </a:p>
          <a:p>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2F748424-A1E8-402E-B694-D52929870001}"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20</a:t>
            </a:fld>
            <a:endParaRPr lang="cs-CZ"/>
          </a:p>
        </p:txBody>
      </p:sp>
    </p:spTree>
    <p:extLst>
      <p:ext uri="{BB962C8B-B14F-4D97-AF65-F5344CB8AC3E}">
        <p14:creationId xmlns:p14="http://schemas.microsoft.com/office/powerpoint/2010/main" val="27979033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a:t>Na úvod bych chtěla zopakovat klíčové informace týkající se ověřování OP u distributorů. </a:t>
            </a:r>
            <a:r>
              <a:rPr lang="cs-CZ" dirty="0"/>
              <a:t>Neúspěšné ověření</a:t>
            </a:r>
            <a:r>
              <a:rPr lang="cs-CZ" baseline="0" dirty="0"/>
              <a:t> OP nastane v případě, pokud PŘEČÍST… </a:t>
            </a:r>
            <a:endParaRPr lang="cs-CZ" dirty="0"/>
          </a:p>
          <a:p>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4B814957-DAED-45DE-9CD8-20A085262DAA}"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21</a:t>
            </a:fld>
            <a:endParaRPr lang="cs-CZ"/>
          </a:p>
        </p:txBody>
      </p:sp>
    </p:spTree>
    <p:extLst>
      <p:ext uri="{BB962C8B-B14F-4D97-AF65-F5344CB8AC3E}">
        <p14:creationId xmlns:p14="http://schemas.microsoft.com/office/powerpoint/2010/main" val="39798902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a:t>Informace o neúspěšném</a:t>
            </a:r>
            <a:r>
              <a:rPr lang="cs-CZ" baseline="0" dirty="0"/>
              <a:t> ověření budou dotčené subjekty zasílat formou hlášení, a to buď prostřednictvím elektronického interaktivního formuláře a nebo prostřednictvím webového rozhraní.   </a:t>
            </a:r>
            <a:endParaRPr lang="cs-CZ" dirty="0"/>
          </a:p>
          <a:p>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26D1B47A-B70E-4233-B4C5-9C389B7DD4C7}"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22</a:t>
            </a:fld>
            <a:endParaRPr lang="cs-CZ"/>
          </a:p>
        </p:txBody>
      </p:sp>
    </p:spTree>
    <p:extLst>
      <p:ext uri="{BB962C8B-B14F-4D97-AF65-F5344CB8AC3E}">
        <p14:creationId xmlns:p14="http://schemas.microsoft.com/office/powerpoint/2010/main" val="29063624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a:t>Obsahem hlášení budou 4 základní části. První část</a:t>
            </a:r>
            <a:r>
              <a:rPr lang="cs-CZ" baseline="0" dirty="0"/>
              <a:t> bude obsahovat údaje o </a:t>
            </a:r>
            <a:r>
              <a:rPr lang="cs-CZ" baseline="0" dirty="0" err="1"/>
              <a:t>hlásiteli</a:t>
            </a:r>
            <a:r>
              <a:rPr lang="cs-CZ" baseline="0" dirty="0"/>
              <a:t>, jako je… Druhá část bude zahrnovat údaje o přípravku, tedy: …. třetí zásadní část hlášení bude popisovat typ problému …. Čtvrtá část bude sloužit pro případné dodatečné informace, jako je např. nahrání fotografií, případně vložení poznámky.</a:t>
            </a:r>
          </a:p>
          <a:p>
            <a:pPr marL="0" marR="0" indent="0" algn="l" defTabSz="914400" rtl="0" eaLnBrk="1" fontAlgn="auto" latinLnBrk="0" hangingPunct="1">
              <a:lnSpc>
                <a:spcPct val="100000"/>
              </a:lnSpc>
              <a:spcBef>
                <a:spcPts val="0"/>
              </a:spcBef>
              <a:spcAft>
                <a:spcPts val="0"/>
              </a:spcAft>
              <a:buClrTx/>
              <a:buSzTx/>
              <a:buFontTx/>
              <a:buNone/>
              <a:tabLst/>
              <a:defRPr/>
            </a:pPr>
            <a:endParaRPr lang="cs-CZ" dirty="0"/>
          </a:p>
          <a:p>
            <a:pPr marL="0" marR="0" indent="0" algn="l" defTabSz="914400" rtl="0" eaLnBrk="1" fontAlgn="auto" latinLnBrk="0" hangingPunct="1">
              <a:lnSpc>
                <a:spcPct val="100000"/>
              </a:lnSpc>
              <a:spcBef>
                <a:spcPts val="0"/>
              </a:spcBef>
              <a:spcAft>
                <a:spcPts val="0"/>
              </a:spcAft>
              <a:buClrTx/>
              <a:buSzTx/>
              <a:buFontTx/>
              <a:buNone/>
              <a:tabLst/>
              <a:defRPr/>
            </a:pPr>
            <a:endParaRPr lang="cs-CZ" dirty="0"/>
          </a:p>
          <a:p>
            <a:pPr marL="0" marR="0" indent="0" algn="l" defTabSz="914400" rtl="0" eaLnBrk="1" fontAlgn="auto" latinLnBrk="0" hangingPunct="1">
              <a:lnSpc>
                <a:spcPct val="100000"/>
              </a:lnSpc>
              <a:spcBef>
                <a:spcPts val="0"/>
              </a:spcBef>
              <a:spcAft>
                <a:spcPts val="0"/>
              </a:spcAft>
              <a:buClrTx/>
              <a:buSzTx/>
              <a:buFontTx/>
              <a:buNone/>
              <a:tabLst/>
              <a:defRPr/>
            </a:pPr>
            <a:endParaRPr lang="cs-CZ" baseline="0"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5C046200-202B-4651-AD66-61D18F3593E0}"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23</a:t>
            </a:fld>
            <a:endParaRPr lang="cs-CZ"/>
          </a:p>
        </p:txBody>
      </p:sp>
    </p:spTree>
    <p:extLst>
      <p:ext uri="{BB962C8B-B14F-4D97-AF65-F5344CB8AC3E}">
        <p14:creationId xmlns:p14="http://schemas.microsoft.com/office/powerpoint/2010/main" val="3951990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Co se týče třetí části</a:t>
            </a:r>
            <a:r>
              <a:rPr lang="cs-CZ" baseline="0" dirty="0"/>
              <a:t> hlášení, existuje několik možnosti neúspěšného ověření OP: První možností bude situace, kdy UI není úspěšně ověřen, zatímco ATD je neporušeno…PŘEĆÍST</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B0E30352-44F1-4ABC-A32D-1A894DB1907A}"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24</a:t>
            </a:fld>
            <a:endParaRPr lang="cs-CZ"/>
          </a:p>
        </p:txBody>
      </p:sp>
    </p:spTree>
    <p:extLst>
      <p:ext uri="{BB962C8B-B14F-4D97-AF65-F5344CB8AC3E}">
        <p14:creationId xmlns:p14="http://schemas.microsoft.com/office/powerpoint/2010/main" val="16275381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V souvislosti s neúspěšným ověřením</a:t>
            </a:r>
            <a:r>
              <a:rPr lang="cs-CZ" baseline="0" dirty="0"/>
              <a:t> OP budou následovat dva odlišné procesy. První proces bude souviset s neúspěšným ověřením ATD, tedy je-li ATD porušeno, jedná se PŘEČÍST</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8B9FED55-4216-470A-A917-81364326DE77}"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25</a:t>
            </a:fld>
            <a:endParaRPr lang="cs-CZ"/>
          </a:p>
        </p:txBody>
      </p:sp>
    </p:spTree>
    <p:extLst>
      <p:ext uri="{BB962C8B-B14F-4D97-AF65-F5344CB8AC3E}">
        <p14:creationId xmlns:p14="http://schemas.microsoft.com/office/powerpoint/2010/main" val="40481192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Druhý proces se bude týkat neúspěšného ověření UI.</a:t>
            </a:r>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6A75AC5C-266C-418B-8B87-A8A4C3B57ECE}"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26</a:t>
            </a:fld>
            <a:endParaRPr lang="cs-CZ"/>
          </a:p>
        </p:txBody>
      </p:sp>
    </p:spTree>
    <p:extLst>
      <p:ext uri="{BB962C8B-B14F-4D97-AF65-F5344CB8AC3E}">
        <p14:creationId xmlns:p14="http://schemas.microsoft.com/office/powerpoint/2010/main" val="37958750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a:t>Na</a:t>
            </a:r>
            <a:r>
              <a:rPr lang="cs-CZ" baseline="0" dirty="0"/>
              <a:t> tomto snímku jsem uvedla odkaz na webové stránky SÚKL, kde najdete další důležité informace a odkazy. V souvislosti s hlášeními byla zřízena nová emailová adresa pro případné dotazy týkající se hlášení.</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A250D519-19B3-41BE-9BB1-73AF91C90859}"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27</a:t>
            </a:fld>
            <a:endParaRPr lang="cs-CZ"/>
          </a:p>
        </p:txBody>
      </p:sp>
    </p:spTree>
    <p:extLst>
      <p:ext uri="{BB962C8B-B14F-4D97-AF65-F5344CB8AC3E}">
        <p14:creationId xmlns:p14="http://schemas.microsoft.com/office/powerpoint/2010/main" val="30977157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Na závěr</a:t>
            </a:r>
            <a:r>
              <a:rPr lang="cs-CZ" baseline="0" dirty="0"/>
              <a:t> uvádím kontaktní údaje oddělení závad v jakosti.</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3E99621B-0FDC-41FE-8D8B-8632987BF79B}"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28</a:t>
            </a:fld>
            <a:endParaRPr lang="cs-CZ"/>
          </a:p>
        </p:txBody>
      </p:sp>
    </p:spTree>
    <p:extLst>
      <p:ext uri="{BB962C8B-B14F-4D97-AF65-F5344CB8AC3E}">
        <p14:creationId xmlns:p14="http://schemas.microsoft.com/office/powerpoint/2010/main" val="8199790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a:t>Tímto Vám děkuji Vám </a:t>
            </a:r>
            <a:r>
              <a:rPr lang="cs-CZ" baseline="0"/>
              <a:t>za pozornost.</a:t>
            </a:r>
          </a:p>
          <a:p>
            <a:endParaRPr lang="cs-CZ" baseline="0" dirty="0"/>
          </a:p>
          <a:p>
            <a:r>
              <a:rPr lang="cs-CZ" baseline="0" dirty="0"/>
              <a:t>V tuto chvíli nejsem schopna odpovědět, mohu Vás poprosit o zaslání dotazu na náš email </a:t>
            </a:r>
            <a:r>
              <a:rPr lang="cs-CZ" baseline="0" dirty="0" err="1"/>
              <a:t>zavady</a:t>
            </a:r>
            <a:r>
              <a:rPr lang="cs-CZ" baseline="0" dirty="0"/>
              <a:t>? </a:t>
            </a:r>
          </a:p>
          <a:p>
            <a:r>
              <a:rPr lang="cs-CZ" baseline="0" dirty="0"/>
              <a:t>Děkuji Vám. Další dotaz?</a:t>
            </a:r>
            <a:endParaRPr lang="cs-CZ" dirty="0"/>
          </a:p>
        </p:txBody>
      </p:sp>
      <p:sp>
        <p:nvSpPr>
          <p:cNvPr id="4" name="Zástupný symbol pro záhlaví 3"/>
          <p:cNvSpPr>
            <a:spLocks noGrp="1"/>
          </p:cNvSpPr>
          <p:nvPr>
            <p:ph type="hdr" sz="quarter" idx="10"/>
          </p:nvPr>
        </p:nvSpPr>
        <p:spPr/>
        <p:txBody>
          <a:bodyPr/>
          <a:lstStyle/>
          <a:p>
            <a:r>
              <a:rPr lang="cs-CZ"/>
              <a:t>Název prezentace</a:t>
            </a:r>
          </a:p>
        </p:txBody>
      </p:sp>
      <p:sp>
        <p:nvSpPr>
          <p:cNvPr id="5" name="Zástupný symbol pro datum 4"/>
          <p:cNvSpPr>
            <a:spLocks noGrp="1"/>
          </p:cNvSpPr>
          <p:nvPr>
            <p:ph type="dt" idx="11"/>
          </p:nvPr>
        </p:nvSpPr>
        <p:spPr/>
        <p:txBody>
          <a:bodyPr/>
          <a:lstStyle/>
          <a:p>
            <a:fld id="{281CC050-BE9F-4A86-89B2-B9686564C31D}" type="datetime1">
              <a:rPr lang="cs-CZ" smtClean="0"/>
              <a:t>28.11.2018</a:t>
            </a:fld>
            <a:endParaRPr lang="cs-CZ"/>
          </a:p>
        </p:txBody>
      </p:sp>
      <p:sp>
        <p:nvSpPr>
          <p:cNvPr id="6" name="Zástupný symbol pro zápatí 5"/>
          <p:cNvSpPr>
            <a:spLocks noGrp="1"/>
          </p:cNvSpPr>
          <p:nvPr>
            <p:ph type="ftr" sz="quarter" idx="12"/>
          </p:nvPr>
        </p:nvSpPr>
        <p:spPr/>
        <p:txBody>
          <a:bodyPr/>
          <a:lstStyle/>
          <a:p>
            <a:r>
              <a:rPr lang="cs-CZ"/>
              <a:t>© 2018  STÁTNÍ ÚSTAV PRO KONTROLU LÉČIV</a:t>
            </a: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29</a:t>
            </a:fld>
            <a:endParaRPr lang="cs-CZ"/>
          </a:p>
        </p:txBody>
      </p:sp>
    </p:spTree>
    <p:extLst>
      <p:ext uri="{BB962C8B-B14F-4D97-AF65-F5344CB8AC3E}">
        <p14:creationId xmlns:p14="http://schemas.microsoft.com/office/powerpoint/2010/main" val="3067708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a:t>Klepnutím lze upravit styl předlohy nadpisů.</a:t>
            </a:r>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a:t>Klepnutím lze upravit styl předlohy podnadpisů.</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r>
              <a:rPr lang="cs-CZ"/>
              <a:t>28.11.2018</a:t>
            </a:r>
          </a:p>
        </p:txBody>
      </p:sp>
      <p:sp>
        <p:nvSpPr>
          <p:cNvPr id="6" name="Zástupný symbol pro zápatí 5"/>
          <p:cNvSpPr>
            <a:spLocks noGrp="1"/>
          </p:cNvSpPr>
          <p:nvPr>
            <p:ph type="ftr" sz="quarter" idx="11"/>
          </p:nvPr>
        </p:nvSpPr>
        <p:spPr/>
        <p:txBody>
          <a:bodyPr/>
          <a:lstStyle/>
          <a:p>
            <a:r>
              <a:rPr lang="cs-CZ"/>
              <a:t>© 2018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a:t>Klepnutím lze upravit styl předlohy nadpisů.</a:t>
            </a:r>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Klepnutím lze upravit styly předlohy textu.</a:t>
            </a:r>
          </a:p>
        </p:txBody>
      </p:sp>
      <p:sp>
        <p:nvSpPr>
          <p:cNvPr id="4" name="Zástupný symbol pro obsah 3"/>
          <p:cNvSpPr>
            <a:spLocks noGrp="1"/>
          </p:cNvSpPr>
          <p:nvPr>
            <p:ph sz="half" idx="2"/>
          </p:nvPr>
        </p:nvSpPr>
        <p:spPr>
          <a:xfrm>
            <a:off x="457200" y="2854800"/>
            <a:ext cx="4040188"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854800"/>
            <a:ext cx="4041775"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r>
              <a:rPr lang="cs-CZ"/>
              <a:t>28.11.2018</a:t>
            </a:r>
          </a:p>
        </p:txBody>
      </p:sp>
      <p:sp>
        <p:nvSpPr>
          <p:cNvPr id="8" name="Zástupný symbol pro zápatí 7"/>
          <p:cNvSpPr>
            <a:spLocks noGrp="1"/>
          </p:cNvSpPr>
          <p:nvPr>
            <p:ph type="ftr" sz="quarter" idx="11"/>
          </p:nvPr>
        </p:nvSpPr>
        <p:spPr/>
        <p:txBody>
          <a:bodyPr/>
          <a:lstStyle/>
          <a:p>
            <a:r>
              <a:rPr lang="cs-CZ"/>
              <a:t>© 2018  STÁTNÍ ÚSTAV PRO KONTROLU LÉČIV</a:t>
            </a:r>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r>
              <a:rPr lang="cs-CZ"/>
              <a:t>28.11.2018</a:t>
            </a:r>
          </a:p>
        </p:txBody>
      </p:sp>
      <p:sp>
        <p:nvSpPr>
          <p:cNvPr id="4" name="Zástupný symbol pro zápatí 3"/>
          <p:cNvSpPr>
            <a:spLocks noGrp="1"/>
          </p:cNvSpPr>
          <p:nvPr>
            <p:ph type="ftr" sz="quarter" idx="11"/>
          </p:nvPr>
        </p:nvSpPr>
        <p:spPr/>
        <p:txBody>
          <a:bodyPr/>
          <a:lstStyle/>
          <a:p>
            <a:r>
              <a:rPr lang="cs-CZ"/>
              <a:t>© 2018  STÁTNÍ ÚSTAV PRO KONTROLU LÉČIV</a:t>
            </a:r>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a:t>28.11.2018</a:t>
            </a:r>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a:t>© 2018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a:t>Klepnutím lze upravit styl předlohy nadpisů.</a:t>
            </a:r>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r>
              <a:rPr lang="cs-CZ"/>
              <a:t>28.11.2018</a:t>
            </a:r>
          </a:p>
        </p:txBody>
      </p:sp>
      <p:sp>
        <p:nvSpPr>
          <p:cNvPr id="6" name="Zástupný symbol pro zápatí 5"/>
          <p:cNvSpPr>
            <a:spLocks noGrp="1"/>
          </p:cNvSpPr>
          <p:nvPr>
            <p:ph type="ftr" sz="quarter" idx="11"/>
          </p:nvPr>
        </p:nvSpPr>
        <p:spPr/>
        <p:txBody>
          <a:bodyPr/>
          <a:lstStyle/>
          <a:p>
            <a:r>
              <a:rPr lang="cs-CZ"/>
              <a:t>© 2018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r>
              <a:rPr lang="cs-CZ"/>
              <a:t>28.11.2018</a:t>
            </a:r>
          </a:p>
        </p:txBody>
      </p:sp>
      <p:sp>
        <p:nvSpPr>
          <p:cNvPr id="6" name="Zástupný symbol pro zápatí 5"/>
          <p:cNvSpPr>
            <a:spLocks noGrp="1"/>
          </p:cNvSpPr>
          <p:nvPr>
            <p:ph type="ftr" sz="quarter" idx="11"/>
          </p:nvPr>
        </p:nvSpPr>
        <p:spPr/>
        <p:txBody>
          <a:bodyPr/>
          <a:lstStyle/>
          <a:p>
            <a:r>
              <a:rPr lang="cs-CZ"/>
              <a:t>© 2018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a:t>Klepnutím lze upravit styl předlohy nadpisů.</a:t>
            </a:r>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a:t>Klepnutím lze upravit styl předlohy podnadpisů.</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r>
              <a:rPr lang="cs-CZ"/>
              <a:t>28.11.2018</a:t>
            </a:r>
          </a:p>
        </p:txBody>
      </p:sp>
      <p:sp>
        <p:nvSpPr>
          <p:cNvPr id="6" name="Zástupný symbol pro zápatí 5"/>
          <p:cNvSpPr>
            <a:spLocks noGrp="1"/>
          </p:cNvSpPr>
          <p:nvPr>
            <p:ph type="ftr" sz="quarter" idx="11"/>
          </p:nvPr>
        </p:nvSpPr>
        <p:spPr/>
        <p:txBody>
          <a:bodyPr/>
          <a:lstStyle/>
          <a:p>
            <a:r>
              <a:rPr lang="cs-CZ"/>
              <a:t>© 2018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a:t>Klepnutím lze upravit styl předlohy nadpisů.</a:t>
            </a:r>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Klepnutím lze upravit styly předlohy textu.</a:t>
            </a:r>
          </a:p>
        </p:txBody>
      </p:sp>
      <p:sp>
        <p:nvSpPr>
          <p:cNvPr id="4" name="Zástupný symbol pro obsah 3"/>
          <p:cNvSpPr>
            <a:spLocks noGrp="1"/>
          </p:cNvSpPr>
          <p:nvPr>
            <p:ph sz="half" idx="2"/>
          </p:nvPr>
        </p:nvSpPr>
        <p:spPr>
          <a:xfrm>
            <a:off x="457200" y="2843934"/>
            <a:ext cx="4040188"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843934"/>
            <a:ext cx="4041775"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r>
              <a:rPr lang="cs-CZ"/>
              <a:t>28.11.2018</a:t>
            </a:r>
          </a:p>
        </p:txBody>
      </p:sp>
      <p:sp>
        <p:nvSpPr>
          <p:cNvPr id="8" name="Zástupný symbol pro zápatí 7"/>
          <p:cNvSpPr>
            <a:spLocks noGrp="1"/>
          </p:cNvSpPr>
          <p:nvPr>
            <p:ph type="ftr" sz="quarter" idx="11"/>
          </p:nvPr>
        </p:nvSpPr>
        <p:spPr/>
        <p:txBody>
          <a:bodyPr/>
          <a:lstStyle/>
          <a:p>
            <a:r>
              <a:rPr lang="cs-CZ"/>
              <a:t>© 2018  STÁTNÍ ÚSTAV PRO KONTROLU LÉČIV</a:t>
            </a:r>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r>
              <a:rPr lang="cs-CZ"/>
              <a:t>28.11.2018</a:t>
            </a:r>
          </a:p>
        </p:txBody>
      </p:sp>
      <p:sp>
        <p:nvSpPr>
          <p:cNvPr id="4" name="Zástupný symbol pro zápatí 3"/>
          <p:cNvSpPr>
            <a:spLocks noGrp="1"/>
          </p:cNvSpPr>
          <p:nvPr>
            <p:ph type="ftr" sz="quarter" idx="11"/>
          </p:nvPr>
        </p:nvSpPr>
        <p:spPr/>
        <p:txBody>
          <a:bodyPr/>
          <a:lstStyle/>
          <a:p>
            <a:r>
              <a:rPr lang="cs-CZ"/>
              <a:t>© 2018  STÁTNÍ ÚSTAV PRO KONTROLU LÉČIV</a:t>
            </a:r>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a:t>28.11.2018</a:t>
            </a:r>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a:t>© 2018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a:t>Klepnutím lze upravit styl předlohy nadpisů.</a:t>
            </a:r>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r>
              <a:rPr lang="cs-CZ"/>
              <a:t>28.11.2018</a:t>
            </a:r>
          </a:p>
        </p:txBody>
      </p:sp>
      <p:sp>
        <p:nvSpPr>
          <p:cNvPr id="6" name="Zástupný symbol pro zápatí 5"/>
          <p:cNvSpPr>
            <a:spLocks noGrp="1"/>
          </p:cNvSpPr>
          <p:nvPr>
            <p:ph type="ftr" sz="quarter" idx="11"/>
          </p:nvPr>
        </p:nvSpPr>
        <p:spPr/>
        <p:txBody>
          <a:bodyPr/>
          <a:lstStyle/>
          <a:p>
            <a:r>
              <a:rPr lang="cs-CZ"/>
              <a:t>© 2018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r>
              <a:rPr lang="cs-CZ"/>
              <a:t>28.11.2018</a:t>
            </a:r>
          </a:p>
        </p:txBody>
      </p:sp>
      <p:sp>
        <p:nvSpPr>
          <p:cNvPr id="6" name="Zástupný symbol pro zápatí 5"/>
          <p:cNvSpPr>
            <a:spLocks noGrp="1"/>
          </p:cNvSpPr>
          <p:nvPr>
            <p:ph type="ftr" sz="quarter" idx="11"/>
          </p:nvPr>
        </p:nvSpPr>
        <p:spPr/>
        <p:txBody>
          <a:bodyPr/>
          <a:lstStyle/>
          <a:p>
            <a:r>
              <a:rPr lang="cs-CZ"/>
              <a:t>© 2018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6.w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5.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a:t> 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tx1"/>
                </a:solidFill>
              </a:defRPr>
            </a:lvl1pPr>
          </a:lstStyle>
          <a:p>
            <a:r>
              <a:rPr lang="cs-CZ"/>
              <a:t>28.11.2018</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a:t>© 2018  STÁTNÍ ÚSTAV PRO KONTROLU LÉČIV</a:t>
            </a:r>
            <a:endParaRPr lang="cs-CZ" dirty="0"/>
          </a:p>
        </p:txBody>
      </p:sp>
      <p:sp>
        <p:nvSpPr>
          <p:cNvPr id="6" name="Zástupný symbol pro číslo snímku 5"/>
          <p:cNvSpPr>
            <a:spLocks noGrp="1"/>
          </p:cNvSpPr>
          <p:nvPr>
            <p:ph type="sldNum" sz="quarter" idx="4"/>
          </p:nvPr>
        </p:nvSpPr>
        <p:spPr>
          <a:xfrm>
            <a:off x="7560000" y="540000"/>
            <a:ext cx="1080000" cy="216000"/>
          </a:xfrm>
          <a:prstGeom prst="rect">
            <a:avLst/>
          </a:prstGeom>
        </p:spPr>
        <p:txBody>
          <a:bodyPr vert="horz" lIns="0" tIns="0" rIns="0" bIns="0" rtlCol="0" anchor="t" anchorCtr="0"/>
          <a:lstStyle>
            <a:lvl1pPr algn="r">
              <a:defRPr sz="900" b="0">
                <a:solidFill>
                  <a:schemeClr val="tx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3" cstate="print"/>
          <a:stretch>
            <a:fillRect/>
          </a:stretch>
        </p:blipFill>
        <p:spPr>
          <a:xfrm>
            <a:off x="457200" y="457200"/>
            <a:ext cx="1440000"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hf hdr="0"/>
  <p:txStyles>
    <p:titleStyle>
      <a:lvl1pPr algn="l" defTabSz="914400" rtl="0" eaLnBrk="1" latinLnBrk="0" hangingPunct="1">
        <a:spcBef>
          <a:spcPct val="0"/>
        </a:spcBef>
        <a:buNone/>
        <a:defRPr sz="32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Blip>
          <a:blip r:embed="rId14"/>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a:t> 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bg1"/>
                </a:solidFill>
              </a:defRPr>
            </a:lvl1pPr>
          </a:lstStyle>
          <a:p>
            <a:r>
              <a:rPr lang="cs-CZ"/>
              <a:t>28.11.2018</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bg1"/>
                </a:solidFill>
              </a:defRPr>
            </a:lvl1pPr>
          </a:lstStyle>
          <a:p>
            <a:r>
              <a:rPr lang="cs-CZ"/>
              <a:t>© 2018  STÁTNÍ ÚSTAV PRO KONTROLU LÉČIV</a:t>
            </a:r>
            <a:endParaRPr lang="cs-CZ" dirty="0"/>
          </a:p>
        </p:txBody>
      </p:sp>
      <p:sp>
        <p:nvSpPr>
          <p:cNvPr id="6" name="Zástupný symbol pro číslo snímku 5"/>
          <p:cNvSpPr>
            <a:spLocks noGrp="1"/>
          </p:cNvSpPr>
          <p:nvPr>
            <p:ph type="sldNum" sz="quarter" idx="4"/>
          </p:nvPr>
        </p:nvSpPr>
        <p:spPr>
          <a:xfrm>
            <a:off x="7560000" y="512700"/>
            <a:ext cx="1080000" cy="216000"/>
          </a:xfrm>
          <a:prstGeom prst="rect">
            <a:avLst/>
          </a:prstGeom>
        </p:spPr>
        <p:txBody>
          <a:bodyPr vert="horz" lIns="0" tIns="0" rIns="0" bIns="0" rtlCol="0" anchor="t" anchorCtr="0"/>
          <a:lstStyle>
            <a:lvl1pPr algn="r">
              <a:defRPr sz="900" b="0">
                <a:solidFill>
                  <a:schemeClr val="bg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1" y="457200"/>
            <a:ext cx="1439998"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hdr="0"/>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sukl.cz/hlaseni-o-vyskytu-zavady-v-jakosti-lecivych-pripravku"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mailto:zavady@sukl.cz"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ema.europa.eu/docs/en_GB/document_library/Regulatory_and_procedural_guideline/2009/10/WC500004404.pdf"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ema.europa.eu/documents/regulatory-procedural-guideline/compilation-community-procedures-inspections-exchange-information_en.pdf"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ukl.cz/zavady-v-jakosti-leciv"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sukl.cz/informace-sukl-ze-dne-14-9-2018"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hyperlink" Target="http://www.sukl.cz/prehled-zmen-v-registracich-lecivych-pripravku"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www.sukl.cz/souhrny-informaci-o-lecivech-a-zdravotnickych-prostredcich" TargetMode="External"/><Relationship Id="rId3" Type="http://schemas.openxmlformats.org/officeDocument/2006/relationships/hyperlink" Target="http://www.sukl.cz/" TargetMode="External"/><Relationship Id="rId7" Type="http://schemas.openxmlformats.org/officeDocument/2006/relationships/hyperlink" Target="http://www.sukl.cz/leciva-stazena-z-registracnich-duvodu"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www.sukl.cz/zavady-v-jakosti-leciv" TargetMode="External"/><Relationship Id="rId5" Type="http://schemas.openxmlformats.org/officeDocument/2006/relationships/hyperlink" Target="http://www.sukl.cz/rss" TargetMode="External"/><Relationship Id="rId4" Type="http://schemas.openxmlformats.org/officeDocument/2006/relationships/hyperlink" Target="http://www.sukl.cz/novinky-e-mailem"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sukl.cz/zavady-v-jakosti-leciv"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www.sukl.cz/souhrny-informaci-o-lecivech-a-zdravotnickych-prostredcich" TargetMode="External"/><Relationship Id="rId4" Type="http://schemas.openxmlformats.org/officeDocument/2006/relationships/hyperlink" Target="http://www.sukl.cz/leciva-stazena-z-registracnich-duvodu"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pristupy.sukl.cz/"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api.sukl.cz/content/pdf/HZNavodv2.pdf" TargetMode="External"/><Relationship Id="rId5" Type="http://schemas.openxmlformats.org/officeDocument/2006/relationships/hyperlink" Target="mailto:pristup@sukl.cz" TargetMode="External"/><Relationship Id="rId4" Type="http://schemas.openxmlformats.org/officeDocument/2006/relationships/hyperlink" Target="https://pristupy.sukl.cz/documents/distributori.pdf"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sukl.cz/leciva/upozorneni-pro-drzitele-rozhodnuti-o-registraci-vyrobce"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mailto:hlaseniOP@sukl.cz"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www.sukl.cz/hlaseni-pro-sukl"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mailto:zavady@sukl.cz"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5" name="Obrázek 4" descr="SÚKL - logo white.png"/>
          <p:cNvPicPr>
            <a:picLocks noChangeAspect="1"/>
          </p:cNvPicPr>
          <p:nvPr/>
        </p:nvPicPr>
        <p:blipFill>
          <a:blip r:embed="rId4" cstate="print"/>
          <a:stretch>
            <a:fillRect/>
          </a:stretch>
        </p:blipFill>
        <p:spPr>
          <a:xfrm>
            <a:off x="2773676" y="2942843"/>
            <a:ext cx="3596647" cy="972314"/>
          </a:xfrm>
          <a:prstGeom prst="rect">
            <a:avLst/>
          </a:prstGeom>
        </p:spPr>
      </p:pic>
      <p:sp>
        <p:nvSpPr>
          <p:cNvPr id="6" name="Zástupný symbol pro datum 5"/>
          <p:cNvSpPr>
            <a:spLocks noGrp="1"/>
          </p:cNvSpPr>
          <p:nvPr>
            <p:ph type="dt" sz="half" idx="10"/>
          </p:nvPr>
        </p:nvSpPr>
        <p:spPr>
          <a:xfrm>
            <a:off x="6912460" y="6356350"/>
            <a:ext cx="1800000" cy="360000"/>
          </a:xfrm>
        </p:spPr>
        <p:txBody>
          <a:bodyPr/>
          <a:lstStyle/>
          <a:p>
            <a:r>
              <a:rPr lang="cs-CZ">
                <a:solidFill>
                  <a:schemeClr val="bg1"/>
                </a:solidFill>
              </a:rPr>
              <a:t>28.11.2018</a:t>
            </a:r>
            <a:endParaRPr lang="cs-CZ" dirty="0">
              <a:solidFill>
                <a:schemeClr val="bg1"/>
              </a:solidFill>
            </a:endParaRPr>
          </a:p>
        </p:txBody>
      </p:sp>
      <p:sp>
        <p:nvSpPr>
          <p:cNvPr id="8" name="Zástupný symbol pro zápatí 7"/>
          <p:cNvSpPr>
            <a:spLocks noGrp="1"/>
          </p:cNvSpPr>
          <p:nvPr>
            <p:ph type="ftr" sz="quarter" idx="3"/>
          </p:nvPr>
        </p:nvSpPr>
        <p:spPr/>
        <p:txBody>
          <a:bodyPr/>
          <a:lstStyle/>
          <a:p>
            <a:r>
              <a:rPr lang="cs-CZ">
                <a:solidFill>
                  <a:schemeClr val="bg1"/>
                </a:solidFill>
              </a:rPr>
              <a:t>© 2018  STÁTNÍ ÚSTAV PRO KONTROLU LÉČIV</a:t>
            </a:r>
            <a:endParaRPr lang="cs-CZ" dirty="0">
              <a:solidFill>
                <a:schemeClr val="bg1"/>
              </a:solidFill>
            </a:endParaRPr>
          </a:p>
        </p:txBody>
      </p:sp>
      <p:sp>
        <p:nvSpPr>
          <p:cNvPr id="2" name="Zástupný symbol pro číslo snímku 1"/>
          <p:cNvSpPr>
            <a:spLocks noGrp="1"/>
          </p:cNvSpPr>
          <p:nvPr>
            <p:ph type="sldNum" sz="quarter" idx="12"/>
          </p:nvPr>
        </p:nvSpPr>
        <p:spPr/>
        <p:txBody>
          <a:bodyPr/>
          <a:lstStyle/>
          <a:p>
            <a:fld id="{3F7E86AA-FCC7-45ED-BAA9-A02C04DFE918}" type="slidenum">
              <a:rPr lang="cs-CZ" smtClean="0"/>
              <a:pPr/>
              <a:t>1</a:t>
            </a:fld>
            <a:endParaRPr lang="cs-CZ" dirty="0"/>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a:xfrm>
            <a:off x="2186735" y="2168860"/>
            <a:ext cx="6480000" cy="2835314"/>
          </a:xfrm>
        </p:spPr>
        <p:txBody>
          <a:bodyPr>
            <a:normAutofit/>
          </a:bodyPr>
          <a:lstStyle/>
          <a:p>
            <a:r>
              <a:rPr lang="cs-CZ" dirty="0"/>
              <a:t>HLÁŠENÍ ZÁVAD V JAKOSTI LÉČIVÝCH PŘÍPRAVKŮ A NEÚSPĚŠNÉHO OVĚŘENÍ OCHRANNÝCH PRVKŮ</a:t>
            </a:r>
            <a:br>
              <a:rPr lang="cs-CZ" dirty="0"/>
            </a:br>
            <a:endParaRPr lang="cs-CZ" dirty="0">
              <a:solidFill>
                <a:schemeClr val="bg1"/>
              </a:solidFill>
            </a:endParaRPr>
          </a:p>
        </p:txBody>
      </p:sp>
      <p:sp>
        <p:nvSpPr>
          <p:cNvPr id="15" name="Podnadpis 14"/>
          <p:cNvSpPr>
            <a:spLocks noGrp="1"/>
          </p:cNvSpPr>
          <p:nvPr>
            <p:ph type="subTitle" idx="1"/>
          </p:nvPr>
        </p:nvSpPr>
        <p:spPr>
          <a:xfrm>
            <a:off x="2186735" y="4374105"/>
            <a:ext cx="6480000" cy="1349950"/>
          </a:xfrm>
        </p:spPr>
        <p:txBody>
          <a:bodyPr>
            <a:normAutofit/>
          </a:bodyPr>
          <a:lstStyle/>
          <a:p>
            <a:endParaRPr lang="cs-CZ" sz="2200" dirty="0">
              <a:solidFill>
                <a:schemeClr val="bg1"/>
              </a:solidFill>
            </a:endParaRPr>
          </a:p>
          <a:p>
            <a:r>
              <a:rPr lang="cs-CZ" sz="2200" dirty="0">
                <a:solidFill>
                  <a:schemeClr val="bg1"/>
                </a:solidFill>
              </a:rPr>
              <a:t>Mgr. Eva Komrsková</a:t>
            </a:r>
          </a:p>
          <a:p>
            <a:r>
              <a:rPr lang="cs-CZ" sz="2200" dirty="0">
                <a:solidFill>
                  <a:schemeClr val="bg1"/>
                </a:solidFill>
              </a:rPr>
              <a:t>Oddělení závad v jakosti SÚKL</a:t>
            </a:r>
          </a:p>
        </p:txBody>
      </p:sp>
      <p:sp>
        <p:nvSpPr>
          <p:cNvPr id="2" name="Zástupný symbol pro datum 1"/>
          <p:cNvSpPr>
            <a:spLocks noGrp="1"/>
          </p:cNvSpPr>
          <p:nvPr>
            <p:ph type="dt" sz="half" idx="10"/>
          </p:nvPr>
        </p:nvSpPr>
        <p:spPr/>
        <p:txBody>
          <a:bodyPr/>
          <a:lstStyle/>
          <a:p>
            <a:r>
              <a:rPr lang="cs-CZ"/>
              <a:t>28.11.2018</a:t>
            </a:r>
            <a:endParaRPr lang="cs-CZ" dirty="0"/>
          </a:p>
        </p:txBody>
      </p:sp>
      <p:sp>
        <p:nvSpPr>
          <p:cNvPr id="4" name="Zástupný symbol pro zápatí 3"/>
          <p:cNvSpPr>
            <a:spLocks noGrp="1"/>
          </p:cNvSpPr>
          <p:nvPr>
            <p:ph type="ftr" sz="quarter" idx="11"/>
          </p:nvPr>
        </p:nvSpPr>
        <p:spPr/>
        <p:txBody>
          <a:bodyPr/>
          <a:lstStyle/>
          <a:p>
            <a:r>
              <a:rPr lang="cs-CZ"/>
              <a:t>© 2018  STÁTNÍ ÚSTAV PRO KONTROLU LÉČIV</a:t>
            </a:r>
            <a:endParaRPr lang="cs-CZ" dirty="0"/>
          </a:p>
        </p:txBody>
      </p:sp>
      <p:sp>
        <p:nvSpPr>
          <p:cNvPr id="3" name="Zástupný symbol pro číslo snímku 2"/>
          <p:cNvSpPr>
            <a:spLocks noGrp="1"/>
          </p:cNvSpPr>
          <p:nvPr>
            <p:ph type="sldNum" sz="quarter" idx="12"/>
          </p:nvPr>
        </p:nvSpPr>
        <p:spPr/>
        <p:txBody>
          <a:bodyPr/>
          <a:lstStyle/>
          <a:p>
            <a:fld id="{3F7E86AA-FCC7-45ED-BAA9-A02C04DFE918}" type="slidenum">
              <a:rPr lang="cs-CZ" smtClean="0"/>
              <a:pPr/>
              <a:t>2</a:t>
            </a:fld>
            <a:endParaRPr lang="cs-CZ" dirty="0"/>
          </a:p>
        </p:txBody>
      </p:sp>
      <p:sp>
        <p:nvSpPr>
          <p:cNvPr id="7" name="Zástupný symbol pro text 6"/>
          <p:cNvSpPr>
            <a:spLocks noGrp="1"/>
          </p:cNvSpPr>
          <p:nvPr>
            <p:ph type="body" sz="quarter" idx="13"/>
          </p:nvPr>
        </p:nvSpPr>
        <p:spPr/>
        <p:txBody>
          <a:bodyPr/>
          <a:lstStyle/>
          <a:p>
            <a:r>
              <a:rPr lang="cs-CZ" dirty="0"/>
              <a:t>Hlášení závad v jakosti léčivých přípravků a neúspěšného ověření ochranných prvků</a:t>
            </a:r>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98730"/>
            <a:ext cx="8229600" cy="1143000"/>
          </a:xfrm>
        </p:spPr>
        <p:txBody>
          <a:bodyPr/>
          <a:lstStyle/>
          <a:p>
            <a:r>
              <a:rPr lang="cs-CZ" dirty="0"/>
              <a:t>OBSAH</a:t>
            </a:r>
            <a:endParaRPr lang="cs-CZ" dirty="0">
              <a:highlight>
                <a:srgbClr val="FFFF00"/>
              </a:highlight>
            </a:endParaRPr>
          </a:p>
        </p:txBody>
      </p:sp>
      <p:sp>
        <p:nvSpPr>
          <p:cNvPr id="3" name="Zástupný symbol pro obsah 2"/>
          <p:cNvSpPr>
            <a:spLocks noGrp="1"/>
          </p:cNvSpPr>
          <p:nvPr>
            <p:ph idx="1"/>
          </p:nvPr>
        </p:nvSpPr>
        <p:spPr>
          <a:xfrm>
            <a:off x="476545" y="2213865"/>
            <a:ext cx="8229600" cy="3600000"/>
          </a:xfrm>
        </p:spPr>
        <p:txBody>
          <a:bodyPr>
            <a:normAutofit fontScale="47500" lnSpcReduction="20000"/>
          </a:bodyPr>
          <a:lstStyle/>
          <a:p>
            <a:pPr marL="0" indent="0">
              <a:buNone/>
            </a:pPr>
            <a:r>
              <a:rPr lang="cs-CZ" sz="4500" u="sng" dirty="0"/>
              <a:t>I. Hlášení závad v jakosti léčivých přípravků u distributorů</a:t>
            </a:r>
          </a:p>
          <a:p>
            <a:r>
              <a:rPr lang="cs-CZ" sz="4000" dirty="0"/>
              <a:t>Definice závady v jakosti</a:t>
            </a:r>
          </a:p>
          <a:p>
            <a:r>
              <a:rPr lang="cs-CZ" sz="4000" dirty="0"/>
              <a:t>Legislativa</a:t>
            </a:r>
          </a:p>
          <a:p>
            <a:r>
              <a:rPr lang="cs-CZ" sz="4000" dirty="0"/>
              <a:t>Klasifikace a rozsah závady v jakosti</a:t>
            </a:r>
          </a:p>
          <a:p>
            <a:r>
              <a:rPr lang="cs-CZ" sz="4000" dirty="0"/>
              <a:t>Opatření při závadách v jakosti</a:t>
            </a:r>
          </a:p>
          <a:p>
            <a:r>
              <a:rPr lang="cs-CZ" sz="4000" dirty="0"/>
              <a:t>Další opatření</a:t>
            </a:r>
          </a:p>
          <a:p>
            <a:r>
              <a:rPr lang="cs-CZ" sz="4000" dirty="0"/>
              <a:t>Zajištění informovanosti o závadách a dalších opatřeních</a:t>
            </a:r>
          </a:p>
          <a:p>
            <a:pPr marL="0" indent="0">
              <a:buNone/>
            </a:pPr>
            <a:endParaRPr lang="cs-CZ" sz="4000" dirty="0"/>
          </a:p>
          <a:p>
            <a:pPr marL="0" indent="0">
              <a:buNone/>
            </a:pPr>
            <a:r>
              <a:rPr lang="cs-CZ" sz="4500" u="sng" dirty="0"/>
              <a:t>II. Hlášení neúspěšného ověření ochranných prvků</a:t>
            </a:r>
          </a:p>
          <a:p>
            <a:r>
              <a:rPr lang="cs-CZ" sz="4000" dirty="0"/>
              <a:t>Neúspěšné ověření ochranných prvků</a:t>
            </a:r>
          </a:p>
          <a:p>
            <a:r>
              <a:rPr lang="cs-CZ" sz="4000" dirty="0"/>
              <a:t>Hlášení neúspěšného ověření ochranných prvků</a:t>
            </a:r>
          </a:p>
          <a:p>
            <a:r>
              <a:rPr lang="cs-CZ" sz="4000" dirty="0"/>
              <a:t>Procesy neúspěšného ověření ochranných prvků</a:t>
            </a:r>
          </a:p>
          <a:p>
            <a:pPr marL="0" indent="0">
              <a:buNone/>
            </a:pPr>
            <a:endParaRPr lang="cs-CZ" dirty="0"/>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3</a:t>
            </a:fld>
            <a:endParaRPr lang="cs-CZ"/>
          </a:p>
        </p:txBody>
      </p:sp>
      <p:sp>
        <p:nvSpPr>
          <p:cNvPr id="7" name="Zástupný symbol pro text 6"/>
          <p:cNvSpPr>
            <a:spLocks noGrp="1"/>
          </p:cNvSpPr>
          <p:nvPr>
            <p:ph type="body" sz="quarter" idx="13"/>
          </p:nvPr>
        </p:nvSpPr>
        <p:spPr>
          <a:xfrm>
            <a:off x="2188800" y="504000"/>
            <a:ext cx="5040000" cy="269706"/>
          </a:xfrm>
        </p:spPr>
        <p:txBody>
          <a:bodyPr/>
          <a:lstStyle/>
          <a:p>
            <a:r>
              <a:rPr lang="cs-CZ" dirty="0"/>
              <a:t>Hlášení závad v jakosti léčivých přípravků a neúspěšného ověření ochranných prvků</a:t>
            </a:r>
          </a:p>
          <a:p>
            <a:endParaRPr lang="cs-CZ" dirty="0"/>
          </a:p>
        </p:txBody>
      </p:sp>
    </p:spTree>
    <p:extLst>
      <p:ext uri="{BB962C8B-B14F-4D97-AF65-F5344CB8AC3E}">
        <p14:creationId xmlns:p14="http://schemas.microsoft.com/office/powerpoint/2010/main" val="184022050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p:txBody>
          <a:bodyPr>
            <a:normAutofit/>
          </a:bodyPr>
          <a:lstStyle/>
          <a:p>
            <a:r>
              <a:rPr lang="cs-CZ" dirty="0"/>
              <a:t>Co je závada v jakosti?</a:t>
            </a:r>
          </a:p>
        </p:txBody>
      </p:sp>
      <p:sp>
        <p:nvSpPr>
          <p:cNvPr id="20" name="Zástupný symbol pro obsah 19"/>
          <p:cNvSpPr>
            <a:spLocks noGrp="1"/>
          </p:cNvSpPr>
          <p:nvPr>
            <p:ph idx="1"/>
          </p:nvPr>
        </p:nvSpPr>
        <p:spPr/>
        <p:txBody>
          <a:bodyPr>
            <a:normAutofit/>
          </a:bodyPr>
          <a:lstStyle/>
          <a:p>
            <a:endParaRPr lang="cs-CZ" dirty="0"/>
          </a:p>
          <a:p>
            <a:pPr algn="just"/>
            <a:r>
              <a:rPr lang="cs-CZ" dirty="0"/>
              <a:t>jakýkoliv nesoulad s platnou registrační dokumentací přípravku, lékopisem či jiným obecně přijatým standardem</a:t>
            </a:r>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4</a:t>
            </a:fld>
            <a:endParaRPr lang="cs-CZ"/>
          </a:p>
        </p:txBody>
      </p:sp>
      <p:sp>
        <p:nvSpPr>
          <p:cNvPr id="21" name="Zástupný symbol pro text 20"/>
          <p:cNvSpPr>
            <a:spLocks noGrp="1"/>
          </p:cNvSpPr>
          <p:nvPr>
            <p:ph type="body" sz="quarter" idx="13"/>
          </p:nvPr>
        </p:nvSpPr>
        <p:spPr/>
        <p:txBody>
          <a:bodyPr/>
          <a:lstStyle/>
          <a:p>
            <a:r>
              <a:rPr lang="cs-CZ" dirty="0"/>
              <a:t>Hlášení závad v jakosti léčivých přípravků u distributorů</a:t>
            </a:r>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538790"/>
            <a:ext cx="8229600" cy="990110"/>
          </a:xfrm>
        </p:spPr>
        <p:txBody>
          <a:bodyPr>
            <a:normAutofit fontScale="90000"/>
          </a:bodyPr>
          <a:lstStyle/>
          <a:p>
            <a:r>
              <a:rPr lang="cs-CZ" sz="3600" dirty="0"/>
              <a:t>LEGISLATIVA – povinnosti provozovatele</a:t>
            </a:r>
            <a:br>
              <a:rPr lang="cs-CZ" sz="2400" dirty="0"/>
            </a:br>
            <a:br>
              <a:rPr lang="cs-CZ" sz="2000" dirty="0"/>
            </a:br>
            <a:r>
              <a:rPr lang="cs-CZ" sz="2000" dirty="0"/>
              <a:t>Zákon č. 378/2007 Sb., o léčivech a o změnách některých souvisejících zákonů (zákon o léčivech), ve znění pozdějších předpisů</a:t>
            </a:r>
            <a:br>
              <a:rPr lang="cs-CZ" dirty="0"/>
            </a:br>
            <a:endParaRPr lang="cs-CZ" dirty="0"/>
          </a:p>
        </p:txBody>
      </p:sp>
      <p:sp>
        <p:nvSpPr>
          <p:cNvPr id="3" name="Zástupný symbol pro obsah 2"/>
          <p:cNvSpPr>
            <a:spLocks noGrp="1"/>
          </p:cNvSpPr>
          <p:nvPr>
            <p:ph idx="1"/>
          </p:nvPr>
        </p:nvSpPr>
        <p:spPr>
          <a:xfrm>
            <a:off x="457200" y="2618910"/>
            <a:ext cx="8229600" cy="3501090"/>
          </a:xfrm>
        </p:spPr>
        <p:txBody>
          <a:bodyPr>
            <a:normAutofit fontScale="70000" lnSpcReduction="20000"/>
          </a:bodyPr>
          <a:lstStyle/>
          <a:p>
            <a:r>
              <a:rPr lang="cs-CZ" sz="4000" b="1" u="sng" dirty="0"/>
              <a:t>§ 23 odst. 1 </a:t>
            </a:r>
          </a:p>
          <a:p>
            <a:pPr marL="0" indent="0">
              <a:buNone/>
            </a:pPr>
            <a:endParaRPr lang="cs-CZ" sz="1600" b="1" u="sng" dirty="0"/>
          </a:p>
          <a:p>
            <a:pPr marL="0" indent="0" algn="just">
              <a:buNone/>
            </a:pPr>
            <a:r>
              <a:rPr lang="cs-CZ" sz="2700" b="1" dirty="0"/>
              <a:t>písm. b) </a:t>
            </a:r>
            <a:r>
              <a:rPr lang="cs-CZ" sz="2700" dirty="0"/>
              <a:t>- při výskytu </a:t>
            </a:r>
            <a:r>
              <a:rPr lang="cs-CZ" sz="2700" u="sng" dirty="0"/>
              <a:t>závady v jakosti </a:t>
            </a:r>
            <a:r>
              <a:rPr lang="cs-CZ" sz="2700" dirty="0"/>
              <a:t>léčiva nebo pomocné látky vyhodnotit jejich závažnost a provést opatření směřující k zajištění nápravy, včetně jejich případného stažení z oběhu; přijatá opatření neprodleně oznámit Ústavu,</a:t>
            </a:r>
          </a:p>
          <a:p>
            <a:pPr marL="0" indent="0" algn="just">
              <a:buNone/>
            </a:pPr>
            <a:r>
              <a:rPr lang="cs-CZ" sz="2700" b="1" dirty="0"/>
              <a:t>písm. c) </a:t>
            </a:r>
            <a:r>
              <a:rPr lang="cs-CZ" sz="2700" dirty="0"/>
              <a:t>- neprodleně oznámit Ústavu </a:t>
            </a:r>
            <a:r>
              <a:rPr lang="cs-CZ" sz="2700" u="sng" dirty="0"/>
              <a:t>podezření z výskytu závady v jakosti </a:t>
            </a:r>
            <a:r>
              <a:rPr lang="cs-CZ" sz="2700" dirty="0"/>
              <a:t>léčiva nebo pomocné látky, které vedou ke stažení léčiva nebo pomocné látky z oběhu,</a:t>
            </a:r>
          </a:p>
          <a:p>
            <a:pPr marL="0" indent="0" algn="just">
              <a:buNone/>
            </a:pPr>
            <a:r>
              <a:rPr lang="cs-CZ" sz="2700" b="1" dirty="0"/>
              <a:t>písm. d) </a:t>
            </a:r>
            <a:r>
              <a:rPr lang="cs-CZ" sz="2700" dirty="0"/>
              <a:t>- v případě potřeby ověření jakosti léčivého přípravku poskytnout Ústavu jeho </a:t>
            </a:r>
            <a:r>
              <a:rPr lang="cs-CZ" sz="2700" u="sng" dirty="0"/>
              <a:t>vzorek</a:t>
            </a:r>
            <a:r>
              <a:rPr lang="cs-CZ" sz="2700" dirty="0"/>
              <a:t>,</a:t>
            </a:r>
          </a:p>
          <a:p>
            <a:pPr marL="0" indent="0" algn="just">
              <a:buNone/>
            </a:pPr>
            <a:r>
              <a:rPr lang="cs-CZ" sz="2700" b="1" dirty="0"/>
              <a:t>písm. e) </a:t>
            </a:r>
            <a:r>
              <a:rPr lang="cs-CZ" sz="2700" dirty="0"/>
              <a:t>- provést veškerá opatření potřebná ke stažení léčivého přípravku z trhu v případě, že </a:t>
            </a:r>
            <a:r>
              <a:rPr lang="cs-CZ" sz="2700" u="sng" dirty="0"/>
              <a:t>držitel rozhodnutí o registraci </a:t>
            </a:r>
            <a:r>
              <a:rPr lang="cs-CZ" sz="2700" dirty="0"/>
              <a:t>přijme při výskytu závady v jakosti léčiva nebo pomocné látky opatření spočívající ve stažení, a to </a:t>
            </a:r>
            <a:r>
              <a:rPr lang="cs-CZ" sz="2700" u="sng" dirty="0"/>
              <a:t>v rozsahu a způsobem</a:t>
            </a:r>
            <a:r>
              <a:rPr lang="cs-CZ" sz="2700" dirty="0"/>
              <a:t>, který držitel rozhodnutí o registraci provozovateli sdělí.</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5</a:t>
            </a:fld>
            <a:endParaRPr lang="cs-CZ" dirty="0"/>
          </a:p>
        </p:txBody>
      </p:sp>
      <p:sp>
        <p:nvSpPr>
          <p:cNvPr id="7" name="Zástupný symbol pro text 6"/>
          <p:cNvSpPr>
            <a:spLocks noGrp="1"/>
          </p:cNvSpPr>
          <p:nvPr>
            <p:ph type="body" sz="quarter" idx="13"/>
          </p:nvPr>
        </p:nvSpPr>
        <p:spPr/>
        <p:txBody>
          <a:bodyPr/>
          <a:lstStyle/>
          <a:p>
            <a:r>
              <a:rPr lang="cs-CZ" dirty="0"/>
              <a:t>Hlášení závad v jakosti léčivých přípravků u distributorů</a:t>
            </a:r>
          </a:p>
        </p:txBody>
      </p:sp>
    </p:spTree>
    <p:extLst>
      <p:ext uri="{BB962C8B-B14F-4D97-AF65-F5344CB8AC3E}">
        <p14:creationId xmlns:p14="http://schemas.microsoft.com/office/powerpoint/2010/main" val="1086536325"/>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538790"/>
            <a:ext cx="8229600" cy="990110"/>
          </a:xfrm>
        </p:spPr>
        <p:txBody>
          <a:bodyPr>
            <a:normAutofit fontScale="90000"/>
          </a:bodyPr>
          <a:lstStyle/>
          <a:p>
            <a:r>
              <a:rPr lang="cs-CZ" sz="3600" dirty="0"/>
              <a:t>LEGISLATIVA – povinnosti provozovatele</a:t>
            </a:r>
            <a:br>
              <a:rPr lang="cs-CZ" sz="2400" dirty="0"/>
            </a:br>
            <a:br>
              <a:rPr lang="cs-CZ" sz="2000" dirty="0"/>
            </a:br>
            <a:r>
              <a:rPr lang="cs-CZ" sz="2000" dirty="0"/>
              <a:t>Zákon č. 378/2007 Sb., o léčivech a o změnách některých souvisejících zákonů (zákon o léčivech), ve znění pozdějších předpisů</a:t>
            </a:r>
            <a:br>
              <a:rPr lang="cs-CZ" dirty="0"/>
            </a:br>
            <a:endParaRPr lang="cs-CZ" dirty="0"/>
          </a:p>
        </p:txBody>
      </p:sp>
      <p:sp>
        <p:nvSpPr>
          <p:cNvPr id="3" name="Zástupný symbol pro obsah 2"/>
          <p:cNvSpPr>
            <a:spLocks noGrp="1"/>
          </p:cNvSpPr>
          <p:nvPr>
            <p:ph idx="1"/>
          </p:nvPr>
        </p:nvSpPr>
        <p:spPr/>
        <p:txBody>
          <a:bodyPr>
            <a:normAutofit lnSpcReduction="10000"/>
          </a:bodyPr>
          <a:lstStyle/>
          <a:p>
            <a:pPr algn="just"/>
            <a:r>
              <a:rPr lang="cs-CZ" b="1" u="sng" dirty="0"/>
              <a:t>§ 23 odst. 2</a:t>
            </a:r>
          </a:p>
          <a:p>
            <a:pPr marL="0" indent="0" algn="just">
              <a:buNone/>
            </a:pPr>
            <a:endParaRPr lang="cs-CZ" sz="1100" b="1" u="sng" dirty="0"/>
          </a:p>
          <a:p>
            <a:pPr marL="0" indent="0" algn="just">
              <a:buNone/>
            </a:pPr>
            <a:r>
              <a:rPr lang="cs-CZ" dirty="0"/>
              <a:t>Provozovatel nesmí uvádět na trh a do oběhu nebo používat při poskytování zdravotních služeb léčiva:</a:t>
            </a:r>
          </a:p>
          <a:p>
            <a:pPr marL="0" indent="0" algn="just">
              <a:buNone/>
            </a:pPr>
            <a:endParaRPr lang="cs-CZ" sz="1050" dirty="0"/>
          </a:p>
          <a:p>
            <a:pPr marL="457200" indent="-457200" algn="just">
              <a:buFont typeface="+mj-lt"/>
              <a:buAutoNum type="alphaLcParenR"/>
            </a:pPr>
            <a:r>
              <a:rPr lang="cs-CZ" sz="2400" dirty="0"/>
              <a:t>s prošlou dobou použitelnosti, </a:t>
            </a:r>
          </a:p>
          <a:p>
            <a:pPr marL="457200" indent="-457200" algn="just">
              <a:buFont typeface="+mj-lt"/>
              <a:buAutoNum type="alphaLcParenR"/>
            </a:pPr>
            <a:r>
              <a:rPr lang="cs-CZ" sz="2400" dirty="0"/>
              <a:t>se závadou v jakosti, pokud Ústav nevydal rozhodnutí podle </a:t>
            </a:r>
          </a:p>
          <a:p>
            <a:pPr marL="0" indent="0" algn="just">
              <a:buNone/>
            </a:pPr>
            <a:r>
              <a:rPr lang="cs-CZ" sz="2400" dirty="0"/>
              <a:t>       § 13 odst. 2 písm. n),</a:t>
            </a:r>
          </a:p>
          <a:p>
            <a:pPr marL="0" indent="0" algn="just">
              <a:buNone/>
            </a:pPr>
            <a:r>
              <a:rPr lang="cs-CZ" sz="2400" dirty="0"/>
              <a:t>c)    o nichž tak rozhodl Ústav.</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dirty="0"/>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6</a:t>
            </a:fld>
            <a:endParaRPr lang="cs-CZ" dirty="0"/>
          </a:p>
        </p:txBody>
      </p:sp>
      <p:sp>
        <p:nvSpPr>
          <p:cNvPr id="7" name="Zástupný symbol pro text 6"/>
          <p:cNvSpPr>
            <a:spLocks noGrp="1"/>
          </p:cNvSpPr>
          <p:nvPr>
            <p:ph type="body" sz="quarter" idx="13"/>
          </p:nvPr>
        </p:nvSpPr>
        <p:spPr/>
        <p:txBody>
          <a:bodyPr/>
          <a:lstStyle/>
          <a:p>
            <a:r>
              <a:rPr lang="cs-CZ" dirty="0"/>
              <a:t>Hlášení závad v jakosti léčivých přípravků u distributorů</a:t>
            </a:r>
          </a:p>
        </p:txBody>
      </p:sp>
      <p:sp>
        <p:nvSpPr>
          <p:cNvPr id="9" name="Zaoblený obdélník 8"/>
          <p:cNvSpPr/>
          <p:nvPr/>
        </p:nvSpPr>
        <p:spPr>
          <a:xfrm>
            <a:off x="941418" y="4576628"/>
            <a:ext cx="2565285" cy="405044"/>
          </a:xfrm>
          <a:prstGeom prst="roundRect">
            <a:avLst/>
          </a:prstGeom>
          <a:no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81569538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8730"/>
            <a:ext cx="8229600" cy="1485165"/>
          </a:xfrm>
        </p:spPr>
        <p:txBody>
          <a:bodyPr>
            <a:normAutofit fontScale="90000"/>
          </a:bodyPr>
          <a:lstStyle/>
          <a:p>
            <a:r>
              <a:rPr lang="cs-CZ" sz="3600" dirty="0"/>
              <a:t>LEGISLATIVA – povinnosti distributora</a:t>
            </a:r>
            <a:br>
              <a:rPr lang="cs-CZ" sz="3600" dirty="0"/>
            </a:br>
            <a:br>
              <a:rPr lang="cs-CZ" sz="1600" dirty="0"/>
            </a:br>
            <a:r>
              <a:rPr lang="cs-CZ" sz="2000" dirty="0"/>
              <a:t>Zákon č. 378/2007 Sb., o léčivech a o změnách některých souvisejících zákonů (zákon o léčivech), ve znění pozdějších předpisů</a:t>
            </a:r>
          </a:p>
        </p:txBody>
      </p:sp>
      <p:sp>
        <p:nvSpPr>
          <p:cNvPr id="3" name="Zástupný symbol pro obsah 2"/>
          <p:cNvSpPr>
            <a:spLocks noGrp="1"/>
          </p:cNvSpPr>
          <p:nvPr>
            <p:ph idx="1"/>
          </p:nvPr>
        </p:nvSpPr>
        <p:spPr>
          <a:xfrm>
            <a:off x="431540" y="2618910"/>
            <a:ext cx="8229600" cy="3600000"/>
          </a:xfrm>
        </p:spPr>
        <p:txBody>
          <a:bodyPr>
            <a:normAutofit/>
          </a:bodyPr>
          <a:lstStyle/>
          <a:p>
            <a:r>
              <a:rPr lang="cs-CZ" b="1" u="sng" dirty="0"/>
              <a:t>§ 77 odst. 1 písm. d) </a:t>
            </a:r>
          </a:p>
          <a:p>
            <a:pPr marL="0" indent="0">
              <a:buNone/>
            </a:pPr>
            <a:endParaRPr lang="cs-CZ" sz="1400" b="1" dirty="0"/>
          </a:p>
          <a:p>
            <a:pPr marL="0" indent="0" algn="just">
              <a:buNone/>
            </a:pPr>
            <a:r>
              <a:rPr lang="cs-CZ" sz="2400" dirty="0"/>
              <a:t>mít účinný systém k zajištění </a:t>
            </a:r>
            <a:r>
              <a:rPr lang="cs-CZ" sz="2400" u="sng" dirty="0"/>
              <a:t>stažení</a:t>
            </a:r>
            <a:r>
              <a:rPr lang="cs-CZ" sz="2400" dirty="0"/>
              <a:t> léčivého přípravku z oběhu; v rámci tohoto systému je distributor povinen </a:t>
            </a:r>
            <a:r>
              <a:rPr lang="cs-CZ" sz="2400" u="sng" dirty="0"/>
              <a:t>předat informace o závadách</a:t>
            </a:r>
            <a:r>
              <a:rPr lang="cs-CZ" sz="2400" b="1" dirty="0"/>
              <a:t> </a:t>
            </a:r>
            <a:r>
              <a:rPr lang="cs-CZ" sz="2400" dirty="0"/>
              <a:t>léčivých přípravků neprodleně všem svým odběratelům a spolupracovat s výrobcem příslušného léčivého přípravku a s držitelem rozhodnutí o registraci.</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7</a:t>
            </a:fld>
            <a:endParaRPr lang="cs-CZ" dirty="0"/>
          </a:p>
        </p:txBody>
      </p:sp>
      <p:sp>
        <p:nvSpPr>
          <p:cNvPr id="7" name="Zástupný symbol pro text 6"/>
          <p:cNvSpPr>
            <a:spLocks noGrp="1"/>
          </p:cNvSpPr>
          <p:nvPr>
            <p:ph type="body" sz="quarter" idx="13"/>
          </p:nvPr>
        </p:nvSpPr>
        <p:spPr/>
        <p:txBody>
          <a:bodyPr/>
          <a:lstStyle/>
          <a:p>
            <a:r>
              <a:rPr lang="cs-CZ" dirty="0"/>
              <a:t>Hlášení závad v jakosti léčivých přípravků u distributorů</a:t>
            </a:r>
          </a:p>
        </p:txBody>
      </p:sp>
    </p:spTree>
    <p:extLst>
      <p:ext uri="{BB962C8B-B14F-4D97-AF65-F5344CB8AC3E}">
        <p14:creationId xmlns:p14="http://schemas.microsoft.com/office/powerpoint/2010/main" val="417567468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1143000"/>
          </a:xfrm>
        </p:spPr>
        <p:txBody>
          <a:bodyPr/>
          <a:lstStyle/>
          <a:p>
            <a:r>
              <a:rPr lang="cs-CZ" dirty="0"/>
              <a:t>Jak nahlásit závadu v jakosti na SÚKL?</a:t>
            </a:r>
          </a:p>
        </p:txBody>
      </p:sp>
      <p:sp>
        <p:nvSpPr>
          <p:cNvPr id="3" name="Zástupný symbol pro obsah 2"/>
          <p:cNvSpPr>
            <a:spLocks noGrp="1"/>
          </p:cNvSpPr>
          <p:nvPr>
            <p:ph idx="1"/>
          </p:nvPr>
        </p:nvSpPr>
        <p:spPr>
          <a:xfrm>
            <a:off x="431540" y="1943835"/>
            <a:ext cx="8229600" cy="3600000"/>
          </a:xfrm>
        </p:spPr>
        <p:txBody>
          <a:bodyPr/>
          <a:lstStyle/>
          <a:p>
            <a:r>
              <a:rPr lang="cs-CZ" sz="2000" dirty="0">
                <a:hlinkClick r:id="rId3"/>
              </a:rPr>
              <a:t>http://www.sukl.cz/hlaseni-o-vyskytu-zavady-v-jakosti-lecivych-pripravku</a:t>
            </a:r>
            <a:r>
              <a:rPr lang="cs-CZ" sz="2000" dirty="0"/>
              <a:t> </a:t>
            </a:r>
          </a:p>
          <a:p>
            <a:r>
              <a:rPr lang="cs-CZ" sz="2000" dirty="0">
                <a:hlinkClick r:id="rId4"/>
              </a:rPr>
              <a:t>zavady@sukl.cz</a:t>
            </a:r>
            <a:r>
              <a:rPr lang="cs-CZ" sz="2000" dirty="0"/>
              <a:t> </a:t>
            </a:r>
            <a:endParaRPr lang="cs-CZ" sz="1800" dirty="0"/>
          </a:p>
          <a:p>
            <a:pPr marL="0" indent="0">
              <a:buNone/>
            </a:pPr>
            <a:endParaRPr lang="cs-CZ" dirty="0"/>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8</a:t>
            </a:fld>
            <a:endParaRPr lang="cs-CZ" dirty="0"/>
          </a:p>
        </p:txBody>
      </p:sp>
      <p:sp>
        <p:nvSpPr>
          <p:cNvPr id="7" name="Zástupný symbol pro text 6"/>
          <p:cNvSpPr>
            <a:spLocks noGrp="1"/>
          </p:cNvSpPr>
          <p:nvPr>
            <p:ph type="body" sz="quarter" idx="13"/>
          </p:nvPr>
        </p:nvSpPr>
        <p:spPr/>
        <p:txBody>
          <a:bodyPr/>
          <a:lstStyle/>
          <a:p>
            <a:r>
              <a:rPr lang="cs-CZ" dirty="0"/>
              <a:t>Hlášení závad v jakosti léčivých přípravků u distributorů</a:t>
            </a:r>
          </a:p>
          <a:p>
            <a:endParaRPr lang="cs-CZ"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2492" y="2764279"/>
            <a:ext cx="4733152" cy="2776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Z:\My Documents\SeMiNáŘe\DOZ\ZJ\MOJE\formular.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67155" y="2521891"/>
            <a:ext cx="2661231" cy="3832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786464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1133745"/>
            <a:ext cx="8229600" cy="1143000"/>
          </a:xfrm>
        </p:spPr>
        <p:txBody>
          <a:bodyPr/>
          <a:lstStyle/>
          <a:p>
            <a:r>
              <a:rPr lang="cs-CZ" dirty="0"/>
              <a:t>KLASIFIKACE ZÁVAD V JAKOSTI </a:t>
            </a:r>
            <a:br>
              <a:rPr lang="cs-CZ" dirty="0"/>
            </a:br>
            <a:r>
              <a:rPr lang="cs-CZ" sz="2400" b="0" dirty="0"/>
              <a:t>dle závažnosti dopadu na zdraví pacienta:</a:t>
            </a:r>
          </a:p>
        </p:txBody>
      </p:sp>
      <p:sp>
        <p:nvSpPr>
          <p:cNvPr id="3" name="Zástupný symbol pro obsah 2"/>
          <p:cNvSpPr>
            <a:spLocks noGrp="1"/>
          </p:cNvSpPr>
          <p:nvPr>
            <p:ph idx="1"/>
          </p:nvPr>
        </p:nvSpPr>
        <p:spPr/>
        <p:txBody>
          <a:bodyPr>
            <a:normAutofit/>
          </a:bodyPr>
          <a:lstStyle/>
          <a:p>
            <a:r>
              <a:rPr lang="cs-CZ" sz="2400" b="1" dirty="0"/>
              <a:t>Třída I </a:t>
            </a:r>
            <a:r>
              <a:rPr lang="cs-CZ" sz="2400" dirty="0"/>
              <a:t>= závady, které mohou ohrozit život nebo způsobit vážné ohrožení zdraví </a:t>
            </a:r>
            <a:r>
              <a:rPr lang="cs-CZ" sz="2000" dirty="0"/>
              <a:t>(např. mikrobiální kontaminace)</a:t>
            </a:r>
          </a:p>
          <a:p>
            <a:r>
              <a:rPr lang="cs-CZ" sz="2400" b="1" dirty="0"/>
              <a:t>Třída II </a:t>
            </a:r>
            <a:r>
              <a:rPr lang="cs-CZ" sz="2400" dirty="0"/>
              <a:t>= závady, které mohou zavinit onemocnění či vést k chybnému způsobu léčby, ale nespadají do tř. I</a:t>
            </a:r>
            <a:r>
              <a:rPr lang="cs-CZ" sz="2000" dirty="0"/>
              <a:t> </a:t>
            </a:r>
          </a:p>
          <a:p>
            <a:pPr marL="0" indent="0">
              <a:buNone/>
            </a:pPr>
            <a:r>
              <a:rPr lang="cs-CZ" sz="2000" dirty="0"/>
              <a:t>      (např. výsledky mimo limit specifikace)</a:t>
            </a:r>
          </a:p>
          <a:p>
            <a:r>
              <a:rPr lang="cs-CZ" sz="2400" b="1" dirty="0"/>
              <a:t>Třída III </a:t>
            </a:r>
            <a:r>
              <a:rPr lang="cs-CZ" sz="2400" dirty="0"/>
              <a:t>= závady, které nepředstavují ohrožení zdraví </a:t>
            </a:r>
          </a:p>
          <a:p>
            <a:pPr marL="0" indent="0">
              <a:buNone/>
            </a:pPr>
            <a:r>
              <a:rPr lang="cs-CZ" sz="2400" dirty="0"/>
              <a:t>      </a:t>
            </a:r>
            <a:r>
              <a:rPr lang="cs-CZ" sz="2000" dirty="0"/>
              <a:t>(např. nesoulad textů)</a:t>
            </a:r>
            <a:endParaRPr lang="cs-CZ" sz="2000" dirty="0">
              <a:hlinkClick r:id="rId3"/>
            </a:endParaRPr>
          </a:p>
          <a:p>
            <a:pPr marL="0" indent="0">
              <a:buNone/>
            </a:pPr>
            <a:r>
              <a:rPr lang="cs-CZ" sz="1700" dirty="0">
                <a:hlinkClick r:id="rId4"/>
              </a:rPr>
              <a:t>https://www.ema.europa.eu/documents/regulatory-procedural-guideline/compilation-community-procedures-inspections-exchange-information_en.pdf</a:t>
            </a:r>
            <a:r>
              <a:rPr lang="cs-CZ" sz="1700" dirty="0"/>
              <a:t> </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9</a:t>
            </a:fld>
            <a:endParaRPr lang="cs-CZ" dirty="0"/>
          </a:p>
        </p:txBody>
      </p:sp>
      <p:sp>
        <p:nvSpPr>
          <p:cNvPr id="7" name="Zástupný symbol pro text 6"/>
          <p:cNvSpPr>
            <a:spLocks noGrp="1"/>
          </p:cNvSpPr>
          <p:nvPr>
            <p:ph type="body" sz="quarter" idx="13"/>
          </p:nvPr>
        </p:nvSpPr>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374254544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ROZSAH ZÁVADY V JAKOSTI</a:t>
            </a:r>
          </a:p>
        </p:txBody>
      </p:sp>
      <p:sp>
        <p:nvSpPr>
          <p:cNvPr id="3" name="Zástupný symbol pro obsah 2"/>
          <p:cNvSpPr>
            <a:spLocks noGrp="1"/>
          </p:cNvSpPr>
          <p:nvPr>
            <p:ph idx="1"/>
          </p:nvPr>
        </p:nvSpPr>
        <p:spPr>
          <a:xfrm>
            <a:off x="457200" y="3023954"/>
            <a:ext cx="8229600" cy="3096045"/>
          </a:xfrm>
        </p:spPr>
        <p:txBody>
          <a:bodyPr/>
          <a:lstStyle/>
          <a:p>
            <a:pPr>
              <a:lnSpc>
                <a:spcPct val="150000"/>
              </a:lnSpc>
            </a:pPr>
            <a:r>
              <a:rPr lang="cs-CZ" dirty="0"/>
              <a:t>Závada ojedinělého balení</a:t>
            </a:r>
          </a:p>
          <a:p>
            <a:pPr>
              <a:lnSpc>
                <a:spcPct val="150000"/>
              </a:lnSpc>
            </a:pPr>
            <a:r>
              <a:rPr lang="cs-CZ" dirty="0"/>
              <a:t>Závada šarže léčivého přípravku</a:t>
            </a:r>
          </a:p>
          <a:p>
            <a:pPr>
              <a:lnSpc>
                <a:spcPct val="150000"/>
              </a:lnSpc>
            </a:pPr>
            <a:r>
              <a:rPr lang="cs-CZ" dirty="0"/>
              <a:t>Závada léčivého přípravku</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10</a:t>
            </a:fld>
            <a:endParaRPr lang="cs-CZ" dirty="0"/>
          </a:p>
        </p:txBody>
      </p:sp>
      <p:sp>
        <p:nvSpPr>
          <p:cNvPr id="7" name="Zástupný symbol pro text 6"/>
          <p:cNvSpPr>
            <a:spLocks noGrp="1"/>
          </p:cNvSpPr>
          <p:nvPr>
            <p:ph type="body" sz="quarter" idx="13"/>
          </p:nvPr>
        </p:nvSpPr>
        <p:spPr/>
        <p:txBody>
          <a:bodyPr/>
          <a:lstStyle/>
          <a:p>
            <a:r>
              <a:rPr lang="cs-CZ" dirty="0"/>
              <a:t>Hlášení závad v jakosti léčivých přípravků u distributorů</a:t>
            </a:r>
          </a:p>
        </p:txBody>
      </p:sp>
    </p:spTree>
    <p:extLst>
      <p:ext uri="{BB962C8B-B14F-4D97-AF65-F5344CB8AC3E}">
        <p14:creationId xmlns:p14="http://schemas.microsoft.com/office/powerpoint/2010/main" val="22999806"/>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1223755"/>
            <a:ext cx="8229600" cy="1143000"/>
          </a:xfrm>
        </p:spPr>
        <p:txBody>
          <a:bodyPr>
            <a:normAutofit/>
          </a:bodyPr>
          <a:lstStyle/>
          <a:p>
            <a:r>
              <a:rPr lang="cs-CZ" dirty="0"/>
              <a:t>OPATŘENÍ V PŘÍPADĚ  ZÁVADY V JAKOSTI</a:t>
            </a:r>
            <a:br>
              <a:rPr lang="cs-CZ" dirty="0"/>
            </a:br>
            <a:endParaRPr lang="cs-CZ" dirty="0"/>
          </a:p>
        </p:txBody>
      </p:sp>
      <p:sp>
        <p:nvSpPr>
          <p:cNvPr id="3" name="Zástupný symbol pro obsah 2"/>
          <p:cNvSpPr>
            <a:spLocks noGrp="1"/>
          </p:cNvSpPr>
          <p:nvPr>
            <p:ph idx="1"/>
          </p:nvPr>
        </p:nvSpPr>
        <p:spPr>
          <a:xfrm>
            <a:off x="457200" y="2573905"/>
            <a:ext cx="8229600" cy="3546095"/>
          </a:xfrm>
        </p:spPr>
        <p:txBody>
          <a:bodyPr>
            <a:normAutofit/>
          </a:bodyPr>
          <a:lstStyle/>
          <a:p>
            <a:pPr marL="914400" lvl="1" indent="-514350">
              <a:buFont typeface="+mj-lt"/>
              <a:buAutoNum type="alphaUcPeriod"/>
            </a:pPr>
            <a:r>
              <a:rPr lang="cs-CZ" dirty="0"/>
              <a:t>Pozastavení</a:t>
            </a:r>
          </a:p>
          <a:p>
            <a:pPr marL="914400" lvl="1" indent="-514350">
              <a:buFont typeface="+mj-lt"/>
              <a:buAutoNum type="alphaUcPeriod"/>
            </a:pPr>
            <a:r>
              <a:rPr lang="cs-CZ" dirty="0"/>
              <a:t>Uvolnění pozastavení</a:t>
            </a:r>
          </a:p>
          <a:p>
            <a:pPr marL="914400" lvl="1" indent="-514350">
              <a:buFont typeface="+mj-lt"/>
              <a:buAutoNum type="alphaUcPeriod"/>
            </a:pPr>
            <a:r>
              <a:rPr lang="cs-CZ" dirty="0"/>
              <a:t>Stahování</a:t>
            </a:r>
          </a:p>
          <a:p>
            <a:pPr marL="914400" lvl="1" indent="-514350">
              <a:buFont typeface="+mj-lt"/>
              <a:buAutoNum type="alphaUcPeriod"/>
            </a:pPr>
            <a:r>
              <a:rPr lang="cs-CZ" dirty="0"/>
              <a:t>Uvolnění po provedení opravy / kontroly</a:t>
            </a:r>
          </a:p>
          <a:p>
            <a:pPr marL="914400" lvl="1" indent="-514350">
              <a:buFont typeface="+mj-lt"/>
              <a:buAutoNum type="alphaUcPeriod"/>
            </a:pPr>
            <a:r>
              <a:rPr lang="cs-CZ" dirty="0"/>
              <a:t>Umožnění distribuce, výdeje, uvádění do oběhu nebo používání přípravku se závadou v jakosti nepředstavující ohrožení života nebo zdraví osob </a:t>
            </a:r>
          </a:p>
          <a:p>
            <a:pPr marL="400050" lvl="1" indent="0">
              <a:buNone/>
            </a:pPr>
            <a:r>
              <a:rPr lang="cs-CZ" sz="1800" dirty="0">
                <a:hlinkClick r:id="rId3"/>
              </a:rPr>
              <a:t>http://www.sukl.cz/zavady-v-jakosti-leciv</a:t>
            </a:r>
            <a:r>
              <a:rPr lang="cs-CZ" sz="1800" dirty="0"/>
              <a:t> </a:t>
            </a:r>
          </a:p>
          <a:p>
            <a:pPr marL="400050" lvl="1" indent="0">
              <a:buNone/>
            </a:pPr>
            <a:endParaRPr lang="cs-CZ" dirty="0"/>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11</a:t>
            </a:fld>
            <a:endParaRPr lang="cs-CZ" dirty="0"/>
          </a:p>
        </p:txBody>
      </p:sp>
      <p:sp>
        <p:nvSpPr>
          <p:cNvPr id="7" name="Zástupný symbol pro text 6"/>
          <p:cNvSpPr>
            <a:spLocks noGrp="1"/>
          </p:cNvSpPr>
          <p:nvPr>
            <p:ph type="body" sz="quarter" idx="13"/>
          </p:nvPr>
        </p:nvSpPr>
        <p:spPr>
          <a:xfrm>
            <a:off x="2186735" y="504000"/>
            <a:ext cx="5040000" cy="252000"/>
          </a:xfrm>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101553158"/>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1133745"/>
            <a:ext cx="8229600" cy="1143000"/>
          </a:xfrm>
        </p:spPr>
        <p:txBody>
          <a:bodyPr>
            <a:normAutofit/>
          </a:bodyPr>
          <a:lstStyle/>
          <a:p>
            <a:r>
              <a:rPr lang="cs-CZ" dirty="0"/>
              <a:t>OPATŘENÍ V PŘÍPADĚ  ZÁVADY V JAKOSTI </a:t>
            </a:r>
          </a:p>
        </p:txBody>
      </p:sp>
      <p:sp>
        <p:nvSpPr>
          <p:cNvPr id="3" name="Zástupný symbol pro obsah 2"/>
          <p:cNvSpPr>
            <a:spLocks noGrp="1"/>
          </p:cNvSpPr>
          <p:nvPr>
            <p:ph idx="1"/>
          </p:nvPr>
        </p:nvSpPr>
        <p:spPr>
          <a:xfrm>
            <a:off x="457200" y="2483895"/>
            <a:ext cx="8229600" cy="3636106"/>
          </a:xfrm>
        </p:spPr>
        <p:txBody>
          <a:bodyPr>
            <a:normAutofit/>
          </a:bodyPr>
          <a:lstStyle/>
          <a:p>
            <a:pPr marL="400050" lvl="1" indent="0">
              <a:buNone/>
            </a:pPr>
            <a:r>
              <a:rPr lang="cs-CZ" b="1" dirty="0"/>
              <a:t>Úroveň pozastavení:</a:t>
            </a:r>
          </a:p>
          <a:p>
            <a:pPr marL="914400" lvl="1" indent="-514350">
              <a:buFont typeface="+mj-lt"/>
              <a:buAutoNum type="alphaLcPeriod"/>
            </a:pPr>
            <a:r>
              <a:rPr lang="cs-CZ" dirty="0"/>
              <a:t>Na úrovni distributorů</a:t>
            </a:r>
          </a:p>
          <a:p>
            <a:pPr marL="914400" lvl="1" indent="-514350">
              <a:buFont typeface="+mj-lt"/>
              <a:buAutoNum type="alphaLcPeriod"/>
            </a:pPr>
            <a:r>
              <a:rPr lang="cs-CZ" dirty="0"/>
              <a:t>Na úrovni zdravotnických zařízení</a:t>
            </a:r>
          </a:p>
          <a:p>
            <a:pPr marL="400050" lvl="1" indent="0">
              <a:buNone/>
            </a:pPr>
            <a:endParaRPr lang="cs-CZ" b="1" dirty="0"/>
          </a:p>
          <a:p>
            <a:pPr marL="400050" lvl="1" indent="0">
              <a:buNone/>
            </a:pPr>
            <a:r>
              <a:rPr lang="cs-CZ" b="1" dirty="0"/>
              <a:t>Úroveň stahování: </a:t>
            </a:r>
          </a:p>
          <a:p>
            <a:pPr marL="914400" lvl="1" indent="-514350">
              <a:buFont typeface="+mj-lt"/>
              <a:buAutoNum type="alphaLcPeriod"/>
            </a:pPr>
            <a:r>
              <a:rPr lang="cs-CZ" dirty="0"/>
              <a:t>Z úrovně distributorů</a:t>
            </a:r>
          </a:p>
          <a:p>
            <a:pPr marL="914400" lvl="1" indent="-514350">
              <a:buFont typeface="+mj-lt"/>
              <a:buAutoNum type="alphaLcPeriod"/>
            </a:pPr>
            <a:r>
              <a:rPr lang="cs-CZ" dirty="0"/>
              <a:t>Až z úrovně zdravotnických zařízení </a:t>
            </a:r>
          </a:p>
          <a:p>
            <a:pPr marL="914400" lvl="1" indent="-514350">
              <a:buFont typeface="+mj-lt"/>
              <a:buAutoNum type="alphaLcPeriod"/>
            </a:pPr>
            <a:r>
              <a:rPr lang="cs-CZ" dirty="0"/>
              <a:t>Až z úrovně pacientů</a:t>
            </a:r>
          </a:p>
          <a:p>
            <a:pPr marL="914400" lvl="1" indent="-514350">
              <a:buFont typeface="+mj-lt"/>
              <a:buAutoNum type="alphaLcPeriod"/>
            </a:pPr>
            <a:endParaRPr lang="cs-CZ" sz="2800" dirty="0"/>
          </a:p>
          <a:p>
            <a:pPr marL="400050" lvl="1" indent="0">
              <a:buNone/>
            </a:pPr>
            <a:endParaRPr lang="cs-CZ" dirty="0"/>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12</a:t>
            </a:fld>
            <a:endParaRPr lang="cs-CZ" dirty="0"/>
          </a:p>
        </p:txBody>
      </p:sp>
      <p:sp>
        <p:nvSpPr>
          <p:cNvPr id="7" name="Zástupný symbol pro text 6"/>
          <p:cNvSpPr>
            <a:spLocks noGrp="1"/>
          </p:cNvSpPr>
          <p:nvPr>
            <p:ph type="body" sz="quarter" idx="13"/>
          </p:nvPr>
        </p:nvSpPr>
        <p:spPr>
          <a:xfrm>
            <a:off x="2186735" y="504000"/>
            <a:ext cx="5040000" cy="252000"/>
          </a:xfrm>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2222312114"/>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57378" y="1157794"/>
            <a:ext cx="8229600" cy="1143000"/>
          </a:xfrm>
        </p:spPr>
        <p:txBody>
          <a:bodyPr>
            <a:normAutofit/>
          </a:bodyPr>
          <a:lstStyle/>
          <a:p>
            <a:r>
              <a:rPr lang="cs-CZ" dirty="0"/>
              <a:t>OPATŘENÍ V PŘÍPADĚ  ZÁVADY V JAKOSTI </a:t>
            </a:r>
          </a:p>
        </p:txBody>
      </p:sp>
      <p:sp>
        <p:nvSpPr>
          <p:cNvPr id="20" name="Zástupný symbol pro obsah 19"/>
          <p:cNvSpPr>
            <a:spLocks noGrp="1"/>
          </p:cNvSpPr>
          <p:nvPr>
            <p:ph idx="1"/>
          </p:nvPr>
        </p:nvSpPr>
        <p:spPr/>
        <p:txBody>
          <a:bodyPr>
            <a:normAutofit/>
          </a:bodyPr>
          <a:lstStyle/>
          <a:p>
            <a:pPr marL="0" indent="0">
              <a:buNone/>
            </a:pPr>
            <a:r>
              <a:rPr lang="cs-CZ" sz="2400" b="1" dirty="0"/>
              <a:t>Umožnění distribuce, výdeje, uvádění do oběhu nebo používání při poskytování zdravotních služeb</a:t>
            </a:r>
          </a:p>
          <a:p>
            <a:r>
              <a:rPr lang="cs-CZ" b="1" u="sng" dirty="0"/>
              <a:t>§ 13 odst. 2 písm. n) zákona o léčivech</a:t>
            </a:r>
          </a:p>
          <a:p>
            <a:pPr marL="0" indent="0">
              <a:buNone/>
            </a:pPr>
            <a:endParaRPr lang="cs-CZ" sz="1100" u="sng" dirty="0"/>
          </a:p>
          <a:p>
            <a:pPr marL="0" indent="0" algn="just">
              <a:buNone/>
            </a:pPr>
            <a:r>
              <a:rPr lang="cs-CZ" sz="2400" dirty="0"/>
              <a:t>V případě zjištění závady v jakosti léčiva, která nepředstavuje ohrožení života nebo zdraví osob, rozhoduje Ústav o tom, zda se takové léčivo nebo jeho jednotlivá šarže může distribuovat, vydávat, uvádět do oběhu nebo používat při poskytování zdravotních služeb.</a:t>
            </a:r>
          </a:p>
          <a:p>
            <a:pPr marL="0" indent="0">
              <a:buNone/>
            </a:pPr>
            <a:endParaRPr lang="cs-CZ" dirty="0"/>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13</a:t>
            </a:fld>
            <a:endParaRPr lang="cs-CZ"/>
          </a:p>
        </p:txBody>
      </p:sp>
      <p:sp>
        <p:nvSpPr>
          <p:cNvPr id="21" name="Zástupný symbol pro text 20"/>
          <p:cNvSpPr>
            <a:spLocks noGrp="1"/>
          </p:cNvSpPr>
          <p:nvPr>
            <p:ph type="body" sz="quarter" idx="13"/>
          </p:nvPr>
        </p:nvSpPr>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3780823311"/>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953725"/>
            <a:ext cx="8229600" cy="1143000"/>
          </a:xfrm>
        </p:spPr>
        <p:txBody>
          <a:bodyPr>
            <a:normAutofit/>
          </a:bodyPr>
          <a:lstStyle/>
          <a:p>
            <a:r>
              <a:rPr lang="cs-CZ" dirty="0"/>
              <a:t>OPATŘENÍ V PŘÍPADĚ  ZÁVADY V JAKOSTI </a:t>
            </a:r>
          </a:p>
        </p:txBody>
      </p:sp>
      <p:sp>
        <p:nvSpPr>
          <p:cNvPr id="20" name="Zástupný symbol pro obsah 19"/>
          <p:cNvSpPr>
            <a:spLocks noGrp="1"/>
          </p:cNvSpPr>
          <p:nvPr>
            <p:ph idx="1"/>
          </p:nvPr>
        </p:nvSpPr>
        <p:spPr>
          <a:xfrm>
            <a:off x="457200" y="2033845"/>
            <a:ext cx="3664750" cy="4086156"/>
          </a:xfrm>
        </p:spPr>
        <p:txBody>
          <a:bodyPr>
            <a:normAutofit/>
          </a:bodyPr>
          <a:lstStyle/>
          <a:p>
            <a:pPr marL="0" indent="0">
              <a:buNone/>
            </a:pPr>
            <a:r>
              <a:rPr lang="cs-CZ" sz="2000" b="1" dirty="0"/>
              <a:t>Umožnění distribuce, výdeje, uvádění do oběhu nebo používání při poskytování zdravotních služeb</a:t>
            </a:r>
          </a:p>
          <a:p>
            <a:pPr marL="0" indent="0">
              <a:buNone/>
            </a:pPr>
            <a:endParaRPr lang="cs-CZ" sz="1050" dirty="0"/>
          </a:p>
          <a:p>
            <a:r>
              <a:rPr lang="cs-CZ" sz="2000" dirty="0"/>
              <a:t>vedeno ve správním řízení</a:t>
            </a:r>
          </a:p>
          <a:p>
            <a:r>
              <a:rPr lang="cs-CZ" sz="2000" dirty="0"/>
              <a:t>nestahuje se</a:t>
            </a:r>
          </a:p>
          <a:p>
            <a:r>
              <a:rPr lang="cs-CZ" sz="2000" dirty="0"/>
              <a:t>přípravek je možné nadále distribuovat, vydávat a používat</a:t>
            </a:r>
          </a:p>
          <a:p>
            <a:r>
              <a:rPr lang="cs-CZ" sz="2000" dirty="0"/>
              <a:t>příklad ze dne 14.9.2018: Jodid 100</a:t>
            </a:r>
          </a:p>
          <a:p>
            <a:pPr marL="0" indent="0">
              <a:buNone/>
            </a:pPr>
            <a:r>
              <a:rPr lang="cs-CZ" sz="1050" dirty="0"/>
              <a:t>            </a:t>
            </a:r>
            <a:r>
              <a:rPr lang="cs-CZ" sz="1050" dirty="0">
                <a:hlinkClick r:id="rId3"/>
              </a:rPr>
              <a:t>http://www.sukl.cz/informace-sukl-ze-dne-14-9-2018</a:t>
            </a:r>
            <a:r>
              <a:rPr lang="cs-CZ" sz="1050" dirty="0"/>
              <a:t> </a:t>
            </a:r>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14</a:t>
            </a:fld>
            <a:endParaRPr lang="cs-CZ"/>
          </a:p>
        </p:txBody>
      </p:sp>
      <p:sp>
        <p:nvSpPr>
          <p:cNvPr id="21" name="Zástupný symbol pro text 20"/>
          <p:cNvSpPr>
            <a:spLocks noGrp="1"/>
          </p:cNvSpPr>
          <p:nvPr>
            <p:ph type="body" sz="quarter" idx="13"/>
          </p:nvPr>
        </p:nvSpPr>
        <p:spPr/>
        <p:txBody>
          <a:bodyPr/>
          <a:lstStyle/>
          <a:p>
            <a:r>
              <a:rPr lang="cs-CZ" dirty="0"/>
              <a:t>Hlášení závad v jakosti léčivých přípravků u distributorů</a:t>
            </a:r>
          </a:p>
          <a:p>
            <a:endParaRPr lang="cs-CZ"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6935" y="1748800"/>
            <a:ext cx="5003629" cy="43654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2804170"/>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953725"/>
            <a:ext cx="8229600" cy="1143000"/>
          </a:xfrm>
        </p:spPr>
        <p:txBody>
          <a:bodyPr>
            <a:normAutofit/>
          </a:bodyPr>
          <a:lstStyle/>
          <a:p>
            <a:r>
              <a:rPr lang="cs-CZ" dirty="0"/>
              <a:t>DALŠÍ OPATŘENÍ </a:t>
            </a:r>
          </a:p>
        </p:txBody>
      </p:sp>
      <p:sp>
        <p:nvSpPr>
          <p:cNvPr id="20" name="Zástupný symbol pro obsah 19"/>
          <p:cNvSpPr>
            <a:spLocks noGrp="1"/>
          </p:cNvSpPr>
          <p:nvPr>
            <p:ph idx="1"/>
          </p:nvPr>
        </p:nvSpPr>
        <p:spPr>
          <a:xfrm>
            <a:off x="457199" y="2123855"/>
            <a:ext cx="7940225" cy="3996146"/>
          </a:xfrm>
        </p:spPr>
        <p:txBody>
          <a:bodyPr>
            <a:normAutofit fontScale="92500" lnSpcReduction="20000"/>
          </a:bodyPr>
          <a:lstStyle/>
          <a:p>
            <a:r>
              <a:rPr lang="cs-CZ" sz="2400" b="1" dirty="0"/>
              <a:t>Stahování z registračních důvodů</a:t>
            </a:r>
          </a:p>
          <a:p>
            <a:pPr>
              <a:buFontTx/>
              <a:buChar char="-"/>
            </a:pPr>
            <a:r>
              <a:rPr lang="cs-CZ" sz="2100" dirty="0"/>
              <a:t>plyne z rozhodnutí Ústavu, nejčastěji při změně registrace, např.:</a:t>
            </a:r>
          </a:p>
          <a:p>
            <a:pPr>
              <a:buFontTx/>
              <a:buChar char="-"/>
            </a:pPr>
            <a:r>
              <a:rPr lang="cs-CZ" sz="2100" dirty="0"/>
              <a:t>zkrácení doby použitelnosti z důvodu zjištění závady v jakosti</a:t>
            </a:r>
          </a:p>
          <a:p>
            <a:pPr>
              <a:buFontTx/>
              <a:buChar char="-"/>
            </a:pPr>
            <a:r>
              <a:rPr lang="cs-CZ" sz="2100" dirty="0"/>
              <a:t>změna podmínek uchovávání z důvodu zjištění závady v jakosti</a:t>
            </a:r>
          </a:p>
          <a:p>
            <a:pPr>
              <a:buFontTx/>
              <a:buChar char="-"/>
            </a:pPr>
            <a:r>
              <a:rPr lang="cs-CZ" sz="2100" dirty="0"/>
              <a:t>změna způsobu výdeje </a:t>
            </a:r>
          </a:p>
          <a:p>
            <a:pPr>
              <a:buFontTx/>
              <a:buChar char="-"/>
            </a:pPr>
            <a:r>
              <a:rPr lang="cs-CZ" sz="2100" dirty="0"/>
              <a:t>zavedení nové kontraindikace</a:t>
            </a:r>
          </a:p>
          <a:p>
            <a:r>
              <a:rPr lang="cs-CZ" sz="2400" b="1" dirty="0"/>
              <a:t>Stahování při zániku registrace</a:t>
            </a:r>
          </a:p>
          <a:p>
            <a:pPr algn="just">
              <a:buFontTx/>
              <a:buChar char="-"/>
            </a:pPr>
            <a:r>
              <a:rPr lang="cs-CZ" sz="2100" dirty="0"/>
              <a:t>rozhodnutí o zrušení registrace nebo ukončením platnosti registrace</a:t>
            </a:r>
          </a:p>
          <a:p>
            <a:pPr algn="just">
              <a:buFontTx/>
              <a:buChar char="-"/>
            </a:pPr>
            <a:r>
              <a:rPr lang="cs-CZ" sz="2100" dirty="0"/>
              <a:t>osoba, která byla držitelem rozhodnutí o registraci je povinna neprodleně stáhnout přípravek z trhu</a:t>
            </a:r>
          </a:p>
          <a:p>
            <a:pPr algn="just">
              <a:buFontTx/>
              <a:buChar char="-"/>
            </a:pPr>
            <a:r>
              <a:rPr lang="cs-CZ" sz="2100" dirty="0"/>
              <a:t>informace o stahování se na webových stránkách Ústavu nezveřejňuje</a:t>
            </a:r>
          </a:p>
          <a:p>
            <a:pPr algn="just">
              <a:buFontTx/>
              <a:buChar char="-"/>
            </a:pPr>
            <a:r>
              <a:rPr lang="cs-CZ" sz="2100" dirty="0"/>
              <a:t>zveřejňuje se seznam přípravků: </a:t>
            </a:r>
          </a:p>
          <a:p>
            <a:pPr algn="just">
              <a:buFontTx/>
              <a:buChar char="-"/>
            </a:pPr>
            <a:r>
              <a:rPr lang="cs-CZ" sz="1700" dirty="0">
                <a:hlinkClick r:id="rId3"/>
              </a:rPr>
              <a:t>http://www.sukl.cz/prehled-zmen-v-registracich-lecivych-pripravku</a:t>
            </a:r>
            <a:r>
              <a:rPr lang="cs-CZ" sz="2100" dirty="0"/>
              <a:t> </a:t>
            </a:r>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15</a:t>
            </a:fld>
            <a:endParaRPr lang="cs-CZ"/>
          </a:p>
        </p:txBody>
      </p:sp>
      <p:sp>
        <p:nvSpPr>
          <p:cNvPr id="21" name="Zástupný symbol pro text 20"/>
          <p:cNvSpPr>
            <a:spLocks noGrp="1"/>
          </p:cNvSpPr>
          <p:nvPr>
            <p:ph type="body" sz="quarter" idx="13"/>
          </p:nvPr>
        </p:nvSpPr>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385504531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57200" y="1066500"/>
            <a:ext cx="8229600" cy="1143000"/>
          </a:xfrm>
        </p:spPr>
        <p:txBody>
          <a:bodyPr>
            <a:normAutofit/>
          </a:bodyPr>
          <a:lstStyle/>
          <a:p>
            <a:r>
              <a:rPr lang="cs-CZ" dirty="0"/>
              <a:t>ZAJIŠTĚNÍ INFORMOVANOSTI O ZÁVADÁCH V JAKOSTI A DALŠÍCH OPATŘENÍCH</a:t>
            </a:r>
          </a:p>
        </p:txBody>
      </p:sp>
      <p:sp>
        <p:nvSpPr>
          <p:cNvPr id="20" name="Zástupný symbol pro obsah 19"/>
          <p:cNvSpPr>
            <a:spLocks noGrp="1"/>
          </p:cNvSpPr>
          <p:nvPr>
            <p:ph idx="1"/>
          </p:nvPr>
        </p:nvSpPr>
        <p:spPr>
          <a:xfrm>
            <a:off x="457200" y="2348880"/>
            <a:ext cx="8229600" cy="3960440"/>
          </a:xfrm>
        </p:spPr>
        <p:txBody>
          <a:bodyPr>
            <a:normAutofit lnSpcReduction="10000"/>
          </a:bodyPr>
          <a:lstStyle/>
          <a:p>
            <a:pPr marL="0" indent="0">
              <a:buNone/>
            </a:pPr>
            <a:r>
              <a:rPr lang="cs-CZ" b="1" u="sng" dirty="0"/>
              <a:t>A. Webové stránky Ústavu</a:t>
            </a:r>
            <a:r>
              <a:rPr lang="cs-CZ" b="1" dirty="0"/>
              <a:t>  </a:t>
            </a:r>
            <a:r>
              <a:rPr lang="cs-CZ" dirty="0">
                <a:hlinkClick r:id="rId3"/>
              </a:rPr>
              <a:t>www.sukl.cz</a:t>
            </a:r>
            <a:r>
              <a:rPr lang="cs-CZ" u="sng" dirty="0"/>
              <a:t> </a:t>
            </a:r>
            <a:endParaRPr lang="cs-CZ" sz="2400" dirty="0"/>
          </a:p>
          <a:p>
            <a:pPr>
              <a:buFont typeface="Wingdings" panose="05000000000000000000" pitchFamily="2" charset="2"/>
              <a:buChar char="Ø"/>
            </a:pPr>
            <a:r>
              <a:rPr lang="cs-CZ" sz="2000" dirty="0"/>
              <a:t>Novinky emailem: </a:t>
            </a:r>
            <a:r>
              <a:rPr lang="cs-CZ" sz="2000" dirty="0">
                <a:hlinkClick r:id="rId4"/>
              </a:rPr>
              <a:t>http://www.sukl.cz/novinky-e-mailem</a:t>
            </a:r>
            <a:r>
              <a:rPr lang="cs-CZ" sz="2000" dirty="0"/>
              <a:t> </a:t>
            </a:r>
          </a:p>
          <a:p>
            <a:pPr>
              <a:buFont typeface="Wingdings" panose="05000000000000000000" pitchFamily="2" charset="2"/>
              <a:buChar char="Ø"/>
            </a:pPr>
            <a:r>
              <a:rPr lang="cs-CZ" sz="2000" dirty="0"/>
              <a:t>RSS: </a:t>
            </a:r>
            <a:r>
              <a:rPr lang="cs-CZ" sz="2000" dirty="0">
                <a:hlinkClick r:id="rId5"/>
              </a:rPr>
              <a:t>http://www.sukl.cz/rss</a:t>
            </a:r>
            <a:r>
              <a:rPr lang="cs-CZ" sz="2000" dirty="0"/>
              <a:t> </a:t>
            </a:r>
          </a:p>
          <a:p>
            <a:pPr marL="0" indent="0">
              <a:buNone/>
            </a:pPr>
            <a:endParaRPr lang="cs-CZ" sz="2000" dirty="0"/>
          </a:p>
          <a:p>
            <a:pPr marL="0" indent="0">
              <a:buNone/>
            </a:pPr>
            <a:r>
              <a:rPr lang="cs-CZ" sz="2000" dirty="0"/>
              <a:t>Informace zveřejňované na webových stránkách Ústavu v sekci důležitá upozornění:</a:t>
            </a:r>
          </a:p>
          <a:p>
            <a:pPr>
              <a:buFont typeface="Wingdings" panose="05000000000000000000" pitchFamily="2" charset="2"/>
              <a:buChar char="Ø"/>
            </a:pPr>
            <a:r>
              <a:rPr lang="cs-CZ" sz="2000" dirty="0"/>
              <a:t>Závady v jakosti </a:t>
            </a:r>
          </a:p>
          <a:p>
            <a:pPr marL="457200" lvl="1" indent="0">
              <a:buNone/>
            </a:pPr>
            <a:r>
              <a:rPr lang="cs-CZ" sz="1600" dirty="0">
                <a:hlinkClick r:id="rId6"/>
              </a:rPr>
              <a:t>http://www.sukl.cz/zavady-v-jakosti-leciv</a:t>
            </a:r>
            <a:endParaRPr lang="cs-CZ" sz="1600" dirty="0"/>
          </a:p>
          <a:p>
            <a:pPr>
              <a:buFont typeface="Wingdings" panose="05000000000000000000" pitchFamily="2" charset="2"/>
              <a:buChar char="Ø"/>
            </a:pPr>
            <a:r>
              <a:rPr lang="cs-CZ" sz="2000" dirty="0"/>
              <a:t>Registrační opatření </a:t>
            </a:r>
          </a:p>
          <a:p>
            <a:pPr marL="457200" lvl="1" indent="0">
              <a:buNone/>
            </a:pPr>
            <a:r>
              <a:rPr lang="cs-CZ" sz="1600" dirty="0">
                <a:hlinkClick r:id="rId7"/>
              </a:rPr>
              <a:t>http://www.sukl.cz/leciva-stazena-z-registracnich-duvodu</a:t>
            </a:r>
            <a:endParaRPr lang="cs-CZ" sz="1600" dirty="0">
              <a:hlinkClick r:id="rId8"/>
            </a:endParaRPr>
          </a:p>
          <a:p>
            <a:pPr>
              <a:buFont typeface="Wingdings" panose="05000000000000000000" pitchFamily="2" charset="2"/>
              <a:buChar char="Ø"/>
            </a:pPr>
            <a:r>
              <a:rPr lang="cs-CZ" sz="2000" dirty="0"/>
              <a:t>Měsíční informace </a:t>
            </a:r>
          </a:p>
          <a:p>
            <a:pPr marL="457200" lvl="1" indent="0">
              <a:buNone/>
            </a:pPr>
            <a:r>
              <a:rPr lang="cs-CZ" sz="1600" dirty="0">
                <a:hlinkClick r:id="rId8"/>
              </a:rPr>
              <a:t>http://www.sukl.cz/souhrny-informaci-o-lecivech-a-zdravotnickych-prostredcich</a:t>
            </a:r>
            <a:r>
              <a:rPr lang="cs-CZ" sz="1600" dirty="0"/>
              <a:t> </a:t>
            </a:r>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16</a:t>
            </a:fld>
            <a:endParaRPr lang="cs-CZ"/>
          </a:p>
        </p:txBody>
      </p:sp>
      <p:sp>
        <p:nvSpPr>
          <p:cNvPr id="21" name="Zástupný symbol pro text 20"/>
          <p:cNvSpPr>
            <a:spLocks noGrp="1"/>
          </p:cNvSpPr>
          <p:nvPr>
            <p:ph type="body" sz="quarter" idx="13"/>
          </p:nvPr>
        </p:nvSpPr>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2121820427"/>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57200" y="1066500"/>
            <a:ext cx="8229600" cy="1143000"/>
          </a:xfrm>
        </p:spPr>
        <p:txBody>
          <a:bodyPr>
            <a:normAutofit/>
          </a:bodyPr>
          <a:lstStyle/>
          <a:p>
            <a:r>
              <a:rPr lang="cs-CZ" dirty="0"/>
              <a:t>ZAJIŠTĚNÍ INFORMOVANOSTI O ZÁVADÁCH V JAKOSTI A DALŠÍCH OPATŘENÍCH</a:t>
            </a:r>
          </a:p>
        </p:txBody>
      </p:sp>
      <p:sp>
        <p:nvSpPr>
          <p:cNvPr id="20" name="Zástupný symbol pro obsah 19"/>
          <p:cNvSpPr>
            <a:spLocks noGrp="1"/>
          </p:cNvSpPr>
          <p:nvPr>
            <p:ph idx="1"/>
          </p:nvPr>
        </p:nvSpPr>
        <p:spPr>
          <a:xfrm>
            <a:off x="457200" y="2348880"/>
            <a:ext cx="8229600" cy="3960440"/>
          </a:xfrm>
        </p:spPr>
        <p:txBody>
          <a:bodyPr>
            <a:normAutofit/>
          </a:bodyPr>
          <a:lstStyle/>
          <a:p>
            <a:pPr marL="0" indent="0">
              <a:buNone/>
            </a:pPr>
            <a:r>
              <a:rPr lang="cs-CZ" b="1" u="sng" dirty="0"/>
              <a:t>B. Webové rozhraní</a:t>
            </a:r>
            <a:r>
              <a:rPr lang="cs-CZ" b="1" dirty="0"/>
              <a:t> </a:t>
            </a:r>
            <a:r>
              <a:rPr lang="cs-CZ" dirty="0"/>
              <a:t>– obecné informace</a:t>
            </a:r>
            <a:endParaRPr lang="cs-CZ" u="sng" dirty="0"/>
          </a:p>
          <a:p>
            <a:pPr marL="0" indent="0">
              <a:buNone/>
            </a:pPr>
            <a:endParaRPr lang="cs-CZ" sz="1200" dirty="0"/>
          </a:p>
          <a:p>
            <a:pPr algn="just">
              <a:buFont typeface="Wingdings" panose="05000000000000000000" pitchFamily="2" charset="2"/>
              <a:buChar char="Ø"/>
            </a:pPr>
            <a:r>
              <a:rPr lang="cs-CZ" sz="2000" dirty="0"/>
              <a:t>od června 2017 spuštěn nový systém</a:t>
            </a:r>
          </a:p>
          <a:p>
            <a:pPr algn="just">
              <a:buFont typeface="Wingdings" panose="05000000000000000000" pitchFamily="2" charset="2"/>
              <a:buChar char="Ø"/>
            </a:pPr>
            <a:r>
              <a:rPr lang="cs-CZ" sz="2000" dirty="0"/>
              <a:t>webové rozhraní pro automatizovanou komunikaci mezi informačním systémem distributora a Ústavu („</a:t>
            </a:r>
            <a:r>
              <a:rPr lang="cs-CZ" sz="2000" b="1" dirty="0"/>
              <a:t>API</a:t>
            </a:r>
            <a:r>
              <a:rPr lang="cs-CZ" sz="2000" dirty="0"/>
              <a:t>“)</a:t>
            </a:r>
          </a:p>
          <a:p>
            <a:pPr algn="just">
              <a:buFont typeface="Wingdings" panose="05000000000000000000" pitchFamily="2" charset="2"/>
              <a:buChar char="Ø"/>
            </a:pPr>
            <a:r>
              <a:rPr lang="cs-CZ" sz="2000" dirty="0"/>
              <a:t>přístup prostřednictvím komunikačního certifikátu v rámci systému Externích identit (stejný certifikát jako u DIS-13)</a:t>
            </a:r>
          </a:p>
          <a:p>
            <a:pPr algn="just">
              <a:buFont typeface="Wingdings" panose="05000000000000000000" pitchFamily="2" charset="2"/>
              <a:buChar char="Ø"/>
            </a:pPr>
            <a:r>
              <a:rPr lang="cs-CZ" sz="2000" dirty="0"/>
              <a:t>podmínkou využití je implementace rozhraní do interního systému distributora, kterou provede dodavatel informačního systému distributora</a:t>
            </a:r>
          </a:p>
          <a:p>
            <a:pPr marL="0" indent="0">
              <a:buNone/>
            </a:pPr>
            <a:endParaRPr lang="cs-CZ" dirty="0">
              <a:highlight>
                <a:srgbClr val="FFFF00"/>
              </a:highlight>
            </a:endParaRPr>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17</a:t>
            </a:fld>
            <a:endParaRPr lang="cs-CZ"/>
          </a:p>
        </p:txBody>
      </p:sp>
      <p:sp>
        <p:nvSpPr>
          <p:cNvPr id="21" name="Zástupný symbol pro text 20"/>
          <p:cNvSpPr>
            <a:spLocks noGrp="1"/>
          </p:cNvSpPr>
          <p:nvPr>
            <p:ph type="body" sz="quarter" idx="13"/>
          </p:nvPr>
        </p:nvSpPr>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1456485687"/>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57200" y="1066500"/>
            <a:ext cx="8229600" cy="1143000"/>
          </a:xfrm>
        </p:spPr>
        <p:txBody>
          <a:bodyPr>
            <a:normAutofit/>
          </a:bodyPr>
          <a:lstStyle/>
          <a:p>
            <a:r>
              <a:rPr lang="cs-CZ" dirty="0"/>
              <a:t>ZAJIŠTĚNÍ INFORMOVANOSTI O ZÁVADÁCH V JAKOSTI A DALŠÍCH OPATŘENÍCH</a:t>
            </a:r>
          </a:p>
        </p:txBody>
      </p:sp>
      <p:sp>
        <p:nvSpPr>
          <p:cNvPr id="20" name="Zástupný symbol pro obsah 19"/>
          <p:cNvSpPr>
            <a:spLocks noGrp="1"/>
          </p:cNvSpPr>
          <p:nvPr>
            <p:ph idx="1"/>
          </p:nvPr>
        </p:nvSpPr>
        <p:spPr>
          <a:xfrm>
            <a:off x="457200" y="2348880"/>
            <a:ext cx="8229600" cy="3960440"/>
          </a:xfrm>
        </p:spPr>
        <p:txBody>
          <a:bodyPr>
            <a:normAutofit/>
          </a:bodyPr>
          <a:lstStyle/>
          <a:p>
            <a:pPr marL="0" indent="0">
              <a:buNone/>
            </a:pPr>
            <a:r>
              <a:rPr lang="cs-CZ" b="1" u="sng" dirty="0"/>
              <a:t>B. Webové rozhraní</a:t>
            </a:r>
            <a:r>
              <a:rPr lang="cs-CZ" b="1" dirty="0"/>
              <a:t> </a:t>
            </a:r>
            <a:r>
              <a:rPr lang="cs-CZ" dirty="0"/>
              <a:t>- obsah</a:t>
            </a:r>
            <a:endParaRPr lang="cs-CZ" u="sng" dirty="0"/>
          </a:p>
          <a:p>
            <a:pPr marL="0" indent="0">
              <a:buNone/>
            </a:pPr>
            <a:endParaRPr lang="cs-CZ" sz="1200" dirty="0"/>
          </a:p>
          <a:p>
            <a:pPr marL="0" indent="0">
              <a:buNone/>
            </a:pPr>
            <a:r>
              <a:rPr lang="cs-CZ" sz="2000" dirty="0"/>
              <a:t>Informace zveřejňované v rozhraní jsou shodné s informacemi na webových stránkách Ústavu v následujících sekcích:</a:t>
            </a:r>
          </a:p>
          <a:p>
            <a:pPr marL="0" indent="0">
              <a:buNone/>
            </a:pPr>
            <a:endParaRPr lang="cs-CZ" sz="2000" dirty="0"/>
          </a:p>
          <a:p>
            <a:pPr>
              <a:buFont typeface="Wingdings" panose="05000000000000000000" pitchFamily="2" charset="2"/>
              <a:buChar char="Ø"/>
            </a:pPr>
            <a:r>
              <a:rPr lang="cs-CZ" sz="2000" dirty="0"/>
              <a:t>Závady v jakosti </a:t>
            </a:r>
          </a:p>
          <a:p>
            <a:pPr marL="457200" lvl="1" indent="0">
              <a:buNone/>
            </a:pPr>
            <a:r>
              <a:rPr lang="cs-CZ" sz="1600" dirty="0">
                <a:hlinkClick r:id="rId3"/>
              </a:rPr>
              <a:t>http://www.sukl.cz/zavady-v-jakosti-leciv</a:t>
            </a:r>
            <a:endParaRPr lang="cs-CZ" sz="1600" dirty="0"/>
          </a:p>
          <a:p>
            <a:pPr>
              <a:buFont typeface="Wingdings" panose="05000000000000000000" pitchFamily="2" charset="2"/>
              <a:buChar char="Ø"/>
            </a:pPr>
            <a:r>
              <a:rPr lang="cs-CZ" sz="2000" dirty="0"/>
              <a:t>Registrační opatření </a:t>
            </a:r>
          </a:p>
          <a:p>
            <a:pPr marL="457200" lvl="1" indent="0">
              <a:buNone/>
            </a:pPr>
            <a:r>
              <a:rPr lang="cs-CZ" sz="1600" dirty="0">
                <a:hlinkClick r:id="rId4"/>
              </a:rPr>
              <a:t>http://www.sukl.cz/leciva-stazena-z-registracnich-duvodu</a:t>
            </a:r>
            <a:endParaRPr lang="cs-CZ" sz="1600" dirty="0">
              <a:hlinkClick r:id="rId5"/>
            </a:endParaRPr>
          </a:p>
          <a:p>
            <a:pPr>
              <a:buFont typeface="Wingdings" panose="05000000000000000000" pitchFamily="2" charset="2"/>
              <a:buChar char="Ø"/>
            </a:pPr>
            <a:r>
              <a:rPr lang="cs-CZ" sz="2000" dirty="0"/>
              <a:t>Měsíční informace </a:t>
            </a:r>
          </a:p>
          <a:p>
            <a:pPr marL="457200" lvl="1" indent="0">
              <a:buNone/>
            </a:pPr>
            <a:r>
              <a:rPr lang="cs-CZ" sz="1600" dirty="0">
                <a:hlinkClick r:id="rId5"/>
              </a:rPr>
              <a:t>http://www.sukl.cz/souhrny-informaci-o-lecivech-a-zdravotnickych-prostredcich</a:t>
            </a:r>
            <a:r>
              <a:rPr lang="cs-CZ" sz="1600" dirty="0"/>
              <a:t> </a:t>
            </a:r>
            <a:endParaRPr lang="cs-CZ" sz="2000" dirty="0"/>
          </a:p>
          <a:p>
            <a:pPr marL="0" indent="0">
              <a:buNone/>
            </a:pPr>
            <a:endParaRPr lang="cs-CZ" dirty="0">
              <a:highlight>
                <a:srgbClr val="FFFF00"/>
              </a:highlight>
            </a:endParaRPr>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18</a:t>
            </a:fld>
            <a:endParaRPr lang="cs-CZ"/>
          </a:p>
        </p:txBody>
      </p:sp>
      <p:sp>
        <p:nvSpPr>
          <p:cNvPr id="21" name="Zástupný symbol pro text 20"/>
          <p:cNvSpPr>
            <a:spLocks noGrp="1"/>
          </p:cNvSpPr>
          <p:nvPr>
            <p:ph type="body" sz="quarter" idx="13"/>
          </p:nvPr>
        </p:nvSpPr>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2750394582"/>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57200" y="1066500"/>
            <a:ext cx="8229600" cy="1143000"/>
          </a:xfrm>
        </p:spPr>
        <p:txBody>
          <a:bodyPr>
            <a:normAutofit/>
          </a:bodyPr>
          <a:lstStyle/>
          <a:p>
            <a:r>
              <a:rPr lang="cs-CZ" dirty="0"/>
              <a:t>ZAJIŠTĚNÍ INFORMOVANOSTI O ZÁVADÁCH V JAKOSTI A DALŠÍCH OPATŘENÍCH</a:t>
            </a:r>
          </a:p>
        </p:txBody>
      </p:sp>
      <p:sp>
        <p:nvSpPr>
          <p:cNvPr id="20" name="Zástupný symbol pro obsah 19"/>
          <p:cNvSpPr>
            <a:spLocks noGrp="1"/>
          </p:cNvSpPr>
          <p:nvPr>
            <p:ph idx="1"/>
          </p:nvPr>
        </p:nvSpPr>
        <p:spPr>
          <a:xfrm>
            <a:off x="457200" y="2348880"/>
            <a:ext cx="8229600" cy="3960440"/>
          </a:xfrm>
        </p:spPr>
        <p:txBody>
          <a:bodyPr>
            <a:normAutofit/>
          </a:bodyPr>
          <a:lstStyle/>
          <a:p>
            <a:pPr marL="0" indent="0">
              <a:buNone/>
            </a:pPr>
            <a:r>
              <a:rPr lang="cs-CZ" b="1" u="sng" dirty="0"/>
              <a:t>B. Webové rozhraní</a:t>
            </a:r>
            <a:r>
              <a:rPr lang="cs-CZ" b="1" dirty="0"/>
              <a:t> </a:t>
            </a:r>
            <a:r>
              <a:rPr lang="cs-CZ" dirty="0"/>
              <a:t>– důležité odkazy</a:t>
            </a:r>
          </a:p>
          <a:p>
            <a:pPr marL="0" indent="0">
              <a:buNone/>
            </a:pPr>
            <a:endParaRPr lang="cs-CZ" dirty="0"/>
          </a:p>
          <a:p>
            <a:pPr>
              <a:buFont typeface="Wingdings" panose="05000000000000000000" pitchFamily="2" charset="2"/>
              <a:buChar char="Ø"/>
            </a:pPr>
            <a:r>
              <a:rPr lang="cs-CZ" sz="2000" dirty="0"/>
              <a:t>Obecné informace: </a:t>
            </a:r>
            <a:r>
              <a:rPr lang="cs-CZ" sz="2000" dirty="0">
                <a:hlinkClick r:id="rId3"/>
              </a:rPr>
              <a:t>https://pristupy.sukl.cz</a:t>
            </a:r>
            <a:r>
              <a:rPr lang="cs-CZ" sz="2000" dirty="0"/>
              <a:t> </a:t>
            </a:r>
          </a:p>
          <a:p>
            <a:pPr>
              <a:buFont typeface="Wingdings" panose="05000000000000000000" pitchFamily="2" charset="2"/>
              <a:buChar char="Ø"/>
            </a:pPr>
            <a:r>
              <a:rPr lang="cs-CZ" sz="2000" dirty="0"/>
              <a:t>Pro distributory:</a:t>
            </a:r>
            <a:r>
              <a:rPr lang="cs-CZ" sz="2000" dirty="0">
                <a:hlinkClick r:id="rId4"/>
              </a:rPr>
              <a:t> https://pristupy.sukl.cz/documents/distributori.pdf</a:t>
            </a:r>
            <a:r>
              <a:rPr lang="cs-CZ" sz="2000" dirty="0"/>
              <a:t> </a:t>
            </a:r>
          </a:p>
          <a:p>
            <a:pPr>
              <a:buFont typeface="Wingdings" panose="05000000000000000000" pitchFamily="2" charset="2"/>
              <a:buChar char="Ø"/>
            </a:pPr>
            <a:r>
              <a:rPr lang="cs-CZ" sz="2000" dirty="0"/>
              <a:t>Problémy s certifikáty </a:t>
            </a:r>
            <a:r>
              <a:rPr lang="cs-CZ" sz="2000" dirty="0">
                <a:hlinkClick r:id="rId5"/>
              </a:rPr>
              <a:t>pristup@sukl.cz</a:t>
            </a:r>
            <a:r>
              <a:rPr lang="cs-CZ" sz="2000" dirty="0"/>
              <a:t> </a:t>
            </a:r>
          </a:p>
          <a:p>
            <a:pPr>
              <a:buFont typeface="Wingdings" panose="05000000000000000000" pitchFamily="2" charset="2"/>
              <a:buChar char="Ø"/>
            </a:pPr>
            <a:r>
              <a:rPr lang="cs-CZ" sz="2000" dirty="0"/>
              <a:t>Návod pro vývojáře SW: </a:t>
            </a:r>
            <a:r>
              <a:rPr lang="cs-CZ" sz="2000" dirty="0">
                <a:hlinkClick r:id="rId6"/>
              </a:rPr>
              <a:t>https://api.sukl.cz/content/pdf/HZNavodv2.pdf</a:t>
            </a:r>
            <a:r>
              <a:rPr lang="cs-CZ" sz="2000" dirty="0"/>
              <a:t> </a:t>
            </a:r>
          </a:p>
          <a:p>
            <a:pPr marL="0" indent="0">
              <a:buNone/>
            </a:pPr>
            <a:endParaRPr lang="cs-CZ" dirty="0">
              <a:highlight>
                <a:srgbClr val="FFFF00"/>
              </a:highlight>
            </a:endParaRPr>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19</a:t>
            </a:fld>
            <a:endParaRPr lang="cs-CZ"/>
          </a:p>
        </p:txBody>
      </p:sp>
      <p:sp>
        <p:nvSpPr>
          <p:cNvPr id="21" name="Zástupný symbol pro text 20"/>
          <p:cNvSpPr>
            <a:spLocks noGrp="1"/>
          </p:cNvSpPr>
          <p:nvPr>
            <p:ph type="body" sz="quarter" idx="13"/>
          </p:nvPr>
        </p:nvSpPr>
        <p:spPr/>
        <p:txBody>
          <a:bodyPr/>
          <a:lstStyle/>
          <a:p>
            <a:r>
              <a:rPr lang="cs-CZ" dirty="0"/>
              <a:t>Hlášení závad v jakosti léčivých přípravků u distributorů</a:t>
            </a:r>
          </a:p>
          <a:p>
            <a:endParaRPr lang="cs-CZ" dirty="0"/>
          </a:p>
        </p:txBody>
      </p:sp>
    </p:spTree>
    <p:extLst>
      <p:ext uri="{BB962C8B-B14F-4D97-AF65-F5344CB8AC3E}">
        <p14:creationId xmlns:p14="http://schemas.microsoft.com/office/powerpoint/2010/main" val="3123010598"/>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p:txBody>
          <a:bodyPr>
            <a:normAutofit/>
          </a:bodyPr>
          <a:lstStyle/>
          <a:p>
            <a:r>
              <a:rPr lang="cs-CZ" dirty="0"/>
              <a:t>HLÁŠENÍ NEÚSPĚŠNÉHO OVĚŘENÍ OCHRANNÝCH PRVKŮ (OP)</a:t>
            </a:r>
            <a:endParaRPr lang="cs-CZ" cap="all" dirty="0">
              <a:solidFill>
                <a:schemeClr val="bg1"/>
              </a:solidFill>
            </a:endParaRPr>
          </a:p>
        </p:txBody>
      </p:sp>
      <p:sp>
        <p:nvSpPr>
          <p:cNvPr id="2" name="Zástupný symbol pro datum 1"/>
          <p:cNvSpPr>
            <a:spLocks noGrp="1"/>
          </p:cNvSpPr>
          <p:nvPr>
            <p:ph type="dt" sz="half" idx="10"/>
          </p:nvPr>
        </p:nvSpPr>
        <p:spPr/>
        <p:txBody>
          <a:bodyPr/>
          <a:lstStyle/>
          <a:p>
            <a:r>
              <a:rPr lang="cs-CZ"/>
              <a:t>28.11.2018</a:t>
            </a:r>
            <a:endParaRPr lang="cs-CZ" dirty="0"/>
          </a:p>
        </p:txBody>
      </p:sp>
      <p:sp>
        <p:nvSpPr>
          <p:cNvPr id="4" name="Zástupný symbol pro zápatí 3"/>
          <p:cNvSpPr>
            <a:spLocks noGrp="1"/>
          </p:cNvSpPr>
          <p:nvPr>
            <p:ph type="ftr" sz="quarter" idx="11"/>
          </p:nvPr>
        </p:nvSpPr>
        <p:spPr/>
        <p:txBody>
          <a:bodyPr/>
          <a:lstStyle/>
          <a:p>
            <a:r>
              <a:rPr lang="cs-CZ"/>
              <a:t>© 2018  STÁTNÍ ÚSTAV PRO KONTROLU LÉČIV</a:t>
            </a:r>
            <a:endParaRPr lang="cs-CZ" dirty="0"/>
          </a:p>
        </p:txBody>
      </p:sp>
      <p:sp>
        <p:nvSpPr>
          <p:cNvPr id="3" name="Zástupný symbol pro číslo snímku 2"/>
          <p:cNvSpPr>
            <a:spLocks noGrp="1"/>
          </p:cNvSpPr>
          <p:nvPr>
            <p:ph type="sldNum" sz="quarter" idx="12"/>
          </p:nvPr>
        </p:nvSpPr>
        <p:spPr/>
        <p:txBody>
          <a:bodyPr/>
          <a:lstStyle/>
          <a:p>
            <a:fld id="{3F7E86AA-FCC7-45ED-BAA9-A02C04DFE918}" type="slidenum">
              <a:rPr lang="cs-CZ" smtClean="0"/>
              <a:pPr/>
              <a:t>20</a:t>
            </a:fld>
            <a:endParaRPr lang="cs-CZ" dirty="0"/>
          </a:p>
        </p:txBody>
      </p:sp>
      <p:sp>
        <p:nvSpPr>
          <p:cNvPr id="7" name="Zástupný symbol pro text 6"/>
          <p:cNvSpPr>
            <a:spLocks noGrp="1"/>
          </p:cNvSpPr>
          <p:nvPr>
            <p:ph type="body" sz="quarter" idx="13"/>
          </p:nvPr>
        </p:nvSpPr>
        <p:spPr/>
        <p:txBody>
          <a:bodyPr/>
          <a:lstStyle/>
          <a:p>
            <a:r>
              <a:rPr lang="cs-CZ" dirty="0"/>
              <a:t>Hlášení neúspěšného ověření ochranných prvků (OP)</a:t>
            </a:r>
          </a:p>
        </p:txBody>
      </p:sp>
    </p:spTree>
    <p:extLst>
      <p:ext uri="{BB962C8B-B14F-4D97-AF65-F5344CB8AC3E}">
        <p14:creationId xmlns:p14="http://schemas.microsoft.com/office/powerpoint/2010/main" val="86942381"/>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1043735"/>
            <a:ext cx="8229600" cy="1143000"/>
          </a:xfrm>
        </p:spPr>
        <p:txBody>
          <a:bodyPr>
            <a:normAutofit/>
          </a:bodyPr>
          <a:lstStyle/>
          <a:p>
            <a:r>
              <a:rPr lang="cs-CZ" dirty="0"/>
              <a:t>NEÚSPĚŠNÉ OVĚŘENÍ OCHRANNÝCH PRVKŮ</a:t>
            </a:r>
            <a:endParaRPr lang="cs-CZ" sz="2000" b="0" dirty="0"/>
          </a:p>
        </p:txBody>
      </p:sp>
      <p:sp>
        <p:nvSpPr>
          <p:cNvPr id="20" name="Zástupný symbol pro obsah 19"/>
          <p:cNvSpPr>
            <a:spLocks noGrp="1"/>
          </p:cNvSpPr>
          <p:nvPr>
            <p:ph idx="1"/>
          </p:nvPr>
        </p:nvSpPr>
        <p:spPr>
          <a:xfrm>
            <a:off x="457200" y="2258870"/>
            <a:ext cx="8229600" cy="3861130"/>
          </a:xfrm>
        </p:spPr>
        <p:txBody>
          <a:bodyPr>
            <a:noAutofit/>
          </a:bodyPr>
          <a:lstStyle/>
          <a:p>
            <a:pPr marL="0" indent="0">
              <a:buNone/>
            </a:pPr>
            <a:r>
              <a:rPr lang="cs-CZ" sz="2400" dirty="0"/>
              <a:t>Pokud existuje důvod se domnívat, že:</a:t>
            </a:r>
          </a:p>
          <a:p>
            <a:pPr marL="0" indent="0">
              <a:buNone/>
            </a:pPr>
            <a:endParaRPr lang="cs-CZ" sz="1500" dirty="0"/>
          </a:p>
          <a:p>
            <a:r>
              <a:rPr lang="cs-CZ" sz="2400" b="1" dirty="0"/>
              <a:t>s obalem přípravku bylo manipulováno, nebo </a:t>
            </a:r>
          </a:p>
          <a:p>
            <a:r>
              <a:rPr lang="cs-CZ" sz="2400" b="1" dirty="0"/>
              <a:t>ověření ochranných prvků naznačuje, že přípravek možná není pravý</a:t>
            </a:r>
          </a:p>
          <a:p>
            <a:pPr marL="0" indent="0">
              <a:buNone/>
            </a:pPr>
            <a:endParaRPr lang="cs-CZ" b="1" dirty="0"/>
          </a:p>
          <a:p>
            <a:pPr>
              <a:buFont typeface="Wingdings" panose="05000000000000000000" pitchFamily="2" charset="2"/>
              <a:buChar char="Ø"/>
            </a:pPr>
            <a:r>
              <a:rPr lang="cs-CZ" sz="2400" dirty="0"/>
              <a:t>Distributor nesmí přípravek dodat nebo vyvézt</a:t>
            </a:r>
          </a:p>
          <a:p>
            <a:pPr>
              <a:buFont typeface="Wingdings" panose="05000000000000000000" pitchFamily="2" charset="2"/>
              <a:buChar char="Ø"/>
            </a:pPr>
            <a:r>
              <a:rPr lang="cs-CZ" sz="2400" dirty="0"/>
              <a:t>Distributor okamžitě uvědomí SÚKL</a:t>
            </a:r>
          </a:p>
        </p:txBody>
      </p:sp>
      <p:sp>
        <p:nvSpPr>
          <p:cNvPr id="4" name="Zástupný symbol pro datum 3"/>
          <p:cNvSpPr>
            <a:spLocks noGrp="1"/>
          </p:cNvSpPr>
          <p:nvPr>
            <p:ph type="dt" sz="half" idx="10"/>
          </p:nvPr>
        </p:nvSpPr>
        <p:spPr/>
        <p:txBody>
          <a:bodyPr/>
          <a:lstStyle/>
          <a:p>
            <a:r>
              <a:rPr lang="cs-CZ">
                <a:solidFill>
                  <a:schemeClr val="bg1"/>
                </a:solidFill>
              </a:rPr>
              <a:t>28.11.2018</a:t>
            </a:r>
            <a:endParaRPr lang="cs-CZ" dirty="0">
              <a:solidFill>
                <a:schemeClr val="bg1"/>
              </a:solidFill>
            </a:endParaRPr>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21</a:t>
            </a:fld>
            <a:endParaRPr lang="cs-CZ"/>
          </a:p>
        </p:txBody>
      </p:sp>
      <p:sp>
        <p:nvSpPr>
          <p:cNvPr id="21" name="Zástupný symbol pro text 20"/>
          <p:cNvSpPr>
            <a:spLocks noGrp="1"/>
          </p:cNvSpPr>
          <p:nvPr>
            <p:ph type="body" sz="quarter" idx="13"/>
          </p:nvPr>
        </p:nvSpPr>
        <p:spPr/>
        <p:txBody>
          <a:bodyPr/>
          <a:lstStyle/>
          <a:p>
            <a:r>
              <a:rPr lang="cs-CZ" dirty="0"/>
              <a:t>Hlášení neúspěšného ověření ochranných prvků (OP)</a:t>
            </a:r>
          </a:p>
          <a:p>
            <a:endParaRPr lang="cs-CZ" dirty="0"/>
          </a:p>
        </p:txBody>
      </p:sp>
    </p:spTree>
    <p:extLst>
      <p:ext uri="{BB962C8B-B14F-4D97-AF65-F5344CB8AC3E}">
        <p14:creationId xmlns:p14="http://schemas.microsoft.com/office/powerpoint/2010/main" val="3921139191"/>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1043735"/>
            <a:ext cx="8229600" cy="1143000"/>
          </a:xfrm>
        </p:spPr>
        <p:txBody>
          <a:bodyPr>
            <a:noAutofit/>
          </a:bodyPr>
          <a:lstStyle/>
          <a:p>
            <a:r>
              <a:rPr lang="cs-CZ" dirty="0"/>
              <a:t>HLÁŠENÍ NEÚSPĚŠNÉHO OVĚŘENÍ OP</a:t>
            </a:r>
          </a:p>
        </p:txBody>
      </p:sp>
      <p:sp>
        <p:nvSpPr>
          <p:cNvPr id="20" name="Zástupný symbol pro obsah 19"/>
          <p:cNvSpPr>
            <a:spLocks noGrp="1"/>
          </p:cNvSpPr>
          <p:nvPr>
            <p:ph idx="1"/>
          </p:nvPr>
        </p:nvSpPr>
        <p:spPr>
          <a:xfrm>
            <a:off x="457200" y="2528900"/>
            <a:ext cx="8229600" cy="3591100"/>
          </a:xfrm>
        </p:spPr>
        <p:txBody>
          <a:bodyPr>
            <a:normAutofit fontScale="92500"/>
          </a:bodyPr>
          <a:lstStyle/>
          <a:p>
            <a:pPr marL="0" indent="0">
              <a:buNone/>
            </a:pPr>
            <a:r>
              <a:rPr lang="cs-CZ" dirty="0"/>
              <a:t>SÚKL reflektuje aktuální požadavky dotčených subjektů na automatizovaný způsob hlášení a pracuje na přípravě:</a:t>
            </a:r>
          </a:p>
          <a:p>
            <a:pPr marL="0" indent="0">
              <a:buNone/>
            </a:pPr>
            <a:endParaRPr lang="cs-CZ" sz="1050" dirty="0"/>
          </a:p>
          <a:p>
            <a:r>
              <a:rPr lang="cs-CZ" sz="3200" b="1" dirty="0"/>
              <a:t> </a:t>
            </a:r>
            <a:r>
              <a:rPr lang="cs-CZ" b="1" dirty="0"/>
              <a:t>Elektronického interaktivního formuláře</a:t>
            </a:r>
          </a:p>
          <a:p>
            <a:r>
              <a:rPr lang="cs-CZ" b="1" dirty="0"/>
              <a:t> Webové rozhraní (API) </a:t>
            </a:r>
            <a:r>
              <a:rPr lang="cs-CZ" sz="1400" dirty="0"/>
              <a:t>- obdoba  DIS-13</a:t>
            </a:r>
            <a:r>
              <a:rPr lang="cs-CZ" sz="1400" b="1" dirty="0"/>
              <a:t> </a:t>
            </a:r>
            <a:endParaRPr lang="cs-CZ" sz="4800" b="1" dirty="0"/>
          </a:p>
          <a:p>
            <a:pPr marL="0" indent="0">
              <a:buNone/>
            </a:pPr>
            <a:endParaRPr lang="cs-CZ" sz="1800" dirty="0"/>
          </a:p>
          <a:p>
            <a:pPr marL="0" indent="0">
              <a:buNone/>
            </a:pPr>
            <a:r>
              <a:rPr lang="cs-CZ" sz="1800" dirty="0"/>
              <a:t>Předpokládané termíny nasazení: </a:t>
            </a:r>
          </a:p>
          <a:p>
            <a:pPr marL="0" indent="0">
              <a:buNone/>
            </a:pPr>
            <a:r>
              <a:rPr lang="cs-CZ" sz="1800" dirty="0"/>
              <a:t>- testovací prostředí – do 15. 12. 2018</a:t>
            </a:r>
          </a:p>
          <a:p>
            <a:pPr marL="0" indent="0">
              <a:buNone/>
            </a:pPr>
            <a:r>
              <a:rPr lang="cs-CZ" sz="1800" dirty="0"/>
              <a:t>- produkční prostředí – 16. 1. 2019</a:t>
            </a:r>
          </a:p>
        </p:txBody>
      </p:sp>
      <p:sp>
        <p:nvSpPr>
          <p:cNvPr id="4" name="Zástupný symbol pro datum 3"/>
          <p:cNvSpPr>
            <a:spLocks noGrp="1"/>
          </p:cNvSpPr>
          <p:nvPr>
            <p:ph type="dt" sz="half" idx="10"/>
          </p:nvPr>
        </p:nvSpPr>
        <p:spPr/>
        <p:txBody>
          <a:bodyPr/>
          <a:lstStyle/>
          <a:p>
            <a:r>
              <a:rPr lang="cs-CZ">
                <a:solidFill>
                  <a:schemeClr val="bg1"/>
                </a:solidFill>
              </a:rPr>
              <a:t>28.11.2018</a:t>
            </a:r>
            <a:endParaRPr lang="cs-CZ" dirty="0">
              <a:solidFill>
                <a:schemeClr val="bg1"/>
              </a:solidFill>
            </a:endParaRPr>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22</a:t>
            </a:fld>
            <a:endParaRPr lang="cs-CZ"/>
          </a:p>
        </p:txBody>
      </p:sp>
      <p:sp>
        <p:nvSpPr>
          <p:cNvPr id="21" name="Zástupný symbol pro text 20"/>
          <p:cNvSpPr>
            <a:spLocks noGrp="1"/>
          </p:cNvSpPr>
          <p:nvPr>
            <p:ph type="body" sz="quarter" idx="13"/>
          </p:nvPr>
        </p:nvSpPr>
        <p:spPr/>
        <p:txBody>
          <a:bodyPr/>
          <a:lstStyle/>
          <a:p>
            <a:r>
              <a:rPr lang="cs-CZ" dirty="0"/>
              <a:t>Hlášení neúspěšného ověření ochranných prvků (OP)</a:t>
            </a:r>
          </a:p>
          <a:p>
            <a:endParaRPr lang="cs-CZ" dirty="0"/>
          </a:p>
        </p:txBody>
      </p:sp>
    </p:spTree>
    <p:extLst>
      <p:ext uri="{BB962C8B-B14F-4D97-AF65-F5344CB8AC3E}">
        <p14:creationId xmlns:p14="http://schemas.microsoft.com/office/powerpoint/2010/main" val="1907299585"/>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1043735"/>
            <a:ext cx="8229600" cy="1143000"/>
          </a:xfrm>
        </p:spPr>
        <p:txBody>
          <a:bodyPr>
            <a:normAutofit/>
          </a:bodyPr>
          <a:lstStyle/>
          <a:p>
            <a:r>
              <a:rPr lang="cs-CZ" dirty="0"/>
              <a:t>HLÁŠENÍ NEÚSPĚŠNÉHO OVĚŘENÍ OP</a:t>
            </a:r>
          </a:p>
        </p:txBody>
      </p:sp>
      <p:sp>
        <p:nvSpPr>
          <p:cNvPr id="20" name="Zástupný symbol pro obsah 19"/>
          <p:cNvSpPr>
            <a:spLocks noGrp="1"/>
          </p:cNvSpPr>
          <p:nvPr>
            <p:ph idx="1"/>
          </p:nvPr>
        </p:nvSpPr>
        <p:spPr>
          <a:xfrm>
            <a:off x="457200" y="2348880"/>
            <a:ext cx="8229600" cy="3771120"/>
          </a:xfrm>
        </p:spPr>
        <p:txBody>
          <a:bodyPr>
            <a:normAutofit/>
          </a:bodyPr>
          <a:lstStyle/>
          <a:p>
            <a:pPr marL="0" indent="0">
              <a:buNone/>
            </a:pPr>
            <a:r>
              <a:rPr lang="cs-CZ" sz="3200" dirty="0"/>
              <a:t>Obsahem hlášení budou 4 základní části:</a:t>
            </a:r>
          </a:p>
          <a:p>
            <a:pPr marL="0" indent="0">
              <a:buNone/>
            </a:pPr>
            <a:endParaRPr lang="cs-CZ" sz="1700" dirty="0"/>
          </a:p>
          <a:p>
            <a:pPr marL="742950" indent="-742950">
              <a:buAutoNum type="arabicPeriod"/>
            </a:pPr>
            <a:r>
              <a:rPr lang="cs-CZ" dirty="0"/>
              <a:t>Identifikace </a:t>
            </a:r>
            <a:r>
              <a:rPr lang="cs-CZ" b="1" dirty="0"/>
              <a:t>subjektu </a:t>
            </a:r>
            <a:r>
              <a:rPr lang="cs-CZ" sz="1600" dirty="0"/>
              <a:t>(název subjektu, telefonní číslo/emailová adresa…)</a:t>
            </a:r>
            <a:endParaRPr lang="cs-CZ" dirty="0"/>
          </a:p>
          <a:p>
            <a:pPr marL="742950" indent="-742950">
              <a:buAutoNum type="arabicPeriod"/>
            </a:pPr>
            <a:r>
              <a:rPr lang="cs-CZ" dirty="0"/>
              <a:t>Identifikace </a:t>
            </a:r>
            <a:r>
              <a:rPr lang="cs-CZ" b="1" dirty="0"/>
              <a:t>léčivého přípravku </a:t>
            </a:r>
            <a:r>
              <a:rPr lang="cs-CZ" sz="1600" dirty="0"/>
              <a:t>(kód SÚKL, název, číslo šarže…)</a:t>
            </a:r>
          </a:p>
          <a:p>
            <a:pPr marL="742950" indent="-742950">
              <a:buAutoNum type="arabicPeriod"/>
            </a:pPr>
            <a:r>
              <a:rPr lang="cs-CZ" dirty="0"/>
              <a:t>Identifikace </a:t>
            </a:r>
            <a:r>
              <a:rPr lang="cs-CZ" b="1" dirty="0"/>
              <a:t>neúspěšného ověření OP</a:t>
            </a:r>
          </a:p>
          <a:p>
            <a:pPr marL="742950" indent="-742950">
              <a:buAutoNum type="arabicPeriod"/>
            </a:pPr>
            <a:r>
              <a:rPr lang="cs-CZ" dirty="0"/>
              <a:t>Dodatečné informace </a:t>
            </a:r>
            <a:r>
              <a:rPr lang="cs-CZ" sz="1600" dirty="0"/>
              <a:t>(poznámka, přílohy)</a:t>
            </a:r>
            <a:endParaRPr lang="cs-CZ" dirty="0"/>
          </a:p>
        </p:txBody>
      </p:sp>
      <p:sp>
        <p:nvSpPr>
          <p:cNvPr id="4" name="Zástupný symbol pro datum 3"/>
          <p:cNvSpPr>
            <a:spLocks noGrp="1"/>
          </p:cNvSpPr>
          <p:nvPr>
            <p:ph type="dt" sz="half" idx="10"/>
          </p:nvPr>
        </p:nvSpPr>
        <p:spPr/>
        <p:txBody>
          <a:bodyPr/>
          <a:lstStyle/>
          <a:p>
            <a:r>
              <a:rPr lang="cs-CZ">
                <a:solidFill>
                  <a:schemeClr val="bg1"/>
                </a:solidFill>
              </a:rPr>
              <a:t>28.11.2018</a:t>
            </a:r>
            <a:endParaRPr lang="cs-CZ" dirty="0">
              <a:solidFill>
                <a:schemeClr val="bg1"/>
              </a:solidFill>
            </a:endParaRPr>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23</a:t>
            </a:fld>
            <a:endParaRPr lang="cs-CZ"/>
          </a:p>
        </p:txBody>
      </p:sp>
      <p:sp>
        <p:nvSpPr>
          <p:cNvPr id="21" name="Zástupný symbol pro text 20"/>
          <p:cNvSpPr>
            <a:spLocks noGrp="1"/>
          </p:cNvSpPr>
          <p:nvPr>
            <p:ph type="body" sz="quarter" idx="13"/>
          </p:nvPr>
        </p:nvSpPr>
        <p:spPr/>
        <p:txBody>
          <a:bodyPr/>
          <a:lstStyle/>
          <a:p>
            <a:r>
              <a:rPr lang="cs-CZ" dirty="0"/>
              <a:t>Hlášení neúspěšného ověření ochranných prvků (OP)</a:t>
            </a:r>
          </a:p>
          <a:p>
            <a:endParaRPr lang="cs-CZ" dirty="0"/>
          </a:p>
        </p:txBody>
      </p:sp>
    </p:spTree>
    <p:extLst>
      <p:ext uri="{BB962C8B-B14F-4D97-AF65-F5344CB8AC3E}">
        <p14:creationId xmlns:p14="http://schemas.microsoft.com/office/powerpoint/2010/main" val="1889631476"/>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1043735"/>
            <a:ext cx="8229600" cy="1143000"/>
          </a:xfrm>
        </p:spPr>
        <p:txBody>
          <a:bodyPr>
            <a:noAutofit/>
          </a:bodyPr>
          <a:lstStyle/>
          <a:p>
            <a:r>
              <a:rPr lang="cs-CZ" dirty="0"/>
              <a:t>HLÁŠENÍ NEÚSPĚŠNÉHO OVĚŘENÍ OP</a:t>
            </a:r>
          </a:p>
        </p:txBody>
      </p:sp>
      <p:sp>
        <p:nvSpPr>
          <p:cNvPr id="20" name="Zástupný symbol pro obsah 19"/>
          <p:cNvSpPr>
            <a:spLocks noGrp="1"/>
          </p:cNvSpPr>
          <p:nvPr>
            <p:ph idx="1"/>
          </p:nvPr>
        </p:nvSpPr>
        <p:spPr>
          <a:xfrm>
            <a:off x="457200" y="2438890"/>
            <a:ext cx="8229600" cy="3681110"/>
          </a:xfrm>
        </p:spPr>
        <p:txBody>
          <a:bodyPr>
            <a:normAutofit fontScale="25000" lnSpcReduction="20000"/>
          </a:bodyPr>
          <a:lstStyle/>
          <a:p>
            <a:pPr marL="0" indent="0">
              <a:buNone/>
            </a:pPr>
            <a:r>
              <a:rPr lang="cs-CZ" sz="9600" b="1" u="sng" dirty="0"/>
              <a:t>3. část hlášení - Identifikace neúspěšného ověření OP:</a:t>
            </a:r>
          </a:p>
          <a:p>
            <a:pPr marL="0" indent="0">
              <a:buNone/>
            </a:pPr>
            <a:endParaRPr lang="cs-CZ" sz="9600" b="1" dirty="0">
              <a:solidFill>
                <a:srgbClr val="FF0000"/>
              </a:solidFill>
              <a:latin typeface="+mj-lt"/>
              <a:ea typeface="+mj-ea"/>
              <a:cs typeface="+mj-cs"/>
            </a:endParaRPr>
          </a:p>
          <a:p>
            <a:pPr>
              <a:buFont typeface="Wingdings" panose="05000000000000000000" pitchFamily="2" charset="2"/>
              <a:buChar char="Ø"/>
            </a:pPr>
            <a:r>
              <a:rPr lang="cs-CZ" sz="8000" dirty="0">
                <a:solidFill>
                  <a:srgbClr val="FF0000"/>
                </a:solidFill>
                <a:ea typeface="+mj-ea"/>
                <a:cs typeface="+mj-cs"/>
              </a:rPr>
              <a:t>UI neúspěšně ověřeno </a:t>
            </a:r>
            <a:r>
              <a:rPr lang="cs-CZ" sz="8000" dirty="0">
                <a:ea typeface="+mj-ea"/>
                <a:cs typeface="+mj-cs"/>
              </a:rPr>
              <a:t>+ </a:t>
            </a:r>
            <a:r>
              <a:rPr lang="cs-CZ" sz="8000" dirty="0">
                <a:solidFill>
                  <a:srgbClr val="00B050"/>
                </a:solidFill>
                <a:ea typeface="+mj-ea"/>
                <a:cs typeface="+mj-cs"/>
              </a:rPr>
              <a:t>ATD neporušeno</a:t>
            </a:r>
            <a:r>
              <a:rPr lang="cs-CZ" sz="8000" dirty="0">
                <a:ea typeface="+mj-ea"/>
                <a:cs typeface="+mj-cs"/>
              </a:rPr>
              <a:t> = spuštění výstrahy v úložišti</a:t>
            </a:r>
          </a:p>
          <a:p>
            <a:pPr>
              <a:buFont typeface="Wingdings" panose="05000000000000000000" pitchFamily="2" charset="2"/>
              <a:buChar char="Ø"/>
            </a:pPr>
            <a:endParaRPr lang="cs-CZ" sz="8000" dirty="0">
              <a:ea typeface="+mj-ea"/>
              <a:cs typeface="+mj-cs"/>
            </a:endParaRPr>
          </a:p>
          <a:p>
            <a:pPr>
              <a:buFont typeface="Wingdings" panose="05000000000000000000" pitchFamily="2" charset="2"/>
              <a:buChar char="Ø"/>
            </a:pPr>
            <a:r>
              <a:rPr lang="cs-CZ" sz="8000" dirty="0">
                <a:solidFill>
                  <a:srgbClr val="FF0000"/>
                </a:solidFill>
                <a:ea typeface="+mj-ea"/>
                <a:cs typeface="+mj-cs"/>
              </a:rPr>
              <a:t>UI neúspěšně ověřeno</a:t>
            </a:r>
            <a:r>
              <a:rPr lang="cs-CZ" sz="8000" dirty="0">
                <a:ea typeface="+mj-ea"/>
                <a:cs typeface="+mj-cs"/>
              </a:rPr>
              <a:t> + </a:t>
            </a:r>
            <a:r>
              <a:rPr lang="cs-CZ" sz="8000" dirty="0">
                <a:solidFill>
                  <a:srgbClr val="FF0000"/>
                </a:solidFill>
                <a:ea typeface="+mj-ea"/>
                <a:cs typeface="+mj-cs"/>
              </a:rPr>
              <a:t>ATD porušeno</a:t>
            </a:r>
            <a:r>
              <a:rPr lang="cs-CZ" sz="8000" dirty="0">
                <a:ea typeface="+mj-ea"/>
                <a:cs typeface="+mj-cs"/>
              </a:rPr>
              <a:t> = spuštění výstrahy </a:t>
            </a:r>
            <a:r>
              <a:rPr lang="cs-CZ" sz="8000" dirty="0"/>
              <a:t>v úložišti</a:t>
            </a:r>
          </a:p>
          <a:p>
            <a:pPr>
              <a:buFont typeface="Wingdings" panose="05000000000000000000" pitchFamily="2" charset="2"/>
              <a:buChar char="Ø"/>
            </a:pPr>
            <a:endParaRPr lang="cs-CZ" sz="8000" dirty="0"/>
          </a:p>
          <a:p>
            <a:pPr>
              <a:buFont typeface="Wingdings" panose="05000000000000000000" pitchFamily="2" charset="2"/>
              <a:buChar char="Ø"/>
            </a:pPr>
            <a:r>
              <a:rPr lang="cs-CZ" sz="8000" dirty="0">
                <a:solidFill>
                  <a:srgbClr val="00B050"/>
                </a:solidFill>
                <a:ea typeface="+mj-ea"/>
                <a:cs typeface="+mj-cs"/>
              </a:rPr>
              <a:t>UI úspěšně ověřeno </a:t>
            </a:r>
            <a:r>
              <a:rPr lang="cs-CZ" sz="8000" dirty="0">
                <a:ea typeface="+mj-ea"/>
                <a:cs typeface="+mj-cs"/>
              </a:rPr>
              <a:t>+ </a:t>
            </a:r>
            <a:r>
              <a:rPr lang="cs-CZ" sz="8000" dirty="0">
                <a:solidFill>
                  <a:srgbClr val="FF0000"/>
                </a:solidFill>
                <a:ea typeface="+mj-ea"/>
                <a:cs typeface="+mj-cs"/>
              </a:rPr>
              <a:t>ATD porušeno</a:t>
            </a:r>
            <a:r>
              <a:rPr lang="cs-CZ" sz="8000" dirty="0">
                <a:ea typeface="+mj-ea"/>
                <a:cs typeface="+mj-cs"/>
              </a:rPr>
              <a:t> = výstraha spuštěna nebude</a:t>
            </a:r>
          </a:p>
          <a:p>
            <a:pPr>
              <a:buFont typeface="Wingdings" panose="05000000000000000000" pitchFamily="2" charset="2"/>
              <a:buChar char="Ø"/>
            </a:pPr>
            <a:endParaRPr lang="cs-CZ" sz="8000" dirty="0">
              <a:ea typeface="+mj-ea"/>
              <a:cs typeface="+mj-cs"/>
            </a:endParaRPr>
          </a:p>
          <a:p>
            <a:pPr>
              <a:buFont typeface="Wingdings" panose="05000000000000000000" pitchFamily="2" charset="2"/>
              <a:buChar char="Ø"/>
            </a:pPr>
            <a:r>
              <a:rPr lang="cs-CZ" sz="8000" dirty="0">
                <a:solidFill>
                  <a:srgbClr val="FF0000"/>
                </a:solidFill>
                <a:ea typeface="+mj-ea"/>
                <a:cs typeface="+mj-cs"/>
              </a:rPr>
              <a:t>2D kód </a:t>
            </a:r>
            <a:r>
              <a:rPr lang="cs-CZ" sz="8000" dirty="0">
                <a:ea typeface="+mj-ea"/>
                <a:cs typeface="+mj-cs"/>
              </a:rPr>
              <a:t>nelze načíst</a:t>
            </a:r>
            <a:r>
              <a:rPr lang="cs-CZ" sz="8000" dirty="0"/>
              <a:t> </a:t>
            </a:r>
          </a:p>
          <a:p>
            <a:pPr>
              <a:buFont typeface="Wingdings" panose="05000000000000000000" pitchFamily="2" charset="2"/>
              <a:buChar char="Ø"/>
            </a:pPr>
            <a:endParaRPr lang="cs-CZ" sz="5000" dirty="0"/>
          </a:p>
          <a:p>
            <a:pPr marL="0" indent="0">
              <a:buNone/>
            </a:pPr>
            <a:r>
              <a:rPr lang="cs-CZ" sz="4000" dirty="0"/>
              <a:t>možné příčiny nenačtení 2D kódu:</a:t>
            </a:r>
          </a:p>
          <a:p>
            <a:pPr marL="0" indent="0">
              <a:buNone/>
            </a:pPr>
            <a:r>
              <a:rPr lang="cs-CZ" sz="4000" dirty="0"/>
              <a:t>- technické problémy</a:t>
            </a:r>
          </a:p>
          <a:p>
            <a:pPr marL="0" indent="0">
              <a:buNone/>
            </a:pPr>
            <a:r>
              <a:rPr lang="cs-CZ" sz="4000" dirty="0"/>
              <a:t>- vadná nebo špatně nakonfigurovaná čtečka</a:t>
            </a:r>
          </a:p>
          <a:p>
            <a:pPr marL="0" indent="0">
              <a:buNone/>
            </a:pPr>
            <a:endParaRPr lang="cs-CZ" dirty="0"/>
          </a:p>
        </p:txBody>
      </p:sp>
      <p:sp>
        <p:nvSpPr>
          <p:cNvPr id="4" name="Zástupný symbol pro datum 3"/>
          <p:cNvSpPr>
            <a:spLocks noGrp="1"/>
          </p:cNvSpPr>
          <p:nvPr>
            <p:ph type="dt" sz="half" idx="10"/>
          </p:nvPr>
        </p:nvSpPr>
        <p:spPr/>
        <p:txBody>
          <a:bodyPr/>
          <a:lstStyle/>
          <a:p>
            <a:r>
              <a:rPr lang="cs-CZ">
                <a:solidFill>
                  <a:schemeClr val="bg1"/>
                </a:solidFill>
              </a:rPr>
              <a:t>28.11.2018</a:t>
            </a:r>
            <a:endParaRPr lang="cs-CZ" dirty="0">
              <a:solidFill>
                <a:schemeClr val="bg1"/>
              </a:solidFill>
            </a:endParaRPr>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24</a:t>
            </a:fld>
            <a:endParaRPr lang="cs-CZ"/>
          </a:p>
        </p:txBody>
      </p:sp>
      <p:sp>
        <p:nvSpPr>
          <p:cNvPr id="21" name="Zástupný symbol pro text 20"/>
          <p:cNvSpPr>
            <a:spLocks noGrp="1"/>
          </p:cNvSpPr>
          <p:nvPr>
            <p:ph type="body" sz="quarter" idx="13"/>
          </p:nvPr>
        </p:nvSpPr>
        <p:spPr/>
        <p:txBody>
          <a:bodyPr/>
          <a:lstStyle/>
          <a:p>
            <a:r>
              <a:rPr lang="cs-CZ" dirty="0"/>
              <a:t>Hlášení neúspěšného ověření ochranných prvků (OP)</a:t>
            </a:r>
          </a:p>
          <a:p>
            <a:endParaRPr lang="cs-CZ" dirty="0"/>
          </a:p>
        </p:txBody>
      </p:sp>
    </p:spTree>
    <p:extLst>
      <p:ext uri="{BB962C8B-B14F-4D97-AF65-F5344CB8AC3E}">
        <p14:creationId xmlns:p14="http://schemas.microsoft.com/office/powerpoint/2010/main" val="1700984968"/>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1043735"/>
            <a:ext cx="8229600" cy="1143000"/>
          </a:xfrm>
        </p:spPr>
        <p:txBody>
          <a:bodyPr>
            <a:normAutofit/>
          </a:bodyPr>
          <a:lstStyle/>
          <a:p>
            <a:r>
              <a:rPr lang="cs-CZ" dirty="0"/>
              <a:t>PROCESY PŘI NEÚSPĚŠNÉM OVĚŘENÍ OP</a:t>
            </a:r>
          </a:p>
        </p:txBody>
      </p:sp>
      <p:sp>
        <p:nvSpPr>
          <p:cNvPr id="20" name="Zástupný symbol pro obsah 19"/>
          <p:cNvSpPr>
            <a:spLocks noGrp="1"/>
          </p:cNvSpPr>
          <p:nvPr>
            <p:ph idx="1"/>
          </p:nvPr>
        </p:nvSpPr>
        <p:spPr>
          <a:xfrm>
            <a:off x="457200" y="2258870"/>
            <a:ext cx="8229600" cy="3861130"/>
          </a:xfrm>
        </p:spPr>
        <p:txBody>
          <a:bodyPr>
            <a:noAutofit/>
          </a:bodyPr>
          <a:lstStyle/>
          <a:p>
            <a:r>
              <a:rPr lang="cs-CZ" b="1" u="sng" dirty="0"/>
              <a:t>Neúspěšné ověření ATD </a:t>
            </a:r>
            <a:r>
              <a:rPr lang="cs-CZ" sz="1600" b="1" dirty="0"/>
              <a:t>(prostředek k ověření manipulace s obalem)</a:t>
            </a:r>
          </a:p>
          <a:p>
            <a:pPr marL="0" indent="0">
              <a:buNone/>
            </a:pPr>
            <a:endParaRPr lang="cs-CZ" sz="1600" b="1" dirty="0"/>
          </a:p>
          <a:p>
            <a:pPr marL="0" indent="0" algn="just">
              <a:buNone/>
            </a:pPr>
            <a:r>
              <a:rPr lang="cs-CZ" sz="2400" dirty="0"/>
              <a:t>→ je-li ATD porušeno, jde o neopravitelnou vadu a balení je </a:t>
            </a:r>
          </a:p>
          <a:p>
            <a:pPr marL="0" indent="0" algn="just">
              <a:buNone/>
            </a:pPr>
            <a:r>
              <a:rPr lang="cs-CZ" sz="2400" dirty="0"/>
              <a:t>     nutno vrátit přes distributora k držiteli rozhodnutí o registraci</a:t>
            </a:r>
          </a:p>
          <a:p>
            <a:pPr marL="0" indent="0" algn="just">
              <a:buNone/>
            </a:pPr>
            <a:r>
              <a:rPr lang="cs-CZ" sz="2400" dirty="0"/>
              <a:t>→ šetření zajišťuje SÚKL a kontaktuje držitele k ověření   </a:t>
            </a:r>
          </a:p>
          <a:p>
            <a:pPr marL="0" indent="0" algn="just">
              <a:buNone/>
            </a:pPr>
            <a:r>
              <a:rPr lang="cs-CZ" sz="2400" dirty="0"/>
              <a:t>     podezření z padělání. V případě potvrzení padělání řeší SÚKL </a:t>
            </a:r>
          </a:p>
          <a:p>
            <a:pPr marL="0" indent="0" algn="just">
              <a:buNone/>
            </a:pPr>
            <a:r>
              <a:rPr lang="cs-CZ" sz="2400" dirty="0"/>
              <a:t>     dále standardním postupem</a:t>
            </a:r>
          </a:p>
          <a:p>
            <a:pPr marL="0" indent="0">
              <a:buNone/>
            </a:pPr>
            <a:endParaRPr lang="cs-CZ" sz="2000" dirty="0"/>
          </a:p>
        </p:txBody>
      </p:sp>
      <p:sp>
        <p:nvSpPr>
          <p:cNvPr id="4" name="Zástupný symbol pro datum 3"/>
          <p:cNvSpPr>
            <a:spLocks noGrp="1"/>
          </p:cNvSpPr>
          <p:nvPr>
            <p:ph type="dt" sz="half" idx="10"/>
          </p:nvPr>
        </p:nvSpPr>
        <p:spPr/>
        <p:txBody>
          <a:bodyPr/>
          <a:lstStyle/>
          <a:p>
            <a:r>
              <a:rPr lang="cs-CZ">
                <a:solidFill>
                  <a:schemeClr val="bg1"/>
                </a:solidFill>
              </a:rPr>
              <a:t>28.11.2018</a:t>
            </a:r>
            <a:endParaRPr lang="cs-CZ" dirty="0">
              <a:solidFill>
                <a:schemeClr val="bg1"/>
              </a:solidFill>
            </a:endParaRPr>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25</a:t>
            </a:fld>
            <a:endParaRPr lang="cs-CZ"/>
          </a:p>
        </p:txBody>
      </p:sp>
      <p:sp>
        <p:nvSpPr>
          <p:cNvPr id="21" name="Zástupný symbol pro text 20"/>
          <p:cNvSpPr>
            <a:spLocks noGrp="1"/>
          </p:cNvSpPr>
          <p:nvPr>
            <p:ph type="body" sz="quarter" idx="13"/>
          </p:nvPr>
        </p:nvSpPr>
        <p:spPr/>
        <p:txBody>
          <a:bodyPr/>
          <a:lstStyle/>
          <a:p>
            <a:r>
              <a:rPr lang="cs-CZ" dirty="0"/>
              <a:t>Hlášení neúspěšného ověření ochranných prvků (OP)</a:t>
            </a:r>
          </a:p>
          <a:p>
            <a:endParaRPr lang="cs-CZ" dirty="0"/>
          </a:p>
        </p:txBody>
      </p:sp>
    </p:spTree>
    <p:extLst>
      <p:ext uri="{BB962C8B-B14F-4D97-AF65-F5344CB8AC3E}">
        <p14:creationId xmlns:p14="http://schemas.microsoft.com/office/powerpoint/2010/main" val="1760930648"/>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1043735"/>
            <a:ext cx="8229600" cy="1143000"/>
          </a:xfrm>
        </p:spPr>
        <p:txBody>
          <a:bodyPr>
            <a:normAutofit/>
          </a:bodyPr>
          <a:lstStyle/>
          <a:p>
            <a:r>
              <a:rPr lang="cs-CZ" dirty="0"/>
              <a:t>PROCESY PŘI NEÚSPĚŠNÉM OVĚŘENÍ OP</a:t>
            </a:r>
          </a:p>
        </p:txBody>
      </p:sp>
      <p:sp>
        <p:nvSpPr>
          <p:cNvPr id="20" name="Zástupný symbol pro obsah 19"/>
          <p:cNvSpPr>
            <a:spLocks noGrp="1"/>
          </p:cNvSpPr>
          <p:nvPr>
            <p:ph idx="1"/>
          </p:nvPr>
        </p:nvSpPr>
        <p:spPr>
          <a:xfrm>
            <a:off x="457200" y="2258870"/>
            <a:ext cx="8229600" cy="3861130"/>
          </a:xfrm>
        </p:spPr>
        <p:txBody>
          <a:bodyPr>
            <a:noAutofit/>
          </a:bodyPr>
          <a:lstStyle/>
          <a:p>
            <a:pPr lvl="0"/>
            <a:r>
              <a:rPr lang="cs-CZ" b="1" u="sng" dirty="0"/>
              <a:t>Neúspěšné ověření UI </a:t>
            </a:r>
            <a:r>
              <a:rPr lang="cs-CZ" sz="1600" b="1" dirty="0">
                <a:solidFill>
                  <a:srgbClr val="2D3291"/>
                </a:solidFill>
              </a:rPr>
              <a:t>(jedinečný identifikátor)</a:t>
            </a:r>
          </a:p>
          <a:p>
            <a:pPr marL="0" lvl="0" indent="0">
              <a:buNone/>
            </a:pPr>
            <a:endParaRPr lang="cs-CZ" sz="2000" dirty="0"/>
          </a:p>
          <a:p>
            <a:pPr marL="0" indent="0">
              <a:buNone/>
            </a:pPr>
            <a:r>
              <a:rPr lang="cs-CZ" sz="2000" dirty="0"/>
              <a:t>→ spuštění výstrahy v úložišti a v terminálu, kde se odehrává ověření UI </a:t>
            </a:r>
          </a:p>
          <a:p>
            <a:pPr marL="0" indent="0">
              <a:buNone/>
            </a:pPr>
            <a:r>
              <a:rPr lang="cs-CZ" sz="2000" dirty="0"/>
              <a:t>→ událost se označí jako </a:t>
            </a:r>
            <a:r>
              <a:rPr lang="cs-CZ" sz="2000" b="1" dirty="0"/>
              <a:t>potenciální případ padělání </a:t>
            </a:r>
            <a:r>
              <a:rPr lang="cs-CZ" sz="2000" dirty="0"/>
              <a:t>(s výjimkou, je-li LP v   </a:t>
            </a:r>
          </a:p>
          <a:p>
            <a:pPr marL="0" indent="0">
              <a:buNone/>
            </a:pPr>
            <a:r>
              <a:rPr lang="cs-CZ" sz="2000" dirty="0"/>
              <a:t>     úložišti označen jako stažený nebo určený k likvidaci)</a:t>
            </a:r>
          </a:p>
          <a:p>
            <a:pPr marL="0" indent="0">
              <a:buNone/>
            </a:pPr>
            <a:r>
              <a:rPr lang="cs-CZ" sz="2000" dirty="0"/>
              <a:t>→ šetření zajišťuje subjekt zřizující úložiště (NOOL) ve spolupráci s držitelem a </a:t>
            </a:r>
          </a:p>
          <a:p>
            <a:pPr marL="0" indent="0">
              <a:buNone/>
            </a:pPr>
            <a:r>
              <a:rPr lang="cs-CZ" sz="2000" dirty="0"/>
              <a:t>     pokud se padělání potvrdí, NOOL okamžitě uvědomí SÚKL, EK a EMA</a:t>
            </a:r>
          </a:p>
          <a:p>
            <a:pPr marL="0" indent="0">
              <a:buNone/>
            </a:pPr>
            <a:r>
              <a:rPr lang="cs-CZ" sz="2000" dirty="0"/>
              <a:t>→ v případě potvrzení padělání řeší SÚKL dále standardním postupem</a:t>
            </a:r>
          </a:p>
          <a:p>
            <a:pPr marL="0" indent="0">
              <a:buNone/>
            </a:pPr>
            <a:endParaRPr lang="cs-CZ" sz="2000" dirty="0"/>
          </a:p>
          <a:p>
            <a:pPr marL="0" indent="0">
              <a:buNone/>
            </a:pPr>
            <a:endParaRPr lang="cs-CZ" sz="2000" dirty="0"/>
          </a:p>
          <a:p>
            <a:pPr marL="0" indent="0">
              <a:buNone/>
            </a:pPr>
            <a:endParaRPr lang="cs-CZ" sz="2000" dirty="0"/>
          </a:p>
        </p:txBody>
      </p:sp>
      <p:sp>
        <p:nvSpPr>
          <p:cNvPr id="4" name="Zástupný symbol pro datum 3"/>
          <p:cNvSpPr>
            <a:spLocks noGrp="1"/>
          </p:cNvSpPr>
          <p:nvPr>
            <p:ph type="dt" sz="half" idx="10"/>
          </p:nvPr>
        </p:nvSpPr>
        <p:spPr/>
        <p:txBody>
          <a:bodyPr/>
          <a:lstStyle/>
          <a:p>
            <a:r>
              <a:rPr lang="cs-CZ">
                <a:solidFill>
                  <a:schemeClr val="bg1"/>
                </a:solidFill>
              </a:rPr>
              <a:t>28.11.2018</a:t>
            </a:r>
            <a:endParaRPr lang="cs-CZ" dirty="0">
              <a:solidFill>
                <a:schemeClr val="bg1"/>
              </a:solidFill>
            </a:endParaRPr>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26</a:t>
            </a:fld>
            <a:endParaRPr lang="cs-CZ"/>
          </a:p>
        </p:txBody>
      </p:sp>
      <p:sp>
        <p:nvSpPr>
          <p:cNvPr id="21" name="Zástupný symbol pro text 20"/>
          <p:cNvSpPr>
            <a:spLocks noGrp="1"/>
          </p:cNvSpPr>
          <p:nvPr>
            <p:ph type="body" sz="quarter" idx="13"/>
          </p:nvPr>
        </p:nvSpPr>
        <p:spPr/>
        <p:txBody>
          <a:bodyPr/>
          <a:lstStyle/>
          <a:p>
            <a:r>
              <a:rPr lang="cs-CZ" dirty="0"/>
              <a:t>Hlášení neúspěšného ověření ochranných prvků (OP)</a:t>
            </a:r>
          </a:p>
          <a:p>
            <a:endParaRPr lang="cs-CZ" dirty="0"/>
          </a:p>
        </p:txBody>
      </p:sp>
    </p:spTree>
    <p:extLst>
      <p:ext uri="{BB962C8B-B14F-4D97-AF65-F5344CB8AC3E}">
        <p14:creationId xmlns:p14="http://schemas.microsoft.com/office/powerpoint/2010/main" val="60247633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953725"/>
            <a:ext cx="8229600" cy="1143000"/>
          </a:xfrm>
        </p:spPr>
        <p:txBody>
          <a:bodyPr>
            <a:normAutofit/>
          </a:bodyPr>
          <a:lstStyle/>
          <a:p>
            <a:r>
              <a:rPr lang="cs-CZ" dirty="0"/>
              <a:t>DŮLEŽITÉ ODKAZY</a:t>
            </a:r>
          </a:p>
        </p:txBody>
      </p:sp>
      <p:sp>
        <p:nvSpPr>
          <p:cNvPr id="20" name="Zástupný symbol pro obsah 19"/>
          <p:cNvSpPr>
            <a:spLocks noGrp="1"/>
          </p:cNvSpPr>
          <p:nvPr>
            <p:ph idx="1"/>
          </p:nvPr>
        </p:nvSpPr>
        <p:spPr>
          <a:xfrm>
            <a:off x="457200" y="2258870"/>
            <a:ext cx="8229600" cy="3861130"/>
          </a:xfrm>
        </p:spPr>
        <p:txBody>
          <a:bodyPr>
            <a:noAutofit/>
          </a:bodyPr>
          <a:lstStyle/>
          <a:p>
            <a:pPr lvl="0"/>
            <a:r>
              <a:rPr lang="cs-CZ" dirty="0"/>
              <a:t>Upozornění pro držitele rozhodnutí o registraci, výrobce léčivých přípravků, distributory léčivých přípravků a provozovatele oprávněné k výdeji léčivých přípravků:</a:t>
            </a:r>
          </a:p>
          <a:p>
            <a:pPr marL="0" lvl="0" indent="0">
              <a:buNone/>
            </a:pPr>
            <a:r>
              <a:rPr lang="cs-CZ" sz="1800" dirty="0">
                <a:hlinkClick r:id="rId3"/>
              </a:rPr>
              <a:t>http://www.sukl.cz/leciva/upozorneni-pro-drzitele-rozhodnuti-o-registraci-vyrobce</a:t>
            </a:r>
            <a:r>
              <a:rPr lang="cs-CZ" sz="1800" dirty="0"/>
              <a:t> </a:t>
            </a:r>
          </a:p>
          <a:p>
            <a:pPr marL="0" lvl="0" indent="0">
              <a:buNone/>
            </a:pPr>
            <a:endParaRPr lang="cs-CZ" sz="1000" dirty="0"/>
          </a:p>
          <a:p>
            <a:pPr lvl="0"/>
            <a:r>
              <a:rPr lang="cs-CZ" dirty="0"/>
              <a:t>Dotazy k hlášení neúspěšného ověření OP: </a:t>
            </a:r>
            <a:r>
              <a:rPr lang="cs-CZ" sz="2000" dirty="0">
                <a:hlinkClick r:id="rId4"/>
              </a:rPr>
              <a:t>hlaseniOP@sukl.cz</a:t>
            </a:r>
            <a:r>
              <a:rPr lang="cs-CZ" dirty="0"/>
              <a:t> </a:t>
            </a:r>
            <a:endParaRPr lang="cs-CZ" sz="3200" dirty="0"/>
          </a:p>
          <a:p>
            <a:pPr marL="0" indent="0">
              <a:buNone/>
            </a:pPr>
            <a:endParaRPr lang="cs-CZ" sz="2000" dirty="0"/>
          </a:p>
          <a:p>
            <a:pPr marL="0" indent="0">
              <a:buNone/>
            </a:pPr>
            <a:endParaRPr lang="cs-CZ" sz="2000" dirty="0"/>
          </a:p>
        </p:txBody>
      </p:sp>
      <p:sp>
        <p:nvSpPr>
          <p:cNvPr id="4" name="Zástupný symbol pro datum 3"/>
          <p:cNvSpPr>
            <a:spLocks noGrp="1"/>
          </p:cNvSpPr>
          <p:nvPr>
            <p:ph type="dt" sz="half" idx="10"/>
          </p:nvPr>
        </p:nvSpPr>
        <p:spPr/>
        <p:txBody>
          <a:bodyPr/>
          <a:lstStyle/>
          <a:p>
            <a:r>
              <a:rPr lang="cs-CZ">
                <a:solidFill>
                  <a:schemeClr val="bg1"/>
                </a:solidFill>
              </a:rPr>
              <a:t>28.11.2018</a:t>
            </a:r>
            <a:endParaRPr lang="cs-CZ" dirty="0">
              <a:solidFill>
                <a:schemeClr val="bg1"/>
              </a:solidFill>
            </a:endParaRPr>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27</a:t>
            </a:fld>
            <a:endParaRPr lang="cs-CZ"/>
          </a:p>
        </p:txBody>
      </p:sp>
      <p:sp>
        <p:nvSpPr>
          <p:cNvPr id="21" name="Zástupný symbol pro text 20"/>
          <p:cNvSpPr>
            <a:spLocks noGrp="1"/>
          </p:cNvSpPr>
          <p:nvPr>
            <p:ph type="body" sz="quarter" idx="13"/>
          </p:nvPr>
        </p:nvSpPr>
        <p:spPr/>
        <p:txBody>
          <a:bodyPr/>
          <a:lstStyle/>
          <a:p>
            <a:r>
              <a:rPr lang="cs-CZ" dirty="0"/>
              <a:t>Hlášení neúspěšného ověření ochranných prvků (OP)</a:t>
            </a:r>
          </a:p>
          <a:p>
            <a:endParaRPr lang="cs-CZ" dirty="0"/>
          </a:p>
        </p:txBody>
      </p:sp>
    </p:spTree>
    <p:extLst>
      <p:ext uri="{BB962C8B-B14F-4D97-AF65-F5344CB8AC3E}">
        <p14:creationId xmlns:p14="http://schemas.microsoft.com/office/powerpoint/2010/main" val="312053833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6545" y="953725"/>
            <a:ext cx="8229600" cy="1143000"/>
          </a:xfrm>
        </p:spPr>
        <p:txBody>
          <a:bodyPr/>
          <a:lstStyle/>
          <a:p>
            <a:r>
              <a:rPr lang="cs-CZ" dirty="0"/>
              <a:t>DŮLEŽITÉ KONTAKTY</a:t>
            </a:r>
          </a:p>
        </p:txBody>
      </p:sp>
      <p:sp>
        <p:nvSpPr>
          <p:cNvPr id="3" name="Zástupný symbol pro obsah 2"/>
          <p:cNvSpPr>
            <a:spLocks noGrp="1"/>
          </p:cNvSpPr>
          <p:nvPr>
            <p:ph idx="1"/>
          </p:nvPr>
        </p:nvSpPr>
        <p:spPr>
          <a:xfrm>
            <a:off x="476545" y="2078849"/>
            <a:ext cx="8229600" cy="4185465"/>
          </a:xfrm>
        </p:spPr>
        <p:txBody>
          <a:bodyPr>
            <a:normAutofit/>
          </a:bodyPr>
          <a:lstStyle/>
          <a:p>
            <a:pPr marL="0" indent="0">
              <a:buNone/>
            </a:pPr>
            <a:r>
              <a:rPr lang="cs-CZ" b="1" dirty="0"/>
              <a:t>Oddělení závad v jakosti SÚKL</a:t>
            </a:r>
          </a:p>
          <a:p>
            <a:r>
              <a:rPr lang="cs-CZ" sz="2400" dirty="0"/>
              <a:t>Formulář hlášení podezření na závadu v jakosti: </a:t>
            </a:r>
            <a:r>
              <a:rPr lang="cs-CZ" sz="2000" dirty="0">
                <a:hlinkClick r:id="rId3"/>
              </a:rPr>
              <a:t>http://www.sukl.cz/hlaseni-pro-sukl</a:t>
            </a:r>
            <a:r>
              <a:rPr lang="cs-CZ" sz="2000" dirty="0"/>
              <a:t> </a:t>
            </a:r>
          </a:p>
          <a:p>
            <a:r>
              <a:rPr lang="cs-CZ" sz="2400" dirty="0"/>
              <a:t>Email: </a:t>
            </a:r>
            <a:r>
              <a:rPr lang="cs-CZ" sz="2000" dirty="0">
                <a:hlinkClick r:id="rId4"/>
              </a:rPr>
              <a:t>zavady@sukl.cz</a:t>
            </a:r>
            <a:r>
              <a:rPr lang="cs-CZ" sz="2000" dirty="0"/>
              <a:t> </a:t>
            </a:r>
            <a:r>
              <a:rPr lang="cs-CZ" sz="2400" dirty="0"/>
              <a:t> </a:t>
            </a:r>
          </a:p>
          <a:p>
            <a:r>
              <a:rPr lang="cs-CZ" sz="2400" dirty="0"/>
              <a:t>Adresa: </a:t>
            </a:r>
          </a:p>
          <a:p>
            <a:pPr lvl="1">
              <a:buFont typeface="Wingdings" panose="05000000000000000000" pitchFamily="2" charset="2"/>
              <a:buChar char="Ø"/>
            </a:pPr>
            <a:r>
              <a:rPr lang="cs-CZ" sz="2000" dirty="0"/>
              <a:t>Oddělení závad v jakosti, Státní ústav pro kontrolu léčiv, Šrobárova 48, 100 41 Praha 10</a:t>
            </a:r>
          </a:p>
          <a:p>
            <a:r>
              <a:rPr lang="cs-CZ" sz="2400" dirty="0"/>
              <a:t>Telefon: </a:t>
            </a:r>
          </a:p>
          <a:p>
            <a:pPr lvl="1">
              <a:buFont typeface="Wingdings" panose="05000000000000000000" pitchFamily="2" charset="2"/>
              <a:buChar char="Ø"/>
            </a:pPr>
            <a:r>
              <a:rPr lang="cs-CZ" sz="2000" dirty="0"/>
              <a:t>272 185 213</a:t>
            </a:r>
          </a:p>
          <a:p>
            <a:pPr lvl="1">
              <a:buFont typeface="Wingdings" panose="05000000000000000000" pitchFamily="2" charset="2"/>
              <a:buChar char="Ø"/>
            </a:pPr>
            <a:r>
              <a:rPr lang="cs-CZ" sz="2000" dirty="0"/>
              <a:t>272 185 363</a:t>
            </a:r>
          </a:p>
        </p:txBody>
      </p:sp>
      <p:sp>
        <p:nvSpPr>
          <p:cNvPr id="4" name="Zástupný symbol pro datum 3"/>
          <p:cNvSpPr>
            <a:spLocks noGrp="1"/>
          </p:cNvSpPr>
          <p:nvPr>
            <p:ph type="dt" sz="half" idx="10"/>
          </p:nvPr>
        </p:nvSpPr>
        <p:spPr/>
        <p:txBody>
          <a:bodyPr/>
          <a:lstStyle/>
          <a:p>
            <a:r>
              <a:rPr lang="cs-CZ"/>
              <a:t>28.11.2018</a:t>
            </a:r>
          </a:p>
        </p:txBody>
      </p:sp>
      <p:sp>
        <p:nvSpPr>
          <p:cNvPr id="5" name="Zástupný symbol pro zápatí 4"/>
          <p:cNvSpPr>
            <a:spLocks noGrp="1"/>
          </p:cNvSpPr>
          <p:nvPr>
            <p:ph type="ftr" sz="quarter" idx="11"/>
          </p:nvPr>
        </p:nvSpPr>
        <p:spPr/>
        <p:txBody>
          <a:bodyPr/>
          <a:lstStyle/>
          <a:p>
            <a:r>
              <a:rPr lang="cs-CZ"/>
              <a:t>© 2018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28</a:t>
            </a:fld>
            <a:endParaRPr lang="cs-CZ" dirty="0"/>
          </a:p>
        </p:txBody>
      </p:sp>
      <p:sp>
        <p:nvSpPr>
          <p:cNvPr id="7" name="Zástupný symbol pro text 6"/>
          <p:cNvSpPr>
            <a:spLocks noGrp="1"/>
          </p:cNvSpPr>
          <p:nvPr>
            <p:ph type="body" sz="quarter" idx="13"/>
          </p:nvPr>
        </p:nvSpPr>
        <p:spPr/>
        <p:txBody>
          <a:bodyPr/>
          <a:lstStyle/>
          <a:p>
            <a:r>
              <a:rPr lang="cs-CZ" dirty="0"/>
              <a:t>Hlášení neúspěšného ověření ochranných prvků (OP)</a:t>
            </a:r>
          </a:p>
          <a:p>
            <a:endParaRPr lang="cs-CZ" dirty="0"/>
          </a:p>
          <a:p>
            <a:endParaRPr lang="cs-CZ" dirty="0"/>
          </a:p>
          <a:p>
            <a:endParaRPr lang="cs-CZ" dirty="0"/>
          </a:p>
        </p:txBody>
      </p:sp>
    </p:spTree>
    <p:extLst>
      <p:ext uri="{BB962C8B-B14F-4D97-AF65-F5344CB8AC3E}">
        <p14:creationId xmlns:p14="http://schemas.microsoft.com/office/powerpoint/2010/main" val="762290364"/>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Nadpis 8"/>
          <p:cNvSpPr>
            <a:spLocks noGrp="1"/>
          </p:cNvSpPr>
          <p:nvPr>
            <p:ph type="ctrTitle"/>
          </p:nvPr>
        </p:nvSpPr>
        <p:spPr>
          <a:xfrm>
            <a:off x="2816804" y="2618909"/>
            <a:ext cx="5823195" cy="1214975"/>
          </a:xfrm>
        </p:spPr>
        <p:txBody>
          <a:bodyPr/>
          <a:lstStyle/>
          <a:p>
            <a:r>
              <a:rPr lang="cs-CZ" dirty="0"/>
              <a:t>Děkuji za pozornost</a:t>
            </a:r>
          </a:p>
        </p:txBody>
      </p:sp>
      <p:sp>
        <p:nvSpPr>
          <p:cNvPr id="10" name="Podnadpis 9"/>
          <p:cNvSpPr>
            <a:spLocks noGrp="1"/>
          </p:cNvSpPr>
          <p:nvPr>
            <p:ph type="subTitle" idx="1"/>
          </p:nvPr>
        </p:nvSpPr>
        <p:spPr>
          <a:xfrm>
            <a:off x="2861810" y="3780000"/>
            <a:ext cx="5778190" cy="1800000"/>
          </a:xfrm>
        </p:spPr>
        <p:txBody>
          <a:bodyPr>
            <a:noAutofit/>
          </a:bodyPr>
          <a:lstStyle/>
          <a:p>
            <a:r>
              <a:rPr lang="cs-CZ" sz="1400" cap="all" dirty="0">
                <a:solidFill>
                  <a:schemeClr val="bg1"/>
                </a:solidFill>
              </a:rPr>
              <a:t>Státní ústav pro kontrolu léčiv</a:t>
            </a:r>
          </a:p>
          <a:p>
            <a:r>
              <a:rPr lang="cs-CZ" sz="1400" dirty="0" err="1">
                <a:solidFill>
                  <a:schemeClr val="bg1"/>
                </a:solidFill>
              </a:rPr>
              <a:t>Šrobárova</a:t>
            </a:r>
            <a:r>
              <a:rPr lang="cs-CZ" sz="1400" dirty="0">
                <a:solidFill>
                  <a:schemeClr val="bg1"/>
                </a:solidFill>
              </a:rPr>
              <a:t> 48, 100 41 Praha 10</a:t>
            </a:r>
          </a:p>
          <a:p>
            <a:r>
              <a:rPr lang="cs-CZ" sz="1400" dirty="0">
                <a:solidFill>
                  <a:schemeClr val="bg1"/>
                </a:solidFill>
              </a:rPr>
              <a:t>tel.: +420 272 185 111</a:t>
            </a:r>
          </a:p>
          <a:p>
            <a:r>
              <a:rPr lang="cs-CZ" sz="1400" dirty="0">
                <a:solidFill>
                  <a:schemeClr val="bg1"/>
                </a:solidFill>
              </a:rPr>
              <a:t>fax: +420 271 732 377</a:t>
            </a:r>
          </a:p>
          <a:p>
            <a:r>
              <a:rPr lang="cs-CZ" sz="1400" dirty="0">
                <a:solidFill>
                  <a:schemeClr val="bg1"/>
                </a:solidFill>
              </a:rPr>
              <a:t>e-mail: posta@</a:t>
            </a:r>
            <a:r>
              <a:rPr lang="cs-CZ" sz="1400" dirty="0" err="1">
                <a:solidFill>
                  <a:schemeClr val="bg1"/>
                </a:solidFill>
              </a:rPr>
              <a:t>sukl.cz</a:t>
            </a:r>
            <a:endParaRPr lang="cs-CZ" sz="1400" dirty="0">
              <a:solidFill>
                <a:schemeClr val="bg1"/>
              </a:solidFill>
            </a:endParaRPr>
          </a:p>
        </p:txBody>
      </p:sp>
      <p:sp>
        <p:nvSpPr>
          <p:cNvPr id="4" name="Zástupný symbol pro datum 3"/>
          <p:cNvSpPr>
            <a:spLocks noGrp="1"/>
          </p:cNvSpPr>
          <p:nvPr>
            <p:ph type="dt" sz="half" idx="10"/>
          </p:nvPr>
        </p:nvSpPr>
        <p:spPr/>
        <p:txBody>
          <a:bodyPr/>
          <a:lstStyle/>
          <a:p>
            <a:r>
              <a:rPr lang="cs-CZ"/>
              <a:t>28.11.2018</a:t>
            </a:r>
            <a:endParaRPr lang="cs-CZ" dirty="0"/>
          </a:p>
        </p:txBody>
      </p:sp>
      <p:sp>
        <p:nvSpPr>
          <p:cNvPr id="5" name="Zástupný symbol pro zápatí 4"/>
          <p:cNvSpPr>
            <a:spLocks noGrp="1"/>
          </p:cNvSpPr>
          <p:nvPr>
            <p:ph type="ftr" sz="quarter" idx="11"/>
          </p:nvPr>
        </p:nvSpPr>
        <p:spPr/>
        <p:txBody>
          <a:bodyPr/>
          <a:lstStyle/>
          <a:p>
            <a:r>
              <a:rPr lang="cs-CZ"/>
              <a:t>© 2018  STÁTNÍ ÚSTAV PRO KONTROLU LÉČIV</a:t>
            </a:r>
            <a:endParaRPr lang="cs-CZ" dirty="0"/>
          </a:p>
        </p:txBody>
      </p:sp>
      <p:pic>
        <p:nvPicPr>
          <p:cNvPr id="11" name="Obrázek 10" descr="SÚKL - logo white.png"/>
          <p:cNvPicPr>
            <a:picLocks noChangeAspect="1"/>
          </p:cNvPicPr>
          <p:nvPr/>
        </p:nvPicPr>
        <p:blipFill>
          <a:blip r:embed="rId3" cstate="print"/>
          <a:stretch>
            <a:fillRect/>
          </a:stretch>
        </p:blipFill>
        <p:spPr>
          <a:xfrm>
            <a:off x="2773676" y="1448780"/>
            <a:ext cx="3596647" cy="972314"/>
          </a:xfrm>
          <a:prstGeom prst="rect">
            <a:avLst/>
          </a:prstGeom>
        </p:spPr>
      </p:pic>
      <p:sp>
        <p:nvSpPr>
          <p:cNvPr id="2" name="Zástupný symbol pro číslo snímku 1"/>
          <p:cNvSpPr>
            <a:spLocks noGrp="1"/>
          </p:cNvSpPr>
          <p:nvPr>
            <p:ph type="sldNum" sz="quarter" idx="12"/>
          </p:nvPr>
        </p:nvSpPr>
        <p:spPr/>
        <p:txBody>
          <a:bodyPr/>
          <a:lstStyle/>
          <a:p>
            <a:fld id="{3F7E86AA-FCC7-45ED-BAA9-A02C04DFE918}" type="slidenum">
              <a:rPr lang="cs-CZ" smtClean="0"/>
              <a:pPr/>
              <a:t>29</a:t>
            </a:fld>
            <a:endParaRPr lang="cs-CZ"/>
          </a:p>
        </p:txBody>
      </p:sp>
    </p:spTree>
  </p:cSld>
  <p:clrMapOvr>
    <a:masterClrMapping/>
  </p:clrMapOvr>
  <p:transition>
    <p:fade/>
  </p:transition>
</p:sld>
</file>

<file path=ppt/theme/theme1.xml><?xml version="1.0" encoding="utf-8"?>
<a:theme xmlns:a="http://schemas.openxmlformats.org/drawingml/2006/main" name="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2.xml><?xml version="1.0" encoding="utf-8"?>
<a:theme xmlns:a="http://schemas.openxmlformats.org/drawingml/2006/main" name="1_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1688</TotalTime>
  <Words>3590</Words>
  <Application>Microsoft Office PowerPoint</Application>
  <PresentationFormat>Předvádění na obrazovce (4:3)</PresentationFormat>
  <Paragraphs>478</Paragraphs>
  <Slides>29</Slides>
  <Notes>29</Notes>
  <HiddenSlides>0</HiddenSlides>
  <MMClips>0</MMClips>
  <ScaleCrop>false</ScaleCrop>
  <HeadingPairs>
    <vt:vector size="6" baseType="variant">
      <vt:variant>
        <vt:lpstr>Použitá písma</vt:lpstr>
      </vt:variant>
      <vt:variant>
        <vt:i4>3</vt:i4>
      </vt:variant>
      <vt:variant>
        <vt:lpstr>Motiv</vt:lpstr>
      </vt:variant>
      <vt:variant>
        <vt:i4>2</vt:i4>
      </vt:variant>
      <vt:variant>
        <vt:lpstr>Nadpisy snímků</vt:lpstr>
      </vt:variant>
      <vt:variant>
        <vt:i4>29</vt:i4>
      </vt:variant>
    </vt:vector>
  </HeadingPairs>
  <TitlesOfParts>
    <vt:vector size="34" baseType="lpstr">
      <vt:lpstr>Arial</vt:lpstr>
      <vt:lpstr>Calibri</vt:lpstr>
      <vt:lpstr>Wingdings</vt:lpstr>
      <vt:lpstr>Motiv sady Office</vt:lpstr>
      <vt:lpstr>1_Motiv sady Office</vt:lpstr>
      <vt:lpstr>Prezentace aplikace PowerPoint</vt:lpstr>
      <vt:lpstr>HLÁŠENÍ ZÁVAD V JAKOSTI LÉČIVÝCH PŘÍPRAVKŮ A NEÚSPĚŠNÉHO OVĚŘENÍ OCHRANNÝCH PRVKŮ </vt:lpstr>
      <vt:lpstr>OBSAH</vt:lpstr>
      <vt:lpstr>Co je závada v jakosti?</vt:lpstr>
      <vt:lpstr>LEGISLATIVA – povinnosti provozovatele  Zákon č. 378/2007 Sb., o léčivech a o změnách některých souvisejících zákonů (zákon o léčivech), ve znění pozdějších předpisů </vt:lpstr>
      <vt:lpstr>LEGISLATIVA – povinnosti provozovatele  Zákon č. 378/2007 Sb., o léčivech a o změnách některých souvisejících zákonů (zákon o léčivech), ve znění pozdějších předpisů </vt:lpstr>
      <vt:lpstr>LEGISLATIVA – povinnosti distributora  Zákon č. 378/2007 Sb., o léčivech a o změnách některých souvisejících zákonů (zákon o léčivech), ve znění pozdějších předpisů</vt:lpstr>
      <vt:lpstr>Jak nahlásit závadu v jakosti na SÚKL?</vt:lpstr>
      <vt:lpstr>KLASIFIKACE ZÁVAD V JAKOSTI  dle závažnosti dopadu na zdraví pacienta:</vt:lpstr>
      <vt:lpstr>ROZSAH ZÁVADY V JAKOSTI</vt:lpstr>
      <vt:lpstr>OPATŘENÍ V PŘÍPADĚ  ZÁVADY V JAKOSTI </vt:lpstr>
      <vt:lpstr>OPATŘENÍ V PŘÍPADĚ  ZÁVADY V JAKOSTI </vt:lpstr>
      <vt:lpstr>OPATŘENÍ V PŘÍPADĚ  ZÁVADY V JAKOSTI </vt:lpstr>
      <vt:lpstr>OPATŘENÍ V PŘÍPADĚ  ZÁVADY V JAKOSTI </vt:lpstr>
      <vt:lpstr>DALŠÍ OPATŘENÍ </vt:lpstr>
      <vt:lpstr>ZAJIŠTĚNÍ INFORMOVANOSTI O ZÁVADÁCH V JAKOSTI A DALŠÍCH OPATŘENÍCH</vt:lpstr>
      <vt:lpstr>ZAJIŠTĚNÍ INFORMOVANOSTI O ZÁVADÁCH V JAKOSTI A DALŠÍCH OPATŘENÍCH</vt:lpstr>
      <vt:lpstr>ZAJIŠTĚNÍ INFORMOVANOSTI O ZÁVADÁCH V JAKOSTI A DALŠÍCH OPATŘENÍCH</vt:lpstr>
      <vt:lpstr>ZAJIŠTĚNÍ INFORMOVANOSTI O ZÁVADÁCH V JAKOSTI A DALŠÍCH OPATŘENÍCH</vt:lpstr>
      <vt:lpstr>HLÁŠENÍ NEÚSPĚŠNÉHO OVĚŘENÍ OCHRANNÝCH PRVKŮ (OP)</vt:lpstr>
      <vt:lpstr>NEÚSPĚŠNÉ OVĚŘENÍ OCHRANNÝCH PRVKŮ</vt:lpstr>
      <vt:lpstr>HLÁŠENÍ NEÚSPĚŠNÉHO OVĚŘENÍ OP</vt:lpstr>
      <vt:lpstr>HLÁŠENÍ NEÚSPĚŠNÉHO OVĚŘENÍ OP</vt:lpstr>
      <vt:lpstr>HLÁŠENÍ NEÚSPĚŠNÉHO OVĚŘENÍ OP</vt:lpstr>
      <vt:lpstr>PROCESY PŘI NEÚSPĚŠNÉM OVĚŘENÍ OP</vt:lpstr>
      <vt:lpstr>PROCESY PŘI NEÚSPĚŠNÉM OVĚŘENÍ OP</vt:lpstr>
      <vt:lpstr>DŮLEŽITÉ ODKAZY</vt:lpstr>
      <vt:lpstr>DŮLEŽITÉ KONTAKTY</vt:lpstr>
      <vt:lpstr>Děkuji za pozornost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Zbyněk Polák</dc:creator>
  <cp:lastModifiedBy>Komrsková Eva</cp:lastModifiedBy>
  <cp:revision>451</cp:revision>
  <cp:lastPrinted>2018-11-27T16:37:15Z</cp:lastPrinted>
  <dcterms:created xsi:type="dcterms:W3CDTF">2012-11-07T12:54:42Z</dcterms:created>
  <dcterms:modified xsi:type="dcterms:W3CDTF">2018-11-28T08:01:46Z</dcterms:modified>
</cp:coreProperties>
</file>