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257" r:id="rId2"/>
    <p:sldId id="428" r:id="rId3"/>
    <p:sldId id="418" r:id="rId4"/>
    <p:sldId id="422" r:id="rId5"/>
    <p:sldId id="371" r:id="rId6"/>
    <p:sldId id="372" r:id="rId7"/>
    <p:sldId id="412" r:id="rId8"/>
    <p:sldId id="429" r:id="rId9"/>
    <p:sldId id="396" r:id="rId10"/>
    <p:sldId id="384" r:id="rId11"/>
    <p:sldId id="440" r:id="rId12"/>
    <p:sldId id="451" r:id="rId13"/>
    <p:sldId id="450" r:id="rId14"/>
    <p:sldId id="444" r:id="rId15"/>
    <p:sldId id="393" r:id="rId16"/>
    <p:sldId id="436" r:id="rId17"/>
    <p:sldId id="463" r:id="rId18"/>
    <p:sldId id="452" r:id="rId19"/>
    <p:sldId id="433" r:id="rId20"/>
    <p:sldId id="464" r:id="rId21"/>
    <p:sldId id="458" r:id="rId22"/>
    <p:sldId id="455" r:id="rId23"/>
    <p:sldId id="378" r:id="rId24"/>
    <p:sldId id="465" r:id="rId25"/>
    <p:sldId id="459" r:id="rId26"/>
    <p:sldId id="460" r:id="rId27"/>
    <p:sldId id="453" r:id="rId28"/>
    <p:sldId id="425" r:id="rId29"/>
    <p:sldId id="259" r:id="rId30"/>
    <p:sldId id="466" r:id="rId31"/>
    <p:sldId id="467" r:id="rId32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C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4" autoAdjust="0"/>
    <p:restoredTop sz="94660"/>
  </p:normalViewPr>
  <p:slideViewPr>
    <p:cSldViewPr>
      <p:cViewPr varScale="1">
        <p:scale>
          <a:sx n="110" d="100"/>
          <a:sy n="110" d="100"/>
        </p:scale>
        <p:origin x="81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28.11.2018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3214378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28.11.2018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97465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28.11.2018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znmvo.cz/" TargetMode="External"/><Relationship Id="rId2" Type="http://schemas.openxmlformats.org/officeDocument/2006/relationships/hyperlink" Target="http://www.emvo.eu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jpe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leciva/10-je-mozne-do-9-2-2019-tisknout-na-obal-leciveho-pripravku" TargetMode="External"/><Relationship Id="rId2" Type="http://schemas.openxmlformats.org/officeDocument/2006/relationships/hyperlink" Target="http://www.sukl.cz/leciva/ochranne-prvky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ukl.cz/leciva/ochranne-prvky-distribuce" TargetMode="External"/><Relationship Id="rId4" Type="http://schemas.openxmlformats.org/officeDocument/2006/relationships/hyperlink" Target="http://www.sukl.cz/leciva/dopis-evropske-komise-k-ochrannycm-prvku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611560" y="2130425"/>
            <a:ext cx="8028439" cy="1440000"/>
          </a:xfrm>
        </p:spPr>
        <p:txBody>
          <a:bodyPr>
            <a:normAutofit/>
          </a:bodyPr>
          <a:lstStyle/>
          <a:p>
            <a:pPr algn="ctr"/>
            <a:r>
              <a:rPr lang="cs-CZ" sz="2800" cap="all" dirty="0">
                <a:solidFill>
                  <a:schemeClr val="bg1"/>
                </a:solidFill>
              </a:rPr>
              <a:t>Ochranné prvky</a:t>
            </a: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4842030" y="5004176"/>
            <a:ext cx="3797970" cy="1305144"/>
          </a:xfrm>
        </p:spPr>
        <p:txBody>
          <a:bodyPr>
            <a:normAutofit/>
          </a:bodyPr>
          <a:lstStyle/>
          <a:p>
            <a:r>
              <a:rPr lang="cs-CZ" sz="1800" b="1" dirty="0">
                <a:solidFill>
                  <a:schemeClr val="bg1"/>
                </a:solidFill>
              </a:rPr>
              <a:t>Mgr. Apolena Jonášová</a:t>
            </a:r>
          </a:p>
          <a:p>
            <a:r>
              <a:rPr lang="cs-CZ" sz="1800" b="1" dirty="0">
                <a:solidFill>
                  <a:schemeClr val="bg1"/>
                </a:solidFill>
              </a:rPr>
              <a:t>ředitelka sekce dozoru</a:t>
            </a:r>
          </a:p>
          <a:p>
            <a:r>
              <a:rPr lang="cs-CZ" sz="1800" b="1" dirty="0">
                <a:solidFill>
                  <a:schemeClr val="bg1"/>
                </a:solidFill>
              </a:rPr>
              <a:t>Státní ústav pro kontrolu léčiv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28.11.2018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STÁTNÍ ÚSTAV PRO KONTROLU LÉČIV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470982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sz="2600" dirty="0"/>
              <a:t>Ochranné prvky byly zavedeny právními předpisy EU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2033844"/>
            <a:ext cx="8480285" cy="4086155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b="1" u="sng" dirty="0">
                <a:solidFill>
                  <a:srgbClr val="92D050"/>
                </a:solidFill>
              </a:rPr>
              <a:t>Směrnice 2011/62/EU</a:t>
            </a:r>
          </a:p>
          <a:p>
            <a:pPr marL="0" indent="0">
              <a:buNone/>
            </a:pPr>
            <a:r>
              <a:rPr lang="cs-CZ" sz="2200" dirty="0">
                <a:cs typeface="Arial" pitchFamily="34" charset="0"/>
              </a:rPr>
              <a:t>Směrnice Evropského Parlamentu a Rady </a:t>
            </a:r>
            <a:r>
              <a:rPr lang="cs-CZ" sz="2200" dirty="0">
                <a:solidFill>
                  <a:srgbClr val="FF0000"/>
                </a:solidFill>
                <a:cs typeface="Arial" pitchFamily="34" charset="0"/>
              </a:rPr>
              <a:t>2011/62/EU </a:t>
            </a:r>
            <a:r>
              <a:rPr lang="cs-CZ" sz="2200" dirty="0">
                <a:cs typeface="Arial" pitchFamily="34" charset="0"/>
              </a:rPr>
              <a:t>ze dne</a:t>
            </a:r>
          </a:p>
          <a:p>
            <a:pPr marL="0" indent="0">
              <a:buNone/>
            </a:pPr>
            <a:r>
              <a:rPr lang="cs-CZ" sz="2200" dirty="0">
                <a:cs typeface="Arial" pitchFamily="34" charset="0"/>
              </a:rPr>
              <a:t> 8. 6. 2011, která změnila směrnici </a:t>
            </a:r>
            <a:r>
              <a:rPr lang="cs-CZ" sz="2200" dirty="0">
                <a:solidFill>
                  <a:srgbClr val="FF0000"/>
                </a:solidFill>
                <a:cs typeface="Arial" pitchFamily="34" charset="0"/>
              </a:rPr>
              <a:t>2001/83/ES</a:t>
            </a:r>
            <a:r>
              <a:rPr lang="cs-CZ" sz="2200" dirty="0">
                <a:cs typeface="Arial" pitchFamily="34" charset="0"/>
              </a:rPr>
              <a:t> o kodexu Společenství </a:t>
            </a:r>
          </a:p>
          <a:p>
            <a:pPr marL="0" indent="0">
              <a:buNone/>
            </a:pPr>
            <a:r>
              <a:rPr lang="cs-CZ" sz="2200" dirty="0">
                <a:cs typeface="Arial" pitchFamily="34" charset="0"/>
              </a:rPr>
              <a:t> týkajícím se humánních léčivých přípravků (LP).</a:t>
            </a:r>
          </a:p>
          <a:p>
            <a:pPr marL="0" indent="0">
              <a:buNone/>
            </a:pPr>
            <a:endParaRPr lang="cs-CZ" sz="2200" dirty="0">
              <a:cs typeface="Arial" pitchFamily="34" charset="0"/>
            </a:endParaRPr>
          </a:p>
          <a:p>
            <a:pPr marL="0" indent="0">
              <a:buNone/>
            </a:pPr>
            <a:r>
              <a:rPr lang="cs-CZ" sz="2200" u="sng" dirty="0">
                <a:cs typeface="Arial" pitchFamily="34" charset="0"/>
              </a:rPr>
              <a:t>Byla transponovaná do zákona č. 378/2007 Sb., o léčivech v roce 2013.</a:t>
            </a:r>
          </a:p>
          <a:p>
            <a:pPr marL="0" indent="0">
              <a:buNone/>
            </a:pPr>
            <a:endParaRPr lang="cs-CZ" sz="2200" dirty="0">
              <a:solidFill>
                <a:srgbClr val="92D05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6821898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sz="2700" dirty="0">
                <a:solidFill>
                  <a:srgbClr val="92D050"/>
                </a:solidFill>
              </a:rPr>
              <a:t>Ochranné prvky (OP)</a:t>
            </a:r>
            <a:br>
              <a:rPr lang="cs-CZ" sz="2800" u="sng" dirty="0"/>
            </a:b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98829"/>
            <a:ext cx="8229600" cy="44554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>
                <a:solidFill>
                  <a:srgbClr val="00B0F0"/>
                </a:solidFill>
              </a:rPr>
              <a:t>Ochranné prvky budou muset mít: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/>
              <a:t>LP vydávané na lékařský předpis, pokud nejsou uvedeny v příloze 1 nařízení (</a:t>
            </a:r>
            <a:r>
              <a:rPr lang="cs-CZ" sz="2000" b="1" u="sng" dirty="0" err="1"/>
              <a:t>White</a:t>
            </a:r>
            <a:r>
              <a:rPr lang="cs-CZ" sz="2000" b="1" u="sng" dirty="0"/>
              <a:t> list)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/>
              <a:t>LP vydávané bez lékařského předpisu, které jsou uvedeny v příloze 2 nařízení (Black list)</a:t>
            </a:r>
          </a:p>
          <a:p>
            <a:pPr marL="0" indent="0">
              <a:buNone/>
            </a:pPr>
            <a:endParaRPr lang="cs-CZ" sz="2000" b="1" u="sng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000" b="1" u="sng" dirty="0">
                <a:solidFill>
                  <a:srgbClr val="00B0F0"/>
                </a:solidFill>
              </a:rPr>
              <a:t>Ochranné prvky jsou:</a:t>
            </a:r>
            <a:endParaRPr lang="cs-CZ" sz="2000" b="1" dirty="0"/>
          </a:p>
          <a:p>
            <a:pPr marL="0" indent="0">
              <a:buNone/>
            </a:pPr>
            <a:r>
              <a:rPr lang="cs-CZ" sz="2000" b="1" u="sng" dirty="0"/>
              <a:t>1. Jedinečný identifikátor (UI)</a:t>
            </a:r>
          </a:p>
          <a:p>
            <a:pPr marL="0" indent="0">
              <a:buNone/>
            </a:pPr>
            <a:r>
              <a:rPr lang="cs-CZ" sz="2000" b="1" dirty="0"/>
              <a:t>       identifikuje jednotlivá balení a slouží k ověření jejich pravosti </a:t>
            </a:r>
          </a:p>
          <a:p>
            <a:pPr marL="0" indent="0">
              <a:buNone/>
            </a:pPr>
            <a:r>
              <a:rPr lang="cs-CZ" sz="2000" b="1" u="sng" dirty="0"/>
              <a:t>2. Prostředek k ověření manipulace s obalem (ATD)</a:t>
            </a:r>
          </a:p>
          <a:p>
            <a:pPr marL="0" indent="0">
              <a:buNone/>
            </a:pPr>
            <a:r>
              <a:rPr lang="cs-CZ" sz="2000" b="1" dirty="0"/>
              <a:t>       slouží k ověření, že s balením nebylo po vyrobení manipulováno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0" indent="0">
              <a:buNone/>
            </a:pPr>
            <a:endParaRPr lang="cs-CZ" sz="2200" b="1" dirty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Směrnice 2011/62(EU)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1892553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78750"/>
            <a:ext cx="8229600" cy="540060"/>
          </a:xfrm>
        </p:spPr>
        <p:txBody>
          <a:bodyPr>
            <a:normAutofit fontScale="90000"/>
          </a:bodyPr>
          <a:lstStyle/>
          <a:p>
            <a:r>
              <a:rPr lang="cs-CZ" sz="2700" dirty="0">
                <a:solidFill>
                  <a:srgbClr val="92D050"/>
                </a:solidFill>
              </a:rPr>
              <a:t>Nařízení 2016/161(EU)</a:t>
            </a:r>
            <a:br>
              <a:rPr lang="cs-CZ" sz="2800" dirty="0">
                <a:solidFill>
                  <a:srgbClr val="92D050"/>
                </a:solidFill>
              </a:rPr>
            </a:br>
            <a:endParaRPr lang="cs-CZ" sz="26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6525" y="1718810"/>
            <a:ext cx="8685965" cy="46355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Nařízení Komise v přenesené pravomoci (EU) 2016/161 ze dne </a:t>
            </a:r>
          </a:p>
          <a:p>
            <a:pPr marL="0" indent="0">
              <a:buNone/>
            </a:pPr>
            <a:r>
              <a:rPr lang="cs-CZ" sz="2000" dirty="0"/>
              <a:t>2. 10. 2015, kterým se doplňuje směrnice </a:t>
            </a:r>
            <a:r>
              <a:rPr lang="cs-CZ" sz="2000" dirty="0">
                <a:cs typeface="Arial" pitchFamily="34" charset="0"/>
              </a:rPr>
              <a:t>Evropského Parlamentu a Rady </a:t>
            </a:r>
            <a:r>
              <a:rPr lang="cs-CZ" sz="2000" dirty="0">
                <a:solidFill>
                  <a:srgbClr val="FF0000"/>
                </a:solidFill>
                <a:cs typeface="Arial" pitchFamily="34" charset="0"/>
              </a:rPr>
              <a:t>2001/83/ES</a:t>
            </a:r>
            <a:r>
              <a:rPr lang="cs-CZ" sz="2000" dirty="0">
                <a:cs typeface="Arial" pitchFamily="34" charset="0"/>
              </a:rPr>
              <a:t> stanovením podrobných pravidel pro ochranné prvky uvedené na obalu humánních léčivých přípravků  </a:t>
            </a:r>
          </a:p>
          <a:p>
            <a:pPr marL="0" indent="0">
              <a:buNone/>
            </a:pPr>
            <a:r>
              <a:rPr lang="cs-CZ" sz="2000" u="sng" dirty="0">
                <a:cs typeface="Arial" pitchFamily="34" charset="0"/>
              </a:rPr>
              <a:t>Stanovuje podrobná pravidla pro ochranné prvky uvedené na obalu</a:t>
            </a:r>
            <a:endParaRPr lang="cs-CZ" sz="2000" b="1" u="sng" dirty="0"/>
          </a:p>
          <a:p>
            <a:pPr marL="0" indent="0">
              <a:buNone/>
            </a:pPr>
            <a:r>
              <a:rPr lang="cs-CZ" sz="2000" b="1" dirty="0"/>
              <a:t>Zveřejněno 9.2.2016, </a:t>
            </a:r>
            <a:r>
              <a:rPr lang="cs-CZ" sz="2000" b="1" u="sng" dirty="0"/>
              <a:t>použije se od 9.2.2019 </a:t>
            </a:r>
          </a:p>
          <a:p>
            <a:pPr marL="0" indent="0">
              <a:buNone/>
            </a:pPr>
            <a:r>
              <a:rPr lang="cs-CZ" sz="2200" b="1" u="sng" dirty="0"/>
              <a:t>Nařízení je přímo účinné !!</a:t>
            </a:r>
          </a:p>
          <a:p>
            <a:pPr marL="0" indent="0">
              <a:buNone/>
            </a:pPr>
            <a:endParaRPr lang="cs-CZ" sz="2200" b="1" u="sng" dirty="0"/>
          </a:p>
          <a:p>
            <a:pPr marL="0" indent="0">
              <a:buNone/>
            </a:pPr>
            <a:r>
              <a:rPr lang="cs-CZ" sz="2400" dirty="0"/>
              <a:t>Vyžádalo si novelu zákona č. 378/2007 Sb., o léčivech - ST 262:</a:t>
            </a:r>
          </a:p>
          <a:p>
            <a:pPr marL="0" indent="0">
              <a:buNone/>
            </a:pPr>
            <a:r>
              <a:rPr lang="cs-CZ" sz="2400" dirty="0"/>
              <a:t>Stanovení kompetencí k dozoru, národních požadavků na uvádění OP, národních požadavků u vybraných LP, sankcí a jejich výše </a:t>
            </a:r>
          </a:p>
          <a:p>
            <a:pPr marL="0" indent="0">
              <a:buNone/>
            </a:pPr>
            <a:endParaRPr lang="cs-CZ" sz="2400" b="1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7028281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92D050"/>
                </a:solidFill>
              </a:rPr>
              <a:t>Nařízení 2016/161(EU)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1"/>
            <a:ext cx="8345270" cy="47255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/>
              <a:t>Obsah: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/>
              <a:t>11 kapitol, 50 článků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/>
              <a:t>4 přílohy: </a:t>
            </a:r>
          </a:p>
          <a:p>
            <a:pPr marL="0" indent="0">
              <a:buNone/>
            </a:pPr>
            <a:r>
              <a:rPr lang="cs-CZ" sz="2200" dirty="0"/>
              <a:t>      Seznam LP – </a:t>
            </a:r>
            <a:r>
              <a:rPr lang="cs-CZ" sz="2200" dirty="0" err="1"/>
              <a:t>White</a:t>
            </a:r>
            <a:r>
              <a:rPr lang="cs-CZ" sz="2200" dirty="0"/>
              <a:t> list </a:t>
            </a:r>
          </a:p>
          <a:p>
            <a:pPr marL="0" indent="0">
              <a:buNone/>
            </a:pPr>
            <a:r>
              <a:rPr lang="cs-CZ" sz="2200" dirty="0"/>
              <a:t>      Seznam LP – Black list</a:t>
            </a:r>
          </a:p>
          <a:p>
            <a:pPr marL="0" indent="0">
              <a:buNone/>
            </a:pPr>
            <a:r>
              <a:rPr lang="cs-CZ" sz="2200" dirty="0"/>
              <a:t>      Formulář oznámení EK – doplnění na Black list</a:t>
            </a:r>
          </a:p>
          <a:p>
            <a:pPr marL="0" indent="0">
              <a:buNone/>
            </a:pPr>
            <a:r>
              <a:rPr lang="cs-CZ" sz="2200" dirty="0"/>
              <a:t>      Formulář oznámení EK – doplnění na </a:t>
            </a:r>
            <a:r>
              <a:rPr lang="cs-CZ" sz="2200" dirty="0" err="1"/>
              <a:t>White</a:t>
            </a:r>
            <a:r>
              <a:rPr lang="cs-CZ" sz="2200" dirty="0"/>
              <a:t> list</a:t>
            </a:r>
          </a:p>
          <a:p>
            <a:pPr marL="0" indent="0">
              <a:buNone/>
            </a:pPr>
            <a:endParaRPr lang="cs-CZ" sz="2200" dirty="0"/>
          </a:p>
          <a:p>
            <a:pPr marL="0" indent="0">
              <a:buNone/>
            </a:pPr>
            <a:r>
              <a:rPr lang="cs-CZ" sz="1800" u="sng" dirty="0"/>
              <a:t>https://eur-lex.europa.eu/legalcontent/CS/TXT/PDF/?uri=CELEX:32016R0161&amp;from=CS</a:t>
            </a:r>
          </a:p>
          <a:p>
            <a:pPr marL="0" indent="0">
              <a:buNone/>
            </a:pPr>
            <a:endParaRPr lang="cs-CZ" sz="2200" dirty="0"/>
          </a:p>
          <a:p>
            <a:pPr>
              <a:buFont typeface="Arial" panose="020B0604020202020204" pitchFamily="34" charset="0"/>
              <a:buChar char="•"/>
            </a:pPr>
            <a:endParaRPr lang="cs-CZ" sz="22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4844386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92D050"/>
                </a:solidFill>
              </a:rPr>
              <a:t>Nařízení 2016/161(EU)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77053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200" b="1" u="sng" dirty="0"/>
              <a:t>Kapitoly:</a:t>
            </a:r>
          </a:p>
          <a:p>
            <a:pPr marL="457200" indent="-457200">
              <a:buAutoNum type="arabicPeriod"/>
            </a:pPr>
            <a:r>
              <a:rPr lang="cs-CZ" sz="2000" b="1" dirty="0"/>
              <a:t>Předmět a definice</a:t>
            </a:r>
          </a:p>
          <a:p>
            <a:pPr marL="457200" indent="-457200">
              <a:buAutoNum type="arabicPeriod"/>
            </a:pPr>
            <a:r>
              <a:rPr lang="cs-CZ" sz="2000" b="1" dirty="0"/>
              <a:t>Technické specifikace jedinečného identifikátoru</a:t>
            </a:r>
          </a:p>
          <a:p>
            <a:pPr marL="457200" indent="-457200">
              <a:buAutoNum type="arabicPeriod"/>
            </a:pPr>
            <a:r>
              <a:rPr lang="cs-CZ" sz="2000" b="1" dirty="0"/>
              <a:t>Obecná ustanovení o ověření ochranných prvků</a:t>
            </a:r>
          </a:p>
          <a:p>
            <a:pPr marL="457200" indent="-457200">
              <a:buAutoNum type="arabicPeriod"/>
            </a:pPr>
            <a:r>
              <a:rPr lang="cs-CZ" sz="2000" b="1" dirty="0"/>
              <a:t>Způsoby ověření OP a vyřazení UI prováděné výrobci</a:t>
            </a:r>
          </a:p>
          <a:p>
            <a:pPr marL="457200" indent="-457200">
              <a:buAutoNum type="arabicPeriod"/>
            </a:pPr>
            <a:r>
              <a:rPr lang="cs-CZ" sz="2000" b="1" dirty="0"/>
              <a:t>Způsoby ověření OP a vyřazení UI prováděné distributory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/>
              <a:t>Způsoby ověření OP a vyřazení UI prováděné osobami oprávněnými vydávat LP veřejnosti(lékárny)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/>
              <a:t>Zřízení, správa a dostupnost systému úložišť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/>
              <a:t>Povinnosti držitelů rozhodnutí o registraci, souběžných dovozců a souběžných distributorů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/>
              <a:t>Povinnosti příslušných vnitrostátních orgánů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/>
              <a:t>Seznamy odchylek a oznámení Komisi </a:t>
            </a:r>
          </a:p>
          <a:p>
            <a:pPr marL="457200" indent="-457200">
              <a:buFontTx/>
              <a:buAutoNum type="arabicPeriod"/>
            </a:pPr>
            <a:r>
              <a:rPr lang="cs-CZ" sz="2000" b="1" dirty="0"/>
              <a:t>Přechodná opatření a vstup v platnost</a:t>
            </a:r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4440762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178750"/>
            <a:ext cx="8229600" cy="49055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 err="1">
                <a:solidFill>
                  <a:srgbClr val="92D050"/>
                </a:solidFill>
              </a:rPr>
              <a:t>White</a:t>
            </a:r>
            <a:r>
              <a:rPr lang="cs-CZ" sz="2200" b="1" u="sng" dirty="0">
                <a:solidFill>
                  <a:srgbClr val="92D050"/>
                </a:solidFill>
              </a:rPr>
              <a:t> list</a:t>
            </a:r>
          </a:p>
          <a:p>
            <a:pPr marL="0" indent="0">
              <a:buNone/>
            </a:pPr>
            <a:r>
              <a:rPr lang="cs-CZ" sz="2000" dirty="0"/>
              <a:t>Homeopatické léčivé přípravky</a:t>
            </a:r>
          </a:p>
          <a:p>
            <a:pPr marL="0" indent="0">
              <a:buNone/>
            </a:pPr>
            <a:r>
              <a:rPr lang="cs-CZ" sz="2000" dirty="0"/>
              <a:t>Radionuklidové generátory, </a:t>
            </a:r>
            <a:r>
              <a:rPr lang="cs-CZ" sz="2000" dirty="0" err="1"/>
              <a:t>kity</a:t>
            </a:r>
            <a:r>
              <a:rPr lang="cs-CZ" sz="2000" dirty="0"/>
              <a:t>, radionuklidové prekursory</a:t>
            </a:r>
          </a:p>
          <a:p>
            <a:pPr marL="0" indent="0">
              <a:buNone/>
            </a:pPr>
            <a:r>
              <a:rPr lang="cs-CZ" sz="2000" dirty="0"/>
              <a:t>Léčivé přípravky pro moderní terapii</a:t>
            </a:r>
          </a:p>
          <a:p>
            <a:pPr marL="0" indent="0">
              <a:buNone/>
            </a:pPr>
            <a:r>
              <a:rPr lang="cs-CZ" sz="2000" dirty="0"/>
              <a:t>Medicinální plyny</a:t>
            </a:r>
          </a:p>
          <a:p>
            <a:pPr marL="0" indent="0">
              <a:buNone/>
            </a:pPr>
            <a:r>
              <a:rPr lang="cs-CZ" sz="2000" dirty="0"/>
              <a:t>Roztoky pro parenterální výživu (ATC B05BA%), jen infuzní roztoky</a:t>
            </a:r>
          </a:p>
          <a:p>
            <a:pPr marL="0" indent="0">
              <a:buNone/>
            </a:pPr>
            <a:r>
              <a:rPr lang="cs-CZ" sz="2000" dirty="0"/>
              <a:t>Roztoky ovlivňující rovnováhu elektrolytů (ATC B05BB%), jen infuzní roztoky</a:t>
            </a:r>
          </a:p>
          <a:p>
            <a:pPr marL="0" indent="0">
              <a:buNone/>
            </a:pPr>
            <a:r>
              <a:rPr lang="cs-CZ" sz="2000" dirty="0"/>
              <a:t>Roztoky vyvolávající osmotickou diurézu (ATC B05BC%), jen infuzní roztoky</a:t>
            </a:r>
          </a:p>
          <a:p>
            <a:pPr marL="0" indent="0">
              <a:buNone/>
            </a:pPr>
            <a:r>
              <a:rPr lang="cs-CZ" sz="2000" dirty="0"/>
              <a:t>Aditiva k intravenózním roztokům (ATC B05X%)</a:t>
            </a:r>
          </a:p>
          <a:p>
            <a:pPr marL="0" indent="0">
              <a:buNone/>
            </a:pPr>
            <a:r>
              <a:rPr lang="cs-CZ" sz="2000" dirty="0"/>
              <a:t>Rozpouštědla a ředidla, včetně irigačních roztoků (ATC - V07AB%)</a:t>
            </a:r>
          </a:p>
          <a:p>
            <a:pPr marL="0" indent="0">
              <a:buNone/>
            </a:pPr>
            <a:r>
              <a:rPr lang="cs-CZ" sz="2000" dirty="0"/>
              <a:t>Kontrastní látky (ATC V08%)</a:t>
            </a:r>
          </a:p>
          <a:p>
            <a:pPr marL="0" indent="0">
              <a:buNone/>
            </a:pPr>
            <a:r>
              <a:rPr lang="cs-CZ" sz="2000" dirty="0"/>
              <a:t>Testy pro alergická onemocnění (ATC V04CL%) </a:t>
            </a:r>
          </a:p>
          <a:p>
            <a:pPr marL="0" indent="0">
              <a:buNone/>
            </a:pPr>
            <a:r>
              <a:rPr lang="cs-CZ" sz="2000" dirty="0"/>
              <a:t>Extrakty alergenů (ATC kód začíná na V01AA%)</a:t>
            </a:r>
            <a:r>
              <a:rPr lang="en-GB" sz="2000" dirty="0"/>
              <a:t>                                                         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5439DA70-4165-4F49-A684-9C43B9963F33}"/>
              </a:ext>
            </a:extLst>
          </p:cNvPr>
          <p:cNvSpPr/>
          <p:nvPr/>
        </p:nvSpPr>
        <p:spPr>
          <a:xfrm>
            <a:off x="2096725" y="399727"/>
            <a:ext cx="16341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>
                <a:solidFill>
                  <a:schemeClr val="bg1"/>
                </a:solidFill>
              </a:rPr>
              <a:t>Nařízení 2016/161(EU)</a:t>
            </a:r>
          </a:p>
        </p:txBody>
      </p:sp>
    </p:spTree>
    <p:extLst>
      <p:ext uri="{BB962C8B-B14F-4D97-AF65-F5344CB8AC3E}">
        <p14:creationId xmlns:p14="http://schemas.microsoft.com/office/powerpoint/2010/main" val="3656299467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178750"/>
            <a:ext cx="8229600" cy="49055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92D050"/>
                </a:solidFill>
              </a:rPr>
              <a:t>Black list</a:t>
            </a:r>
          </a:p>
          <a:p>
            <a:pPr marL="0" indent="0">
              <a:buNone/>
            </a:pPr>
            <a:endParaRPr lang="cs-CZ" sz="2200" b="1" u="sng" dirty="0"/>
          </a:p>
          <a:p>
            <a:pPr marL="0" indent="0">
              <a:buNone/>
            </a:pPr>
            <a:r>
              <a:rPr lang="cs-CZ" sz="2000" dirty="0" err="1"/>
              <a:t>Omeprazol</a:t>
            </a:r>
            <a:r>
              <a:rPr lang="cs-CZ" sz="2000" dirty="0"/>
              <a:t> </a:t>
            </a:r>
            <a:r>
              <a:rPr lang="cs-CZ" sz="2000" dirty="0" err="1"/>
              <a:t>Enterosolventní</a:t>
            </a:r>
            <a:r>
              <a:rPr lang="cs-CZ" sz="2000" dirty="0"/>
              <a:t> tvrdá tobolka 20 mg </a:t>
            </a:r>
          </a:p>
          <a:p>
            <a:pPr marL="0" indent="0">
              <a:buNone/>
            </a:pPr>
            <a:r>
              <a:rPr lang="cs-CZ" sz="2000" dirty="0" err="1"/>
              <a:t>Omeprazol</a:t>
            </a:r>
            <a:r>
              <a:rPr lang="cs-CZ" sz="2000" dirty="0"/>
              <a:t> </a:t>
            </a:r>
            <a:r>
              <a:rPr lang="cs-CZ" sz="2000" dirty="0" err="1"/>
              <a:t>Enterosolventní</a:t>
            </a:r>
            <a:r>
              <a:rPr lang="cs-CZ" sz="2000" dirty="0"/>
              <a:t> tvrdá tobolka 40 mg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b="1" dirty="0"/>
              <a:t>Ke konci října 2018 bylo na Black listu 35 kódů SÚKL </a:t>
            </a:r>
          </a:p>
          <a:p>
            <a:pPr marL="0" indent="0">
              <a:buNone/>
            </a:pP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549B52A5-D4EB-4C59-A2FE-1971CAAC925C}"/>
              </a:ext>
            </a:extLst>
          </p:cNvPr>
          <p:cNvSpPr/>
          <p:nvPr/>
        </p:nvSpPr>
        <p:spPr>
          <a:xfrm>
            <a:off x="2096725" y="436034"/>
            <a:ext cx="16341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>
                <a:solidFill>
                  <a:schemeClr val="bg1"/>
                </a:solidFill>
              </a:rPr>
              <a:t>Nařízení 2016/161(EU)</a:t>
            </a:r>
          </a:p>
        </p:txBody>
      </p:sp>
    </p:spTree>
    <p:extLst>
      <p:ext uri="{BB962C8B-B14F-4D97-AF65-F5344CB8AC3E}">
        <p14:creationId xmlns:p14="http://schemas.microsoft.com/office/powerpoint/2010/main" val="1832215788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200" b="1" u="sng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Doprodej: LP propuštěné bez OP k distribuci do data použitelnosti nařízení v daném ČS, mohou být uvedeny na trh, distribuovány a vydávány veřejnosti až do uplynutí doby jejich použitelnosti, pokud po propuštění k distribuci nebyly přebaleny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Všechny LP </a:t>
            </a:r>
            <a:r>
              <a:rPr lang="cs-CZ" sz="2000" u="sng" dirty="0"/>
              <a:t>propuštěné do 8.2.2019, včetně, z výroby </a:t>
            </a:r>
            <a:r>
              <a:rPr lang="cs-CZ" sz="2000" dirty="0"/>
              <a:t>(dle článku 51 odst. 3 směrnice 2001/83/ES a QA otázka 7.13) nemusí mít ochranné prvky a mohu být distribuovány a vydávány do konce doby použitelnosti. </a:t>
            </a:r>
          </a:p>
          <a:p>
            <a:pPr marL="0" indent="0">
              <a:buNone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Všechny LP s výdejem na lékařský předpis, neuvedené na </a:t>
            </a:r>
            <a:r>
              <a:rPr lang="cs-CZ" sz="2000" dirty="0" err="1"/>
              <a:t>White</a:t>
            </a:r>
            <a:r>
              <a:rPr lang="cs-CZ" sz="2000" dirty="0"/>
              <a:t> listu,  </a:t>
            </a:r>
            <a:r>
              <a:rPr lang="cs-CZ" sz="2000" u="sng" dirty="0"/>
              <a:t>propuštěné z výroby</a:t>
            </a:r>
            <a:r>
              <a:rPr lang="cs-CZ" sz="2000" dirty="0"/>
              <a:t> (dle článku 51 odst. 3 směrnice 2001/83/ES)</a:t>
            </a:r>
            <a:r>
              <a:rPr lang="cs-CZ" sz="2000" u="sng" dirty="0"/>
              <a:t> po 9.2.2019, včetně, musí mít oba ochranné prvky a ty bude nutné ověřovat a jedinečný identifikátor vyřazovat.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4841886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5"/>
            <a:ext cx="8229600" cy="5310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Ochranné prvky </a:t>
            </a:r>
          </a:p>
          <a:p>
            <a:pPr marL="0" indent="0">
              <a:buNone/>
            </a:pPr>
            <a:r>
              <a:rPr lang="cs-CZ" sz="2000" dirty="0"/>
              <a:t>tvoří jedinečný identifikátor a prostředek k ověření manipulace s obalem </a:t>
            </a:r>
          </a:p>
          <a:p>
            <a:pPr marL="0" indent="0">
              <a:buNone/>
            </a:pPr>
            <a:r>
              <a:rPr lang="cs-CZ" sz="2000" b="1" u="sng" dirty="0"/>
              <a:t>1. Jedinečný identifikátor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obsahuje informace</a:t>
            </a:r>
            <a:r>
              <a:rPr lang="cs-CZ" sz="2000" dirty="0"/>
              <a:t>:  kód přípravku(PC), sériové číslo balení(SN), číslo šarže, datum konce doby použitelnosti</a:t>
            </a: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nosičem je </a:t>
            </a:r>
            <a:r>
              <a:rPr lang="cs-CZ" sz="2000" b="1" u="sng" dirty="0"/>
              <a:t>dvojrozměrný čárový kód dle specifikace </a:t>
            </a:r>
          </a:p>
          <a:p>
            <a:pPr marL="0" indent="0">
              <a:buNone/>
            </a:pPr>
            <a:r>
              <a:rPr lang="cs-CZ" sz="2000" b="1" dirty="0"/>
              <a:t>       </a:t>
            </a:r>
            <a:r>
              <a:rPr lang="cs-CZ" sz="2000" b="1" u="sng" dirty="0"/>
              <a:t>v nařízení (tzv. 2D kód)</a:t>
            </a:r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r>
              <a:rPr lang="cs-CZ" sz="2200" b="1" u="sng" dirty="0">
                <a:solidFill>
                  <a:srgbClr val="FF0000"/>
                </a:solidFill>
              </a:rPr>
              <a:t>Nosičem jedinečného identifikátoru není QR kód ani EAN kód !!</a:t>
            </a:r>
          </a:p>
          <a:p>
            <a:pPr marL="0" indent="0">
              <a:buNone/>
            </a:pPr>
            <a:r>
              <a:rPr lang="cs-CZ" sz="2000" u="sng" dirty="0"/>
              <a:t>               </a:t>
            </a:r>
            <a:endParaRPr lang="cs-CZ" sz="2000" b="1" u="sng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0" indent="0">
              <a:buNone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780" y="2688327"/>
            <a:ext cx="2036440" cy="157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2C30745D-D40F-4DFB-BD9F-B9F46436D2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925" y="5171257"/>
            <a:ext cx="1181100" cy="857250"/>
          </a:xfrm>
          <a:prstGeom prst="rect">
            <a:avLst/>
          </a:prstGeom>
        </p:spPr>
      </p:pic>
      <p:sp>
        <p:nvSpPr>
          <p:cNvPr id="13" name="Obdélník 12">
            <a:extLst>
              <a:ext uri="{FF2B5EF4-FFF2-40B4-BE49-F238E27FC236}">
                <a16:creationId xmlns:a16="http://schemas.microsoft.com/office/drawing/2014/main" id="{64BF8E31-D3A7-43F3-934C-8A090CD3F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2237" y="2483895"/>
            <a:ext cx="82522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5400" dirty="0">
                <a:solidFill>
                  <a:srgbClr val="00B050"/>
                </a:solidFill>
                <a:sym typeface="Wingdings" panose="05000000000000000000" pitchFamily="2" charset="2"/>
              </a:rPr>
              <a:t></a:t>
            </a:r>
            <a:endParaRPr lang="cs-CZ" altLang="cs-CZ" sz="5400" dirty="0">
              <a:solidFill>
                <a:srgbClr val="00B05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B2688018-CB50-4FEE-BBD0-F9F4825598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953" y="5090295"/>
            <a:ext cx="1001815" cy="1019175"/>
          </a:xfrm>
          <a:prstGeom prst="rect">
            <a:avLst/>
          </a:prstGeom>
        </p:spPr>
      </p:pic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7759A227-7586-4707-A45B-220204D30B58}"/>
              </a:ext>
            </a:extLst>
          </p:cNvPr>
          <p:cNvCxnSpPr>
            <a:cxnSpLocks/>
          </p:cNvCxnSpPr>
          <p:nvPr/>
        </p:nvCxnSpPr>
        <p:spPr>
          <a:xfrm flipV="1">
            <a:off x="1273367" y="5090295"/>
            <a:ext cx="1117401" cy="10191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3DE3A2B8-3BA6-4C55-BC72-379AB7A2BE69}"/>
              </a:ext>
            </a:extLst>
          </p:cNvPr>
          <p:cNvCxnSpPr>
            <a:cxnSpLocks/>
          </p:cNvCxnSpPr>
          <p:nvPr/>
        </p:nvCxnSpPr>
        <p:spPr>
          <a:xfrm flipV="1">
            <a:off x="4106923" y="5023112"/>
            <a:ext cx="761104" cy="126370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E9C08285-5CBF-41EB-9B2D-60B6180BA924}"/>
              </a:ext>
            </a:extLst>
          </p:cNvPr>
          <p:cNvCxnSpPr>
            <a:cxnSpLocks/>
          </p:cNvCxnSpPr>
          <p:nvPr/>
        </p:nvCxnSpPr>
        <p:spPr>
          <a:xfrm>
            <a:off x="1273367" y="4959170"/>
            <a:ext cx="1117401" cy="12601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4275F417-E273-4728-B3FC-971E7A99C694}"/>
              </a:ext>
            </a:extLst>
          </p:cNvPr>
          <p:cNvCxnSpPr>
            <a:cxnSpLocks/>
          </p:cNvCxnSpPr>
          <p:nvPr/>
        </p:nvCxnSpPr>
        <p:spPr>
          <a:xfrm flipH="1" flipV="1">
            <a:off x="4003947" y="4959171"/>
            <a:ext cx="1057786" cy="126013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062657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5"/>
            <a:ext cx="8229600" cy="5310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Ochranné prvky </a:t>
            </a:r>
          </a:p>
          <a:p>
            <a:pPr marL="0" indent="0">
              <a:buNone/>
            </a:pPr>
            <a:endParaRPr lang="cs-CZ" sz="2000" b="1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Na obale budou v blízkosti 2D kódu(nosiče UI) vytištěny ve formátu čitelným okem následující údaje:  </a:t>
            </a:r>
          </a:p>
          <a:p>
            <a:pPr marL="0" indent="0">
              <a:buNone/>
            </a:pPr>
            <a:r>
              <a:rPr lang="cs-CZ" sz="2000" b="1" dirty="0"/>
              <a:t>      </a:t>
            </a:r>
            <a:r>
              <a:rPr lang="cs-CZ" sz="2000" b="1" u="sng" dirty="0"/>
              <a:t> - kód přípravku</a:t>
            </a:r>
          </a:p>
          <a:p>
            <a:pPr marL="0" indent="0">
              <a:buNone/>
            </a:pPr>
            <a:r>
              <a:rPr lang="cs-CZ" sz="2000" b="1" dirty="0"/>
              <a:t>      </a:t>
            </a:r>
            <a:r>
              <a:rPr lang="cs-CZ" sz="2000" b="1" u="sng" dirty="0"/>
              <a:t> - sériové číslo balení</a:t>
            </a:r>
          </a:p>
          <a:p>
            <a:pPr marL="0" indent="0">
              <a:buNone/>
            </a:pPr>
            <a:r>
              <a:rPr lang="cs-CZ" sz="2000" b="1" dirty="0"/>
              <a:t>       - číslo šarže a doba použitelnosti     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Doba použitelnosti a číslo šarže mohou být uvedeny na obvyklém</a:t>
            </a:r>
          </a:p>
          <a:p>
            <a:pPr marL="0" indent="0">
              <a:buNone/>
            </a:pPr>
            <a:r>
              <a:rPr lang="cs-CZ" sz="2000" dirty="0"/>
              <a:t>      místě na obale, nemusí být vedle 2D kódu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Okem čitelné údaje jsou uvedeny pro případ poškození 2D kódu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u="sng" dirty="0"/>
              <a:t>Výjimka pro malá balení</a:t>
            </a:r>
            <a:r>
              <a:rPr lang="cs-CZ" sz="2000" dirty="0"/>
              <a:t>: součet dvou nejdelších stran obalu je menší  nebo rovný 10 cm (např. LP </a:t>
            </a:r>
            <a:r>
              <a:rPr lang="cs-CZ" sz="1900" dirty="0" err="1"/>
              <a:t>Benoxi</a:t>
            </a:r>
            <a:r>
              <a:rPr lang="cs-CZ" sz="1900" dirty="0"/>
              <a:t>, </a:t>
            </a:r>
            <a:r>
              <a:rPr lang="cs-CZ" sz="1900" dirty="0" err="1"/>
              <a:t>Unitropic</a:t>
            </a:r>
            <a:r>
              <a:rPr lang="cs-CZ" sz="1900" dirty="0"/>
              <a:t>, </a:t>
            </a:r>
            <a:r>
              <a:rPr lang="cs-CZ" sz="1900" dirty="0" err="1"/>
              <a:t>Uni</a:t>
            </a:r>
            <a:r>
              <a:rPr lang="cs-CZ" sz="1900" dirty="0"/>
              <a:t> </a:t>
            </a:r>
            <a:r>
              <a:rPr lang="cs-CZ" sz="1900" dirty="0" err="1"/>
              <a:t>timolol</a:t>
            </a:r>
            <a:r>
              <a:rPr lang="cs-CZ" sz="1900" dirty="0"/>
              <a:t>, </a:t>
            </a:r>
            <a:r>
              <a:rPr lang="cs-CZ" sz="1900" dirty="0" err="1"/>
              <a:t>Ofloxacin</a:t>
            </a:r>
            <a:r>
              <a:rPr lang="cs-CZ" sz="1900" dirty="0"/>
              <a:t>, </a:t>
            </a:r>
            <a:r>
              <a:rPr lang="cs-CZ" sz="1900" dirty="0" err="1"/>
              <a:t>Betalmic</a:t>
            </a:r>
            <a:r>
              <a:rPr lang="cs-CZ" sz="1900" dirty="0"/>
              <a:t>)</a:t>
            </a:r>
            <a:endParaRPr lang="cs-CZ" sz="2000" b="1" dirty="0"/>
          </a:p>
          <a:p>
            <a:pPr marL="0" indent="0">
              <a:buNone/>
            </a:pPr>
            <a:r>
              <a:rPr lang="cs-CZ" sz="2400" dirty="0"/>
              <a:t>    </a:t>
            </a:r>
            <a:endParaRPr lang="cs-CZ" sz="22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0378579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5"/>
            <a:ext cx="8229600" cy="5310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Ochranné prvky </a:t>
            </a:r>
          </a:p>
          <a:p>
            <a:pPr marL="0" indent="0">
              <a:buNone/>
            </a:pPr>
            <a:endParaRPr lang="cs-CZ" sz="2000" b="1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sz="22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D8E6A009-61B8-41AA-B333-2EE2C8466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272" y="1043735"/>
            <a:ext cx="4752528" cy="5474103"/>
          </a:xfrm>
          <a:prstGeom prst="rect">
            <a:avLst/>
          </a:prstGeom>
        </p:spPr>
      </p:pic>
      <p:pic>
        <p:nvPicPr>
          <p:cNvPr id="11" name="Picture 7" descr="Image result for fmd pack with 2 code pictures">
            <a:extLst>
              <a:ext uri="{FF2B5EF4-FFF2-40B4-BE49-F238E27FC236}">
                <a16:creationId xmlns:a16="http://schemas.microsoft.com/office/drawing/2014/main" id="{3C72FD24-8A4E-4269-9F12-839EC797F9E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98830"/>
            <a:ext cx="2736304" cy="18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3">
            <a:extLst>
              <a:ext uri="{FF2B5EF4-FFF2-40B4-BE49-F238E27FC236}">
                <a16:creationId xmlns:a16="http://schemas.microsoft.com/office/drawing/2014/main" id="{9B681DD4-7782-403F-BCB9-F99F55B421B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09" y="4014065"/>
            <a:ext cx="2592288" cy="2088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4652569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5"/>
            <a:ext cx="8229600" cy="5310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Ochranné prvky </a:t>
            </a:r>
          </a:p>
          <a:p>
            <a:pPr marL="0" indent="0">
              <a:buNone/>
            </a:pPr>
            <a:endParaRPr lang="cs-CZ" sz="2000" b="1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/>
              <a:t>Na obale LP nemůže být žádný další 2D kód pro účely identifikace a ověření pravosti</a:t>
            </a:r>
          </a:p>
          <a:p>
            <a:pPr marL="0" indent="0">
              <a:buNone/>
            </a:pP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Na obale LP ale může být uveden EAN (oba kódy mohou být na balení současně)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Na obale LP ale může být uveden QR kód (oba kódy mohou být na balení současně)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Na obale LP ale může být uveden i další 2D kód, pokud slouží k jiným účelům než je identifikace a ověření pravosti. </a:t>
            </a:r>
          </a:p>
          <a:p>
            <a:pPr marL="0" indent="0">
              <a:buNone/>
            </a:pPr>
            <a:r>
              <a:rPr lang="cs-CZ" sz="2000" dirty="0"/>
              <a:t> </a:t>
            </a:r>
          </a:p>
          <a:p>
            <a:pPr marL="0" indent="0">
              <a:buNone/>
            </a:pPr>
            <a:endParaRPr lang="cs-CZ" sz="22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8567318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5"/>
            <a:ext cx="8229600" cy="5310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Ochranné prvky </a:t>
            </a:r>
          </a:p>
          <a:p>
            <a:pPr marL="0" indent="0">
              <a:buNone/>
            </a:pPr>
            <a:endParaRPr lang="cs-CZ" sz="2000" b="1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sz="2000" b="1" u="sng" dirty="0"/>
              <a:t>2. Prostředek k ověření manipulace s obalem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umožňuje ověřit, zda se s obalem LP po jeho vyrobení manipulovalo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nařízení nestanovuje specifikaci ATD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u="sng" dirty="0"/>
              <a:t>ATD je umístěn na sekundárním obalu LP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Má-li LP pouze primární obal, bude ATD umístěn na něm</a:t>
            </a:r>
          </a:p>
          <a:p>
            <a:pPr marL="0" indent="0">
              <a:buNone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Má-li LP sekundární obal, nepovažuje se ATD umístěný na jeho primárním obalu za ochranný prvek ve smyslu nařízení !!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0" indent="0">
              <a:buNone/>
            </a:pPr>
            <a:endParaRPr lang="cs-CZ" sz="22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811518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Systém úložišť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Systém úložišť </a:t>
            </a:r>
            <a:r>
              <a:rPr lang="cs-CZ" sz="2000" b="1" u="sng" dirty="0"/>
              <a:t>se skládá z</a:t>
            </a:r>
            <a:r>
              <a:rPr lang="cs-CZ" sz="2000" b="1" dirty="0"/>
              <a:t>:</a:t>
            </a:r>
          </a:p>
          <a:p>
            <a:pPr marL="0" indent="0">
              <a:buNone/>
            </a:pPr>
            <a:r>
              <a:rPr lang="cs-CZ" sz="2000" b="1" dirty="0"/>
              <a:t>             </a:t>
            </a:r>
            <a:r>
              <a:rPr lang="cs-CZ" sz="2000" dirty="0"/>
              <a:t>- Centrální úložiště – EU Hub </a:t>
            </a:r>
          </a:p>
          <a:p>
            <a:pPr marL="0" indent="0">
              <a:buNone/>
            </a:pPr>
            <a:r>
              <a:rPr lang="cs-CZ" sz="2000" dirty="0"/>
              <a:t>             - Vnitrostátní úložiště – 1 ČS 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200" b="1" u="sng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Evropské úložiště založila EMVO, </a:t>
            </a:r>
            <a:r>
              <a:rPr lang="cs-CZ" sz="2000" b="1" dirty="0" err="1"/>
              <a:t>European</a:t>
            </a:r>
            <a:r>
              <a:rPr lang="cs-CZ" sz="2000" b="1" dirty="0"/>
              <a:t> </a:t>
            </a:r>
            <a:r>
              <a:rPr lang="cs-CZ" sz="2000" b="1" dirty="0" err="1"/>
              <a:t>Medicines</a:t>
            </a:r>
            <a:r>
              <a:rPr lang="cs-CZ" sz="2000" b="1" dirty="0"/>
              <a:t> </a:t>
            </a:r>
            <a:r>
              <a:rPr lang="cs-CZ" sz="2000" b="1" dirty="0" err="1"/>
              <a:t>Verification</a:t>
            </a:r>
            <a:r>
              <a:rPr lang="cs-CZ" sz="2000" b="1" dirty="0"/>
              <a:t> </a:t>
            </a:r>
            <a:r>
              <a:rPr lang="cs-CZ" sz="2000" b="1" dirty="0" err="1"/>
              <a:t>Organisation</a:t>
            </a:r>
            <a:r>
              <a:rPr lang="cs-CZ" sz="2000" b="1" dirty="0"/>
              <a:t>  </a:t>
            </a:r>
            <a:r>
              <a:rPr lang="cs-CZ" sz="2000" b="1" dirty="0">
                <a:highlight>
                  <a:srgbClr val="00FFFF"/>
                </a:highlight>
                <a:hlinkClick r:id="rId2"/>
              </a:rPr>
              <a:t>www.emvo.eu</a:t>
            </a:r>
            <a:r>
              <a:rPr lang="cs-CZ" sz="2000" b="1" dirty="0">
                <a:highlight>
                  <a:srgbClr val="00FFFF"/>
                </a:highlight>
              </a:rPr>
              <a:t> </a:t>
            </a:r>
          </a:p>
          <a:p>
            <a:pPr marL="0" indent="0">
              <a:buNone/>
            </a:pP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Úložiště v ČR založila NOOL - Národní organizace pro ověřování léčiv </a:t>
            </a:r>
          </a:p>
          <a:p>
            <a:pPr marL="0" indent="0">
              <a:buNone/>
            </a:pPr>
            <a:r>
              <a:rPr lang="cs-CZ" sz="2000" b="1" dirty="0"/>
              <a:t>       </a:t>
            </a:r>
            <a:r>
              <a:rPr lang="cs-CZ" sz="2000" b="1" dirty="0">
                <a:solidFill>
                  <a:srgbClr val="FFFF00"/>
                </a:solidFill>
                <a:highlight>
                  <a:srgbClr val="00FFFF"/>
                </a:highlight>
                <a:hlinkClick r:id="rId3"/>
              </a:rPr>
              <a:t>www.czmvo.cz</a:t>
            </a:r>
            <a:r>
              <a:rPr lang="cs-CZ" sz="2000" b="1" dirty="0">
                <a:solidFill>
                  <a:srgbClr val="FFFF00"/>
                </a:solidFill>
                <a:highlight>
                  <a:srgbClr val="00FFFF"/>
                </a:highlight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Úložiště ČR je k systému úložišť připojené, pilotní provoz probíhá, již byla úspěšně ověřena balení a vyřazen jejich UI</a:t>
            </a:r>
            <a:r>
              <a:rPr lang="cs-CZ" sz="2000" b="1" dirty="0"/>
              <a:t>  </a:t>
            </a:r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338015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615300" cy="531059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2400" b="1" u="sng" dirty="0">
                <a:solidFill>
                  <a:srgbClr val="00B0F0"/>
                </a:solidFill>
              </a:rPr>
              <a:t>Systém úložišť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/>
              <a:t>Musí mít dobu odezvy na dotaz </a:t>
            </a:r>
            <a:r>
              <a:rPr lang="cs-CZ" sz="2200" b="1" u="sng" dirty="0"/>
              <a:t>alespoň v 95 % nižší než 300 milisekund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/>
              <a:t>Povede úplné záznamy – „</a:t>
            </a:r>
            <a:r>
              <a:rPr lang="cs-CZ" sz="2200" b="1" u="sng" dirty="0"/>
              <a:t>auditní stopu“ </a:t>
            </a:r>
            <a:r>
              <a:rPr lang="cs-CZ" sz="2200" b="1" dirty="0"/>
              <a:t>o všech úkonech s UI   </a:t>
            </a:r>
          </a:p>
          <a:p>
            <a:pPr marL="0" indent="0">
              <a:buNone/>
            </a:pPr>
            <a:endParaRPr lang="cs-CZ" sz="2200" b="1" u="sng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u="sng" dirty="0"/>
              <a:t>Centrální úložiště zajišťuje: </a:t>
            </a:r>
          </a:p>
          <a:p>
            <a:pPr marL="0" indent="0">
              <a:buNone/>
            </a:pPr>
            <a:r>
              <a:rPr lang="cs-CZ" sz="2200" dirty="0"/>
              <a:t>       - vkládání a aktualizace dat, přesměrování dat do příslušného národního </a:t>
            </a:r>
          </a:p>
          <a:p>
            <a:pPr marL="0" indent="0">
              <a:buNone/>
            </a:pPr>
            <a:r>
              <a:rPr lang="cs-CZ" sz="2200" dirty="0"/>
              <a:t>          úložiště </a:t>
            </a:r>
          </a:p>
          <a:p>
            <a:pPr marL="0" indent="0">
              <a:buNone/>
            </a:pPr>
            <a:r>
              <a:rPr lang="cs-CZ" sz="2200" dirty="0"/>
              <a:t>       - komunikaci mezi národními úložišti a synchronizaci dat  </a:t>
            </a:r>
          </a:p>
          <a:p>
            <a:pPr marL="0" indent="0">
              <a:buNone/>
            </a:pPr>
            <a:r>
              <a:rPr lang="cs-CZ" sz="2200" dirty="0"/>
              <a:t>      </a:t>
            </a:r>
            <a:endParaRPr lang="cs-CZ" sz="2200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u="sng" dirty="0"/>
              <a:t> Vnitrostátní úložiště zajišťuje:</a:t>
            </a:r>
          </a:p>
          <a:p>
            <a:pPr marL="0" indent="0">
              <a:buNone/>
            </a:pPr>
            <a:r>
              <a:rPr lang="cs-CZ" sz="2200" dirty="0"/>
              <a:t>      - </a:t>
            </a:r>
            <a:r>
              <a:rPr lang="cs-CZ" sz="2200" u="sng" dirty="0"/>
              <a:t>ověřování UI </a:t>
            </a:r>
            <a:r>
              <a:rPr lang="cs-CZ" sz="2200" dirty="0"/>
              <a:t>výrobci, distributory a lékárnami i opakovaně</a:t>
            </a:r>
          </a:p>
          <a:p>
            <a:pPr marL="0" indent="0">
              <a:buNone/>
            </a:pPr>
            <a:r>
              <a:rPr lang="cs-CZ" sz="2200" dirty="0"/>
              <a:t>      - </a:t>
            </a:r>
            <a:r>
              <a:rPr lang="cs-CZ" sz="2200" u="sng" dirty="0"/>
              <a:t>spuštění výstrahy</a:t>
            </a:r>
            <a:r>
              <a:rPr lang="cs-CZ" sz="2200" dirty="0"/>
              <a:t> v systému a na terminálu, kde ověření UI nebylo úspěšné</a:t>
            </a:r>
          </a:p>
          <a:p>
            <a:pPr marL="0" indent="0">
              <a:buNone/>
            </a:pPr>
            <a:r>
              <a:rPr lang="cs-CZ" sz="2200" dirty="0"/>
              <a:t>      - </a:t>
            </a:r>
            <a:r>
              <a:rPr lang="cs-CZ" sz="2200" u="sng" dirty="0"/>
              <a:t>vyřazení UI </a:t>
            </a:r>
            <a:r>
              <a:rPr lang="cs-CZ" sz="2200" dirty="0"/>
              <a:t>lékárnami, ve stanovených případech i výrobci a distributory</a:t>
            </a:r>
          </a:p>
          <a:p>
            <a:pPr marL="0" indent="0">
              <a:buNone/>
            </a:pPr>
            <a:r>
              <a:rPr lang="cs-CZ" sz="2200" dirty="0"/>
              <a:t>      </a:t>
            </a:r>
            <a:endParaRPr lang="cs-CZ" sz="2200" b="1" u="sng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8658730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Právní subjekty zřizující úložiště: </a:t>
            </a:r>
          </a:p>
          <a:p>
            <a:pPr marL="0" indent="0">
              <a:buNone/>
            </a:pPr>
            <a:endParaRPr lang="cs-CZ" sz="2200" b="1" u="sng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Musí zajistit, aby přístup k úložišti měly jen oprávněné  a ověřené osoby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Nepřetržitě sleduje úložiště pro případný výskyt výstrahy při neúspěšném ověření UI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Zajistí okamžité vyšetření všech případů výstrahy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V případě, že se padělání LP potvrdí informuje SÚKL, EMA a EC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Pravidelně provádí audity úložiště, zda odpovídá požadavkům nařízení. V prvních 5 letech od 9.2. 2019 alespoň 1x ročně, pak 1x za 3 roky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Na požádání zpřístupní SÚKL okamžitě auditní stopu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Na požádání zpřístupní SÚKL zprávu o plnění povinností uživateli úložiště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r>
              <a:rPr lang="cs-CZ" sz="2000" b="1" u="sng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dirty="0"/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759481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AC8410-F040-416C-997B-0D5176D60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5DD3352-43D5-4D34-8834-084BC20B5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9ED748-02CA-4D40-9CC2-19F3963FC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AA3CE858-94C6-424E-8211-A3ED28FFEC0A}"/>
              </a:ext>
            </a:extLst>
          </p:cNvPr>
          <p:cNvGrpSpPr>
            <a:grpSpLocks/>
          </p:cNvGrpSpPr>
          <p:nvPr/>
        </p:nvGrpSpPr>
        <p:grpSpPr bwMode="auto">
          <a:xfrm>
            <a:off x="210116" y="1178838"/>
            <a:ext cx="8414508" cy="5059126"/>
            <a:chOff x="342142" y="482601"/>
            <a:chExt cx="8414508" cy="5459880"/>
          </a:xfrm>
        </p:grpSpPr>
        <p:cxnSp>
          <p:nvCxnSpPr>
            <p:cNvPr id="19" name="Přímá spojnice 18">
              <a:extLst>
                <a:ext uri="{FF2B5EF4-FFF2-40B4-BE49-F238E27FC236}">
                  <a16:creationId xmlns:a16="http://schemas.microsoft.com/office/drawing/2014/main" id="{58769CC8-9575-4500-940D-0DC773477946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733331" y="4939098"/>
              <a:ext cx="8546" cy="425731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1082">
              <a:extLst>
                <a:ext uri="{FF2B5EF4-FFF2-40B4-BE49-F238E27FC236}">
                  <a16:creationId xmlns:a16="http://schemas.microsoft.com/office/drawing/2014/main" id="{E196541C-780E-4DA3-9E47-BB6725DA0DD8}"/>
                </a:ext>
              </a:extLst>
            </p:cNvPr>
            <p:cNvSpPr txBox="1"/>
            <p:nvPr/>
          </p:nvSpPr>
          <p:spPr bwMode="auto">
            <a:xfrm>
              <a:off x="368300" y="482601"/>
              <a:ext cx="8388350" cy="498235"/>
            </a:xfrm>
            <a:prstGeom prst="rect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txBody>
            <a:bodyPr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Evropský systém ověřování léčiv           </a:t>
              </a:r>
              <a:r>
                <a:rPr lang="cs-CZ" sz="1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                              termín účinnosti nařízení - únor 2019 </a:t>
              </a:r>
              <a:endPara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11" name="Skupina 10">
              <a:extLst>
                <a:ext uri="{FF2B5EF4-FFF2-40B4-BE49-F238E27FC236}">
                  <a16:creationId xmlns:a16="http://schemas.microsoft.com/office/drawing/2014/main" id="{4DB2879F-A862-4E84-84C5-66B5B66369A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3681" y="1523036"/>
              <a:ext cx="8008471" cy="996298"/>
              <a:chOff x="569475" y="1299588"/>
              <a:chExt cx="7763693" cy="996284"/>
            </a:xfrm>
          </p:grpSpPr>
          <p:pic>
            <p:nvPicPr>
              <p:cNvPr id="40" name="Picture 6">
                <a:extLst>
                  <a:ext uri="{FF2B5EF4-FFF2-40B4-BE49-F238E27FC236}">
                    <a16:creationId xmlns:a16="http://schemas.microsoft.com/office/drawing/2014/main" id="{B7C99844-11D4-4F9B-849F-7EE0FAA0A02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58476" y="1400272"/>
                <a:ext cx="448512" cy="335635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41" name="Picture 7">
                <a:extLst>
                  <a:ext uri="{FF2B5EF4-FFF2-40B4-BE49-F238E27FC236}">
                    <a16:creationId xmlns:a16="http://schemas.microsoft.com/office/drawing/2014/main" id="{19D5CD2A-024E-4C82-83F2-FD6A4E25D42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65161" y="1533354"/>
                <a:ext cx="268007" cy="564776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43" name="Picture 12">
                <a:extLst>
                  <a:ext uri="{FF2B5EF4-FFF2-40B4-BE49-F238E27FC236}">
                    <a16:creationId xmlns:a16="http://schemas.microsoft.com/office/drawing/2014/main" id="{61F90480-87AC-4C37-9E87-ADF54C9FE7D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21023" y="1341854"/>
                <a:ext cx="1123486" cy="752475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44" name="Picture 13">
                <a:extLst>
                  <a:ext uri="{FF2B5EF4-FFF2-40B4-BE49-F238E27FC236}">
                    <a16:creationId xmlns:a16="http://schemas.microsoft.com/office/drawing/2014/main" id="{988D1AE7-D7FE-4776-8846-07AD20782E0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08882" y="1454100"/>
                <a:ext cx="418093" cy="425944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45" name="Picture 14">
                <a:extLst>
                  <a:ext uri="{FF2B5EF4-FFF2-40B4-BE49-F238E27FC236}">
                    <a16:creationId xmlns:a16="http://schemas.microsoft.com/office/drawing/2014/main" id="{220B256D-E644-4BDA-9179-064EA107A59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57829" y="1989035"/>
                <a:ext cx="640584" cy="298940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46" name="Picture 17">
                <a:extLst>
                  <a:ext uri="{FF2B5EF4-FFF2-40B4-BE49-F238E27FC236}">
                    <a16:creationId xmlns:a16="http://schemas.microsoft.com/office/drawing/2014/main" id="{71E99500-2028-4733-AC90-5344ADAA4C0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9475" y="1328194"/>
                <a:ext cx="1179513" cy="752475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47" name="Picture 18">
                <a:extLst>
                  <a:ext uri="{FF2B5EF4-FFF2-40B4-BE49-F238E27FC236}">
                    <a16:creationId xmlns:a16="http://schemas.microsoft.com/office/drawing/2014/main" id="{02ADBBF5-374C-4D7C-A60D-FFF6770E06D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82042" y="1299588"/>
                <a:ext cx="430338" cy="438419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grpSp>
            <p:nvGrpSpPr>
              <p:cNvPr id="49" name="Skupina 48">
                <a:extLst>
                  <a:ext uri="{FF2B5EF4-FFF2-40B4-BE49-F238E27FC236}">
                    <a16:creationId xmlns:a16="http://schemas.microsoft.com/office/drawing/2014/main" id="{4629536C-B65B-40B8-A9FF-FA1EE6D5754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099250" y="1346591"/>
                <a:ext cx="1579555" cy="772174"/>
                <a:chOff x="2542629" y="3471381"/>
                <a:chExt cx="2260763" cy="1098818"/>
              </a:xfrm>
            </p:grpSpPr>
            <p:pic>
              <p:nvPicPr>
                <p:cNvPr id="52" name="Picture 19">
                  <a:extLst>
                    <a:ext uri="{FF2B5EF4-FFF2-40B4-BE49-F238E27FC236}">
                      <a16:creationId xmlns:a16="http://schemas.microsoft.com/office/drawing/2014/main" id="{1BDD820D-465A-49C0-BA72-5B7D6473CB9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42629" y="3479793"/>
                  <a:ext cx="1721428" cy="1090406"/>
                </a:xfrm>
                <a:prstGeom prst="rect">
                  <a:avLst/>
                </a:prstGeom>
                <a:noFill/>
                <a:ln w="9525">
                  <a:solidFill>
                    <a:schemeClr val="accent4">
                      <a:lumMod val="75000"/>
                    </a:schemeClr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</a:extLst>
              </p:spPr>
            </p:pic>
            <p:grpSp>
              <p:nvGrpSpPr>
                <p:cNvPr id="53" name="Skupina 52">
                  <a:extLst>
                    <a:ext uri="{FF2B5EF4-FFF2-40B4-BE49-F238E27FC236}">
                      <a16:creationId xmlns:a16="http://schemas.microsoft.com/office/drawing/2014/main" id="{98335911-FFE8-4C41-83F5-358045B1D9A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453164" y="3471381"/>
                  <a:ext cx="350228" cy="363700"/>
                  <a:chOff x="7946262" y="4167472"/>
                  <a:chExt cx="456309" cy="471706"/>
                </a:xfrm>
              </p:grpSpPr>
              <p:sp>
                <p:nvSpPr>
                  <p:cNvPr id="54" name="Prstenec 14">
                    <a:extLst>
                      <a:ext uri="{FF2B5EF4-FFF2-40B4-BE49-F238E27FC236}">
                        <a16:creationId xmlns:a16="http://schemas.microsoft.com/office/drawing/2014/main" id="{C9E7F2D0-F5C2-4319-B388-550D53295C70}"/>
                      </a:ext>
                    </a:extLst>
                  </p:cNvPr>
                  <p:cNvSpPr/>
                  <p:nvPr/>
                </p:nvSpPr>
                <p:spPr>
                  <a:xfrm>
                    <a:off x="7946262" y="4167472"/>
                    <a:ext cx="456309" cy="471706"/>
                  </a:xfrm>
                  <a:prstGeom prst="donut">
                    <a:avLst>
                      <a:gd name="adj" fmla="val 5882"/>
                    </a:avLst>
                  </a:prstGeom>
                  <a:solidFill>
                    <a:srgbClr val="00B050"/>
                  </a:solidFill>
                  <a:ln>
                    <a:solidFill>
                      <a:schemeClr val="accent4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defPPr>
                      <a:defRPr lang="cs-CZ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grpSp>
                <p:nvGrpSpPr>
                  <p:cNvPr id="55" name="Skupina 54">
                    <a:extLst>
                      <a:ext uri="{FF2B5EF4-FFF2-40B4-BE49-F238E27FC236}">
                        <a16:creationId xmlns:a16="http://schemas.microsoft.com/office/drawing/2014/main" id="{22EC1AC9-A67F-442D-A687-B32B7AC4FCE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8015138" y="4243649"/>
                    <a:ext cx="292725" cy="295916"/>
                    <a:chOff x="8015138" y="4243649"/>
                    <a:chExt cx="292725" cy="295916"/>
                  </a:xfrm>
                </p:grpSpPr>
                <p:sp>
                  <p:nvSpPr>
                    <p:cNvPr id="56" name="Minus 34">
                      <a:extLst>
                        <a:ext uri="{FF2B5EF4-FFF2-40B4-BE49-F238E27FC236}">
                          <a16:creationId xmlns:a16="http://schemas.microsoft.com/office/drawing/2014/main" id="{A081D104-8521-4B49-827C-A6329EDD1B8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15138" y="4302245"/>
                      <a:ext cx="292725" cy="178721"/>
                    </a:xfrm>
                    <a:prstGeom prst="mathMinus">
                      <a:avLst/>
                    </a:prstGeom>
                    <a:solidFill>
                      <a:srgbClr val="00B050"/>
                    </a:solidFill>
                    <a:ln>
                      <a:solidFill>
                        <a:schemeClr val="accent4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>
                      <a:defPPr>
                        <a:defRPr lang="cs-CZ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cs-CZ"/>
                    </a:p>
                  </p:txBody>
                </p:sp>
                <p:sp>
                  <p:nvSpPr>
                    <p:cNvPr id="57" name="Minus 61">
                      <a:extLst>
                        <a:ext uri="{FF2B5EF4-FFF2-40B4-BE49-F238E27FC236}">
                          <a16:creationId xmlns:a16="http://schemas.microsoft.com/office/drawing/2014/main" id="{62AC23C9-1208-46C1-8E65-63F451E25CFC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8013543" y="4311251"/>
                      <a:ext cx="295916" cy="160712"/>
                    </a:xfrm>
                    <a:prstGeom prst="mathMinus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accent4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>
                      <a:defPPr>
                        <a:defRPr lang="cs-CZ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cs-CZ"/>
                    </a:p>
                  </p:txBody>
                </p:sp>
              </p:grpSp>
            </p:grpSp>
          </p:grpSp>
          <p:pic>
            <p:nvPicPr>
              <p:cNvPr id="50" name="Picture 6">
                <a:extLst>
                  <a:ext uri="{FF2B5EF4-FFF2-40B4-BE49-F238E27FC236}">
                    <a16:creationId xmlns:a16="http://schemas.microsoft.com/office/drawing/2014/main" id="{F63697AF-F173-4AAC-A4A1-7976A19683F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9857" y="1581586"/>
                <a:ext cx="448512" cy="335635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51" name="Picture 11">
                <a:extLst>
                  <a:ext uri="{FF2B5EF4-FFF2-40B4-BE49-F238E27FC236}">
                    <a16:creationId xmlns:a16="http://schemas.microsoft.com/office/drawing/2014/main" id="{AAFF5274-C80F-4163-9743-487A6E85F10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34563" y="1952756"/>
                <a:ext cx="636855" cy="343116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</p:grpSp>
        <p:grpSp>
          <p:nvGrpSpPr>
            <p:cNvPr id="12" name="Skupina 11">
              <a:extLst>
                <a:ext uri="{FF2B5EF4-FFF2-40B4-BE49-F238E27FC236}">
                  <a16:creationId xmlns:a16="http://schemas.microsoft.com/office/drawing/2014/main" id="{845A6CF3-DA9A-4684-8512-6FA48AE3DDC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64326" y="4897929"/>
              <a:ext cx="785590" cy="742135"/>
              <a:chOff x="5847544" y="4596404"/>
              <a:chExt cx="785569" cy="742124"/>
            </a:xfrm>
          </p:grpSpPr>
          <p:pic>
            <p:nvPicPr>
              <p:cNvPr id="38" name="Picture 29">
                <a:extLst>
                  <a:ext uri="{FF2B5EF4-FFF2-40B4-BE49-F238E27FC236}">
                    <a16:creationId xmlns:a16="http://schemas.microsoft.com/office/drawing/2014/main" id="{417030C2-786B-4882-BC68-2DFDA0EFBCE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15762" y="4596404"/>
                <a:ext cx="317351" cy="742124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39" name="Picture 39" descr="C:\Users\Cihlarova\Documents\PAVLA\ZDRAVOTNICTVÍ\kulatý stůl 22.2\Výstřižek2.JPG">
                <a:extLst>
                  <a:ext uri="{FF2B5EF4-FFF2-40B4-BE49-F238E27FC236}">
                    <a16:creationId xmlns:a16="http://schemas.microsoft.com/office/drawing/2014/main" id="{AF54D25C-85E0-4307-BA6B-E520268321F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47544" y="4866410"/>
                <a:ext cx="418386" cy="393775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Skupina 12">
              <a:extLst>
                <a:ext uri="{FF2B5EF4-FFF2-40B4-BE49-F238E27FC236}">
                  <a16:creationId xmlns:a16="http://schemas.microsoft.com/office/drawing/2014/main" id="{58B15557-D7E3-49A7-B125-DD16D33B06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18031" y="4345207"/>
              <a:ext cx="1279599" cy="1284793"/>
              <a:chOff x="2539157" y="4534343"/>
              <a:chExt cx="1279561" cy="1284774"/>
            </a:xfrm>
          </p:grpSpPr>
          <p:pic>
            <p:nvPicPr>
              <p:cNvPr id="35" name="Picture 29">
                <a:extLst>
                  <a:ext uri="{FF2B5EF4-FFF2-40B4-BE49-F238E27FC236}">
                    <a16:creationId xmlns:a16="http://schemas.microsoft.com/office/drawing/2014/main" id="{E14087D6-05BE-4A03-A3EC-0BB12A3D92B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10800" y="4534343"/>
                <a:ext cx="507918" cy="1187764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36" name="Picture 29">
                <a:extLst>
                  <a:ext uri="{FF2B5EF4-FFF2-40B4-BE49-F238E27FC236}">
                    <a16:creationId xmlns:a16="http://schemas.microsoft.com/office/drawing/2014/main" id="{9F79D90C-48FC-45F9-9939-00971A2360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3202" y="4631353"/>
                <a:ext cx="507918" cy="1187764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37" name="Picture 40">
                <a:extLst>
                  <a:ext uri="{FF2B5EF4-FFF2-40B4-BE49-F238E27FC236}">
                    <a16:creationId xmlns:a16="http://schemas.microsoft.com/office/drawing/2014/main" id="{1667FAEC-A929-4BF5-BBCD-B56043F87D0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39157" y="5251291"/>
                <a:ext cx="507297" cy="535285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</p:grpSp>
        <p:grpSp>
          <p:nvGrpSpPr>
            <p:cNvPr id="15" name="Skupina 14">
              <a:extLst>
                <a:ext uri="{FF2B5EF4-FFF2-40B4-BE49-F238E27FC236}">
                  <a16:creationId xmlns:a16="http://schemas.microsoft.com/office/drawing/2014/main" id="{C7DA06A5-7035-4F0E-86D1-15D9413009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43395" y="2334797"/>
              <a:ext cx="1329601" cy="810546"/>
              <a:chOff x="7052281" y="2119712"/>
              <a:chExt cx="1329561" cy="810533"/>
            </a:xfrm>
          </p:grpSpPr>
          <p:grpSp>
            <p:nvGrpSpPr>
              <p:cNvPr id="31" name="Skupina 30">
                <a:extLst>
                  <a:ext uri="{FF2B5EF4-FFF2-40B4-BE49-F238E27FC236}">
                    <a16:creationId xmlns:a16="http://schemas.microsoft.com/office/drawing/2014/main" id="{7298B0F3-EAB7-484A-90B0-E3EA06BDC6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950186" y="2119712"/>
                <a:ext cx="431656" cy="697519"/>
                <a:chOff x="5017900" y="2220904"/>
                <a:chExt cx="511238" cy="772090"/>
              </a:xfrm>
            </p:grpSpPr>
            <p:sp>
              <p:nvSpPr>
                <p:cNvPr id="33" name="Ovál 32">
                  <a:extLst>
                    <a:ext uri="{FF2B5EF4-FFF2-40B4-BE49-F238E27FC236}">
                      <a16:creationId xmlns:a16="http://schemas.microsoft.com/office/drawing/2014/main" id="{4CAD41C1-606A-4568-BBA3-FE9656F82213}"/>
                    </a:ext>
                  </a:extLst>
                </p:cNvPr>
                <p:cNvSpPr/>
                <p:nvPr/>
              </p:nvSpPr>
              <p:spPr>
                <a:xfrm>
                  <a:off x="5089189" y="2385119"/>
                  <a:ext cx="439949" cy="442814"/>
                </a:xfrm>
                <a:prstGeom prst="ellipse">
                  <a:avLst/>
                </a:prstGeom>
                <a:solidFill>
                  <a:srgbClr val="00B050"/>
                </a:solidFill>
                <a:ln w="3175"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cs-CZ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cs-CZ" dirty="0"/>
                </a:p>
              </p:txBody>
            </p:sp>
            <p:sp>
              <p:nvSpPr>
                <p:cNvPr id="34" name="Obdélník 33">
                  <a:extLst>
                    <a:ext uri="{FF2B5EF4-FFF2-40B4-BE49-F238E27FC236}">
                      <a16:creationId xmlns:a16="http://schemas.microsoft.com/office/drawing/2014/main" id="{21E2BE8B-51A2-4DF0-A733-7A0B9B7A5CA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017900" y="2220904"/>
                  <a:ext cx="511238" cy="772090"/>
                </a:xfrm>
                <a:prstGeom prst="rect">
                  <a:avLst/>
                </a:prstGeom>
                <a:noFill/>
                <a:ln w="9525">
                  <a:solidFill>
                    <a:schemeClr val="accent4">
                      <a:lumMod val="75000"/>
                    </a:schemeClr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square">
                  <a:spAutoFit/>
                </a:bodyPr>
                <a:lstStyle>
                  <a:defPPr>
                    <a:defRPr lang="cs-CZ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cs-CZ" altLang="cs-CZ" sz="3600" dirty="0">
                      <a:solidFill>
                        <a:schemeClr val="bg1"/>
                      </a:solidFill>
                      <a:sym typeface="Wingdings" panose="05000000000000000000" pitchFamily="2" charset="2"/>
                    </a:rPr>
                    <a:t></a:t>
                  </a:r>
                  <a:endParaRPr lang="cs-CZ" altLang="cs-CZ" sz="3600" dirty="0">
                    <a:solidFill>
                      <a:schemeClr val="bg1"/>
                    </a:solidFill>
                  </a:endParaRPr>
                </a:p>
              </p:txBody>
            </p:sp>
          </p:grpSp>
          <p:pic>
            <p:nvPicPr>
              <p:cNvPr id="32" name="Picture 35">
                <a:extLst>
                  <a:ext uri="{FF2B5EF4-FFF2-40B4-BE49-F238E27FC236}">
                    <a16:creationId xmlns:a16="http://schemas.microsoft.com/office/drawing/2014/main" id="{B69B38EC-F9B6-497F-BA2C-C173FD59403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52281" y="2206563"/>
                <a:ext cx="891460" cy="723682"/>
              </a:xfrm>
              <a:prstGeom prst="rect">
                <a:avLst/>
              </a:prstGeom>
              <a:noFill/>
              <a:ln w="9525">
                <a:solidFill>
                  <a:schemeClr val="accent4">
                    <a:lumMod val="7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</p:grpSp>
        <p:sp>
          <p:nvSpPr>
            <p:cNvPr id="18" name="TextovéPole 55">
              <a:extLst>
                <a:ext uri="{FF2B5EF4-FFF2-40B4-BE49-F238E27FC236}">
                  <a16:creationId xmlns:a16="http://schemas.microsoft.com/office/drawing/2014/main" id="{6B625656-1625-4EEC-9FF8-5C1E568A80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2142" y="2643353"/>
              <a:ext cx="1941286" cy="1959725"/>
            </a:xfrm>
            <a:prstGeom prst="rect">
              <a:avLst/>
            </a:prstGeom>
            <a:noFill/>
            <a:ln w="9525">
              <a:solidFill>
                <a:schemeClr val="accent4">
                  <a:lumMod val="7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400" b="1" dirty="0">
                  <a:solidFill>
                    <a:schemeClr val="bg1"/>
                  </a:solidFill>
                </a:rPr>
                <a:t>Všechny LP s výdejem na lékařský předpis, neuvedené na </a:t>
              </a:r>
              <a:r>
                <a:rPr lang="cs-CZ" altLang="cs-CZ" sz="1400" b="1" dirty="0" err="1">
                  <a:solidFill>
                    <a:schemeClr val="bg1"/>
                  </a:solidFill>
                </a:rPr>
                <a:t>White</a:t>
              </a:r>
              <a:r>
                <a:rPr lang="cs-CZ" altLang="cs-CZ" sz="1400" b="1" dirty="0">
                  <a:solidFill>
                    <a:schemeClr val="bg1"/>
                  </a:solidFill>
                </a:rPr>
                <a:t> listu budou mít OP 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cs-CZ" altLang="cs-CZ" sz="1400" b="1" dirty="0">
                <a:solidFill>
                  <a:schemeClr val="bg1"/>
                </a:solidFill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400" b="1" dirty="0">
                  <a:solidFill>
                    <a:schemeClr val="bg1"/>
                  </a:solidFill>
                </a:rPr>
                <a:t>Jejich UI nahraje MAH/OBP do centrálního úložiště  </a:t>
              </a:r>
            </a:p>
          </p:txBody>
        </p:sp>
        <p:cxnSp>
          <p:nvCxnSpPr>
            <p:cNvPr id="20" name="Přímá spojnice se šipkou 19">
              <a:extLst>
                <a:ext uri="{FF2B5EF4-FFF2-40B4-BE49-F238E27FC236}">
                  <a16:creationId xmlns:a16="http://schemas.microsoft.com/office/drawing/2014/main" id="{6CC8B681-897B-478C-A773-83F7626B891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33331" y="5364828"/>
              <a:ext cx="1753859" cy="0"/>
            </a:xfrm>
            <a:prstGeom prst="straightConnector1">
              <a:avLst/>
            </a:prstGeom>
            <a:ln w="28575">
              <a:solidFill>
                <a:schemeClr val="accent4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>
              <a:extLst>
                <a:ext uri="{FF2B5EF4-FFF2-40B4-BE49-F238E27FC236}">
                  <a16:creationId xmlns:a16="http://schemas.microsoft.com/office/drawing/2014/main" id="{8A68B8B6-7019-44BD-A465-8CA656312090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5813425" y="5345113"/>
              <a:ext cx="973992" cy="0"/>
            </a:xfrm>
            <a:prstGeom prst="straightConnector1">
              <a:avLst/>
            </a:prstGeom>
            <a:ln w="28575">
              <a:solidFill>
                <a:schemeClr val="accent4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>
              <a:extLst>
                <a:ext uri="{FF2B5EF4-FFF2-40B4-BE49-F238E27FC236}">
                  <a16:creationId xmlns:a16="http://schemas.microsoft.com/office/drawing/2014/main" id="{A6F59A24-FFE7-47CA-8C7E-52A1B6E84F0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787417" y="4691799"/>
              <a:ext cx="1" cy="653314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7631B190-5695-458D-B633-1BB9AFC55338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6768134" y="2553800"/>
              <a:ext cx="1" cy="564933"/>
            </a:xfrm>
            <a:prstGeom prst="straightConnector1">
              <a:avLst/>
            </a:prstGeom>
            <a:ln w="28575">
              <a:solidFill>
                <a:schemeClr val="accent4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Šipka doprava 1056">
              <a:extLst>
                <a:ext uri="{FF2B5EF4-FFF2-40B4-BE49-F238E27FC236}">
                  <a16:creationId xmlns:a16="http://schemas.microsoft.com/office/drawing/2014/main" id="{69C4E2F4-B904-4839-996C-10576961E70E}"/>
                </a:ext>
              </a:extLst>
            </p:cNvPr>
            <p:cNvSpPr/>
            <p:nvPr/>
          </p:nvSpPr>
          <p:spPr bwMode="auto">
            <a:xfrm>
              <a:off x="4306888" y="5047802"/>
              <a:ext cx="457200" cy="120137"/>
            </a:xfrm>
            <a:prstGeom prst="rightArrow">
              <a:avLst/>
            </a:prstGeom>
            <a:solidFill>
              <a:schemeClr val="accent4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6" name="Šipka doprava 1064">
              <a:extLst>
                <a:ext uri="{FF2B5EF4-FFF2-40B4-BE49-F238E27FC236}">
                  <a16:creationId xmlns:a16="http://schemas.microsoft.com/office/drawing/2014/main" id="{DA5A68CF-D0E8-4AFD-94B2-6720EFE57DB6}"/>
                </a:ext>
              </a:extLst>
            </p:cNvPr>
            <p:cNvSpPr/>
            <p:nvPr/>
          </p:nvSpPr>
          <p:spPr bwMode="auto">
            <a:xfrm>
              <a:off x="7435360" y="1990166"/>
              <a:ext cx="703262" cy="150812"/>
            </a:xfrm>
            <a:prstGeom prst="rightArrow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9" name="TextovéPole 17">
              <a:extLst>
                <a:ext uri="{FF2B5EF4-FFF2-40B4-BE49-F238E27FC236}">
                  <a16:creationId xmlns:a16="http://schemas.microsoft.com/office/drawing/2014/main" id="{E92068C3-CA80-47B3-A0DB-4C3505F5CDE6}"/>
                </a:ext>
              </a:extLst>
            </p:cNvPr>
            <p:cNvSpPr txBox="1"/>
            <p:nvPr/>
          </p:nvSpPr>
          <p:spPr bwMode="auto">
            <a:xfrm>
              <a:off x="7688258" y="1050925"/>
              <a:ext cx="996956" cy="431804"/>
            </a:xfrm>
            <a:prstGeom prst="rect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cs-CZ" sz="2000" b="1" dirty="0">
                  <a:solidFill>
                    <a:schemeClr val="accent1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charset="0"/>
                </a:rPr>
                <a:t>Pacient</a:t>
              </a:r>
            </a:p>
          </p:txBody>
        </p:sp>
        <p:sp>
          <p:nvSpPr>
            <p:cNvPr id="30" name="TextovéPole 18">
              <a:extLst>
                <a:ext uri="{FF2B5EF4-FFF2-40B4-BE49-F238E27FC236}">
                  <a16:creationId xmlns:a16="http://schemas.microsoft.com/office/drawing/2014/main" id="{2E8BC3CC-FD53-455A-916A-4060781F3D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26648" y="5727013"/>
              <a:ext cx="2960480" cy="215468"/>
            </a:xfrm>
            <a:prstGeom prst="rect">
              <a:avLst/>
            </a:prstGeom>
            <a:noFill/>
            <a:ln w="9525">
              <a:solidFill>
                <a:schemeClr val="accent4">
                  <a:lumMod val="7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800" b="1" dirty="0">
                  <a:solidFill>
                    <a:srgbClr val="002060"/>
                  </a:solidFill>
                </a:rPr>
                <a:t>       Centrální úložiště dat                                      Národní úložiště dat</a:t>
              </a:r>
            </a:p>
          </p:txBody>
        </p:sp>
      </p:grpSp>
      <p:cxnSp>
        <p:nvCxnSpPr>
          <p:cNvPr id="67" name="Přímá spojnice se šipkou 66">
            <a:extLst>
              <a:ext uri="{FF2B5EF4-FFF2-40B4-BE49-F238E27FC236}">
                <a16:creationId xmlns:a16="http://schemas.microsoft.com/office/drawing/2014/main" id="{14DAB7FC-3F2E-4524-A084-55018ABD6CEF}"/>
              </a:ext>
            </a:extLst>
          </p:cNvPr>
          <p:cNvCxnSpPr>
            <a:cxnSpLocks/>
          </p:cNvCxnSpPr>
          <p:nvPr/>
        </p:nvCxnSpPr>
        <p:spPr bwMode="auto">
          <a:xfrm>
            <a:off x="609851" y="2834263"/>
            <a:ext cx="1" cy="254107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bdélník 1">
            <a:extLst>
              <a:ext uri="{FF2B5EF4-FFF2-40B4-BE49-F238E27FC236}">
                <a16:creationId xmlns:a16="http://schemas.microsoft.com/office/drawing/2014/main" id="{77EF7812-8BC8-47D1-8B1D-7E1BAA92CC15}"/>
              </a:ext>
            </a:extLst>
          </p:cNvPr>
          <p:cNvSpPr/>
          <p:nvPr/>
        </p:nvSpPr>
        <p:spPr>
          <a:xfrm>
            <a:off x="2114811" y="524389"/>
            <a:ext cx="11267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>
                <a:solidFill>
                  <a:schemeClr val="bg1"/>
                </a:solidFill>
              </a:rPr>
              <a:t>Systém úložišť </a:t>
            </a:r>
          </a:p>
        </p:txBody>
      </p:sp>
      <p:sp>
        <p:nvSpPr>
          <p:cNvPr id="101" name="TextovéPole 53">
            <a:extLst>
              <a:ext uri="{FF2B5EF4-FFF2-40B4-BE49-F238E27FC236}">
                <a16:creationId xmlns:a16="http://schemas.microsoft.com/office/drawing/2014/main" id="{9D49DBE6-4AF0-4A7B-9E69-DADD95C852DF}"/>
              </a:ext>
            </a:extLst>
          </p:cNvPr>
          <p:cNvSpPr txBox="1"/>
          <p:nvPr/>
        </p:nvSpPr>
        <p:spPr bwMode="auto">
          <a:xfrm>
            <a:off x="279132" y="1700518"/>
            <a:ext cx="72771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atin typeface="+mn-lt"/>
                <a:cs typeface="+mn-cs"/>
              </a:rPr>
              <a:t>  </a:t>
            </a:r>
            <a:r>
              <a:rPr 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Výroba                                    Distribuce                                Lékárna</a:t>
            </a:r>
          </a:p>
        </p:txBody>
      </p:sp>
      <p:cxnSp>
        <p:nvCxnSpPr>
          <p:cNvPr id="144" name="Přímá spojnice 143">
            <a:extLst>
              <a:ext uri="{FF2B5EF4-FFF2-40B4-BE49-F238E27FC236}">
                <a16:creationId xmlns:a16="http://schemas.microsoft.com/office/drawing/2014/main" id="{D1394351-8745-4444-9A9B-7D0AB29C59A5}"/>
              </a:ext>
            </a:extLst>
          </p:cNvPr>
          <p:cNvCxnSpPr>
            <a:cxnSpLocks/>
          </p:cNvCxnSpPr>
          <p:nvPr/>
        </p:nvCxnSpPr>
        <p:spPr bwMode="auto">
          <a:xfrm>
            <a:off x="4174862" y="2901966"/>
            <a:ext cx="1241719" cy="2255516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  <a:prstDash val="solid"/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TextovéPole 55">
            <a:extLst>
              <a:ext uri="{FF2B5EF4-FFF2-40B4-BE49-F238E27FC236}">
                <a16:creationId xmlns:a16="http://schemas.microsoft.com/office/drawing/2014/main" id="{DC2E0E52-DBFE-450A-872F-69D263822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1137" y="3796282"/>
            <a:ext cx="2392741" cy="1220847"/>
          </a:xfrm>
          <a:prstGeom prst="rect">
            <a:avLst/>
          </a:prstGeom>
          <a:noFill/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2000" b="1" baseline="30000" dirty="0">
                <a:solidFill>
                  <a:schemeClr val="bg1"/>
                </a:solidFill>
              </a:rPr>
              <a:t>U všech LP s výdejem na lékařský předpis, neuvedených na </a:t>
            </a:r>
            <a:r>
              <a:rPr lang="cs-CZ" sz="2000" b="1" baseline="30000" dirty="0" err="1">
                <a:solidFill>
                  <a:schemeClr val="bg1"/>
                </a:solidFill>
              </a:rPr>
              <a:t>White</a:t>
            </a:r>
            <a:r>
              <a:rPr lang="cs-CZ" sz="2000" b="1" baseline="30000" dirty="0">
                <a:solidFill>
                  <a:schemeClr val="bg1"/>
                </a:solidFill>
              </a:rPr>
              <a:t> listu, bude lékárna </a:t>
            </a:r>
            <a:r>
              <a:rPr lang="cs-CZ" sz="2000" b="1" u="sng" baseline="30000" dirty="0">
                <a:solidFill>
                  <a:schemeClr val="bg1"/>
                </a:solidFill>
              </a:rPr>
              <a:t>ověřovat OP a vyřazovat UI v okamžiku výdeje </a:t>
            </a:r>
            <a:endParaRPr lang="cs-CZ" altLang="cs-CZ" sz="2000" b="1" dirty="0">
              <a:solidFill>
                <a:schemeClr val="bg1"/>
              </a:solidFill>
            </a:endParaRPr>
          </a:p>
        </p:txBody>
      </p:sp>
      <p:sp>
        <p:nvSpPr>
          <p:cNvPr id="149" name="TextovéPole 55">
            <a:extLst>
              <a:ext uri="{FF2B5EF4-FFF2-40B4-BE49-F238E27FC236}">
                <a16:creationId xmlns:a16="http://schemas.microsoft.com/office/drawing/2014/main" id="{B23E78D2-93BD-4AAB-903A-02F69E193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6659" y="3126157"/>
            <a:ext cx="2391227" cy="892552"/>
          </a:xfrm>
          <a:prstGeom prst="rect">
            <a:avLst/>
          </a:prstGeom>
          <a:noFill/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300" b="1" dirty="0">
                <a:solidFill>
                  <a:schemeClr val="bg1"/>
                </a:solidFill>
              </a:rPr>
              <a:t>Distributor ověřuje OP u vybraných LP dle nařízení.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300" b="1" dirty="0">
                <a:solidFill>
                  <a:schemeClr val="bg1"/>
                </a:solidFill>
              </a:rPr>
              <a:t>Vyřazuje UI u vybraných LP dle nařízení nebo </a:t>
            </a:r>
            <a:r>
              <a:rPr lang="cs-CZ" altLang="cs-CZ" sz="1300" b="1" dirty="0" err="1">
                <a:solidFill>
                  <a:schemeClr val="bg1"/>
                </a:solidFill>
              </a:rPr>
              <a:t>ZoL</a:t>
            </a:r>
            <a:r>
              <a:rPr lang="cs-CZ" altLang="cs-CZ" sz="1300" b="1" dirty="0">
                <a:solidFill>
                  <a:schemeClr val="bg1"/>
                </a:solidFill>
              </a:rPr>
              <a:t> (ST 262)</a:t>
            </a:r>
          </a:p>
        </p:txBody>
      </p:sp>
      <p:sp>
        <p:nvSpPr>
          <p:cNvPr id="58" name="Šipka doprava 1056">
            <a:extLst>
              <a:ext uri="{FF2B5EF4-FFF2-40B4-BE49-F238E27FC236}">
                <a16:creationId xmlns:a16="http://schemas.microsoft.com/office/drawing/2014/main" id="{0578F32B-69C3-49AF-BAC6-ED6726076C8C}"/>
              </a:ext>
            </a:extLst>
          </p:cNvPr>
          <p:cNvSpPr/>
          <p:nvPr/>
        </p:nvSpPr>
        <p:spPr bwMode="auto">
          <a:xfrm flipH="1">
            <a:off x="4174858" y="5134408"/>
            <a:ext cx="457197" cy="103641"/>
          </a:xfrm>
          <a:prstGeom prst="rightArrow">
            <a:avLst/>
          </a:prstGeom>
          <a:solidFill>
            <a:schemeClr val="accent4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701384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953725"/>
            <a:ext cx="8229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/>
              <a:t>Ověření OP</a:t>
            </a:r>
          </a:p>
          <a:p>
            <a:pPr marL="0" indent="0">
              <a:buNone/>
            </a:pP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Ověření OP =  ověření obou OP = ověření pravosti UI a neporušenosti ATD</a:t>
            </a:r>
          </a:p>
          <a:p>
            <a:pPr marL="0" indent="0">
              <a:buNone/>
            </a:pP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Ověřením UI  =  porovnání kódu produktu a sériového čísla balení s údaji v úložišti </a:t>
            </a:r>
          </a:p>
          <a:p>
            <a:pPr marL="0" indent="0">
              <a:buNone/>
            </a:pP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Ověření OP provádějí výrobci a distributoři v rozsahu stanoveným v nařízení, </a:t>
            </a:r>
            <a:r>
              <a:rPr lang="cs-CZ" sz="2000" b="1" u="sng" dirty="0"/>
              <a:t>lékárny u všech balení při jejich výdeji </a:t>
            </a: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/>
              <a:t>Pokud je důvod se domnívat, že s ATD bylo manipulováno nebo UI nemusí být pravý, nelze balení propustit z výroby, distribuovat nebo vydat a je nutné okamžitě uvědomit příslušné orgány (SÚKL) </a:t>
            </a:r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388231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953725"/>
            <a:ext cx="8229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/>
              <a:t>Vyřazení UI </a:t>
            </a:r>
          </a:p>
          <a:p>
            <a:pPr marL="0" indent="0">
              <a:buNone/>
            </a:pP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Vyřazení UI = změna statutu UI z aktivní na vyřazený </a:t>
            </a:r>
          </a:p>
          <a:p>
            <a:pPr marL="0" indent="0">
              <a:buNone/>
            </a:pPr>
            <a:endParaRPr lang="cs-CZ" sz="22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Vyřazení UI provádějí výrobci a distributoři v rozsahu stanoveném v nařízení, </a:t>
            </a:r>
            <a:r>
              <a:rPr lang="cs-CZ" sz="2000" b="1" u="sng" dirty="0"/>
              <a:t>lékárny u všech balení při jejich výdeji</a:t>
            </a: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Vyřazení UI se provádí i v případě: </a:t>
            </a:r>
            <a:r>
              <a:rPr lang="cs-CZ" sz="2000" dirty="0"/>
              <a:t>vývozu mimo EU, likvidace, stažení, odcizení, výdeje části balení, vzorky pro autoritu, reklamní vzorky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Vrácení vyřazeného UI je možné pouze do 10 dnů, stejným subjektem, na stejném místě a pouze pokud mezitím neproběhl jeho výdej  </a:t>
            </a:r>
          </a:p>
          <a:p>
            <a:pPr marL="0" indent="0">
              <a:buNone/>
            </a:pPr>
            <a:r>
              <a:rPr lang="cs-CZ" sz="2000" dirty="0"/>
              <a:t>      Vrácení UI = změna statutu UI z vyřazený na aktivní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/>
              <a:t>LP, jejichž UI byl vyřazen a nelze jej vrátit musí být zlikvidovány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V případě, že 2D kód není čitelný je nutné ověření provést manuálně s použitím údajů v něm obsažených (tj. PC, SN)</a:t>
            </a:r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7085858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953725"/>
            <a:ext cx="8229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Nové povinnosti výrobce LP, kapitola II a kapitola IV nařízení </a:t>
            </a:r>
          </a:p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2000" b="1" u="sng" dirty="0"/>
              <a:t>Výrobce: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Výrobce vytiskne v okem čitelné podobě vedle 2D kódu:</a:t>
            </a:r>
          </a:p>
          <a:p>
            <a:pPr marL="0" indent="0">
              <a:buNone/>
            </a:pPr>
            <a:r>
              <a:rPr lang="cs-CZ" sz="2000" dirty="0"/>
              <a:t>      - </a:t>
            </a:r>
            <a:r>
              <a:rPr lang="cs-CZ" sz="2000" u="sng" dirty="0"/>
              <a:t>kód přípravku a sériové číslo balení </a:t>
            </a:r>
            <a:r>
              <a:rPr lang="cs-CZ" sz="2000" dirty="0"/>
              <a:t>(</a:t>
            </a:r>
            <a:r>
              <a:rPr lang="cs-CZ" sz="2000" i="1" dirty="0"/>
              <a:t>s výjimkou malých balení)</a:t>
            </a:r>
          </a:p>
          <a:p>
            <a:pPr marL="0" indent="0">
              <a:buNone/>
            </a:pPr>
            <a:r>
              <a:rPr lang="cs-CZ" sz="2000" dirty="0"/>
              <a:t>      - číslo šarže a datum použitelnosti </a:t>
            </a:r>
            <a:r>
              <a:rPr lang="cs-CZ" sz="2000" i="1" dirty="0"/>
              <a:t>(nemusí být povinně vedle 2D kódu)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Výrobce odpovídá za kvalitu tisku dle specifikace nařízení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Výrobce ověří, že 2D kód nesoucí UI odpovídá nařízení, je čitelný a obsahuje správné údaje</a:t>
            </a:r>
          </a:p>
          <a:p>
            <a:pPr marL="0" indent="0">
              <a:buNone/>
            </a:pP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Pokud výrobce neprovádí přebalování LP, nemusí být připojen k systému úložišť</a:t>
            </a:r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944795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953725"/>
            <a:ext cx="8229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Nové povinnosti výrobce LP, kapitola IV nařízení </a:t>
            </a:r>
          </a:p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2000" b="1" dirty="0"/>
              <a:t>Povinnosti </a:t>
            </a:r>
            <a:r>
              <a:rPr lang="cs-CZ" sz="2000" b="1" u="sng" dirty="0"/>
              <a:t>výrobce při přebalování LP </a:t>
            </a:r>
            <a:r>
              <a:rPr lang="cs-CZ" sz="2000" b="1" dirty="0"/>
              <a:t>v rámci souběžného dovozu/souběžné distribuce: </a:t>
            </a:r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r>
              <a:rPr lang="cs-CZ" sz="2000" dirty="0"/>
              <a:t>V případě </a:t>
            </a:r>
            <a:r>
              <a:rPr lang="cs-CZ" sz="2000" u="sng" dirty="0"/>
              <a:t>odstranění či překrytí OP </a:t>
            </a:r>
            <a:r>
              <a:rPr lang="cs-CZ" sz="2000" dirty="0"/>
              <a:t>výrobce musí: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ověřit neporušenost ATD a pravost UI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/>
              <a:t>pokud má výrobce důvod se domnívat, že bylo s ATD manipulováno </a:t>
            </a:r>
          </a:p>
          <a:p>
            <a:pPr marL="0" indent="0">
              <a:buNone/>
            </a:pPr>
            <a:r>
              <a:rPr lang="cs-CZ" sz="2000" b="1" dirty="0"/>
              <a:t>      </a:t>
            </a:r>
            <a:r>
              <a:rPr lang="cs-CZ" sz="2000" b="1" u="sng" dirty="0"/>
              <a:t>nebo UI nemusí být pravý, LP nesmí dodat či vyvézt a okamžitě uvědomí    </a:t>
            </a:r>
          </a:p>
          <a:p>
            <a:pPr marL="0" indent="0">
              <a:buNone/>
            </a:pPr>
            <a:r>
              <a:rPr lang="cs-CZ" sz="2000" b="1" dirty="0"/>
              <a:t>      </a:t>
            </a:r>
            <a:r>
              <a:rPr lang="cs-CZ" sz="2000" b="1" u="sng" dirty="0"/>
              <a:t>příslušné orgány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vyřadit UI pokud jej nahrazuje novým UI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nařízení nevylučuje použití původních UI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ověří zda přebalený LP odpovídá požadavkům členského státu, kde má být LP uveden na trh, aby bylo možné UI ověřit a následně vyřadit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2731378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5400" y="989705"/>
            <a:ext cx="8686800" cy="53555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Nové povinnosti distributora LP, kapitola V nařízení </a:t>
            </a:r>
          </a:p>
          <a:p>
            <a:pPr marL="0" indent="0">
              <a:buNone/>
            </a:pPr>
            <a:r>
              <a:rPr lang="cs-CZ" sz="2000" b="1" u="sng" dirty="0"/>
              <a:t>Distributor: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Distributor nemusí ověřovat integritu ATD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Pokud distributor nebude provádět žádné činnosti s OP nemusí být připojen k systému úložišť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Ověří pravost UI u všech vrácených balení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Ověří pravost UI u všech balení, která obdržel od jiného distributora, který </a:t>
            </a:r>
          </a:p>
          <a:p>
            <a:pPr marL="0" indent="0">
              <a:buNone/>
            </a:pPr>
            <a:r>
              <a:rPr lang="cs-CZ" sz="2000" b="1" dirty="0"/>
              <a:t>       současně také: není výrobcem daného LP </a:t>
            </a:r>
          </a:p>
          <a:p>
            <a:pPr marL="0" indent="0">
              <a:buNone/>
            </a:pPr>
            <a:r>
              <a:rPr lang="cs-CZ" sz="2000" b="1" dirty="0"/>
              <a:t>                                   není MAH daného LP </a:t>
            </a:r>
          </a:p>
          <a:p>
            <a:pPr marL="0" indent="0">
              <a:buNone/>
            </a:pPr>
            <a:r>
              <a:rPr lang="cs-CZ" sz="2000" b="1" dirty="0"/>
              <a:t>                                   nemá písemnou smlouvou  s MAH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Distributor tedy neověřuje UI u LP, které mu dodal distributor: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 který je současně výrobcem daného LP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 který je současně </a:t>
            </a:r>
            <a:r>
              <a:rPr lang="cs-CZ" sz="2000" dirty="0" err="1"/>
              <a:t>MAHem</a:t>
            </a:r>
            <a:r>
              <a:rPr lang="cs-CZ" sz="2000" dirty="0"/>
              <a:t> daného LP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 který má písemnou smlouvu s </a:t>
            </a:r>
            <a:r>
              <a:rPr lang="cs-CZ" sz="2000" dirty="0" err="1"/>
              <a:t>MAHem</a:t>
            </a:r>
            <a:r>
              <a:rPr lang="cs-CZ" sz="2000" dirty="0"/>
              <a:t> dle článku 20 písm. b)  nařízení.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2158988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5400" y="989705"/>
            <a:ext cx="8686800" cy="53555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Nové povinnosti distributora LP, kapitola V nařízení </a:t>
            </a:r>
          </a:p>
          <a:p>
            <a:pPr marL="0" indent="0">
              <a:buNone/>
            </a:pPr>
            <a:r>
              <a:rPr lang="cs-CZ" sz="2000" b="1" u="sng" dirty="0"/>
              <a:t>Distributor: </a:t>
            </a:r>
          </a:p>
          <a:p>
            <a:pPr marL="0" indent="0">
              <a:buNone/>
            </a:pPr>
            <a:r>
              <a:rPr lang="cs-CZ" sz="2000" dirty="0"/>
              <a:t>Seznam distributorů, kteří mají s MAH uzavřenou smlouvu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článek 20 písmeno b) nařízení</a:t>
            </a:r>
          </a:p>
          <a:p>
            <a:pPr marL="0" indent="0">
              <a:buNone/>
            </a:pPr>
            <a:r>
              <a:rPr lang="cs-CZ" sz="2000" b="1" dirty="0"/>
              <a:t>    </a:t>
            </a:r>
            <a:r>
              <a:rPr lang="cs-CZ" sz="2000" dirty="0"/>
              <a:t>b) …….. ani distributorem, který byl držitelem rozhodnutí o registraci </a:t>
            </a:r>
          </a:p>
          <a:p>
            <a:pPr marL="0" indent="0">
              <a:buNone/>
            </a:pPr>
            <a:r>
              <a:rPr lang="cs-CZ" sz="2000" dirty="0"/>
              <a:t>      </a:t>
            </a:r>
            <a:r>
              <a:rPr lang="cs-CZ" sz="2000" u="sng" dirty="0"/>
              <a:t>prostřednictvím písemné dohody pověřen, aby jeho jménem skladoval a </a:t>
            </a:r>
          </a:p>
          <a:p>
            <a:pPr marL="0" indent="0">
              <a:buNone/>
            </a:pPr>
            <a:r>
              <a:rPr lang="cs-CZ" sz="2000" dirty="0"/>
              <a:t>      </a:t>
            </a:r>
            <a:r>
              <a:rPr lang="cs-CZ" sz="2000" u="sng" dirty="0"/>
              <a:t>distribuoval přípravky, na které se vztahuje jeho registrace</a:t>
            </a:r>
            <a:r>
              <a:rPr lang="cs-CZ" sz="2000" dirty="0"/>
              <a:t>. </a:t>
            </a:r>
          </a:p>
          <a:p>
            <a:pPr marL="0" indent="0">
              <a:buNone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článek 33 bod 2 písm. h) nařízení</a:t>
            </a:r>
          </a:p>
          <a:p>
            <a:pPr marL="0" indent="0">
              <a:buNone/>
            </a:pPr>
            <a:r>
              <a:rPr lang="cs-CZ" sz="2000" dirty="0"/>
              <a:t>      h) seznam distributorů, kteří jsou držitelem rozhodnutí o registraci </a:t>
            </a:r>
          </a:p>
          <a:p>
            <a:pPr marL="0" indent="0">
              <a:buNone/>
            </a:pPr>
            <a:r>
              <a:rPr lang="cs-CZ" sz="2000" dirty="0"/>
              <a:t>        prostřednictvím </a:t>
            </a:r>
            <a:r>
              <a:rPr lang="cs-CZ" sz="2000" u="sng" dirty="0"/>
              <a:t>písemné dohody pověřeni, aby jeho jménem skladovali a </a:t>
            </a:r>
          </a:p>
          <a:p>
            <a:pPr marL="0" indent="0">
              <a:buNone/>
            </a:pPr>
            <a:r>
              <a:rPr lang="cs-CZ" sz="2000" dirty="0"/>
              <a:t>        </a:t>
            </a:r>
            <a:r>
              <a:rPr lang="cs-CZ" sz="2000" u="sng" dirty="0"/>
              <a:t>distribuovali přípravky, na které se vztahuje jeho registrace</a:t>
            </a:r>
            <a:r>
              <a:rPr lang="cs-CZ" sz="2000" dirty="0"/>
              <a:t>.</a:t>
            </a: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Seznam distributorů, kteří mají s MAH uzavřenou smlouvu, MAH vloží do systému úložišť k master datům daného LP</a:t>
            </a: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2425410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5400" y="989705"/>
            <a:ext cx="8686800" cy="53555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Nové povinnosti distributora LP, kapitola V nařízení </a:t>
            </a:r>
          </a:p>
          <a:p>
            <a:pPr marL="0" indent="0">
              <a:buNone/>
            </a:pPr>
            <a:endParaRPr lang="cs-CZ" sz="2200" b="1" u="sng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000" b="1" u="sng" dirty="0"/>
              <a:t>Distributor</a:t>
            </a:r>
            <a:r>
              <a:rPr lang="cs-CZ" sz="2000" b="1" dirty="0"/>
              <a:t> ověří pravost a vyřadí UI: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u LP, které má v ú</a:t>
            </a:r>
            <a:r>
              <a:rPr lang="cs-CZ" sz="2000" dirty="0"/>
              <a:t>myslu vyvézt mimo EU; nelze je po vrácení zařadit do prodejních zásob, jsou určeny k likvidaci, byly předány autoritě jako vzorky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u LP, které budou dodány osobám </a:t>
            </a:r>
            <a:r>
              <a:rPr lang="cs-CZ" sz="2000" u="sng" dirty="0"/>
              <a:t>dle </a:t>
            </a:r>
            <a:r>
              <a:rPr lang="cs-CZ" sz="2000" b="1" u="sng" dirty="0"/>
              <a:t>článku 23 nařízení</a:t>
            </a:r>
            <a:r>
              <a:rPr lang="cs-CZ" sz="2000" u="sng" dirty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/>
              <a:t>Bude stanoveno novelou zákona č.378/2007 Sb.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/>
              <a:t>ST 262: dodávky veterinárním lékařům, armádě, dodávky vakcín lékařům pro  </a:t>
            </a:r>
          </a:p>
          <a:p>
            <a:pPr marL="0" indent="0">
              <a:buNone/>
            </a:pPr>
            <a:r>
              <a:rPr lang="cs-CZ" sz="2000" dirty="0"/>
              <a:t>              povinné a hrazené očkování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Jiné dodávky LP s OP od distributorů přímo zdravotnických zařízení dle § 77 </a:t>
            </a:r>
            <a:r>
              <a:rPr lang="cs-CZ" sz="2000" b="1" dirty="0" err="1"/>
              <a:t>ZoL</a:t>
            </a:r>
            <a:r>
              <a:rPr lang="cs-CZ" sz="2000" b="1" dirty="0"/>
              <a:t> nebudou po 9.2.2019 možné !! </a:t>
            </a:r>
            <a:r>
              <a:rPr lang="cs-CZ" sz="2000" dirty="0"/>
              <a:t>Týká se infuzních roztoků</a:t>
            </a:r>
            <a:r>
              <a:rPr lang="cs-CZ" dirty="0"/>
              <a:t>, </a:t>
            </a:r>
            <a:r>
              <a:rPr lang="cs-CZ" sz="2000" dirty="0" err="1"/>
              <a:t>hemofiltračních</a:t>
            </a:r>
            <a:r>
              <a:rPr lang="cs-CZ" sz="2000" dirty="0"/>
              <a:t> a dialyzačních roztoků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Specifická situace u </a:t>
            </a:r>
            <a:r>
              <a:rPr lang="cs-CZ" sz="2000" u="sng" dirty="0"/>
              <a:t>krevních derivátů</a:t>
            </a:r>
            <a:r>
              <a:rPr lang="cs-CZ" sz="2000" dirty="0"/>
              <a:t>: </a:t>
            </a:r>
          </a:p>
          <a:p>
            <a:pPr marL="0" indent="0">
              <a:buNone/>
            </a:pPr>
            <a:r>
              <a:rPr lang="cs-CZ" sz="2000" dirty="0"/>
              <a:t>      bude možné je dodávat do lékáren nebo do ZTS a ty provedou </a:t>
            </a:r>
          </a:p>
          <a:p>
            <a:pPr marL="0" indent="0">
              <a:buNone/>
            </a:pPr>
            <a:r>
              <a:rPr lang="cs-CZ" sz="2000" dirty="0"/>
              <a:t>      ověření OP a vyřazení UI   </a:t>
            </a:r>
          </a:p>
          <a:p>
            <a:pPr marL="0" indent="0">
              <a:buNone/>
            </a:pP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F5AC90FC-2929-46FD-A931-7EADF3ED263B}"/>
              </a:ext>
            </a:extLst>
          </p:cNvPr>
          <p:cNvCxnSpPr/>
          <p:nvPr/>
        </p:nvCxnSpPr>
        <p:spPr>
          <a:xfrm flipV="1">
            <a:off x="3352800" y="2875722"/>
            <a:ext cx="0" cy="132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9132023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5400" y="989705"/>
            <a:ext cx="8686800" cy="53555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Nové povinnosti distributora LP, kapitola V nařízení </a:t>
            </a:r>
          </a:p>
          <a:p>
            <a:pPr marL="0" indent="0">
              <a:buNone/>
            </a:pPr>
            <a:r>
              <a:rPr lang="cs-CZ" sz="2000" b="1" dirty="0"/>
              <a:t>Distributor: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u="sng" dirty="0"/>
              <a:t>Pokud má distributor důvod se domnívat, že bylo s ATD manipulováno nebo UI nemusí být pravý, nesmí LP dodat či vyvézt a okamžitě uvědomí příslušné orgány </a:t>
            </a:r>
            <a:r>
              <a:rPr lang="cs-CZ" sz="2000" dirty="0"/>
              <a:t> (viz QA </a:t>
            </a:r>
            <a:r>
              <a:rPr lang="cs-CZ" sz="2000"/>
              <a:t>5.7.)</a:t>
            </a: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Neověřuje UI, když LP změní vlastníka, ale zůstane fyzicky u stejného distributora, např. v rámci smluvní distribuce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Neověřuje UI při přesunu LP mezi sklady téhož distributora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V případě nečitelného či poškozeného 2D kódu, není EC doporučena distribuce takového LP, viz QA 5.7, ale zjevně poškozené balení LP je nepoužitelným léčivem podle § 88 odst. 1 </a:t>
            </a:r>
            <a:r>
              <a:rPr lang="cs-CZ" sz="2000" dirty="0" err="1"/>
              <a:t>ZoL</a:t>
            </a:r>
            <a:r>
              <a:rPr lang="cs-CZ" sz="2000" dirty="0"/>
              <a:t> !!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Distributor nemůže delegovat svou povinnost ověřit a vyřadit UI na jiný subjekt, viz QA 5.8.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Distributor nemůže provést vyřazení UI namísto lékárny , viz QA 6.5., 6.6. !!!  (naskenování do souboru, delegování této činnosti,…) </a:t>
            </a: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0" indent="0">
              <a:buNone/>
            </a:pPr>
            <a:endParaRPr lang="cs-CZ" sz="2000" b="1" u="sng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7314237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6"/>
            <a:ext cx="8229600" cy="53105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Nové povinnosti držitele rozhodnutí o registraci, souběžného dovozce a souběžného distributora,  kapitola VIII nařízení </a:t>
            </a:r>
          </a:p>
          <a:p>
            <a:pPr marL="0" indent="0">
              <a:buNone/>
            </a:pPr>
            <a:r>
              <a:rPr lang="cs-CZ" sz="2000" b="1" dirty="0"/>
              <a:t>MAH nebo PI/PD zajistí: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před propuštěním LP z výroby nahrání následujících údajů:</a:t>
            </a:r>
          </a:p>
          <a:p>
            <a:pPr marL="0" indent="0">
              <a:buNone/>
            </a:pPr>
            <a:r>
              <a:rPr lang="cs-CZ" sz="2000" dirty="0"/>
              <a:t>                - údaje obsažené v UI: k</a:t>
            </a:r>
            <a:r>
              <a:rPr lang="cs-CZ" sz="1600" dirty="0"/>
              <a:t>ód přípravku, sériové čísla balení, číslo šarže, datum  </a:t>
            </a:r>
          </a:p>
          <a:p>
            <a:pPr marL="0" indent="0">
              <a:buNone/>
            </a:pPr>
            <a:r>
              <a:rPr lang="cs-CZ" sz="1600" dirty="0"/>
              <a:t>                                                                      použitelnosti</a:t>
            </a:r>
          </a:p>
          <a:p>
            <a:pPr marL="0" indent="0">
              <a:buNone/>
            </a:pPr>
            <a:r>
              <a:rPr lang="cs-CZ" sz="2000" dirty="0"/>
              <a:t>                - kódovací systém přípravku</a:t>
            </a:r>
          </a:p>
          <a:p>
            <a:pPr marL="0" indent="0">
              <a:buNone/>
            </a:pPr>
            <a:r>
              <a:rPr lang="cs-CZ" sz="2000" dirty="0"/>
              <a:t>                - název, léková forma, síla, velikost balení, typ balení</a:t>
            </a:r>
          </a:p>
          <a:p>
            <a:pPr marL="0" indent="0">
              <a:buNone/>
            </a:pPr>
            <a:r>
              <a:rPr lang="cs-CZ" sz="2000" dirty="0"/>
              <a:t>                - členský stát kam má být LP dodán </a:t>
            </a:r>
          </a:p>
          <a:p>
            <a:pPr marL="0" indent="0">
              <a:buNone/>
            </a:pPr>
            <a:r>
              <a:rPr lang="cs-CZ" sz="2000" dirty="0"/>
              <a:t>                - údaje o výrobci a držiteli registrace</a:t>
            </a:r>
          </a:p>
          <a:p>
            <a:pPr marL="0" indent="0">
              <a:buNone/>
            </a:pPr>
            <a:r>
              <a:rPr lang="cs-CZ" sz="2000" dirty="0"/>
              <a:t>                - seznam distributorů, které pověřil MAH* k distribuci svého LP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/>
              <a:t>V případě stahování nebo krádeže LP vyznačení této informace a vyřazení UI v příslušných úložištích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/>
              <a:t>MAH* označí balení LP s OP, které hodlá poskytnout jako reklamní vzorky a zajistí vyřazení jejich UI než jsou poskytnuty lékařům</a:t>
            </a:r>
          </a:p>
          <a:p>
            <a:pPr marL="0" indent="0">
              <a:buNone/>
            </a:pPr>
            <a:r>
              <a:rPr lang="cs-CZ" sz="2000" dirty="0"/>
              <a:t>       * (ale nikoli PI/PD)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b="1" dirty="0"/>
          </a:p>
          <a:p>
            <a:pPr marL="457200" indent="-457200">
              <a:buAutoNum type="arabicPeriod"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4079318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AC8410-F040-416C-997B-0D5176D60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5DD3352-43D5-4D34-8834-084BC20B5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9ED748-02CA-4D40-9CC2-19F3963FC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/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AA3CE858-94C6-424E-8211-A3ED28FFEC0A}"/>
              </a:ext>
            </a:extLst>
          </p:cNvPr>
          <p:cNvGrpSpPr>
            <a:grpSpLocks/>
          </p:cNvGrpSpPr>
          <p:nvPr/>
        </p:nvGrpSpPr>
        <p:grpSpPr bwMode="auto">
          <a:xfrm>
            <a:off x="377825" y="1090867"/>
            <a:ext cx="8388350" cy="3683514"/>
            <a:chOff x="368300" y="482601"/>
            <a:chExt cx="8388350" cy="3975300"/>
          </a:xfrm>
        </p:grpSpPr>
        <p:sp>
          <p:nvSpPr>
            <p:cNvPr id="9" name="TextovéPole 1082">
              <a:extLst>
                <a:ext uri="{FF2B5EF4-FFF2-40B4-BE49-F238E27FC236}">
                  <a16:creationId xmlns:a16="http://schemas.microsoft.com/office/drawing/2014/main" id="{E196541C-780E-4DA3-9E47-BB6725DA0DD8}"/>
                </a:ext>
              </a:extLst>
            </p:cNvPr>
            <p:cNvSpPr txBox="1"/>
            <p:nvPr/>
          </p:nvSpPr>
          <p:spPr bwMode="auto">
            <a:xfrm>
              <a:off x="368300" y="482601"/>
              <a:ext cx="8388350" cy="4982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Evropský systém ověřování léčiv           </a:t>
              </a:r>
              <a:r>
                <a:rPr lang="cs-CZ" sz="1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                              termín účinnosti nařízení - únor 2019 </a:t>
              </a:r>
              <a:endPara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11" name="Skupina 10">
              <a:extLst>
                <a:ext uri="{FF2B5EF4-FFF2-40B4-BE49-F238E27FC236}">
                  <a16:creationId xmlns:a16="http://schemas.microsoft.com/office/drawing/2014/main" id="{4DB2879F-A862-4E84-84C5-66B5B66369A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3681" y="1523036"/>
              <a:ext cx="8174716" cy="790596"/>
              <a:chOff x="569475" y="1299588"/>
              <a:chExt cx="7924857" cy="790585"/>
            </a:xfrm>
          </p:grpSpPr>
          <p:pic>
            <p:nvPicPr>
              <p:cNvPr id="40" name="Picture 6">
                <a:extLst>
                  <a:ext uri="{FF2B5EF4-FFF2-40B4-BE49-F238E27FC236}">
                    <a16:creationId xmlns:a16="http://schemas.microsoft.com/office/drawing/2014/main" id="{B7C99844-11D4-4F9B-849F-7EE0FAA0A02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84248" y="1343718"/>
                <a:ext cx="448512" cy="3356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" name="Picture 7">
                <a:extLst>
                  <a:ext uri="{FF2B5EF4-FFF2-40B4-BE49-F238E27FC236}">
                    <a16:creationId xmlns:a16="http://schemas.microsoft.com/office/drawing/2014/main" id="{19D5CD2A-024E-4C82-83F2-FD6A4E25D42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26325" y="1515893"/>
                <a:ext cx="268007" cy="5647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3" name="Picture 12">
                <a:extLst>
                  <a:ext uri="{FF2B5EF4-FFF2-40B4-BE49-F238E27FC236}">
                    <a16:creationId xmlns:a16="http://schemas.microsoft.com/office/drawing/2014/main" id="{61F90480-87AC-4C37-9E87-ADF54C9FE7D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81270" y="1312211"/>
                <a:ext cx="1123486" cy="752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" name="Picture 14">
                <a:extLst>
                  <a:ext uri="{FF2B5EF4-FFF2-40B4-BE49-F238E27FC236}">
                    <a16:creationId xmlns:a16="http://schemas.microsoft.com/office/drawing/2014/main" id="{220B256D-E644-4BDA-9179-064EA107A59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49656" y="1763119"/>
                <a:ext cx="640584" cy="298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" name="Picture 17">
                <a:extLst>
                  <a:ext uri="{FF2B5EF4-FFF2-40B4-BE49-F238E27FC236}">
                    <a16:creationId xmlns:a16="http://schemas.microsoft.com/office/drawing/2014/main" id="{71E99500-2028-4733-AC90-5344ADAA4C0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9475" y="1328194"/>
                <a:ext cx="1179513" cy="752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Picture 18">
                <a:extLst>
                  <a:ext uri="{FF2B5EF4-FFF2-40B4-BE49-F238E27FC236}">
                    <a16:creationId xmlns:a16="http://schemas.microsoft.com/office/drawing/2014/main" id="{02ADBBF5-374C-4D7C-A60D-FFF6770E06D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82042" y="1299588"/>
                <a:ext cx="430338" cy="4384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49" name="Skupina 48">
                <a:extLst>
                  <a:ext uri="{FF2B5EF4-FFF2-40B4-BE49-F238E27FC236}">
                    <a16:creationId xmlns:a16="http://schemas.microsoft.com/office/drawing/2014/main" id="{4629536C-B65B-40B8-A9FF-FA1EE6D5754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644102" y="1323909"/>
                <a:ext cx="1202731" cy="766264"/>
                <a:chOff x="3322457" y="3439098"/>
                <a:chExt cx="1721428" cy="1090406"/>
              </a:xfrm>
            </p:grpSpPr>
            <p:pic>
              <p:nvPicPr>
                <p:cNvPr id="52" name="Picture 19">
                  <a:extLst>
                    <a:ext uri="{FF2B5EF4-FFF2-40B4-BE49-F238E27FC236}">
                      <a16:creationId xmlns:a16="http://schemas.microsoft.com/office/drawing/2014/main" id="{1BDD820D-465A-49C0-BA72-5B7D6473CB9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22457" y="3439098"/>
                  <a:ext cx="1721428" cy="10904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53" name="Skupina 52">
                  <a:extLst>
                    <a:ext uri="{FF2B5EF4-FFF2-40B4-BE49-F238E27FC236}">
                      <a16:creationId xmlns:a16="http://schemas.microsoft.com/office/drawing/2014/main" id="{98335911-FFE8-4C41-83F5-358045B1D9A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453164" y="3471381"/>
                  <a:ext cx="350228" cy="363700"/>
                  <a:chOff x="7946262" y="4167472"/>
                  <a:chExt cx="456309" cy="471706"/>
                </a:xfrm>
              </p:grpSpPr>
              <p:sp>
                <p:nvSpPr>
                  <p:cNvPr id="54" name="Prstenec 14">
                    <a:extLst>
                      <a:ext uri="{FF2B5EF4-FFF2-40B4-BE49-F238E27FC236}">
                        <a16:creationId xmlns:a16="http://schemas.microsoft.com/office/drawing/2014/main" id="{C9E7F2D0-F5C2-4319-B388-550D53295C70}"/>
                      </a:ext>
                    </a:extLst>
                  </p:cNvPr>
                  <p:cNvSpPr/>
                  <p:nvPr/>
                </p:nvSpPr>
                <p:spPr>
                  <a:xfrm>
                    <a:off x="7946262" y="4167472"/>
                    <a:ext cx="456309" cy="471706"/>
                  </a:xfrm>
                  <a:prstGeom prst="donut">
                    <a:avLst>
                      <a:gd name="adj" fmla="val 5882"/>
                    </a:avLst>
                  </a:prstGeom>
                  <a:solidFill>
                    <a:srgbClr val="00B050"/>
                  </a:solidFill>
                  <a:ln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defPPr>
                      <a:defRPr lang="cs-CZ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grpSp>
                <p:nvGrpSpPr>
                  <p:cNvPr id="55" name="Skupina 54">
                    <a:extLst>
                      <a:ext uri="{FF2B5EF4-FFF2-40B4-BE49-F238E27FC236}">
                        <a16:creationId xmlns:a16="http://schemas.microsoft.com/office/drawing/2014/main" id="{22EC1AC9-A67F-442D-A687-B32B7AC4FCE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8015138" y="4243649"/>
                    <a:ext cx="292725" cy="295916"/>
                    <a:chOff x="8015138" y="4243649"/>
                    <a:chExt cx="292725" cy="295916"/>
                  </a:xfrm>
                </p:grpSpPr>
                <p:sp>
                  <p:nvSpPr>
                    <p:cNvPr id="56" name="Minus 34">
                      <a:extLst>
                        <a:ext uri="{FF2B5EF4-FFF2-40B4-BE49-F238E27FC236}">
                          <a16:creationId xmlns:a16="http://schemas.microsoft.com/office/drawing/2014/main" id="{A081D104-8521-4B49-827C-A6329EDD1B8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15138" y="4302245"/>
                      <a:ext cx="292725" cy="178721"/>
                    </a:xfrm>
                    <a:prstGeom prst="mathMinus">
                      <a:avLst/>
                    </a:prstGeom>
                    <a:solidFill>
                      <a:srgbClr val="00B050"/>
                    </a:solidFill>
                    <a:ln>
                      <a:solidFill>
                        <a:srgbClr val="00B05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>
                      <a:defPPr>
                        <a:defRPr lang="cs-CZ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cs-CZ"/>
                    </a:p>
                  </p:txBody>
                </p:sp>
                <p:sp>
                  <p:nvSpPr>
                    <p:cNvPr id="57" name="Minus 61">
                      <a:extLst>
                        <a:ext uri="{FF2B5EF4-FFF2-40B4-BE49-F238E27FC236}">
                          <a16:creationId xmlns:a16="http://schemas.microsoft.com/office/drawing/2014/main" id="{62AC23C9-1208-46C1-8E65-63F451E25CFC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8013543" y="4311251"/>
                      <a:ext cx="295916" cy="160712"/>
                    </a:xfrm>
                    <a:prstGeom prst="mathMinus">
                      <a:avLst/>
                    </a:prstGeom>
                    <a:solidFill>
                      <a:schemeClr val="bg1"/>
                    </a:solidFill>
                    <a:ln>
                      <a:solidFill>
                        <a:srgbClr val="00B05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>
                      <a:defPPr>
                        <a:defRPr lang="cs-CZ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cs-CZ"/>
                    </a:p>
                  </p:txBody>
                </p:sp>
              </p:grpSp>
            </p:grpSp>
          </p:grpSp>
          <p:pic>
            <p:nvPicPr>
              <p:cNvPr id="50" name="Picture 6">
                <a:extLst>
                  <a:ext uri="{FF2B5EF4-FFF2-40B4-BE49-F238E27FC236}">
                    <a16:creationId xmlns:a16="http://schemas.microsoft.com/office/drawing/2014/main" id="{F63697AF-F173-4AAC-A4A1-7976A19683F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32760" y="1365730"/>
                <a:ext cx="448512" cy="3356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" name="Picture 11">
                <a:extLst>
                  <a:ext uri="{FF2B5EF4-FFF2-40B4-BE49-F238E27FC236}">
                    <a16:creationId xmlns:a16="http://schemas.microsoft.com/office/drawing/2014/main" id="{AAFF5274-C80F-4163-9743-487A6E85F10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52438" y="1668402"/>
                <a:ext cx="636855" cy="343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" name="Skupina 11">
              <a:extLst>
                <a:ext uri="{FF2B5EF4-FFF2-40B4-BE49-F238E27FC236}">
                  <a16:creationId xmlns:a16="http://schemas.microsoft.com/office/drawing/2014/main" id="{845A6CF3-DA9A-4684-8512-6FA48AE3DDC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93973" y="3359241"/>
              <a:ext cx="612681" cy="742135"/>
              <a:chOff x="5577183" y="3057740"/>
              <a:chExt cx="612663" cy="742124"/>
            </a:xfrm>
          </p:grpSpPr>
          <p:pic>
            <p:nvPicPr>
              <p:cNvPr id="38" name="Picture 29">
                <a:extLst>
                  <a:ext uri="{FF2B5EF4-FFF2-40B4-BE49-F238E27FC236}">
                    <a16:creationId xmlns:a16="http://schemas.microsoft.com/office/drawing/2014/main" id="{417030C2-786B-4882-BC68-2DFDA0EFBCE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72495" y="3057740"/>
                <a:ext cx="317351" cy="7421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" name="Picture 39" descr="C:\Users\Cihlarova\Documents\PAVLA\ZDRAVOTNICTVÍ\kulatý stůl 22.2\Výstřižek2.JPG">
                <a:extLst>
                  <a:ext uri="{FF2B5EF4-FFF2-40B4-BE49-F238E27FC236}">
                    <a16:creationId xmlns:a16="http://schemas.microsoft.com/office/drawing/2014/main" id="{AF54D25C-85E0-4307-BA6B-E520268321F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77183" y="3385750"/>
                <a:ext cx="418386" cy="3937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Skupina 12">
              <a:extLst>
                <a:ext uri="{FF2B5EF4-FFF2-40B4-BE49-F238E27FC236}">
                  <a16:creationId xmlns:a16="http://schemas.microsoft.com/office/drawing/2014/main" id="{58B15557-D7E3-49A7-B125-DD16D33B06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29100" y="3131396"/>
              <a:ext cx="974574" cy="1326505"/>
              <a:chOff x="2350230" y="3320549"/>
              <a:chExt cx="974545" cy="1326485"/>
            </a:xfrm>
          </p:grpSpPr>
          <p:pic>
            <p:nvPicPr>
              <p:cNvPr id="35" name="Picture 29">
                <a:extLst>
                  <a:ext uri="{FF2B5EF4-FFF2-40B4-BE49-F238E27FC236}">
                    <a16:creationId xmlns:a16="http://schemas.microsoft.com/office/drawing/2014/main" id="{E14087D6-05BE-4A03-A3EC-0BB12A3D92B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16857" y="3320549"/>
                <a:ext cx="507918" cy="11877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" name="Picture 29">
                <a:extLst>
                  <a:ext uri="{FF2B5EF4-FFF2-40B4-BE49-F238E27FC236}">
                    <a16:creationId xmlns:a16="http://schemas.microsoft.com/office/drawing/2014/main" id="{9F79D90C-48FC-45F9-9939-00971A2360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24898" y="3403340"/>
                <a:ext cx="507918" cy="11877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" name="Picture 40">
                <a:extLst>
                  <a:ext uri="{FF2B5EF4-FFF2-40B4-BE49-F238E27FC236}">
                    <a16:creationId xmlns:a16="http://schemas.microsoft.com/office/drawing/2014/main" id="{1667FAEC-A929-4BF5-BBCD-B56043F87D0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50230" y="4111749"/>
                <a:ext cx="507297" cy="5352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6" name="TextovéPole 53">
              <a:extLst>
                <a:ext uri="{FF2B5EF4-FFF2-40B4-BE49-F238E27FC236}">
                  <a16:creationId xmlns:a16="http://schemas.microsoft.com/office/drawing/2014/main" id="{D8BDAB8C-6F42-498E-8664-51D7B2FA33E7}"/>
                </a:ext>
              </a:extLst>
            </p:cNvPr>
            <p:cNvSpPr txBox="1"/>
            <p:nvPr/>
          </p:nvSpPr>
          <p:spPr bwMode="auto">
            <a:xfrm>
              <a:off x="442913" y="1050925"/>
              <a:ext cx="7277100" cy="40005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txBody>
            <a:bodyPr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b="1" dirty="0">
                  <a:latin typeface="+mn-lt"/>
                  <a:cs typeface="+mn-cs"/>
                </a:rPr>
                <a:t>  </a:t>
              </a:r>
              <a:r>
                <a:rPr lang="cs-CZ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Výroba                        Velkoobchod  /  Distribuce                    Lékárna</a:t>
              </a:r>
            </a:p>
          </p:txBody>
        </p:sp>
        <p:sp>
          <p:nvSpPr>
            <p:cNvPr id="17" name="TextovéPole 54">
              <a:extLst>
                <a:ext uri="{FF2B5EF4-FFF2-40B4-BE49-F238E27FC236}">
                  <a16:creationId xmlns:a16="http://schemas.microsoft.com/office/drawing/2014/main" id="{F11DEF08-E02B-43B5-A25E-2FAC4C2D7B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28758" y="2574025"/>
              <a:ext cx="2827891" cy="39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 b="1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26" name="Šipka doprava 1064">
              <a:extLst>
                <a:ext uri="{FF2B5EF4-FFF2-40B4-BE49-F238E27FC236}">
                  <a16:creationId xmlns:a16="http://schemas.microsoft.com/office/drawing/2014/main" id="{DA5A68CF-D0E8-4AFD-94B2-6720EFE57DB6}"/>
                </a:ext>
              </a:extLst>
            </p:cNvPr>
            <p:cNvSpPr/>
            <p:nvPr/>
          </p:nvSpPr>
          <p:spPr bwMode="auto">
            <a:xfrm>
              <a:off x="7777157" y="2457834"/>
              <a:ext cx="703262" cy="15081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29" name="TextovéPole 17">
              <a:extLst>
                <a:ext uri="{FF2B5EF4-FFF2-40B4-BE49-F238E27FC236}">
                  <a16:creationId xmlns:a16="http://schemas.microsoft.com/office/drawing/2014/main" id="{E92068C3-CA80-47B3-A0DB-4C3505F5CDE6}"/>
                </a:ext>
              </a:extLst>
            </p:cNvPr>
            <p:cNvSpPr txBox="1"/>
            <p:nvPr/>
          </p:nvSpPr>
          <p:spPr bwMode="auto">
            <a:xfrm>
              <a:off x="7742238" y="1050925"/>
              <a:ext cx="1014412" cy="4318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cs-CZ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charset="0"/>
                </a:rPr>
                <a:t>Pacient</a:t>
              </a:r>
            </a:p>
          </p:txBody>
        </p:sp>
        <p:sp>
          <p:nvSpPr>
            <p:cNvPr id="30" name="TextovéPole 18">
              <a:extLst>
                <a:ext uri="{FF2B5EF4-FFF2-40B4-BE49-F238E27FC236}">
                  <a16:creationId xmlns:a16="http://schemas.microsoft.com/office/drawing/2014/main" id="{2E8BC3CC-FD53-455A-916A-4060781F3D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68278" y="2909001"/>
              <a:ext cx="2960480" cy="232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800" b="1" dirty="0">
                  <a:solidFill>
                    <a:srgbClr val="002060"/>
                  </a:solidFill>
                </a:rPr>
                <a:t>Centrální úložiště dat                                      Národní úložiště dat</a:t>
              </a:r>
            </a:p>
          </p:txBody>
        </p:sp>
      </p:grpSp>
      <p:pic>
        <p:nvPicPr>
          <p:cNvPr id="62" name="Picture 35">
            <a:extLst>
              <a:ext uri="{FF2B5EF4-FFF2-40B4-BE49-F238E27FC236}">
                <a16:creationId xmlns:a16="http://schemas.microsoft.com/office/drawing/2014/main" id="{4A61B696-824A-44EA-9390-B1CC3D4050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6485" y="3278301"/>
            <a:ext cx="891487" cy="670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Ovál 62">
            <a:extLst>
              <a:ext uri="{FF2B5EF4-FFF2-40B4-BE49-F238E27FC236}">
                <a16:creationId xmlns:a16="http://schemas.microsoft.com/office/drawing/2014/main" id="{0645524C-25EB-4BBC-8987-A106F2731630}"/>
              </a:ext>
            </a:extLst>
          </p:cNvPr>
          <p:cNvSpPr/>
          <p:nvPr/>
        </p:nvSpPr>
        <p:spPr bwMode="auto">
          <a:xfrm>
            <a:off x="7827299" y="3693315"/>
            <a:ext cx="431670" cy="416376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>
                <a:sym typeface="Wingdings" panose="05000000000000000000" pitchFamily="2" charset="2"/>
              </a:rPr>
              <a:t></a:t>
            </a:r>
            <a:endParaRPr lang="cs-CZ" sz="2800" dirty="0"/>
          </a:p>
        </p:txBody>
      </p:sp>
      <p:sp>
        <p:nvSpPr>
          <p:cNvPr id="157" name="Šipka doprava 1064">
            <a:extLst>
              <a:ext uri="{FF2B5EF4-FFF2-40B4-BE49-F238E27FC236}">
                <a16:creationId xmlns:a16="http://schemas.microsoft.com/office/drawing/2014/main" id="{19064A76-0576-4A5C-ADAD-AD7F2463AA57}"/>
              </a:ext>
            </a:extLst>
          </p:cNvPr>
          <p:cNvSpPr/>
          <p:nvPr/>
        </p:nvSpPr>
        <p:spPr bwMode="auto">
          <a:xfrm>
            <a:off x="7776000" y="2919302"/>
            <a:ext cx="703262" cy="1397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rgbClr val="FF0000"/>
                </a:solidFill>
                <a:sym typeface="Wingdings" panose="05000000000000000000" pitchFamily="2" charset="2"/>
              </a:rPr>
              <a:t>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160" name="Přímá spojnice 159">
            <a:extLst>
              <a:ext uri="{FF2B5EF4-FFF2-40B4-BE49-F238E27FC236}">
                <a16:creationId xmlns:a16="http://schemas.microsoft.com/office/drawing/2014/main" id="{52A7CC8A-6165-4614-9C6D-E717A1B65232}"/>
              </a:ext>
            </a:extLst>
          </p:cNvPr>
          <p:cNvCxnSpPr>
            <a:cxnSpLocks/>
          </p:cNvCxnSpPr>
          <p:nvPr/>
        </p:nvCxnSpPr>
        <p:spPr bwMode="auto">
          <a:xfrm flipH="1" flipV="1">
            <a:off x="5442155" y="4215423"/>
            <a:ext cx="1965160" cy="189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1" name="Picture 12">
            <a:extLst>
              <a:ext uri="{FF2B5EF4-FFF2-40B4-BE49-F238E27FC236}">
                <a16:creationId xmlns:a16="http://schemas.microsoft.com/office/drawing/2014/main" id="{F53A9D82-3B80-4F82-902E-9908029E5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0647" y="5918285"/>
            <a:ext cx="1158908" cy="697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E6C0413D-7F1E-4836-8665-D82EBC012EC9}"/>
              </a:ext>
            </a:extLst>
          </p:cNvPr>
          <p:cNvSpPr txBox="1"/>
          <p:nvPr/>
        </p:nvSpPr>
        <p:spPr>
          <a:xfrm>
            <a:off x="342784" y="3163217"/>
            <a:ext cx="1723364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b="1" kern="1200" baseline="30000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MAH – OBP</a:t>
            </a:r>
          </a:p>
          <a:p>
            <a:r>
              <a:rPr lang="cs-CZ" sz="2400" b="1" baseline="30000" dirty="0">
                <a:solidFill>
                  <a:srgbClr val="002060"/>
                </a:solidFill>
              </a:rPr>
              <a:t>Oprava dat v systému, je-li možná </a:t>
            </a:r>
            <a:endParaRPr lang="cs-CZ" sz="2400" b="1" kern="1200" baseline="30000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178" name="Přímá spojnice se šipkou 177">
            <a:extLst>
              <a:ext uri="{FF2B5EF4-FFF2-40B4-BE49-F238E27FC236}">
                <a16:creationId xmlns:a16="http://schemas.microsoft.com/office/drawing/2014/main" id="{75DA21EC-F668-4433-ACC5-436C79C1E595}"/>
              </a:ext>
            </a:extLst>
          </p:cNvPr>
          <p:cNvCxnSpPr>
            <a:cxnSpLocks/>
          </p:cNvCxnSpPr>
          <p:nvPr/>
        </p:nvCxnSpPr>
        <p:spPr bwMode="auto">
          <a:xfrm flipH="1" flipV="1">
            <a:off x="1480938" y="2802555"/>
            <a:ext cx="2216440" cy="373379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Přímá spojnice se šipkou 181">
            <a:extLst>
              <a:ext uri="{FF2B5EF4-FFF2-40B4-BE49-F238E27FC236}">
                <a16:creationId xmlns:a16="http://schemas.microsoft.com/office/drawing/2014/main" id="{A9C95EBC-1A53-4514-A4E2-8504A15AEFF6}"/>
              </a:ext>
            </a:extLst>
          </p:cNvPr>
          <p:cNvCxnSpPr>
            <a:cxnSpLocks/>
          </p:cNvCxnSpPr>
          <p:nvPr/>
        </p:nvCxnSpPr>
        <p:spPr bwMode="auto">
          <a:xfrm flipH="1">
            <a:off x="3966194" y="4234398"/>
            <a:ext cx="467880" cy="834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Přímá spojnice se šipkou 184">
            <a:extLst>
              <a:ext uri="{FF2B5EF4-FFF2-40B4-BE49-F238E27FC236}">
                <a16:creationId xmlns:a16="http://schemas.microsoft.com/office/drawing/2014/main" id="{48D6607A-1376-47A2-AF92-2AA5EA602524}"/>
              </a:ext>
            </a:extLst>
          </p:cNvPr>
          <p:cNvCxnSpPr>
            <a:cxnSpLocks/>
          </p:cNvCxnSpPr>
          <p:nvPr/>
        </p:nvCxnSpPr>
        <p:spPr bwMode="auto">
          <a:xfrm flipH="1">
            <a:off x="1520527" y="3901503"/>
            <a:ext cx="1218098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Přímá spojnice se šipkou 187">
            <a:extLst>
              <a:ext uri="{FF2B5EF4-FFF2-40B4-BE49-F238E27FC236}">
                <a16:creationId xmlns:a16="http://schemas.microsoft.com/office/drawing/2014/main" id="{D0ABDBDA-E911-4293-B0A7-6AAB48D6CB19}"/>
              </a:ext>
            </a:extLst>
          </p:cNvPr>
          <p:cNvCxnSpPr>
            <a:cxnSpLocks/>
          </p:cNvCxnSpPr>
          <p:nvPr/>
        </p:nvCxnSpPr>
        <p:spPr bwMode="auto">
          <a:xfrm flipV="1">
            <a:off x="4822019" y="4532085"/>
            <a:ext cx="129720" cy="10134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" name="Picture 14">
            <a:extLst>
              <a:ext uri="{FF2B5EF4-FFF2-40B4-BE49-F238E27FC236}">
                <a16:creationId xmlns:a16="http://schemas.microsoft.com/office/drawing/2014/main" id="{B158B265-0BDA-42CF-9E4E-30DA2049B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76771" y="5540741"/>
            <a:ext cx="720842" cy="400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" name="Picture 11">
            <a:extLst>
              <a:ext uri="{FF2B5EF4-FFF2-40B4-BE49-F238E27FC236}">
                <a16:creationId xmlns:a16="http://schemas.microsoft.com/office/drawing/2014/main" id="{803B3C90-CFC2-48BD-AF43-A97A92895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66734" y="5334711"/>
            <a:ext cx="707529" cy="317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5" name="Picture 6">
            <a:extLst>
              <a:ext uri="{FF2B5EF4-FFF2-40B4-BE49-F238E27FC236}">
                <a16:creationId xmlns:a16="http://schemas.microsoft.com/office/drawing/2014/main" id="{31EAC9D1-DDBC-4562-8ECB-81612B6E9D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446" y="4878657"/>
            <a:ext cx="462653" cy="311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" name="Picture 6">
            <a:extLst>
              <a:ext uri="{FF2B5EF4-FFF2-40B4-BE49-F238E27FC236}">
                <a16:creationId xmlns:a16="http://schemas.microsoft.com/office/drawing/2014/main" id="{A58AB1F8-EE60-4EFB-BA20-49D3CC1CE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119" y="4996724"/>
            <a:ext cx="462653" cy="311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0" name="Picture 18">
            <a:extLst>
              <a:ext uri="{FF2B5EF4-FFF2-40B4-BE49-F238E27FC236}">
                <a16:creationId xmlns:a16="http://schemas.microsoft.com/office/drawing/2014/main" id="{699ED61C-48D4-49CB-89E9-6E6F7CE5B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285" y="5749057"/>
            <a:ext cx="443906" cy="406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38" name="Přímá spojnice se šipkou 337">
            <a:extLst>
              <a:ext uri="{FF2B5EF4-FFF2-40B4-BE49-F238E27FC236}">
                <a16:creationId xmlns:a16="http://schemas.microsoft.com/office/drawing/2014/main" id="{3ACCBD42-EFC7-4E6C-B186-F5A45B749B67}"/>
              </a:ext>
            </a:extLst>
          </p:cNvPr>
          <p:cNvCxnSpPr>
            <a:cxnSpLocks/>
          </p:cNvCxnSpPr>
          <p:nvPr/>
        </p:nvCxnSpPr>
        <p:spPr bwMode="auto">
          <a:xfrm flipH="1">
            <a:off x="5463823" y="4215423"/>
            <a:ext cx="1943493" cy="170286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8" name="Přímá spojnice se šipkou 347">
            <a:extLst>
              <a:ext uri="{FF2B5EF4-FFF2-40B4-BE49-F238E27FC236}">
                <a16:creationId xmlns:a16="http://schemas.microsoft.com/office/drawing/2014/main" id="{4B29F807-1F7C-4C11-A53E-8804EC452CCD}"/>
              </a:ext>
            </a:extLst>
          </p:cNvPr>
          <p:cNvCxnSpPr>
            <a:cxnSpLocks/>
          </p:cNvCxnSpPr>
          <p:nvPr/>
        </p:nvCxnSpPr>
        <p:spPr bwMode="auto">
          <a:xfrm flipV="1">
            <a:off x="1439753" y="5496712"/>
            <a:ext cx="0" cy="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1" name="Obdélník 360">
            <a:extLst>
              <a:ext uri="{FF2B5EF4-FFF2-40B4-BE49-F238E27FC236}">
                <a16:creationId xmlns:a16="http://schemas.microsoft.com/office/drawing/2014/main" id="{9F1F9BC0-132E-428C-BBEC-7BFA3F9F0FD9}"/>
              </a:ext>
            </a:extLst>
          </p:cNvPr>
          <p:cNvSpPr/>
          <p:nvPr/>
        </p:nvSpPr>
        <p:spPr>
          <a:xfrm>
            <a:off x="5744105" y="3804503"/>
            <a:ext cx="11715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002060"/>
                </a:solidFill>
              </a:rPr>
              <a:t>Neověření</a:t>
            </a:r>
            <a:endParaRPr lang="cs-CZ" dirty="0"/>
          </a:p>
        </p:txBody>
      </p:sp>
      <p:sp>
        <p:nvSpPr>
          <p:cNvPr id="78" name="Obdélník 77">
            <a:extLst>
              <a:ext uri="{FF2B5EF4-FFF2-40B4-BE49-F238E27FC236}">
                <a16:creationId xmlns:a16="http://schemas.microsoft.com/office/drawing/2014/main" id="{93AE0284-197F-4BDE-9C88-56DDD3E59DEF}"/>
              </a:ext>
            </a:extLst>
          </p:cNvPr>
          <p:cNvSpPr/>
          <p:nvPr/>
        </p:nvSpPr>
        <p:spPr>
          <a:xfrm>
            <a:off x="4070083" y="5564391"/>
            <a:ext cx="11715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altLang="cs-CZ" b="1" dirty="0">
                <a:solidFill>
                  <a:srgbClr val="002060"/>
                </a:solidFill>
              </a:rPr>
              <a:t>Neověření</a:t>
            </a:r>
            <a:endParaRPr lang="cs-CZ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0BACE6D4-FF92-4BEC-883B-953CFA426FF9}"/>
              </a:ext>
            </a:extLst>
          </p:cNvPr>
          <p:cNvSpPr txBox="1"/>
          <p:nvPr/>
        </p:nvSpPr>
        <p:spPr>
          <a:xfrm>
            <a:off x="2079050" y="578379"/>
            <a:ext cx="196734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baseline="30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Neúspěšné ověření OP</a:t>
            </a:r>
          </a:p>
        </p:txBody>
      </p:sp>
    </p:spTree>
    <p:extLst>
      <p:ext uri="{BB962C8B-B14F-4D97-AF65-F5344CB8AC3E}">
        <p14:creationId xmlns:p14="http://schemas.microsoft.com/office/powerpoint/2010/main" val="999657675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>
            <a:normAutofit/>
          </a:bodyPr>
          <a:lstStyle/>
          <a:p>
            <a:r>
              <a:rPr lang="cs-CZ" sz="2800" dirty="0"/>
              <a:t>Děkuji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>
                <a:solidFill>
                  <a:schemeClr val="bg1"/>
                </a:solidFill>
              </a:rPr>
              <a:t>Šrobárova</a:t>
            </a:r>
            <a:r>
              <a:rPr lang="cs-CZ" sz="140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>
                <a:solidFill>
                  <a:schemeClr val="bg1"/>
                </a:solidFill>
              </a:rPr>
              <a:t>e-mail: posta@</a:t>
            </a:r>
            <a:r>
              <a:rPr lang="cs-CZ" sz="1400" dirty="0" err="1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328089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63715"/>
            <a:ext cx="8229600" cy="549061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Ochranné prvky   -  implementace</a:t>
            </a:r>
          </a:p>
          <a:p>
            <a:pPr marL="0" indent="0">
              <a:buNone/>
            </a:pPr>
            <a:endParaRPr lang="cs-CZ" sz="2200" b="1" u="sng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400" b="1" dirty="0"/>
              <a:t>Otázka 10. Je možné do 9. 2. 2019 tisknout na obal léčivého přípravku zkratky PC a SN, aniž by na obal byly zároveň vytištěny údaje PC a SN/2D kód?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Na obalu šarží léčivých přípravků, které byly certifikovány pro propuštění kvalifikovanou osobou před 9. 2. 2019, je možné tisknout zkratky PC a SN, aniž by byly zároveň vytištěny konkrétní údaje PC a SN a 2D kód. Zároveň je možné vytisknout konkrétní údaj jen u PC. </a:t>
            </a:r>
            <a:r>
              <a:rPr lang="cs-CZ" sz="2400" u="sng" dirty="0"/>
              <a:t>Není však možné uvést na obal léčivého přípravku oba konkrétní údaje PC a SN ke zkratkám PC a SN a nevytisknout zároveň 2D kód (nebo opačně)</a:t>
            </a:r>
            <a:r>
              <a:rPr lang="cs-CZ" sz="2400" dirty="0"/>
              <a:t>. </a:t>
            </a:r>
            <a:r>
              <a:rPr lang="cs-CZ" sz="2400" u="sng" dirty="0"/>
              <a:t>V případě, že budou oba konkrétní údaje PC a SN a 2D kód na obalu vytištěny, musí držitel rozhodnutí o registraci zajistit, aby údaje PC a SN byly také nahrány do systému úložišť.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/>
              <a:t>Na trhu se budou současně nacházet následující skupiny balení: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sz="2400" u="sng" dirty="0"/>
              <a:t>S kompletními údaji, tj. PC, SN a 2D kódem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sz="2400" dirty="0"/>
              <a:t>Pouze s uvedením zkratek PC a SN, ale bez konkrétních údajů PC a SN a 2D kódu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sz="2400" dirty="0"/>
              <a:t>S uvedením zkratek PC a SN, s konkrétním údajem PC, ale bez 2D kódu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sz="2400" dirty="0"/>
              <a:t>Zcela bez těchto údajů   </a:t>
            </a:r>
          </a:p>
          <a:p>
            <a:pPr marL="0" indent="0">
              <a:buNone/>
            </a:pPr>
            <a:endParaRPr lang="cs-CZ" sz="2000" b="1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sz="22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8620007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63715"/>
            <a:ext cx="8229600" cy="54906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u="sng" dirty="0">
                <a:solidFill>
                  <a:srgbClr val="00B0F0"/>
                </a:solidFill>
              </a:rPr>
              <a:t>Ochranné prvky na webu SÚKL </a:t>
            </a:r>
          </a:p>
          <a:p>
            <a:pPr marL="0" indent="0">
              <a:buNone/>
            </a:pPr>
            <a:r>
              <a:rPr lang="cs-CZ" sz="2200" b="1" dirty="0">
                <a:solidFill>
                  <a:srgbClr val="00B0F0"/>
                </a:solidFill>
              </a:rPr>
              <a:t>MAH: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u="sng" dirty="0">
                <a:solidFill>
                  <a:srgbClr val="00B0F0"/>
                </a:solidFill>
                <a:hlinkClick r:id="rId2"/>
              </a:rPr>
              <a:t>http://www.sukl.cz/leciva/ochranne-prvky</a:t>
            </a:r>
            <a:endParaRPr lang="cs-CZ" sz="2200" b="1" u="sng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>
                <a:solidFill>
                  <a:srgbClr val="00B0F0"/>
                </a:solidFill>
                <a:hlinkClick r:id="rId3"/>
              </a:rPr>
              <a:t>http://www.sukl.cz/leciva/10-je-mozne-do-9-2-2019-tisknout-na-obal-leciveho-pripravku</a:t>
            </a:r>
            <a:r>
              <a:rPr lang="cs-CZ" sz="2400" b="1" dirty="0">
                <a:solidFill>
                  <a:srgbClr val="00B0F0"/>
                </a:solidFill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>
                <a:solidFill>
                  <a:srgbClr val="00B0F0"/>
                </a:solidFill>
              </a:rPr>
              <a:t>Dopis od EC:  </a:t>
            </a:r>
            <a:r>
              <a:rPr lang="cs-CZ" sz="2400" b="1" dirty="0">
                <a:solidFill>
                  <a:srgbClr val="00B0F0"/>
                </a:solidFill>
                <a:hlinkClick r:id="rId4"/>
              </a:rPr>
              <a:t>http://www.sukl.cz/leciva/dopis-evropske-komise-k-ochrannycm-prvkum</a:t>
            </a:r>
            <a:r>
              <a:rPr lang="cs-CZ" sz="2400" b="1" dirty="0">
                <a:solidFill>
                  <a:srgbClr val="00B0F0"/>
                </a:solidFill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B0F0"/>
                </a:solidFill>
              </a:rPr>
              <a:t>Distributoři: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>
                <a:solidFill>
                  <a:srgbClr val="00B0F0"/>
                </a:solidFill>
                <a:hlinkClick r:id="rId5"/>
              </a:rPr>
              <a:t>http://www.sukl.cz/leciva/ochranne-prvky-distribuce</a:t>
            </a:r>
            <a:endParaRPr lang="cs-CZ" sz="2400" b="1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>
                <a:solidFill>
                  <a:srgbClr val="00B0F0"/>
                </a:solidFill>
              </a:rPr>
              <a:t>https://ec.europa.eu/health/sites/health/files/files/falsified_medicines/qa_safetyfeature_en.pdf</a:t>
            </a:r>
          </a:p>
          <a:p>
            <a:pPr marL="0" indent="0">
              <a:buNone/>
            </a:pPr>
            <a:endParaRPr lang="cs-CZ" sz="2400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sz="2000" b="1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sz="2200" b="1" dirty="0">
              <a:solidFill>
                <a:srgbClr val="00B0F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28.11.2018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Nařízení 2016/161(EU)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985001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7372</TotalTime>
  <Words>3110</Words>
  <Application>Microsoft Office PowerPoint</Application>
  <PresentationFormat>Předvádění na obrazovce (4:3)</PresentationFormat>
  <Paragraphs>534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Courier New</vt:lpstr>
      <vt:lpstr>Wingdings</vt:lpstr>
      <vt:lpstr>1_Motiv sady Office</vt:lpstr>
      <vt:lpstr>Ochranné prvky</vt:lpstr>
      <vt:lpstr>Ochranné prvky byly zavedeny právními předpisy EU</vt:lpstr>
      <vt:lpstr>Ochranné prvky (OP) </vt:lpstr>
      <vt:lpstr>Nařízení 2016/161(EU) </vt:lpstr>
      <vt:lpstr>Nařízení 2016/161(EU)</vt:lpstr>
      <vt:lpstr>Nařízení 2016/161(EU)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Děkuji za pozornost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Jonášová Apolena</cp:lastModifiedBy>
  <cp:revision>365</cp:revision>
  <cp:lastPrinted>2018-11-28T07:17:18Z</cp:lastPrinted>
  <dcterms:created xsi:type="dcterms:W3CDTF">2012-11-07T12:54:42Z</dcterms:created>
  <dcterms:modified xsi:type="dcterms:W3CDTF">2018-11-28T07:17:18Z</dcterms:modified>
</cp:coreProperties>
</file>