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handoutMasterIdLst>
    <p:handoutMasterId r:id="rId39"/>
  </p:handoutMasterIdLst>
  <p:sldIdLst>
    <p:sldId id="257" r:id="rId3"/>
    <p:sldId id="268" r:id="rId4"/>
    <p:sldId id="270" r:id="rId5"/>
    <p:sldId id="284" r:id="rId6"/>
    <p:sldId id="269" r:id="rId7"/>
    <p:sldId id="273" r:id="rId8"/>
    <p:sldId id="272" r:id="rId9"/>
    <p:sldId id="271" r:id="rId10"/>
    <p:sldId id="274" r:id="rId11"/>
    <p:sldId id="279" r:id="rId12"/>
    <p:sldId id="276" r:id="rId13"/>
    <p:sldId id="277" r:id="rId14"/>
    <p:sldId id="281" r:id="rId15"/>
    <p:sldId id="282" r:id="rId16"/>
    <p:sldId id="280" r:id="rId17"/>
    <p:sldId id="285" r:id="rId18"/>
    <p:sldId id="286" r:id="rId19"/>
    <p:sldId id="287" r:id="rId20"/>
    <p:sldId id="289" r:id="rId21"/>
    <p:sldId id="288" r:id="rId22"/>
    <p:sldId id="297" r:id="rId23"/>
    <p:sldId id="290" r:id="rId24"/>
    <p:sldId id="291" r:id="rId25"/>
    <p:sldId id="295" r:id="rId26"/>
    <p:sldId id="300" r:id="rId27"/>
    <p:sldId id="299" r:id="rId28"/>
    <p:sldId id="296" r:id="rId29"/>
    <p:sldId id="298" r:id="rId30"/>
    <p:sldId id="301" r:id="rId31"/>
    <p:sldId id="302" r:id="rId32"/>
    <p:sldId id="305" r:id="rId33"/>
    <p:sldId id="307" r:id="rId34"/>
    <p:sldId id="308" r:id="rId35"/>
    <p:sldId id="309" r:id="rId36"/>
    <p:sldId id="259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ájek Tomáš" initials="HT" lastIdx="16" clrIdx="0">
    <p:extLst>
      <p:ext uri="{19B8F6BF-5375-455C-9EA6-DF929625EA0E}">
        <p15:presenceInfo xmlns:p15="http://schemas.microsoft.com/office/powerpoint/2012/main" userId="S-1-5-21-1614814893-317983605-1846952604-708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21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18.10.2018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9197615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18.10.2018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252733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566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Neobsahuje informace o  automatizované komunikaci</a:t>
            </a:r>
            <a:r>
              <a:rPr lang="en-US" dirty="0"/>
              <a:t> </a:t>
            </a:r>
            <a:r>
              <a:rPr lang="en-US" dirty="0" err="1"/>
              <a:t>pomoc</a:t>
            </a:r>
            <a:r>
              <a:rPr lang="cs-CZ" dirty="0"/>
              <a:t>í API.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456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5172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26383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6008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Formulář, FAQ, Informace k formuláři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70366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REG13 mimořádná oprava je stejná jako pro DIS13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3152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Interně identifikátor firmy </a:t>
            </a:r>
            <a:r>
              <a:rPr lang="en-US" dirty="0"/>
              <a:t>= </a:t>
            </a:r>
            <a:r>
              <a:rPr lang="cs-CZ" dirty="0"/>
              <a:t>kód pracoviště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3646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2804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57497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82585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0456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93505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94633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Není potřeba používat elektronický podpis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24227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81815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Portál externích identit se nejpozději od r. 2019 graficky a částečně funkčně změní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6948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Nechte prosím </a:t>
            </a:r>
            <a:r>
              <a:rPr lang="en-US" dirty="0"/>
              <a:t>“</a:t>
            </a:r>
            <a:r>
              <a:rPr lang="en-US" dirty="0" err="1"/>
              <a:t>Generuj</a:t>
            </a:r>
            <a:r>
              <a:rPr lang="en-US" dirty="0"/>
              <a:t> </a:t>
            </a:r>
            <a:r>
              <a:rPr lang="cs-CZ" dirty="0"/>
              <a:t>společný </a:t>
            </a:r>
            <a:r>
              <a:rPr lang="cs-CZ" dirty="0" err="1"/>
              <a:t>cert</a:t>
            </a:r>
            <a:r>
              <a:rPr lang="en-US" dirty="0"/>
              <a:t>”</a:t>
            </a:r>
            <a:r>
              <a:rPr lang="cs-CZ" dirty="0"/>
              <a:t>. Po zmačknutí tlačítka se objeví pod certifikát generuji…. Až bude certifikát vygenerován , objeví se text Stáhnout.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06363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MacOS</a:t>
            </a:r>
            <a:r>
              <a:rPr lang="cs-CZ" dirty="0"/>
              <a:t> </a:t>
            </a:r>
            <a:r>
              <a:rPr lang="en-US" dirty="0"/>
              <a:t> - </a:t>
            </a:r>
            <a:r>
              <a:rPr lang="cs-CZ" dirty="0"/>
              <a:t>import do úložiště </a:t>
            </a:r>
            <a:r>
              <a:rPr lang="en-US" dirty="0"/>
              <a:t>(</a:t>
            </a:r>
            <a:r>
              <a:rPr lang="cs-CZ" dirty="0" err="1"/>
              <a:t>Keychain</a:t>
            </a:r>
            <a:r>
              <a:rPr lang="cs-CZ" dirty="0"/>
              <a:t> Access</a:t>
            </a:r>
            <a:r>
              <a:rPr lang="en-US" dirty="0"/>
              <a:t>)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88738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7414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Nedochází k jednorázovému odesílání hlášení. 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64508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72773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48857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76489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11181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 V EI11 nezaručujeme 100</a:t>
            </a:r>
            <a:r>
              <a:rPr lang="en-US" dirty="0"/>
              <a:t>% fun</a:t>
            </a:r>
            <a:r>
              <a:rPr lang="cs-CZ" dirty="0" err="1"/>
              <a:t>kčnost</a:t>
            </a:r>
            <a:r>
              <a:rPr lang="cs-CZ" dirty="0"/>
              <a:t>. Starší verze IE nepodporujeme vůbec. V případě nutnosti mít otevřené hlášení DIS13 a REG13 doporučujeme více prohlížečů.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81640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266371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Nutno naprogramovat klienta od informačního systému držitele. Kombinaci funkcionalit lze udělat například tak, že zadání hlášení bude přes API a mimořádná oprava pomocí formuláře.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352098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19398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51854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396117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872538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642F06D-2D81-4B54-94A6-C7C0384F7D23}" type="datetime1">
              <a:rPr lang="cs-CZ" smtClean="0"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424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18.10.2018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18.10.2018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18.10.2018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posta@sukl.cz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oda@sukl.cz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pristup@sukl.cz" TargetMode="External"/><Relationship Id="rId5" Type="http://schemas.openxmlformats.org/officeDocument/2006/relationships/hyperlink" Target="mailto:registracekc@sukl.cz" TargetMode="External"/><Relationship Id="rId4" Type="http://schemas.openxmlformats.org/officeDocument/2006/relationships/hyperlink" Target="https://kc.sukl.cz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hyperlink" Target="mailto:pristup@sukl.cz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c.sukl.cz/" TargetMode="External"/><Relationship Id="rId5" Type="http://schemas.openxmlformats.org/officeDocument/2006/relationships/hyperlink" Target="mailto:itpodporahlaseni@sukl.cz" TargetMode="External"/><Relationship Id="rId4" Type="http://schemas.openxmlformats.org/officeDocument/2006/relationships/hyperlink" Target="mailto:oda@sukl.cz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332000" y="2306073"/>
            <a:ext cx="6480000" cy="1395154"/>
          </a:xfrm>
        </p:spPr>
        <p:txBody>
          <a:bodyPr>
            <a:normAutofit fontScale="90000"/>
          </a:bodyPr>
          <a:lstStyle/>
          <a:p>
            <a:r>
              <a:rPr lang="en-US" cap="all" dirty="0"/>
              <a:t>H</a:t>
            </a:r>
            <a:r>
              <a:rPr lang="cs-CZ" cap="all" dirty="0" err="1"/>
              <a:t>lášení</a:t>
            </a:r>
            <a:r>
              <a:rPr lang="cs-CZ" cap="all" dirty="0"/>
              <a:t> </a:t>
            </a:r>
            <a:r>
              <a:rPr lang="en-US" cap="all" dirty="0" err="1"/>
              <a:t>dod</a:t>
            </a:r>
            <a:r>
              <a:rPr lang="cs-CZ" cap="all" dirty="0" err="1"/>
              <a:t>ávek</a:t>
            </a:r>
            <a:r>
              <a:rPr lang="cs-CZ" cap="all" dirty="0"/>
              <a:t> léčivých přípravků uvedených na trh v ČR držiteli rozhodnutí o registraci LP - REG13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SÚKL IT - 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cs-CZ" sz="2200" dirty="0">
                <a:solidFill>
                  <a:schemeClr val="bg1"/>
                </a:solidFill>
              </a:rPr>
              <a:t>Tomáš Hájek 22.10</a:t>
            </a:r>
            <a:r>
              <a:rPr lang="en-US" sz="2200" dirty="0">
                <a:solidFill>
                  <a:schemeClr val="bg1"/>
                </a:solidFill>
              </a:rPr>
              <a:t>.201</a:t>
            </a:r>
            <a:r>
              <a:rPr lang="cs-CZ" sz="2200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20.10.2018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Obsah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Portál </a:t>
            </a:r>
          </a:p>
          <a:p>
            <a:r>
              <a:rPr lang="cs-CZ" dirty="0"/>
              <a:t>Žádost o přístup</a:t>
            </a:r>
          </a:p>
          <a:p>
            <a:r>
              <a:rPr lang="cs-CZ" dirty="0"/>
              <a:t>Certifikát</a:t>
            </a:r>
          </a:p>
          <a:p>
            <a:r>
              <a:rPr lang="cs-CZ" dirty="0"/>
              <a:t>Formulář</a:t>
            </a:r>
          </a:p>
          <a:p>
            <a:r>
              <a:rPr lang="cs-CZ" dirty="0"/>
              <a:t>API</a:t>
            </a:r>
          </a:p>
          <a:p>
            <a:r>
              <a:rPr lang="cs-CZ" dirty="0"/>
              <a:t>Podpora</a:t>
            </a:r>
          </a:p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</p:spTree>
    <p:extLst>
      <p:ext uri="{BB962C8B-B14F-4D97-AF65-F5344CB8AC3E}">
        <p14:creationId xmlns:p14="http://schemas.microsoft.com/office/powerpoint/2010/main" val="1358951079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Portál pristupy.sukl.cz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Žádosti</a:t>
            </a:r>
          </a:p>
          <a:p>
            <a:r>
              <a:rPr lang="cs-CZ" dirty="0"/>
              <a:t>Vygenerování certifikátu</a:t>
            </a:r>
          </a:p>
          <a:p>
            <a:r>
              <a:rPr lang="cs-CZ" dirty="0"/>
              <a:t>Formulář hlášení</a:t>
            </a:r>
          </a:p>
          <a:p>
            <a:r>
              <a:rPr lang="cs-CZ" dirty="0"/>
              <a:t>Návody a informace</a:t>
            </a:r>
          </a:p>
          <a:p>
            <a:r>
              <a:rPr lang="cs-CZ" dirty="0"/>
              <a:t>Videa</a:t>
            </a:r>
          </a:p>
          <a:p>
            <a:r>
              <a:rPr lang="cs-CZ" dirty="0"/>
              <a:t>Podpora EN</a:t>
            </a:r>
          </a:p>
          <a:p>
            <a:pPr marL="0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59D8399-B63E-4619-8FFE-67EA2B6038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31719"/>
            <a:ext cx="9144000" cy="39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93087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0400" y="881543"/>
            <a:ext cx="8229600" cy="1143000"/>
          </a:xfrm>
        </p:spPr>
        <p:txBody>
          <a:bodyPr/>
          <a:lstStyle/>
          <a:p>
            <a:r>
              <a:rPr lang="cs-CZ" dirty="0"/>
              <a:t>Portál pristupy.sukl.cz - obecné informace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F133C0B9-70D6-4095-B076-3017BD2B8C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57265"/>
            <a:ext cx="9144000" cy="510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370280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Portál pristupy.sukl.cz - žádost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7323D29-BDC6-41E3-ACB2-19D22A0E11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38890"/>
            <a:ext cx="9144000" cy="3490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505923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Portál pristupy.sukl.cz – Externí identity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A167DC87-D847-4C5C-A7F5-E01225626F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20000"/>
            <a:ext cx="9144000" cy="3390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579474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Portál pristupy.sukl.cz –  formulář hlášení a informace k práci s formulářem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FEEFC95D-5B07-49C4-B422-9C0B22475D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6067" y="2553710"/>
            <a:ext cx="4989933" cy="3727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398229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Portál pristupy.sukl.cz - Videa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75755D7C-975C-405C-B4CA-7E5882AAFD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0" y="2527551"/>
            <a:ext cx="9144000" cy="29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979638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Žádost o přístup – </a:t>
            </a:r>
            <a:r>
              <a:rPr lang="en-US" dirty="0"/>
              <a:t> </a:t>
            </a:r>
            <a:r>
              <a:rPr lang="en-US" dirty="0" err="1"/>
              <a:t>kdo</a:t>
            </a:r>
            <a:r>
              <a:rPr lang="en-US" dirty="0"/>
              <a:t> a </a:t>
            </a:r>
            <a:r>
              <a:rPr lang="cs-CZ" dirty="0"/>
              <a:t>proč</a:t>
            </a:r>
            <a:r>
              <a:rPr lang="en-US" dirty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Podává statutární zástupce společnosti, případně zmocněnec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Na základě schválené žádosti přidělení identifikátoru firmy </a:t>
            </a:r>
            <a:r>
              <a:rPr lang="en-US" dirty="0"/>
              <a:t>(k</a:t>
            </a:r>
            <a:r>
              <a:rPr lang="cs-CZ" dirty="0"/>
              <a:t>ód pracoviště</a:t>
            </a:r>
            <a:r>
              <a:rPr lang="en-US" dirty="0"/>
              <a:t>) a</a:t>
            </a:r>
            <a:r>
              <a:rPr lang="cs-CZ" dirty="0"/>
              <a:t> možnosti vytvoření </a:t>
            </a:r>
            <a:r>
              <a:rPr lang="en-US" dirty="0" err="1"/>
              <a:t>certifik</a:t>
            </a:r>
            <a:r>
              <a:rPr lang="cs-CZ" dirty="0" err="1"/>
              <a:t>átu</a:t>
            </a: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</p:spTree>
    <p:extLst>
      <p:ext uri="{BB962C8B-B14F-4D97-AF65-F5344CB8AC3E}">
        <p14:creationId xmlns:p14="http://schemas.microsoft.com/office/powerpoint/2010/main" val="986376565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Žádost o přístup</a:t>
            </a:r>
            <a:r>
              <a:rPr lang="en-US" dirty="0"/>
              <a:t> - </a:t>
            </a:r>
            <a:r>
              <a:rPr lang="cs-CZ" dirty="0"/>
              <a:t>proces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Vyplnění formuláře</a:t>
            </a:r>
          </a:p>
          <a:p>
            <a:r>
              <a:rPr lang="cs-CZ" dirty="0"/>
              <a:t>Uložení PDF</a:t>
            </a:r>
          </a:p>
          <a:p>
            <a:r>
              <a:rPr lang="cs-CZ" dirty="0"/>
              <a:t>Podepsání PDF </a:t>
            </a:r>
            <a:r>
              <a:rPr lang="en-US" dirty="0"/>
              <a:t>(</a:t>
            </a:r>
            <a:r>
              <a:rPr lang="cs-CZ" dirty="0"/>
              <a:t>elektronicky</a:t>
            </a:r>
            <a:r>
              <a:rPr lang="en-US" dirty="0"/>
              <a:t> </a:t>
            </a:r>
            <a:r>
              <a:rPr lang="en-US" dirty="0" err="1"/>
              <a:t>nebo</a:t>
            </a:r>
            <a:r>
              <a:rPr lang="en-US" dirty="0"/>
              <a:t> </a:t>
            </a:r>
            <a:r>
              <a:rPr lang="en-US" dirty="0" err="1"/>
              <a:t>ru</a:t>
            </a:r>
            <a:r>
              <a:rPr lang="cs-CZ" dirty="0"/>
              <a:t>čně</a:t>
            </a:r>
            <a:r>
              <a:rPr lang="en-US" dirty="0"/>
              <a:t>)</a:t>
            </a:r>
          </a:p>
          <a:p>
            <a:r>
              <a:rPr lang="en-US" dirty="0" err="1"/>
              <a:t>Zas</a:t>
            </a:r>
            <a:r>
              <a:rPr lang="cs-CZ" dirty="0" err="1"/>
              <a:t>lání</a:t>
            </a:r>
            <a:r>
              <a:rPr lang="cs-CZ" dirty="0"/>
              <a:t> žádosti na podatelnu SÚKL, případně do DS</a:t>
            </a:r>
          </a:p>
          <a:p>
            <a:pPr lvl="1"/>
            <a:r>
              <a:rPr lang="cs-CZ" dirty="0"/>
              <a:t>Elektronicky podepsané na po </a:t>
            </a:r>
            <a:r>
              <a:rPr lang="cs-CZ" dirty="0">
                <a:hlinkClick r:id="rId3"/>
              </a:rPr>
              <a:t>posta@sukl.cz</a:t>
            </a:r>
            <a:r>
              <a:rPr lang="cs-CZ" dirty="0"/>
              <a:t>, DS :</a:t>
            </a:r>
            <a:r>
              <a:rPr lang="cs-CZ" b="1" i="1" dirty="0"/>
              <a:t>qwfai2m</a:t>
            </a:r>
          </a:p>
          <a:p>
            <a:pPr lvl="1"/>
            <a:r>
              <a:rPr lang="cs-CZ" dirty="0"/>
              <a:t>Včetně případného zmocnění</a:t>
            </a:r>
          </a:p>
          <a:p>
            <a:r>
              <a:rPr lang="cs-CZ" dirty="0"/>
              <a:t>Ověření stavu žádosti</a:t>
            </a:r>
          </a:p>
          <a:p>
            <a:r>
              <a:rPr lang="cs-CZ" dirty="0"/>
              <a:t>Schválení žádosti pracovníkem SÚKL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</p:spTree>
    <p:extLst>
      <p:ext uri="{BB962C8B-B14F-4D97-AF65-F5344CB8AC3E}">
        <p14:creationId xmlns:p14="http://schemas.microsoft.com/office/powerpoint/2010/main" val="628413338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Žádost o přístup</a:t>
            </a:r>
            <a:r>
              <a:rPr lang="en-US" dirty="0"/>
              <a:t> – </a:t>
            </a:r>
            <a:r>
              <a:rPr lang="cs-CZ" dirty="0"/>
              <a:t>položky žádosti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IČO subjektu držitele</a:t>
            </a:r>
          </a:p>
          <a:p>
            <a:r>
              <a:rPr lang="cs-CZ" dirty="0"/>
              <a:t>Kód subjektu dle SÚKL</a:t>
            </a:r>
          </a:p>
          <a:p>
            <a:r>
              <a:rPr lang="cs-CZ" dirty="0"/>
              <a:t>Adresa  a název subjektu držitele</a:t>
            </a:r>
          </a:p>
          <a:p>
            <a:r>
              <a:rPr lang="cs-CZ" dirty="0"/>
              <a:t>Kontaktní údaje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</p:spTree>
    <p:extLst>
      <p:ext uri="{BB962C8B-B14F-4D97-AF65-F5344CB8AC3E}">
        <p14:creationId xmlns:p14="http://schemas.microsoft.com/office/powerpoint/2010/main" val="4271268235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0700" y="687325"/>
            <a:ext cx="8229600" cy="1143000"/>
          </a:xfrm>
        </p:spPr>
        <p:txBody>
          <a:bodyPr/>
          <a:lstStyle/>
          <a:p>
            <a:r>
              <a:rPr lang="cs-CZ" dirty="0"/>
              <a:t>Žádost o přístup - formulář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87584A3-9CCE-4DC5-B4DF-F84C48C90D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8395" y="1542579"/>
            <a:ext cx="6527209" cy="4775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757290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0700" y="687325"/>
            <a:ext cx="8229600" cy="1143000"/>
          </a:xfrm>
        </p:spPr>
        <p:txBody>
          <a:bodyPr/>
          <a:lstStyle/>
          <a:p>
            <a:r>
              <a:rPr lang="cs-CZ" dirty="0"/>
              <a:t>Žádost o přístup – uložení žádosti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881EECC9-EF21-4122-9C58-2E3A2856DD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73905"/>
            <a:ext cx="9144000" cy="2796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65626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0700" y="687325"/>
            <a:ext cx="8229600" cy="1143000"/>
          </a:xfrm>
        </p:spPr>
        <p:txBody>
          <a:bodyPr/>
          <a:lstStyle/>
          <a:p>
            <a:r>
              <a:rPr lang="cs-CZ" dirty="0"/>
              <a:t>Žádost o přístup – ověření stavu žádosti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76F21669-1884-40FB-97FC-892D848E45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8581" y="2305787"/>
            <a:ext cx="5076825" cy="29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022631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Vždy identifikace držitele </a:t>
            </a:r>
            <a:r>
              <a:rPr lang="en-US" dirty="0"/>
              <a:t>(v </a:t>
            </a:r>
            <a:r>
              <a:rPr lang="cs-CZ" dirty="0"/>
              <a:t>případě zmocnění</a:t>
            </a:r>
            <a:r>
              <a:rPr lang="en-US" dirty="0"/>
              <a:t>)</a:t>
            </a:r>
            <a:endParaRPr lang="cs-CZ" dirty="0"/>
          </a:p>
          <a:p>
            <a:r>
              <a:rPr lang="cs-CZ" dirty="0"/>
              <a:t>Vždy vyplň</a:t>
            </a:r>
            <a:r>
              <a:rPr lang="en-US" dirty="0" err="1"/>
              <a:t>te</a:t>
            </a:r>
            <a:r>
              <a:rPr lang="cs-CZ" dirty="0"/>
              <a:t> prosím IČO</a:t>
            </a:r>
            <a:r>
              <a:rPr lang="en-US" dirty="0"/>
              <a:t>, DI</a:t>
            </a:r>
            <a:r>
              <a:rPr lang="cs-CZ" dirty="0"/>
              <a:t>Č pouze nouzově</a:t>
            </a:r>
          </a:p>
          <a:p>
            <a:r>
              <a:rPr lang="cs-CZ" dirty="0"/>
              <a:t>Vyplňte prosím Kód subjektu dle SÚKL </a:t>
            </a:r>
            <a:r>
              <a:rPr lang="en-US" dirty="0"/>
              <a:t>(p</a:t>
            </a:r>
            <a:r>
              <a:rPr lang="cs-CZ" dirty="0" err="1"/>
              <a:t>ět</a:t>
            </a:r>
            <a:r>
              <a:rPr lang="cs-CZ" dirty="0"/>
              <a:t> písmen</a:t>
            </a:r>
            <a:r>
              <a:rPr lang="en-US" dirty="0"/>
              <a:t>)</a:t>
            </a:r>
          </a:p>
          <a:p>
            <a:r>
              <a:rPr lang="cs-CZ" dirty="0"/>
              <a:t>Poznamenejte si prosím PIN a číslo žádosti</a:t>
            </a:r>
          </a:p>
          <a:p>
            <a:r>
              <a:rPr lang="cs-CZ" dirty="0"/>
              <a:t>PIN je aktivní až po schválení žádosti </a:t>
            </a:r>
            <a:endParaRPr lang="en-US" dirty="0"/>
          </a:p>
          <a:p>
            <a:r>
              <a:rPr lang="cs-CZ" dirty="0"/>
              <a:t>Zaškrtávátko pro zmocněné zástupce</a:t>
            </a:r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Žádost o přístup</a:t>
            </a:r>
            <a:r>
              <a:rPr lang="en-US" dirty="0"/>
              <a:t> – </a:t>
            </a:r>
            <a:r>
              <a:rPr lang="cs-CZ" dirty="0"/>
              <a:t>nejasnosti</a:t>
            </a:r>
          </a:p>
        </p:txBody>
      </p:sp>
    </p:spTree>
    <p:extLst>
      <p:ext uri="{BB962C8B-B14F-4D97-AF65-F5344CB8AC3E}">
        <p14:creationId xmlns:p14="http://schemas.microsoft.com/office/powerpoint/2010/main" val="681224830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Certifikát slouží pro přihlášení do systému</a:t>
            </a:r>
          </a:p>
          <a:p>
            <a:r>
              <a:rPr lang="cs-CZ" dirty="0"/>
              <a:t>Jednoznačně identifikuje </a:t>
            </a:r>
            <a:r>
              <a:rPr lang="en-US" dirty="0" err="1"/>
              <a:t>subjekt</a:t>
            </a:r>
            <a:endParaRPr lang="cs-CZ" dirty="0"/>
          </a:p>
          <a:p>
            <a:r>
              <a:rPr lang="en-US" dirty="0"/>
              <a:t>Do </a:t>
            </a:r>
            <a:r>
              <a:rPr lang="cs-CZ" dirty="0"/>
              <a:t>hlášení automaticky doplňuje informace o držiteli</a:t>
            </a:r>
            <a:endParaRPr lang="en-US" dirty="0"/>
          </a:p>
          <a:p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Certifikát – K čemu to je</a:t>
            </a:r>
          </a:p>
        </p:txBody>
      </p:sp>
    </p:spTree>
    <p:extLst>
      <p:ext uri="{BB962C8B-B14F-4D97-AF65-F5344CB8AC3E}">
        <p14:creationId xmlns:p14="http://schemas.microsoft.com/office/powerpoint/2010/main" val="4155087829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Blok Externí identity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port</a:t>
            </a:r>
            <a:r>
              <a:rPr lang="cs-CZ" dirty="0" err="1"/>
              <a:t>álu</a:t>
            </a:r>
            <a:r>
              <a:rPr lang="cs-CZ" dirty="0"/>
              <a:t> pristupy.sukl.cz</a:t>
            </a:r>
          </a:p>
          <a:p>
            <a:r>
              <a:rPr lang="cs-CZ" dirty="0"/>
              <a:t>Vyberete typ Držitel, zadáte číslo žádosti a PIN</a:t>
            </a:r>
          </a:p>
          <a:p>
            <a:r>
              <a:rPr lang="cs-CZ" dirty="0"/>
              <a:t>Zvolíte heslo k certifikátu a dáte generovat</a:t>
            </a:r>
          </a:p>
          <a:p>
            <a:r>
              <a:rPr lang="cs-CZ" dirty="0"/>
              <a:t>Vygenerovaný certifikát je nutné stáhnout</a:t>
            </a:r>
          </a:p>
          <a:p>
            <a:r>
              <a:rPr lang="cs-CZ" dirty="0"/>
              <a:t>Nainstalujete do Vašeho počítače</a:t>
            </a:r>
          </a:p>
          <a:p>
            <a:pPr lvl="1"/>
            <a:r>
              <a:rPr lang="cs-CZ" dirty="0"/>
              <a:t>během instalace zadáte Vaše zvolené heslo</a:t>
            </a:r>
          </a:p>
          <a:p>
            <a:endParaRPr lang="cs-CZ" dirty="0"/>
          </a:p>
          <a:p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Certifikát – Jak ho získám a co s ním</a:t>
            </a:r>
          </a:p>
        </p:txBody>
      </p:sp>
    </p:spTree>
    <p:extLst>
      <p:ext uri="{BB962C8B-B14F-4D97-AF65-F5344CB8AC3E}">
        <p14:creationId xmlns:p14="http://schemas.microsoft.com/office/powerpoint/2010/main" val="4036579182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  <a:p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Certifikát – přihlášení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2D7ADBA7-F35B-4E0A-A287-5FC07F2B26F1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1671637" y="2288491"/>
            <a:ext cx="5800725" cy="3719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450873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  <a:p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550" y="962509"/>
            <a:ext cx="8229600" cy="1143000"/>
          </a:xfrm>
        </p:spPr>
        <p:txBody>
          <a:bodyPr/>
          <a:lstStyle/>
          <a:p>
            <a:r>
              <a:rPr lang="cs-CZ" dirty="0"/>
              <a:t>Certifikát – generování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F94A4996-26C5-403C-B5CD-775ACB354AE6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1735932" y="2031209"/>
            <a:ext cx="5672135" cy="4311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918190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Poznamenejte si prosím heslo před generováním certifikátu</a:t>
            </a:r>
          </a:p>
          <a:p>
            <a:r>
              <a:rPr lang="cs-CZ" dirty="0"/>
              <a:t>Během generování je možné se odhlásit</a:t>
            </a:r>
          </a:p>
          <a:p>
            <a:r>
              <a:rPr lang="en-US" dirty="0" err="1"/>
              <a:t>Nepou</a:t>
            </a:r>
            <a:r>
              <a:rPr lang="cs-CZ" dirty="0" err="1"/>
              <a:t>žívejte</a:t>
            </a:r>
            <a:r>
              <a:rPr lang="cs-CZ" dirty="0"/>
              <a:t> prosím diakritiku pro heslo</a:t>
            </a:r>
          </a:p>
          <a:p>
            <a:r>
              <a:rPr lang="cs-CZ" dirty="0"/>
              <a:t>Instalace ve Windows kliknutím na certifikát </a:t>
            </a:r>
          </a:p>
          <a:p>
            <a:r>
              <a:rPr lang="cs-CZ" dirty="0"/>
              <a:t>Webový </a:t>
            </a:r>
            <a:r>
              <a:rPr lang="cs-CZ" dirty="0" err="1"/>
              <a:t>prohlížec</a:t>
            </a:r>
            <a:r>
              <a:rPr lang="cs-CZ" dirty="0"/>
              <a:t> </a:t>
            </a:r>
            <a:r>
              <a:rPr lang="cs-CZ" dirty="0" err="1"/>
              <a:t>Firefox</a:t>
            </a:r>
            <a:r>
              <a:rPr lang="cs-CZ" dirty="0"/>
              <a:t> musí mít importovaný certifikát přímo ve svém úložišti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Certifikát – nejasnosti </a:t>
            </a:r>
          </a:p>
        </p:txBody>
      </p:sp>
    </p:spTree>
    <p:extLst>
      <p:ext uri="{BB962C8B-B14F-4D97-AF65-F5344CB8AC3E}">
        <p14:creationId xmlns:p14="http://schemas.microsoft.com/office/powerpoint/2010/main" val="2158612286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Při ztrátě možno znovu stáhnout z portálu</a:t>
            </a:r>
          </a:p>
          <a:p>
            <a:r>
              <a:rPr lang="cs-CZ" dirty="0"/>
              <a:t>Alternativně lze poslat žádost na pristup@sukl.cz</a:t>
            </a:r>
          </a:p>
          <a:p>
            <a:r>
              <a:rPr lang="cs-CZ" dirty="0"/>
              <a:t>Certifikát lze instalovat na libovolné množství zařízení</a:t>
            </a:r>
          </a:p>
          <a:p>
            <a:r>
              <a:rPr lang="cs-CZ" dirty="0"/>
              <a:t>Webový prohlížeč </a:t>
            </a:r>
            <a:r>
              <a:rPr lang="cs-CZ" dirty="0" err="1"/>
              <a:t>Firefox</a:t>
            </a:r>
            <a:r>
              <a:rPr lang="cs-CZ" dirty="0"/>
              <a:t> musí mít importovaný certifikát přímo ve svém úložišti </a:t>
            </a:r>
          </a:p>
          <a:p>
            <a:r>
              <a:rPr lang="cs-CZ" dirty="0"/>
              <a:t>V případě druhé registrace IČO </a:t>
            </a:r>
            <a:r>
              <a:rPr lang="en-US" dirty="0"/>
              <a:t>(p</a:t>
            </a:r>
            <a:r>
              <a:rPr lang="cs-CZ" dirty="0"/>
              <a:t>ředím např. DIS13</a:t>
            </a:r>
            <a:r>
              <a:rPr lang="en-US" dirty="0"/>
              <a:t>) </a:t>
            </a:r>
            <a:r>
              <a:rPr lang="en-US" dirty="0" err="1"/>
              <a:t>je</a:t>
            </a:r>
            <a:r>
              <a:rPr lang="en-US" dirty="0"/>
              <a:t> ji</a:t>
            </a:r>
            <a:r>
              <a:rPr lang="cs-CZ" dirty="0"/>
              <a:t>ž certifikát vygenerovaný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Certifikát – nejasnosti 2</a:t>
            </a:r>
          </a:p>
        </p:txBody>
      </p:sp>
    </p:spTree>
    <p:extLst>
      <p:ext uri="{BB962C8B-B14F-4D97-AF65-F5344CB8AC3E}">
        <p14:creationId xmlns:p14="http://schemas.microsoft.com/office/powerpoint/2010/main" val="532562666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Je webová aplikace</a:t>
            </a:r>
          </a:p>
          <a:p>
            <a:r>
              <a:rPr lang="cs-CZ" dirty="0"/>
              <a:t>Umožňuje průběžně zadávat a modifikovat hlášení</a:t>
            </a:r>
          </a:p>
          <a:p>
            <a:r>
              <a:rPr lang="cs-CZ" dirty="0"/>
              <a:t>Každá zadaná položka LP je součástí hlášení</a:t>
            </a:r>
          </a:p>
          <a:p>
            <a:r>
              <a:rPr lang="cs-CZ" dirty="0"/>
              <a:t>Stažení hlášení v XLS formátu</a:t>
            </a:r>
          </a:p>
          <a:p>
            <a:r>
              <a:rPr lang="cs-CZ" dirty="0"/>
              <a:t>Potvrzení na žádost do emailové schránky</a:t>
            </a:r>
            <a:endParaRPr lang="en-US" dirty="0"/>
          </a:p>
          <a:p>
            <a:r>
              <a:rPr lang="en-US" dirty="0" err="1"/>
              <a:t>Proveden</a:t>
            </a:r>
            <a:r>
              <a:rPr lang="cs-CZ" dirty="0"/>
              <a:t>í mimořádné opravy, stav mimořádné opravy</a:t>
            </a:r>
          </a:p>
          <a:p>
            <a:r>
              <a:rPr lang="cs-CZ" dirty="0"/>
              <a:t>Totožný pohled na data</a:t>
            </a:r>
            <a:r>
              <a:rPr lang="en-US" dirty="0"/>
              <a:t> v</a:t>
            </a:r>
            <a:r>
              <a:rPr lang="cs-CZ" dirty="0"/>
              <a:t>šech hlášení jako v případě přístupu přes API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Formulář hlášení – co umí</a:t>
            </a:r>
          </a:p>
        </p:txBody>
      </p:sp>
    </p:spTree>
    <p:extLst>
      <p:ext uri="{BB962C8B-B14F-4D97-AF65-F5344CB8AC3E}">
        <p14:creationId xmlns:p14="http://schemas.microsoft.com/office/powerpoint/2010/main" val="938668381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Přihlášení certifikátem bez obsluhy</a:t>
            </a:r>
          </a:p>
          <a:p>
            <a:r>
              <a:rPr lang="cs-CZ" dirty="0"/>
              <a:t>Automatické načtení informace o subjektu a kódu pracoviště z certifikátu do formuláře</a:t>
            </a:r>
          </a:p>
          <a:p>
            <a:r>
              <a:rPr lang="cs-CZ" dirty="0"/>
              <a:t>Založení prázdného hlášení </a:t>
            </a:r>
            <a:r>
              <a:rPr lang="en-US" dirty="0"/>
              <a:t>(o </a:t>
            </a:r>
            <a:r>
              <a:rPr lang="en-US" dirty="0" err="1"/>
              <a:t>nedod</a:t>
            </a:r>
            <a:r>
              <a:rPr lang="cs-CZ" dirty="0" err="1"/>
              <a:t>ání</a:t>
            </a:r>
            <a:r>
              <a:rPr lang="en-US" dirty="0"/>
              <a:t>)</a:t>
            </a:r>
            <a:endParaRPr lang="cs-CZ" dirty="0"/>
          </a:p>
          <a:p>
            <a:r>
              <a:rPr lang="cs-CZ" dirty="0"/>
              <a:t>Postupné přidávání LP v detailu hlášení</a:t>
            </a:r>
          </a:p>
          <a:p>
            <a:r>
              <a:rPr lang="cs-CZ" dirty="0"/>
              <a:t>Editace, případě smazání dříve založených LP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Formulář hlášení – jak funguje</a:t>
            </a:r>
          </a:p>
        </p:txBody>
      </p:sp>
    </p:spTree>
    <p:extLst>
      <p:ext uri="{BB962C8B-B14F-4D97-AF65-F5344CB8AC3E}">
        <p14:creationId xmlns:p14="http://schemas.microsoft.com/office/powerpoint/2010/main" val="1476942497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32" y="800847"/>
            <a:ext cx="8229600" cy="1143000"/>
          </a:xfrm>
        </p:spPr>
        <p:txBody>
          <a:bodyPr/>
          <a:lstStyle/>
          <a:p>
            <a:r>
              <a:rPr lang="cs-CZ" dirty="0"/>
              <a:t>Formulář hlášení – přehled hlášení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83B7BB2A-350E-4C40-8931-F7244CD0EE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69556"/>
            <a:ext cx="9144000" cy="4368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435771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32" y="800847"/>
            <a:ext cx="8229600" cy="1143000"/>
          </a:xfrm>
        </p:spPr>
        <p:txBody>
          <a:bodyPr/>
          <a:lstStyle/>
          <a:p>
            <a:r>
              <a:rPr lang="cs-CZ" dirty="0"/>
              <a:t>Formulář hlášení – přehled </a:t>
            </a:r>
            <a:r>
              <a:rPr lang="en-US" dirty="0" err="1"/>
              <a:t>mimo</a:t>
            </a:r>
            <a:r>
              <a:rPr lang="cs-CZ" dirty="0"/>
              <a:t>řádných oprav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209CF4AA-F7C9-4D7C-992C-A4EE4F469A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847"/>
            <a:ext cx="9144000" cy="361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583875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Formulář hlášení – detail hlášení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7F5D9638-5B53-4F16-8247-A2244E1296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53581"/>
            <a:ext cx="9144000" cy="3866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959670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Formulář hlášení – nejasnosti 1</a:t>
            </a:r>
          </a:p>
        </p:txBody>
      </p:sp>
      <p:sp>
        <p:nvSpPr>
          <p:cNvPr id="9" name="Zástupný symbol pro obsah 2">
            <a:extLst>
              <a:ext uri="{FF2B5EF4-FFF2-40B4-BE49-F238E27FC236}">
                <a16:creationId xmlns:a16="http://schemas.microsoft.com/office/drawing/2014/main" id="{9D255FAC-7C4C-491E-97EB-09160923A39B}"/>
              </a:ext>
            </a:extLst>
          </p:cNvPr>
          <p:cNvSpPr txBox="1">
            <a:spLocks/>
          </p:cNvSpPr>
          <p:nvPr/>
        </p:nvSpPr>
        <p:spPr>
          <a:xfrm>
            <a:off x="609600" y="26274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Formulář je přístupný až 24h od vygenerování certifikátu</a:t>
            </a:r>
          </a:p>
          <a:p>
            <a:r>
              <a:rPr lang="cs-CZ" dirty="0"/>
              <a:t>Není nutné vkládat certifikát pro přihlášení</a:t>
            </a:r>
          </a:p>
          <a:p>
            <a:r>
              <a:rPr lang="cs-CZ" dirty="0"/>
              <a:t>Nefunguje přihlášení certifikátem DIS13</a:t>
            </a:r>
          </a:p>
          <a:p>
            <a:r>
              <a:rPr lang="cs-CZ" dirty="0"/>
              <a:t>Přepnutí z DIS13 do REG13 a naopak  vyžaduje vypnutí prohlížeče</a:t>
            </a:r>
          </a:p>
          <a:p>
            <a:r>
              <a:rPr lang="cs-CZ" dirty="0"/>
              <a:t>Podpora posledních verzí Chrome, </a:t>
            </a:r>
            <a:r>
              <a:rPr lang="cs-CZ" dirty="0" err="1"/>
              <a:t>Firefox</a:t>
            </a:r>
            <a:r>
              <a:rPr lang="cs-CZ" dirty="0"/>
              <a:t>, Safari, </a:t>
            </a:r>
            <a:r>
              <a:rPr lang="cs-CZ" dirty="0" err="1"/>
              <a:t>Edge</a:t>
            </a:r>
            <a:r>
              <a:rPr lang="cs-CZ" dirty="0"/>
              <a:t> a IE11</a:t>
            </a:r>
          </a:p>
          <a:p>
            <a:r>
              <a:rPr lang="cs-CZ" dirty="0"/>
              <a:t>Totožný pohled na data</a:t>
            </a:r>
            <a:r>
              <a:rPr lang="en-US" dirty="0"/>
              <a:t> v</a:t>
            </a:r>
            <a:r>
              <a:rPr lang="cs-CZ" dirty="0"/>
              <a:t>šech hlášení jako v případě přístupu přes API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3826921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Formulář hlášení – nejasnosti 2</a:t>
            </a:r>
          </a:p>
        </p:txBody>
      </p:sp>
      <p:sp>
        <p:nvSpPr>
          <p:cNvPr id="9" name="Zástupný symbol pro obsah 2">
            <a:extLst>
              <a:ext uri="{FF2B5EF4-FFF2-40B4-BE49-F238E27FC236}">
                <a16:creationId xmlns:a16="http://schemas.microsoft.com/office/drawing/2014/main" id="{9D255FAC-7C4C-491E-97EB-09160923A39B}"/>
              </a:ext>
            </a:extLst>
          </p:cNvPr>
          <p:cNvSpPr txBox="1">
            <a:spLocks/>
          </p:cNvSpPr>
          <p:nvPr/>
        </p:nvSpPr>
        <p:spPr>
          <a:xfrm>
            <a:off x="609600" y="26274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Hlášení lze založit již v daný měsíc, resp. od 21tého.</a:t>
            </a:r>
          </a:p>
          <a:p>
            <a:r>
              <a:rPr lang="cs-CZ" dirty="0"/>
              <a:t>Po 10tém nelze běžným způsobem založit hlášení, nutno napsat žádost na email </a:t>
            </a:r>
            <a:r>
              <a:rPr lang="cs-CZ" dirty="0">
                <a:hlinkClick r:id="rId4"/>
              </a:rPr>
              <a:t>oda@sukl.cz</a:t>
            </a:r>
            <a:endParaRPr lang="cs-CZ" dirty="0"/>
          </a:p>
          <a:p>
            <a:pPr lvl="1"/>
            <a:r>
              <a:rPr lang="cs-CZ" dirty="0"/>
              <a:t>vytvoření prohlášení o nedodání, které lze dále upravovat</a:t>
            </a:r>
          </a:p>
          <a:p>
            <a:r>
              <a:rPr lang="cs-CZ" dirty="0"/>
              <a:t>Po 20tém nelze běžným způsobem upravit hlášení, nutno vytvořit mimořádnou opravu</a:t>
            </a:r>
            <a:endParaRPr lang="en-US" dirty="0"/>
          </a:p>
          <a:p>
            <a:pPr lvl="1"/>
            <a:r>
              <a:rPr lang="cs-CZ" dirty="0"/>
              <a:t>podlého schválení pracovníkem SÚKL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3849655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API  - co je to</a:t>
            </a:r>
            <a:r>
              <a:rPr lang="en-US" dirty="0"/>
              <a:t>, k </a:t>
            </a:r>
            <a:r>
              <a:rPr lang="cs-CZ" dirty="0"/>
              <a:t>čemu to je</a:t>
            </a:r>
            <a:r>
              <a:rPr lang="en-US" dirty="0"/>
              <a:t>?</a:t>
            </a:r>
            <a:endParaRPr lang="cs-CZ" dirty="0"/>
          </a:p>
        </p:txBody>
      </p:sp>
      <p:sp>
        <p:nvSpPr>
          <p:cNvPr id="9" name="Zástupný symbol pro obsah 2">
            <a:extLst>
              <a:ext uri="{FF2B5EF4-FFF2-40B4-BE49-F238E27FC236}">
                <a16:creationId xmlns:a16="http://schemas.microsoft.com/office/drawing/2014/main" id="{9D255FAC-7C4C-491E-97EB-09160923A39B}"/>
              </a:ext>
            </a:extLst>
          </p:cNvPr>
          <p:cNvSpPr txBox="1">
            <a:spLocks/>
          </p:cNvSpPr>
          <p:nvPr/>
        </p:nvSpPr>
        <p:spPr>
          <a:xfrm>
            <a:off x="609600" y="26274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Je webové rozhraní pro automatizovanou komunikaci mezi informačním systémem držitele a SÚKL za účelem podání hlášení</a:t>
            </a:r>
          </a:p>
          <a:p>
            <a:r>
              <a:rPr lang="cs-CZ" dirty="0"/>
              <a:t>Komfortní, není nutné nic ručně vypisovat</a:t>
            </a:r>
          </a:p>
          <a:p>
            <a:r>
              <a:rPr lang="cs-CZ" dirty="0"/>
              <a:t>Vhodné při velkém počtu LP nebo šarží</a:t>
            </a:r>
          </a:p>
          <a:p>
            <a:r>
              <a:rPr lang="cs-CZ" dirty="0"/>
              <a:t>Totožné funkce s formulářem hlášení</a:t>
            </a:r>
          </a:p>
          <a:p>
            <a:r>
              <a:rPr lang="cs-CZ" dirty="0"/>
              <a:t>Lze kombinovat funkcionality API s formulářem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1521755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API  - testapi.sukl.cz</a:t>
            </a:r>
          </a:p>
        </p:txBody>
      </p:sp>
      <p:sp>
        <p:nvSpPr>
          <p:cNvPr id="9" name="Zástupný symbol pro obsah 2">
            <a:extLst>
              <a:ext uri="{FF2B5EF4-FFF2-40B4-BE49-F238E27FC236}">
                <a16:creationId xmlns:a16="http://schemas.microsoft.com/office/drawing/2014/main" id="{9D255FAC-7C4C-491E-97EB-09160923A39B}"/>
              </a:ext>
            </a:extLst>
          </p:cNvPr>
          <p:cNvSpPr txBox="1">
            <a:spLocks/>
          </p:cNvSpPr>
          <p:nvPr/>
        </p:nvSpPr>
        <p:spPr>
          <a:xfrm>
            <a:off x="609600" y="26274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Portál k API a testovací aplikace</a:t>
            </a:r>
          </a:p>
          <a:p>
            <a:r>
              <a:rPr lang="cs-CZ" dirty="0"/>
              <a:t>Informace pro IT analytiky a vývojáře</a:t>
            </a:r>
          </a:p>
          <a:p>
            <a:r>
              <a:rPr lang="cs-CZ" dirty="0"/>
              <a:t>Popis datového rozhraní</a:t>
            </a:r>
          </a:p>
          <a:p>
            <a:r>
              <a:rPr lang="cs-CZ" dirty="0"/>
              <a:t>Lze zasílat testovací hlášení </a:t>
            </a:r>
            <a:r>
              <a:rPr lang="en-US" dirty="0" err="1"/>
              <a:t>pomoc</a:t>
            </a:r>
            <a:r>
              <a:rPr lang="cs-CZ" dirty="0"/>
              <a:t>í GUI</a:t>
            </a:r>
          </a:p>
          <a:p>
            <a:r>
              <a:rPr lang="cs-CZ" dirty="0"/>
              <a:t>Přístup do testovacího prostředí vyžaduje certifikát</a:t>
            </a:r>
          </a:p>
          <a:p>
            <a:r>
              <a:rPr lang="cs-CZ" dirty="0"/>
              <a:t>Podpora EN</a:t>
            </a:r>
          </a:p>
          <a:p>
            <a:endParaRPr lang="cs-CZ" dirty="0"/>
          </a:p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4200148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00" y="648000"/>
            <a:ext cx="8229600" cy="1143000"/>
          </a:xfrm>
        </p:spPr>
        <p:txBody>
          <a:bodyPr/>
          <a:lstStyle/>
          <a:p>
            <a:r>
              <a:rPr lang="cs-CZ" dirty="0"/>
              <a:t>API  - testapi.sukl.cz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F2EB4FC1-24EB-4244-8EDD-EEA42571E0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8596" y="1629979"/>
            <a:ext cx="5906808" cy="444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436334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API  - nejasnosti</a:t>
            </a:r>
          </a:p>
        </p:txBody>
      </p:sp>
      <p:sp>
        <p:nvSpPr>
          <p:cNvPr id="9" name="Zástupný symbol pro obsah 2">
            <a:extLst>
              <a:ext uri="{FF2B5EF4-FFF2-40B4-BE49-F238E27FC236}">
                <a16:creationId xmlns:a16="http://schemas.microsoft.com/office/drawing/2014/main" id="{9D255FAC-7C4C-491E-97EB-09160923A39B}"/>
              </a:ext>
            </a:extLst>
          </p:cNvPr>
          <p:cNvSpPr txBox="1">
            <a:spLocks/>
          </p:cNvSpPr>
          <p:nvPr/>
        </p:nvSpPr>
        <p:spPr>
          <a:xfrm>
            <a:off x="609600" y="26274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Vývojové dotazy prosím vkládejte do kontaktního centra </a:t>
            </a:r>
            <a:r>
              <a:rPr lang="cs-CZ" dirty="0">
                <a:hlinkClick r:id="rId4"/>
              </a:rPr>
              <a:t>https</a:t>
            </a:r>
            <a:r>
              <a:rPr lang="en-US" dirty="0">
                <a:hlinkClick r:id="rId4"/>
              </a:rPr>
              <a:t>://kc.sukl.cz</a:t>
            </a:r>
            <a:r>
              <a:rPr lang="en-US" dirty="0"/>
              <a:t>, </a:t>
            </a:r>
            <a:r>
              <a:rPr lang="en-US" dirty="0" err="1"/>
              <a:t>sekce</a:t>
            </a:r>
            <a:r>
              <a:rPr lang="en-US" dirty="0"/>
              <a:t> REG13</a:t>
            </a:r>
            <a:r>
              <a:rPr lang="cs-CZ" dirty="0"/>
              <a:t>.</a:t>
            </a:r>
            <a:r>
              <a:rPr lang="en-US" dirty="0"/>
              <a:t> </a:t>
            </a:r>
            <a:r>
              <a:rPr lang="cs-CZ" dirty="0"/>
              <a:t>R</a:t>
            </a:r>
            <a:r>
              <a:rPr lang="en-US" dirty="0" err="1"/>
              <a:t>egistrace</a:t>
            </a:r>
            <a:r>
              <a:rPr lang="cs-CZ" dirty="0"/>
              <a:t> pomocí emailu</a:t>
            </a:r>
            <a:r>
              <a:rPr lang="en-US" dirty="0"/>
              <a:t> </a:t>
            </a:r>
            <a:r>
              <a:rPr lang="en-US" dirty="0">
                <a:hlinkClick r:id="rId5"/>
              </a:rPr>
              <a:t>registracekc@sukl.cz</a:t>
            </a:r>
            <a:r>
              <a:rPr lang="cs-CZ" dirty="0"/>
              <a:t> </a:t>
            </a:r>
            <a:r>
              <a:rPr lang="en-US" dirty="0"/>
              <a:t>(</a:t>
            </a:r>
            <a:r>
              <a:rPr lang="cs-CZ" dirty="0"/>
              <a:t>v emailu zmínit prosím sekci REG13</a:t>
            </a:r>
            <a:r>
              <a:rPr lang="en-US" dirty="0"/>
              <a:t>)</a:t>
            </a:r>
            <a:endParaRPr lang="cs-CZ" dirty="0"/>
          </a:p>
          <a:p>
            <a:r>
              <a:rPr lang="cs-CZ" dirty="0"/>
              <a:t>Testovací prostředí vyžaduje vlastní certifikát, nelze použít produkční. Žádost o testovací certifikát </a:t>
            </a:r>
            <a:r>
              <a:rPr lang="cs-CZ" dirty="0">
                <a:hlinkClick r:id="rId6"/>
              </a:rPr>
              <a:t>pristup@sukl.cz</a:t>
            </a:r>
            <a:endParaRPr lang="cs-CZ" dirty="0"/>
          </a:p>
          <a:p>
            <a:r>
              <a:rPr lang="cs-CZ" dirty="0"/>
              <a:t>Mimořádnou opravu lze na testovacím prostředí schválit pomocí schvalovací aplikace</a:t>
            </a:r>
          </a:p>
          <a:p>
            <a:r>
              <a:rPr lang="cs-CZ" dirty="0"/>
              <a:t>Produkční systém api.sukl.cz prosím nepoužívejte pro zasílání testovacího hlášení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0608496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</p:spPr>
        <p:txBody>
          <a:bodyPr/>
          <a:lstStyle/>
          <a:p>
            <a:r>
              <a:rPr lang="cs-CZ" dirty="0"/>
              <a:t>Podpora</a:t>
            </a:r>
          </a:p>
        </p:txBody>
      </p:sp>
      <p:sp>
        <p:nvSpPr>
          <p:cNvPr id="9" name="Zástupný symbol pro obsah 2">
            <a:extLst>
              <a:ext uri="{FF2B5EF4-FFF2-40B4-BE49-F238E27FC236}">
                <a16:creationId xmlns:a16="http://schemas.microsoft.com/office/drawing/2014/main" id="{9D255FAC-7C4C-491E-97EB-09160923A39B}"/>
              </a:ext>
            </a:extLst>
          </p:cNvPr>
          <p:cNvSpPr txBox="1">
            <a:spLocks/>
          </p:cNvSpPr>
          <p:nvPr/>
        </p:nvSpPr>
        <p:spPr>
          <a:xfrm>
            <a:off x="609600" y="26274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Odborné dotazy na hlášení REG13  </a:t>
            </a:r>
            <a:r>
              <a:rPr lang="cs-CZ" dirty="0">
                <a:hlinkClick r:id="rId4"/>
              </a:rPr>
              <a:t>oda@sukl.cz</a:t>
            </a:r>
            <a:endParaRPr lang="cs-CZ" dirty="0"/>
          </a:p>
          <a:p>
            <a:r>
              <a:rPr lang="cs-CZ" dirty="0"/>
              <a:t>IT dotazy </a:t>
            </a:r>
            <a:r>
              <a:rPr lang="cs-CZ" dirty="0">
                <a:hlinkClick r:id="rId5"/>
              </a:rPr>
              <a:t>itpodporahlaseni@sukl.cz</a:t>
            </a:r>
            <a:endParaRPr lang="cs-CZ" dirty="0"/>
          </a:p>
          <a:p>
            <a:r>
              <a:rPr lang="cs-CZ" dirty="0"/>
              <a:t>Podpora vývoje API </a:t>
            </a:r>
            <a:r>
              <a:rPr lang="cs-CZ" dirty="0">
                <a:hlinkClick r:id="rId6"/>
              </a:rPr>
              <a:t>https:</a:t>
            </a:r>
            <a:r>
              <a:rPr lang="en-US" dirty="0">
                <a:hlinkClick r:id="rId6"/>
              </a:rPr>
              <a:t>//kc.sukl.cz</a:t>
            </a:r>
            <a:r>
              <a:rPr lang="en-US" dirty="0"/>
              <a:t>, </a:t>
            </a:r>
            <a:r>
              <a:rPr lang="en-US" dirty="0" err="1"/>
              <a:t>sekce</a:t>
            </a:r>
            <a:r>
              <a:rPr lang="en-US" dirty="0"/>
              <a:t> REG13</a:t>
            </a:r>
            <a:endParaRPr lang="cs-CZ" dirty="0"/>
          </a:p>
          <a:p>
            <a:r>
              <a:rPr lang="cs-CZ" dirty="0"/>
              <a:t>Problémy s certifikáty </a:t>
            </a:r>
            <a:r>
              <a:rPr lang="cs-CZ" dirty="0">
                <a:hlinkClick r:id="rId7"/>
              </a:rPr>
              <a:t>pristup@sukl.cz</a:t>
            </a:r>
            <a:endParaRPr lang="cs-CZ" dirty="0"/>
          </a:p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4439364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REG13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C2E94A3A-110D-4219-B4BE-7325EC3D371E}"/>
              </a:ext>
            </a:extLst>
          </p:cNvPr>
          <p:cNvSpPr txBox="1">
            <a:spLocks/>
          </p:cNvSpPr>
          <p:nvPr/>
        </p:nvSpPr>
        <p:spPr>
          <a:xfrm>
            <a:off x="457200" y="24750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2D05D648-F89C-4960-B09A-2AA3A868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1750" y="3023955"/>
            <a:ext cx="8229600" cy="1143000"/>
          </a:xfrm>
        </p:spPr>
        <p:txBody>
          <a:bodyPr/>
          <a:lstStyle/>
          <a:p>
            <a:r>
              <a:rPr lang="cs-CZ" dirty="0"/>
              <a:t>Prostor pro V</a:t>
            </a:r>
            <a:r>
              <a:rPr lang="en-US" dirty="0"/>
              <a:t>a</a:t>
            </a:r>
            <a:r>
              <a:rPr lang="cs-CZ" dirty="0" err="1"/>
              <a:t>še</a:t>
            </a:r>
            <a:r>
              <a:rPr lang="cs-CZ" dirty="0"/>
              <a:t> dotazy</a:t>
            </a:r>
          </a:p>
        </p:txBody>
      </p:sp>
      <p:sp>
        <p:nvSpPr>
          <p:cNvPr id="9" name="Zástupný symbol pro obsah 2">
            <a:extLst>
              <a:ext uri="{FF2B5EF4-FFF2-40B4-BE49-F238E27FC236}">
                <a16:creationId xmlns:a16="http://schemas.microsoft.com/office/drawing/2014/main" id="{9D255FAC-7C4C-491E-97EB-09160923A39B}"/>
              </a:ext>
            </a:extLst>
          </p:cNvPr>
          <p:cNvSpPr txBox="1">
            <a:spLocks/>
          </p:cNvSpPr>
          <p:nvPr/>
        </p:nvSpPr>
        <p:spPr>
          <a:xfrm>
            <a:off x="609600" y="2627401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cs-CZ" dirty="0"/>
          </a:p>
          <a:p>
            <a:pPr marL="0" indent="0">
              <a:buFontTx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7403653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>
                <a:solidFill>
                  <a:schemeClr val="bg1"/>
                </a:solidFill>
              </a:rPr>
              <a:t>Šrobárova</a:t>
            </a:r>
            <a:r>
              <a:rPr lang="cs-CZ" sz="140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>
                <a:solidFill>
                  <a:schemeClr val="bg1"/>
                </a:solidFill>
              </a:rPr>
              <a:t>e-mail: posta@</a:t>
            </a:r>
            <a:r>
              <a:rPr lang="cs-CZ" sz="1400" dirty="0" err="1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22.10.2018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1496</TotalTime>
  <Words>1792</Words>
  <Application>Microsoft Office PowerPoint</Application>
  <PresentationFormat>Předvádění na obrazovce (4:3)</PresentationFormat>
  <Paragraphs>534</Paragraphs>
  <Slides>35</Slides>
  <Notes>33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35</vt:i4>
      </vt:variant>
    </vt:vector>
  </HeadingPairs>
  <TitlesOfParts>
    <vt:vector size="39" baseType="lpstr">
      <vt:lpstr>Arial</vt:lpstr>
      <vt:lpstr>Calibri</vt:lpstr>
      <vt:lpstr>Motiv sady Office</vt:lpstr>
      <vt:lpstr>1_Motiv sady Office</vt:lpstr>
      <vt:lpstr>Hlášení dodávek léčivých přípravků uvedených na trh v ČR držiteli rozhodnutí o registraci LP - REG13</vt:lpstr>
      <vt:lpstr>Obsah</vt:lpstr>
      <vt:lpstr>Portál pristupy.sukl.cz</vt:lpstr>
      <vt:lpstr>Portál pristupy.sukl.cz - obecné informace</vt:lpstr>
      <vt:lpstr>Portál pristupy.sukl.cz - žádost</vt:lpstr>
      <vt:lpstr>Portál pristupy.sukl.cz – Externí identity</vt:lpstr>
      <vt:lpstr>Portál pristupy.sukl.cz –  formulář hlášení a informace k práci s formulářem</vt:lpstr>
      <vt:lpstr>Portál pristupy.sukl.cz - Videa</vt:lpstr>
      <vt:lpstr>Žádost o přístup –  kdo a proč?</vt:lpstr>
      <vt:lpstr>Žádost o přístup - proces</vt:lpstr>
      <vt:lpstr>Žádost o přístup – položky žádosti</vt:lpstr>
      <vt:lpstr>Žádost o přístup - formulář</vt:lpstr>
      <vt:lpstr>Žádost o přístup – uložení žádosti</vt:lpstr>
      <vt:lpstr>Žádost o přístup – ověření stavu žádosti</vt:lpstr>
      <vt:lpstr>Žádost o přístup – nejasnosti</vt:lpstr>
      <vt:lpstr>Certifikát – K čemu to je</vt:lpstr>
      <vt:lpstr>Certifikát – Jak ho získám a co s ním</vt:lpstr>
      <vt:lpstr>Certifikát – přihlášení</vt:lpstr>
      <vt:lpstr>Certifikát – generování</vt:lpstr>
      <vt:lpstr>Certifikát – nejasnosti </vt:lpstr>
      <vt:lpstr>Certifikát – nejasnosti 2</vt:lpstr>
      <vt:lpstr>Formulář hlášení – co umí</vt:lpstr>
      <vt:lpstr>Formulář hlášení – jak funguje</vt:lpstr>
      <vt:lpstr>Formulář hlášení – přehled hlášení</vt:lpstr>
      <vt:lpstr>Formulář hlášení – přehled mimořádných oprav</vt:lpstr>
      <vt:lpstr>Formulář hlášení – detail hlášení</vt:lpstr>
      <vt:lpstr>Formulář hlášení – nejasnosti 1</vt:lpstr>
      <vt:lpstr>Formulář hlášení – nejasnosti 2</vt:lpstr>
      <vt:lpstr>API  - co je to, k čemu to je?</vt:lpstr>
      <vt:lpstr>API  - testapi.sukl.cz</vt:lpstr>
      <vt:lpstr>API  - testapi.sukl.cz</vt:lpstr>
      <vt:lpstr>API  - nejasnosti</vt:lpstr>
      <vt:lpstr>Podpora</vt:lpstr>
      <vt:lpstr>Prostor pro Vaše dotazy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Hájek Tomáš</cp:lastModifiedBy>
  <cp:revision>119</cp:revision>
  <dcterms:created xsi:type="dcterms:W3CDTF">2012-11-07T12:54:42Z</dcterms:created>
  <dcterms:modified xsi:type="dcterms:W3CDTF">2018-10-18T09:27:53Z</dcterms:modified>
</cp:coreProperties>
</file>