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2"/>
  </p:notesMasterIdLst>
  <p:handoutMasterIdLst>
    <p:handoutMasterId r:id="rId13"/>
  </p:handoutMasterIdLst>
  <p:sldIdLst>
    <p:sldId id="261" r:id="rId3"/>
    <p:sldId id="332" r:id="rId4"/>
    <p:sldId id="383" r:id="rId5"/>
    <p:sldId id="381" r:id="rId6"/>
    <p:sldId id="384" r:id="rId7"/>
    <p:sldId id="385" r:id="rId8"/>
    <p:sldId id="386" r:id="rId9"/>
    <p:sldId id="371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nášová Apolena" initials="JA" lastIdx="2" clrIdx="0">
    <p:extLst>
      <p:ext uri="{19B8F6BF-5375-455C-9EA6-DF929625EA0E}">
        <p15:presenceInfo xmlns:p15="http://schemas.microsoft.com/office/powerpoint/2012/main" userId="S-1-5-21-1614814893-317983605-1846952604-408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02" autoAdjust="0"/>
    <p:restoredTop sz="94291" autoAdjust="0"/>
  </p:normalViewPr>
  <p:slideViewPr>
    <p:cSldViewPr snapToGrid="0">
      <p:cViewPr>
        <p:scale>
          <a:sx n="68" d="100"/>
          <a:sy n="68" d="100"/>
        </p:scale>
        <p:origin x="978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10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6F2F67E-DFFD-48CC-9BDA-248A768DE1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3206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komentářů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&lt;záhlaví&gt;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&lt;datum/čas&gt;</a:t>
            </a:r>
          </a:p>
        </p:txBody>
      </p:sp>
    </p:spTree>
    <p:extLst>
      <p:ext uri="{BB962C8B-B14F-4D97-AF65-F5344CB8AC3E}">
        <p14:creationId xmlns:p14="http://schemas.microsoft.com/office/powerpoint/2010/main" val="4007233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>
            <a:extLst>
              <a:ext uri="{FF2B5EF4-FFF2-40B4-BE49-F238E27FC236}">
                <a16:creationId xmlns:a16="http://schemas.microsoft.com/office/drawing/2014/main" id="{A0B8D0B5-5527-4A81-8A0A-54187798AB8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cs-CZ" altLang="cs-CZ"/>
          </a:p>
        </p:txBody>
      </p:sp>
      <p:sp>
        <p:nvSpPr>
          <p:cNvPr id="46083" name="Rectangle 7">
            <a:extLst>
              <a:ext uri="{FF2B5EF4-FFF2-40B4-BE49-F238E27FC236}">
                <a16:creationId xmlns:a16="http://schemas.microsoft.com/office/drawing/2014/main" id="{C90711A0-E178-483B-8E1D-047FC79955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60308ED-89AB-4E36-B92C-570216F5D21D}" type="slidenum">
              <a:rPr lang="cs-CZ" altLang="cs-CZ"/>
              <a:pPr algn="r" eaLnBrk="1" hangingPunct="1">
                <a:spcBef>
                  <a:spcPct val="0"/>
                </a:spcBef>
              </a:pPr>
              <a:t>1</a:t>
            </a:fld>
            <a:endParaRPr lang="cs-CZ" altLang="cs-CZ"/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9E5AB3BE-7CFF-46F7-BE6D-C3E475CF17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6085" name="Rectangle 3">
            <a:extLst>
              <a:ext uri="{FF2B5EF4-FFF2-40B4-BE49-F238E27FC236}">
                <a16:creationId xmlns:a16="http://schemas.microsoft.com/office/drawing/2014/main" id="{1F1AE4E3-E747-4F98-9E26-0FEF196634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978976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0923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6310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2188800" y="401760"/>
            <a:ext cx="5039640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2160000" y="2130480"/>
            <a:ext cx="6479640" cy="6674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9" name="Obrázek 38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pic>
        <p:nvPicPr>
          <p:cNvPr id="40" name="Obrázek 39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>
            <a:extLst>
              <a:ext uri="{FF2B5EF4-FFF2-40B4-BE49-F238E27FC236}">
                <a16:creationId xmlns:a16="http://schemas.microsoft.com/office/drawing/2014/main" id="{8CF17E85-29C5-44CD-8566-2E6ABFFD4B5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D328A-50ED-408B-AB5D-6A175AA22EEA}" type="datetime1">
              <a:rPr lang="cs-CZ"/>
              <a:pPr>
                <a:defRPr/>
              </a:pPr>
              <a:t>17.10.2018</a:t>
            </a:fld>
            <a:endParaRPr lang="cs-CZ" dirty="0"/>
          </a:p>
        </p:txBody>
      </p:sp>
      <p:sp>
        <p:nvSpPr>
          <p:cNvPr id="6" name="Zástupný symbol pro zápatí 4">
            <a:extLst>
              <a:ext uri="{FF2B5EF4-FFF2-40B4-BE49-F238E27FC236}">
                <a16:creationId xmlns:a16="http://schemas.microsoft.com/office/drawing/2014/main" id="{ED68F095-8626-46E7-BB74-069BD97F58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53E4098-11B1-4BBB-974A-ACB3170270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CE1583F-542F-4C0C-9054-84303B9A313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7681366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datum 13">
            <a:extLst>
              <a:ext uri="{FF2B5EF4-FFF2-40B4-BE49-F238E27FC236}">
                <a16:creationId xmlns:a16="http://schemas.microsoft.com/office/drawing/2014/main" id="{AF89AEF1-CAC2-4AAF-9E81-D3B9706B8FC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D8D000EE-9DB1-4EBD-9119-E0503E913D4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6" name="Zástupný symbol pro číslo snímku 15">
            <a:extLst>
              <a:ext uri="{FF2B5EF4-FFF2-40B4-BE49-F238E27FC236}">
                <a16:creationId xmlns:a16="http://schemas.microsoft.com/office/drawing/2014/main" id="{499B7C22-9CD9-48C0-8EDD-F56E47C12CC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 smtClean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2188800" y="401760"/>
            <a:ext cx="5039640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2160000" y="2130480"/>
            <a:ext cx="6479640" cy="6674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81" name="Obrázek 80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pic>
        <p:nvPicPr>
          <p:cNvPr id="82" name="Obrázek 81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A1B8F51-643D-4075-A97D-DC0F8EA9816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r>
              <a:rPr lang="cs-CZ" sz="900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A02E352-A0B8-410A-AB93-63540FA6268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E17EE91-D272-4757-A964-DAADA0B3487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 smtClean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4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/>
          <p:nvPr/>
        </p:nvPicPr>
        <p:blipFill>
          <a:blip r:embed="rId16"/>
          <a:stretch/>
        </p:blipFill>
        <p:spPr>
          <a:xfrm>
            <a:off x="457200" y="457200"/>
            <a:ext cx="1439640" cy="389880"/>
          </a:xfrm>
          <a:prstGeom prst="rect">
            <a:avLst/>
          </a:prstGeom>
          <a:ln>
            <a:noFill/>
          </a:ln>
        </p:spPr>
      </p:pic>
      <p:sp>
        <p:nvSpPr>
          <p:cNvPr id="8" name="Line 1"/>
          <p:cNvSpPr/>
          <p:nvPr/>
        </p:nvSpPr>
        <p:spPr>
          <a:xfrm>
            <a:off x="2186640" y="773640"/>
            <a:ext cx="6480000" cy="360"/>
          </a:xfrm>
          <a:prstGeom prst="line">
            <a:avLst/>
          </a:prstGeom>
          <a:ln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PlaceHolder 2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Klepnutím lze upravit styl předlohy nadpisů.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/>
          </p:nvPr>
        </p:nvSpPr>
        <p:spPr>
          <a:xfrm>
            <a:off x="6876000" y="6356520"/>
            <a:ext cx="1799640" cy="3596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/>
          </p:nvPr>
        </p:nvSpPr>
        <p:spPr>
          <a:xfrm>
            <a:off x="45720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/>
          </p:nvPr>
        </p:nvSpPr>
        <p:spPr>
          <a:xfrm>
            <a:off x="7560000" y="512640"/>
            <a:ext cx="1079640" cy="21564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592B7418-7CF2-40D0-85D4-4D7DD7A7900A}" type="slidenum">
              <a:rPr lang="cs-CZ" sz="9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PlaceHolder 6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296000" lvl="2" indent="-288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728000" lvl="3" indent="-216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160000" lvl="4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592000" lvl="5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080" indent="-342720">
              <a:lnSpc>
                <a:spcPct val="100000"/>
              </a:lnSpc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úroveňNÁZEV PREZENTACE / kapitola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4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ázek 6"/>
          <p:cNvPicPr/>
          <p:nvPr/>
        </p:nvPicPr>
        <p:blipFill>
          <a:blip r:embed="rId14"/>
          <a:stretch/>
        </p:blipFill>
        <p:spPr>
          <a:xfrm>
            <a:off x="457200" y="457200"/>
            <a:ext cx="1439640" cy="389880"/>
          </a:xfrm>
          <a:prstGeom prst="rect">
            <a:avLst/>
          </a:prstGeom>
          <a:ln>
            <a:noFill/>
          </a:ln>
        </p:spPr>
      </p:pic>
      <p:sp>
        <p:nvSpPr>
          <p:cNvPr id="42" name="Line 1"/>
          <p:cNvSpPr/>
          <p:nvPr/>
        </p:nvSpPr>
        <p:spPr>
          <a:xfrm>
            <a:off x="2186640" y="773640"/>
            <a:ext cx="6480000" cy="360"/>
          </a:xfrm>
          <a:prstGeom prst="line">
            <a:avLst/>
          </a:prstGeom>
          <a:ln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" name="PlaceHolder 2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Klepnutím lze upravit styl předlohy nadpisů.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57200" y="2520000"/>
            <a:ext cx="8229240" cy="3599640"/>
          </a:xfrm>
          <a:prstGeom prst="rect">
            <a:avLst/>
          </a:prstGeom>
        </p:spPr>
        <p:txBody>
          <a:bodyPr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</a:p>
          <a:p>
            <a:pPr marL="343080" indent="-342720">
              <a:lnSpc>
                <a:spcPct val="100000"/>
              </a:lnSpc>
              <a:buBlip>
                <a:blip r:embed="rId15"/>
              </a:buBlip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úroveňKlepnutím lze upravit styly předlohy textu.</a:t>
            </a:r>
          </a:p>
          <a:p>
            <a:pPr marL="743040" lvl="1" indent="-285480">
              <a:lnSpc>
                <a:spcPct val="100000"/>
              </a:lnSpc>
              <a:buClr>
                <a:srgbClr val="2D3291"/>
              </a:buClr>
              <a:buFont typeface="Arial"/>
              <a:buChar char="–"/>
            </a:pPr>
            <a:r>
              <a:rPr lang="cs-CZ" sz="24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143000" lvl="2" indent="-228240">
              <a:lnSpc>
                <a:spcPct val="100000"/>
              </a:lnSpc>
              <a:buClr>
                <a:srgbClr val="2D3291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600200" lvl="3" indent="-228240">
              <a:lnSpc>
                <a:spcPct val="100000"/>
              </a:lnSpc>
              <a:buClr>
                <a:srgbClr val="2D3291"/>
              </a:buClr>
              <a:buFont typeface="Arial"/>
              <a:buChar char="–"/>
            </a:pPr>
            <a:r>
              <a:rPr lang="cs-CZ" sz="1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057400" lvl="4" indent="-228240">
              <a:lnSpc>
                <a:spcPct val="100000"/>
              </a:lnSpc>
              <a:buClr>
                <a:srgbClr val="2D3291"/>
              </a:buClr>
              <a:buFont typeface="Arial"/>
              <a:buChar char="»"/>
            </a:pPr>
            <a:r>
              <a:rPr lang="cs-CZ" sz="16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dt"/>
          </p:nvPr>
        </p:nvSpPr>
        <p:spPr>
          <a:xfrm>
            <a:off x="6876000" y="6356520"/>
            <a:ext cx="1799640" cy="3596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ftr"/>
          </p:nvPr>
        </p:nvSpPr>
        <p:spPr>
          <a:xfrm>
            <a:off x="45720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sldNum"/>
          </p:nvPr>
        </p:nvSpPr>
        <p:spPr>
          <a:xfrm>
            <a:off x="7560000" y="540000"/>
            <a:ext cx="1079640" cy="21564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8" name="PlaceHolder 7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080" indent="-342720">
              <a:lnSpc>
                <a:spcPct val="100000"/>
              </a:lnSpc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</a:t>
            </a:r>
            <a:r>
              <a:rPr lang="cs-CZ" sz="1200" b="1" strike="noStrike" spc="-1" dirty="0" err="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úroveňNÁZEV</a:t>
            </a: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PREZENTACE / kapitola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4">
            <a:extLst>
              <a:ext uri="{FF2B5EF4-FFF2-40B4-BE49-F238E27FC236}">
                <a16:creationId xmlns:a16="http://schemas.microsoft.com/office/drawing/2014/main" id="{C0B125CB-71CA-4EAA-ACE4-47083ED846E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069080" y="4857750"/>
            <a:ext cx="4697413" cy="167989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</a:rPr>
              <a:t>Mgr. Apolena Jonášová</a:t>
            </a:r>
            <a:br>
              <a:rPr lang="cs-CZ" altLang="cs-CZ" sz="2400" dirty="0">
                <a:solidFill>
                  <a:schemeClr val="bg1"/>
                </a:solidFill>
                <a:latin typeface="Arial" charset="0"/>
              </a:rPr>
            </a:br>
            <a:r>
              <a:rPr lang="cs-CZ" altLang="cs-CZ" sz="2400" dirty="0">
                <a:solidFill>
                  <a:schemeClr val="bg1"/>
                </a:solidFill>
                <a:latin typeface="Arial" charset="0"/>
              </a:rPr>
              <a:t>ředitelka sekce dozoru</a:t>
            </a:r>
            <a:br>
              <a:rPr lang="cs-CZ" altLang="cs-CZ" sz="2800" dirty="0">
                <a:solidFill>
                  <a:schemeClr val="bg1"/>
                </a:solidFill>
                <a:latin typeface="Arial" charset="0"/>
              </a:rPr>
            </a:br>
            <a:endParaRPr lang="cs-CZ" altLang="cs-CZ" sz="2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5363" name="Zástupný symbol pro text 2">
            <a:extLst>
              <a:ext uri="{FF2B5EF4-FFF2-40B4-BE49-F238E27FC236}">
                <a16:creationId xmlns:a16="http://schemas.microsoft.com/office/drawing/2014/main" id="{BB908A6D-33DA-439C-93FE-14B57A289B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1600" dirty="0">
                <a:solidFill>
                  <a:schemeClr val="bg1"/>
                </a:solidFill>
              </a:rPr>
              <a:t>Hlášení dodávek LP dodaných držitelem do ČR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8422C77-2FB2-4195-BD25-A74F3A61A86D}"/>
              </a:ext>
            </a:extLst>
          </p:cNvPr>
          <p:cNvSpPr txBox="1"/>
          <p:nvPr/>
        </p:nvSpPr>
        <p:spPr>
          <a:xfrm>
            <a:off x="2286000" y="2434590"/>
            <a:ext cx="646099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Hlášení dodávek LP na trh v ČR </a:t>
            </a:r>
          </a:p>
          <a:p>
            <a:r>
              <a:rPr lang="cs-CZ" sz="3200" b="1" dirty="0"/>
              <a:t>držiteli rozhodnutí o registraci </a:t>
            </a:r>
          </a:p>
        </p:txBody>
      </p:sp>
    </p:spTree>
    <p:extLst>
      <p:ext uri="{BB962C8B-B14F-4D97-AF65-F5344CB8AC3E}">
        <p14:creationId xmlns:p14="http://schemas.microsoft.com/office/powerpoint/2010/main" val="2241005125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2C078B2-8C73-40BA-A365-A6208028E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639" y="4272612"/>
            <a:ext cx="2788721" cy="2230977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297180" y="1140480"/>
            <a:ext cx="872109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Zákon č.66/2017 Sb., novelizoval zákon č.378/2007 Sb. 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2053883"/>
            <a:ext cx="8229240" cy="418066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§ 33 odst. 2: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 držitele rozhodnutí o registraci LP </a:t>
            </a:r>
            <a:r>
              <a:rPr lang="cs-CZ" sz="2400" u="sng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pravidelně poskytovat Ústavu úplné a správné údaje o objemu dodávek léčivých přípravků uvedených na trh v České republice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Účinnost od 12/2017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Strukturu, způsob, formu a časový interval elektronického hlášení stanoví prováděcí právní předpis – 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vyhláška  č.228/2008 Sb.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 registraci léčivých přípravků</a:t>
            </a:r>
            <a:b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83847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2C078B2-8C73-40BA-A365-A6208028E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639" y="1895303"/>
            <a:ext cx="2788721" cy="2230977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297180" y="1140480"/>
            <a:ext cx="872109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Zákon č.66/2017 Sb., novelizoval zákon č.378/2007 Sb. 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2391508"/>
            <a:ext cx="8229240" cy="384303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§ 33 odst. 2: </a:t>
            </a:r>
          </a:p>
          <a:p>
            <a:pPr marL="360">
              <a:lnSpc>
                <a:spcPct val="100000"/>
              </a:lnSpc>
            </a:pPr>
            <a:endParaRPr lang="cs-CZ" sz="24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týká pouze humánních LP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Údaje v hlášení: </a:t>
            </a:r>
          </a:p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Identifikace držitele rozhodnutí o registraci(MAH)</a:t>
            </a:r>
          </a:p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Identifikace LP</a:t>
            </a:r>
          </a:p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Identifikace odběratele – distributor nebo lékárna</a:t>
            </a: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3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08886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Novela vyhlášky č. 228/2008 Sb. o registraci léčivých přípravků</a:t>
            </a:r>
            <a:endParaRPr lang="cs-CZ" sz="28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534572" y="2169678"/>
            <a:ext cx="8151868" cy="406486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Vyhláškou č. 205/2018 Sb., ze dne 5. 9.2018, </a:t>
            </a: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účinnost od 1.11. 2018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Stanovení podrobností poskytování hlášení  - </a:t>
            </a:r>
            <a:r>
              <a:rPr lang="cs-CZ" sz="2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18a vyhlášky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Podrobnosti: 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poskytuje jen u LP, jejichž dodávky na trh byly zahájeny a nebyly ukončeny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poskytuje zpětně za uplynulý měsíc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poskytuje i v případě, že žádná dodávka LP v daném měsíci neproběhla</a:t>
            </a:r>
            <a:br>
              <a:rPr lang="cs-CZ" sz="2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br>
              <a:rPr lang="cs-CZ" sz="24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4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11056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Novela vyhlášky č. 228/2008 Sb. o registraci léčivých přípravků</a:t>
            </a:r>
            <a:endParaRPr lang="cs-CZ" sz="28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2169678"/>
            <a:ext cx="8151868" cy="414832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Obsah hlášení: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Identifikace MAH - </a:t>
            </a: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identifikátor přidělený SÚKL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Období, za které je hlášení podáno – </a:t>
            </a: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měsíc a rok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Identifikace konkrétního hlášení – </a:t>
            </a: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identifikátor přidělený SÚKL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Informace o typu odběratele – </a:t>
            </a: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distributor nebo lékárna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Informace o typu pohybu LP:</a:t>
            </a:r>
          </a:p>
          <a:p>
            <a:pPr marL="800460" lvl="1" indent="-342900"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dodávka  –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 dodané distributorům nebo lékárnám</a:t>
            </a:r>
          </a:p>
          <a:p>
            <a:pPr marL="800460" lvl="1" indent="-342900"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vratka -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 vrácené zpět na sklad</a:t>
            </a: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457560" lvl="1"/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vratka musí být celé a kladné číslo</a:t>
            </a:r>
          </a:p>
          <a:p>
            <a:pPr marL="457560" lvl="1"/>
            <a:endParaRPr lang="cs-CZ" sz="24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br>
              <a:rPr lang="cs-CZ" sz="24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5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153421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Novela vyhlášky č. 228/2008 Sb. o registraci léčivých přípravků</a:t>
            </a:r>
            <a:endParaRPr lang="cs-CZ" sz="28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534572" y="2169678"/>
            <a:ext cx="8151868" cy="406486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Obsah hlášení: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Identifikace LP: </a:t>
            </a:r>
            <a:r>
              <a:rPr lang="cs-CZ" sz="24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kód SÚKL, název, číslo šarže, cena původce  a počet balení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Název + doplněk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 se doplní </a:t>
            </a: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automaticky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při zadání kódu SÚKL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musí vždy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větší než nula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nulovou cenu nelze vložit</a:t>
            </a:r>
          </a:p>
          <a:p>
            <a:pPr marL="343260" indent="-342900"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uvádí v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</a:p>
          <a:p>
            <a:pPr marL="343260" indent="-342900"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 původce = c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ena bez OP a DPH, za kterou byl LP dodán původcem první osobě oprávněné LP distribuovat nebo vydávat; u neregulovaných LP se uvede prodejní cena bez DPH</a:t>
            </a:r>
            <a:endParaRPr lang="cs-CZ" sz="24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br>
              <a:rPr lang="cs-CZ" sz="24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6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09765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/>
            <a:r>
              <a:rPr lang="cs-CZ" sz="28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Novela vyhlášky č. 228/2008 Sb. o registraci léčivých přípravků</a:t>
            </a:r>
            <a:endParaRPr lang="cs-CZ" sz="28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534572" y="2169678"/>
            <a:ext cx="8151868" cy="406486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Obsah hlášení: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Počet balení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</a:t>
            </a:r>
          </a:p>
          <a:p>
            <a:pPr marL="34326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Uvádí se počet balení LP za šarži a cenu. </a:t>
            </a:r>
          </a:p>
          <a:p>
            <a:pPr marL="914760" lvl="1" indent="-457200">
              <a:buFont typeface="+mj-lt"/>
              <a:buAutoNum type="alphaLcParenR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Dodané množství se uvádí v počtu balení na konkrétní typ odběratele, za šarži a cenovou větu</a:t>
            </a:r>
          </a:p>
          <a:p>
            <a:pPr marL="914760" lvl="1" indent="-457200">
              <a:buFont typeface="+mj-lt"/>
              <a:buAutoNum type="alphaLcParenR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případě, že dodaný LP má více šarží a jedna šarže má více cen, bude LP uveden se všemi cenami vícekrát (kódy se budou opakovat)</a:t>
            </a:r>
          </a:p>
          <a:p>
            <a:pPr marL="457560" lvl="1"/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00460" lvl="1" indent="-342900">
              <a:buFont typeface="Courier New" panose="02070309020205020404" pitchFamily="49" charset="0"/>
              <a:buChar char="o"/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Počet balení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musí být vždy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celé číslo větší než nula</a:t>
            </a:r>
          </a:p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34326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2400" b="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br>
              <a:rPr lang="cs-CZ" sz="24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22.10. 2018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64679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2"/>
          <p:cNvSpPr txBox="1"/>
          <p:nvPr/>
        </p:nvSpPr>
        <p:spPr>
          <a:xfrm>
            <a:off x="547110" y="1638851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F225884-0071-4702-BB0A-5DEDE6B08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18" y="1332451"/>
            <a:ext cx="8045532" cy="4561782"/>
          </a:xfrm>
          <a:prstGeom prst="rect">
            <a:avLst/>
          </a:prstGeom>
        </p:spPr>
      </p:pic>
      <p:pic>
        <p:nvPicPr>
          <p:cNvPr id="7" name="Grafický objekt 6" descr="Domov">
            <a:extLst>
              <a:ext uri="{FF2B5EF4-FFF2-40B4-BE49-F238E27FC236}">
                <a16:creationId xmlns:a16="http://schemas.microsoft.com/office/drawing/2014/main" id="{29D14220-DC5E-413C-B44D-1B5BDBCDF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14801" y="2971801"/>
            <a:ext cx="599704" cy="599704"/>
          </a:xfrm>
          <a:prstGeom prst="rect">
            <a:avLst/>
          </a:prstGeom>
        </p:spPr>
      </p:pic>
      <p:pic>
        <p:nvPicPr>
          <p:cNvPr id="14" name="Grafický objekt 13" descr="MAH 1" title="MAH 1">
            <a:extLst>
              <a:ext uri="{FF2B5EF4-FFF2-40B4-BE49-F238E27FC236}">
                <a16:creationId xmlns:a16="http://schemas.microsoft.com/office/drawing/2014/main" id="{87A9D48F-24AE-425E-A45E-FA2420B7E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7199" y="1226545"/>
            <a:ext cx="599704" cy="599704"/>
          </a:xfrm>
          <a:prstGeom prst="rect">
            <a:avLst/>
          </a:prstGeom>
        </p:spPr>
      </p:pic>
      <p:pic>
        <p:nvPicPr>
          <p:cNvPr id="16" name="Grafický objekt 15" descr="Domov">
            <a:extLst>
              <a:ext uri="{FF2B5EF4-FFF2-40B4-BE49-F238E27FC236}">
                <a16:creationId xmlns:a16="http://schemas.microsoft.com/office/drawing/2014/main" id="{6CC7CB1B-3716-45CE-AF57-A9741100DB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8320" y="2995553"/>
            <a:ext cx="599704" cy="599704"/>
          </a:xfrm>
          <a:prstGeom prst="rect">
            <a:avLst/>
          </a:prstGeom>
        </p:spPr>
      </p:pic>
      <p:pic>
        <p:nvPicPr>
          <p:cNvPr id="17" name="Grafický objekt 16" descr="Domov">
            <a:extLst>
              <a:ext uri="{FF2B5EF4-FFF2-40B4-BE49-F238E27FC236}">
                <a16:creationId xmlns:a16="http://schemas.microsoft.com/office/drawing/2014/main" id="{857F554C-E85E-4664-B06A-871C87008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65558" y="4619445"/>
            <a:ext cx="599704" cy="599704"/>
          </a:xfrm>
          <a:prstGeom prst="rect">
            <a:avLst/>
          </a:prstGeom>
        </p:spPr>
      </p:pic>
      <p:pic>
        <p:nvPicPr>
          <p:cNvPr id="18" name="Grafický objekt 17" descr="Domov">
            <a:extLst>
              <a:ext uri="{FF2B5EF4-FFF2-40B4-BE49-F238E27FC236}">
                <a16:creationId xmlns:a16="http://schemas.microsoft.com/office/drawing/2014/main" id="{0A3EF455-1274-4D70-8BE4-9675F1FCC7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52616" y="4619445"/>
            <a:ext cx="599704" cy="599704"/>
          </a:xfrm>
          <a:prstGeom prst="rect">
            <a:avLst/>
          </a:prstGeom>
        </p:spPr>
      </p:pic>
      <p:sp>
        <p:nvSpPr>
          <p:cNvPr id="8" name="Šipka: obousměrná vodorovná 7">
            <a:extLst>
              <a:ext uri="{FF2B5EF4-FFF2-40B4-BE49-F238E27FC236}">
                <a16:creationId xmlns:a16="http://schemas.microsoft.com/office/drawing/2014/main" id="{8C40DC4F-F8B6-4BE7-B4DC-F660D8B3D89C}"/>
              </a:ext>
            </a:extLst>
          </p:cNvPr>
          <p:cNvSpPr/>
          <p:nvPr/>
        </p:nvSpPr>
        <p:spPr>
          <a:xfrm>
            <a:off x="2794541" y="3304311"/>
            <a:ext cx="1213742" cy="139536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: obousměrná vodorovná 22">
            <a:extLst>
              <a:ext uri="{FF2B5EF4-FFF2-40B4-BE49-F238E27FC236}">
                <a16:creationId xmlns:a16="http://schemas.microsoft.com/office/drawing/2014/main" id="{AAC9CA81-3DC7-4B32-8014-C25669CFA581}"/>
              </a:ext>
            </a:extLst>
          </p:cNvPr>
          <p:cNvSpPr/>
          <p:nvPr/>
        </p:nvSpPr>
        <p:spPr>
          <a:xfrm rot="7473696">
            <a:off x="2876028" y="4045738"/>
            <a:ext cx="1561309" cy="145386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: obousměrná vodorovná 23">
            <a:extLst>
              <a:ext uri="{FF2B5EF4-FFF2-40B4-BE49-F238E27FC236}">
                <a16:creationId xmlns:a16="http://schemas.microsoft.com/office/drawing/2014/main" id="{D49484C0-0C17-4B1B-92F8-C49AF3FD75AA}"/>
              </a:ext>
            </a:extLst>
          </p:cNvPr>
          <p:cNvSpPr/>
          <p:nvPr/>
        </p:nvSpPr>
        <p:spPr>
          <a:xfrm>
            <a:off x="3548746" y="4847988"/>
            <a:ext cx="1993430" cy="149262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Grafický objekt 24" descr="Domov">
            <a:extLst>
              <a:ext uri="{FF2B5EF4-FFF2-40B4-BE49-F238E27FC236}">
                <a16:creationId xmlns:a16="http://schemas.microsoft.com/office/drawing/2014/main" id="{541E7AB2-9E0A-4EAE-834C-F16842C57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60000" y="1348154"/>
            <a:ext cx="599704" cy="599704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46A2C99-BEB8-48A5-904A-936320388712}"/>
              </a:ext>
            </a:extLst>
          </p:cNvPr>
          <p:cNvSpPr txBox="1"/>
          <p:nvPr/>
        </p:nvSpPr>
        <p:spPr>
          <a:xfrm>
            <a:off x="333818" y="1763317"/>
            <a:ext cx="917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MAH 1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A208E939-E5B9-4836-87D4-2FFAC0F89938}"/>
              </a:ext>
            </a:extLst>
          </p:cNvPr>
          <p:cNvSpPr/>
          <p:nvPr/>
        </p:nvSpPr>
        <p:spPr>
          <a:xfrm>
            <a:off x="7463027" y="1866931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MAH 2</a:t>
            </a: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A5C76C9C-EBB7-49E8-8AA9-2BBFBC2C542B}"/>
              </a:ext>
            </a:extLst>
          </p:cNvPr>
          <p:cNvSpPr/>
          <p:nvPr/>
        </p:nvSpPr>
        <p:spPr>
          <a:xfrm>
            <a:off x="1904760" y="3604128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DIS 1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41F5E8B-C05E-4355-BE35-B5A101F01800}"/>
              </a:ext>
            </a:extLst>
          </p:cNvPr>
          <p:cNvSpPr/>
          <p:nvPr/>
        </p:nvSpPr>
        <p:spPr>
          <a:xfrm>
            <a:off x="3991962" y="3600166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DIS 2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51656F1C-5DDB-41AD-BD55-6F6D12BED007}"/>
              </a:ext>
            </a:extLst>
          </p:cNvPr>
          <p:cNvSpPr/>
          <p:nvPr/>
        </p:nvSpPr>
        <p:spPr>
          <a:xfrm>
            <a:off x="5520416" y="5144509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DIS 4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E7320DE-D474-4B8F-BC2B-7A9831CC4842}"/>
              </a:ext>
            </a:extLst>
          </p:cNvPr>
          <p:cNvSpPr/>
          <p:nvPr/>
        </p:nvSpPr>
        <p:spPr>
          <a:xfrm>
            <a:off x="2585418" y="5194697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DIS 3</a:t>
            </a:r>
          </a:p>
        </p:txBody>
      </p:sp>
      <p:pic>
        <p:nvPicPr>
          <p:cNvPr id="96" name="Grafický objekt 95" descr="Dům">
            <a:extLst>
              <a:ext uri="{FF2B5EF4-FFF2-40B4-BE49-F238E27FC236}">
                <a16:creationId xmlns:a16="http://schemas.microsoft.com/office/drawing/2014/main" id="{3EA286DA-D48B-4816-9C16-1AD3B766CC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43816" y="3597942"/>
            <a:ext cx="698920" cy="698920"/>
          </a:xfrm>
          <a:prstGeom prst="rect">
            <a:avLst/>
          </a:prstGeom>
        </p:spPr>
      </p:pic>
      <p:sp>
        <p:nvSpPr>
          <p:cNvPr id="97" name="Obdélník 96">
            <a:extLst>
              <a:ext uri="{FF2B5EF4-FFF2-40B4-BE49-F238E27FC236}">
                <a16:creationId xmlns:a16="http://schemas.microsoft.com/office/drawing/2014/main" id="{68F633FE-43EF-4480-A925-B5039184DE38}"/>
              </a:ext>
            </a:extLst>
          </p:cNvPr>
          <p:cNvSpPr/>
          <p:nvPr/>
        </p:nvSpPr>
        <p:spPr>
          <a:xfrm>
            <a:off x="6282934" y="4215935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LEK</a:t>
            </a:r>
          </a:p>
        </p:txBody>
      </p:sp>
      <p:sp>
        <p:nvSpPr>
          <p:cNvPr id="40" name="Šipka: obousměrná vodorovná 39">
            <a:extLst>
              <a:ext uri="{FF2B5EF4-FFF2-40B4-BE49-F238E27FC236}">
                <a16:creationId xmlns:a16="http://schemas.microsoft.com/office/drawing/2014/main" id="{8F0CF286-9D08-4F04-B45A-38E6C5363D58}"/>
              </a:ext>
            </a:extLst>
          </p:cNvPr>
          <p:cNvSpPr/>
          <p:nvPr/>
        </p:nvSpPr>
        <p:spPr>
          <a:xfrm rot="1290272">
            <a:off x="4744922" y="3504279"/>
            <a:ext cx="1561309" cy="145386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Šipka: obousměrná vodorovná 104">
            <a:extLst>
              <a:ext uri="{FF2B5EF4-FFF2-40B4-BE49-F238E27FC236}">
                <a16:creationId xmlns:a16="http://schemas.microsoft.com/office/drawing/2014/main" id="{508AB400-2781-48E2-8E4D-B3DF37031066}"/>
              </a:ext>
            </a:extLst>
          </p:cNvPr>
          <p:cNvSpPr/>
          <p:nvPr/>
        </p:nvSpPr>
        <p:spPr>
          <a:xfrm rot="2876020">
            <a:off x="954437" y="2455408"/>
            <a:ext cx="1460665" cy="181104"/>
          </a:xfrm>
          <a:prstGeom prst="left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: obousměrná vodorovná 43">
            <a:extLst>
              <a:ext uri="{FF2B5EF4-FFF2-40B4-BE49-F238E27FC236}">
                <a16:creationId xmlns:a16="http://schemas.microsoft.com/office/drawing/2014/main" id="{491D3266-F62C-454E-8E28-CD96A4B4717F}"/>
              </a:ext>
            </a:extLst>
          </p:cNvPr>
          <p:cNvSpPr/>
          <p:nvPr/>
        </p:nvSpPr>
        <p:spPr>
          <a:xfrm rot="18358575">
            <a:off x="6425695" y="2857005"/>
            <a:ext cx="1460665" cy="181104"/>
          </a:xfrm>
          <a:prstGeom prst="left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Šipka: obousměrná vodorovná 44">
            <a:extLst>
              <a:ext uri="{FF2B5EF4-FFF2-40B4-BE49-F238E27FC236}">
                <a16:creationId xmlns:a16="http://schemas.microsoft.com/office/drawing/2014/main" id="{45D6A849-2522-4B79-B2A8-FD784C0E751C}"/>
              </a:ext>
            </a:extLst>
          </p:cNvPr>
          <p:cNvSpPr/>
          <p:nvPr/>
        </p:nvSpPr>
        <p:spPr>
          <a:xfrm rot="20236317" flipV="1">
            <a:off x="4626732" y="2375696"/>
            <a:ext cx="2999876" cy="152264"/>
          </a:xfrm>
          <a:prstGeom prst="left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: obousměrná vodorovná 29">
            <a:extLst>
              <a:ext uri="{FF2B5EF4-FFF2-40B4-BE49-F238E27FC236}">
                <a16:creationId xmlns:a16="http://schemas.microsoft.com/office/drawing/2014/main" id="{E4E96173-FEC2-408C-BFFC-AC307871216C}"/>
              </a:ext>
            </a:extLst>
          </p:cNvPr>
          <p:cNvSpPr/>
          <p:nvPr/>
        </p:nvSpPr>
        <p:spPr>
          <a:xfrm>
            <a:off x="295156" y="5391432"/>
            <a:ext cx="761747" cy="172597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: obousměrná vodorovná 30">
            <a:extLst>
              <a:ext uri="{FF2B5EF4-FFF2-40B4-BE49-F238E27FC236}">
                <a16:creationId xmlns:a16="http://schemas.microsoft.com/office/drawing/2014/main" id="{1D3C74C1-601C-48A0-ADAC-7992E581ED2F}"/>
              </a:ext>
            </a:extLst>
          </p:cNvPr>
          <p:cNvSpPr/>
          <p:nvPr/>
        </p:nvSpPr>
        <p:spPr>
          <a:xfrm>
            <a:off x="295155" y="5714951"/>
            <a:ext cx="761748" cy="172597"/>
          </a:xfrm>
          <a:prstGeom prst="left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5AF71E1-D8F5-4BFB-A041-761654535779}"/>
              </a:ext>
            </a:extLst>
          </p:cNvPr>
          <p:cNvSpPr txBox="1"/>
          <p:nvPr/>
        </p:nvSpPr>
        <p:spPr>
          <a:xfrm>
            <a:off x="1082726" y="531637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DIS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AEF3157-6CEE-4A36-B026-71742CD44A07}"/>
              </a:ext>
            </a:extLst>
          </p:cNvPr>
          <p:cNvSpPr txBox="1"/>
          <p:nvPr/>
        </p:nvSpPr>
        <p:spPr>
          <a:xfrm>
            <a:off x="1061696" y="5595043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REG</a:t>
            </a:r>
          </a:p>
        </p:txBody>
      </p:sp>
    </p:spTree>
    <p:extLst>
      <p:ext uri="{BB962C8B-B14F-4D97-AF65-F5344CB8AC3E}">
        <p14:creationId xmlns:p14="http://schemas.microsoft.com/office/powerpoint/2010/main" val="3948467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2816640" y="2619000"/>
            <a:ext cx="5823000" cy="1214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Děkujeme za pozornost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2861640" y="3780000"/>
            <a:ext cx="5778000" cy="1799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1400" b="0" strike="noStrike" cap="all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Státní ústav pro kontrolu léčiv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Šrobárova 48, 100 41 Praha 10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tel.: +420 272 185 111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fax: +420 271 732 377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e-mail: posta@sukl.cz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3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84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85" name="Obrázek 10"/>
          <p:cNvPicPr/>
          <p:nvPr/>
        </p:nvPicPr>
        <p:blipFill>
          <a:blip r:embed="rId3"/>
          <a:stretch/>
        </p:blipFill>
        <p:spPr>
          <a:xfrm>
            <a:off x="2773800" y="1448640"/>
            <a:ext cx="3596400" cy="97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5943</TotalTime>
  <Words>655</Words>
  <Application>Microsoft Office PowerPoint</Application>
  <PresentationFormat>Předvádění na obrazovce (4:3)</PresentationFormat>
  <Paragraphs>104</Paragraphs>
  <Slides>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8" baseType="lpstr">
      <vt:lpstr>Arial</vt:lpstr>
      <vt:lpstr>Calibri</vt:lpstr>
      <vt:lpstr>Courier New</vt:lpstr>
      <vt:lpstr>DejaVu Sans</vt:lpstr>
      <vt:lpstr>Symbol</vt:lpstr>
      <vt:lpstr>Times New Roman</vt:lpstr>
      <vt:lpstr>Wingdings</vt:lpstr>
      <vt:lpstr>Office Theme</vt:lpstr>
      <vt:lpstr>Office Theme</vt:lpstr>
      <vt:lpstr>Mgr. Apolena Jonášová ředitelka sekce dozoru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Jonášová Apolena</cp:lastModifiedBy>
  <cp:revision>350</cp:revision>
  <dcterms:created xsi:type="dcterms:W3CDTF">2012-11-07T12:54:42Z</dcterms:created>
  <dcterms:modified xsi:type="dcterms:W3CDTF">2018-10-17T08:37:07Z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Předvádění na obrazovce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