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7" r:id="rId2"/>
    <p:sldId id="421" r:id="rId3"/>
    <p:sldId id="428" r:id="rId4"/>
    <p:sldId id="429" r:id="rId5"/>
    <p:sldId id="427" r:id="rId6"/>
    <p:sldId id="259" r:id="rId7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FF0000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41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/>
              <a:t>Název prezentace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9.4.2018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/>
              <a:t>© 2012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3214378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/>
              <a:t>Název prezentace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9.4.2018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597465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9.4.2018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9.4.2018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9.4.2018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9.4.2018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9.4.2018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9.4.2018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9.4.2018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9.4.2018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9.4.2018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9.4.2018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9.4.2018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w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 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9.4.2018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jpe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" Type="http://schemas.openxmlformats.org/officeDocument/2006/relationships/image" Target="../media/image4.png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ukl.cz/leciva/upozorneni-pro-drzitele-rozhodnuti-o-registraci-a-vyrobce" TargetMode="External"/><Relationship Id="rId2" Type="http://schemas.openxmlformats.org/officeDocument/2006/relationships/hyperlink" Target="http://www.sukl.cz/leciva/upozorneni-pro-vyrobce-lecivych-pripravku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611560" y="2130425"/>
            <a:ext cx="8028439" cy="1440000"/>
          </a:xfrm>
        </p:spPr>
        <p:txBody>
          <a:bodyPr>
            <a:normAutofit/>
          </a:bodyPr>
          <a:lstStyle/>
          <a:p>
            <a:pPr algn="ctr"/>
            <a:r>
              <a:rPr lang="cs-CZ" sz="2800" cap="all" dirty="0">
                <a:solidFill>
                  <a:schemeClr val="bg1"/>
                </a:solidFill>
              </a:rPr>
              <a:t>Ochranné prvky</a:t>
            </a: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>
          <a:xfrm>
            <a:off x="4346975" y="5004176"/>
            <a:ext cx="4293025" cy="1305144"/>
          </a:xfrm>
        </p:spPr>
        <p:txBody>
          <a:bodyPr>
            <a:normAutofit/>
          </a:bodyPr>
          <a:lstStyle/>
          <a:p>
            <a:r>
              <a:rPr lang="cs-CZ" sz="2400" b="1" dirty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2400" b="1" dirty="0">
                <a:solidFill>
                  <a:schemeClr val="bg1"/>
                </a:solidFill>
              </a:rPr>
              <a:t>10.4.2018</a:t>
            </a: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9.4.2018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2016 STÁTNÍ ÚSTAV PRO KONTROLU LÉČIV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6AC8410-F040-416C-997B-0D5176D605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9.4.2018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5DD3352-43D5-4D34-8834-084BC20B5D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19ED748-02CA-4D40-9CC2-19F3963FCD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/>
          </a:p>
        </p:txBody>
      </p:sp>
      <p:grpSp>
        <p:nvGrpSpPr>
          <p:cNvPr id="8" name="Skupina 7">
            <a:extLst>
              <a:ext uri="{FF2B5EF4-FFF2-40B4-BE49-F238E27FC236}">
                <a16:creationId xmlns:a16="http://schemas.microsoft.com/office/drawing/2014/main" id="{AA3CE858-94C6-424E-8211-A3ED28FFEC0A}"/>
              </a:ext>
            </a:extLst>
          </p:cNvPr>
          <p:cNvGrpSpPr>
            <a:grpSpLocks/>
          </p:cNvGrpSpPr>
          <p:nvPr/>
        </p:nvGrpSpPr>
        <p:grpSpPr bwMode="auto">
          <a:xfrm>
            <a:off x="377825" y="368660"/>
            <a:ext cx="8388350" cy="6090063"/>
            <a:chOff x="369888" y="334963"/>
            <a:chExt cx="8388350" cy="5906745"/>
          </a:xfrm>
        </p:grpSpPr>
        <p:sp>
          <p:nvSpPr>
            <p:cNvPr id="9" name="TextovéPole 1082">
              <a:extLst>
                <a:ext uri="{FF2B5EF4-FFF2-40B4-BE49-F238E27FC236}">
                  <a16:creationId xmlns:a16="http://schemas.microsoft.com/office/drawing/2014/main" id="{E196541C-780E-4DA3-9E47-BB6725DA0DD8}"/>
                </a:ext>
              </a:extLst>
            </p:cNvPr>
            <p:cNvSpPr txBox="1"/>
            <p:nvPr/>
          </p:nvSpPr>
          <p:spPr bwMode="auto">
            <a:xfrm>
              <a:off x="369888" y="334963"/>
              <a:ext cx="8388350" cy="512103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defPPr>
                <a:defRPr lang="cs-CZ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400" b="1" dirty="0">
                  <a:solidFill>
                    <a:schemeClr val="tx1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+mn-cs"/>
                </a:rPr>
                <a:t>Evropský systém ověřování léčiv           </a:t>
              </a:r>
              <a:r>
                <a:rPr lang="cs-CZ" sz="1200" b="1" dirty="0">
                  <a:solidFill>
                    <a:schemeClr val="tx1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+mn-cs"/>
                </a:rPr>
                <a:t>                              termín účinnosti nařízení - únor 2019 </a:t>
              </a:r>
              <a:endParaRPr lang="cs-CZ" sz="2400" b="1" dirty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endParaRPr>
            </a:p>
          </p:txBody>
        </p:sp>
        <p:sp>
          <p:nvSpPr>
            <p:cNvPr id="10" name="Obdélník 9">
              <a:extLst>
                <a:ext uri="{FF2B5EF4-FFF2-40B4-BE49-F238E27FC236}">
                  <a16:creationId xmlns:a16="http://schemas.microsoft.com/office/drawing/2014/main" id="{62CE6438-3150-48EA-A3E2-E80378C31E13}"/>
                </a:ext>
              </a:extLst>
            </p:cNvPr>
            <p:cNvSpPr/>
            <p:nvPr/>
          </p:nvSpPr>
          <p:spPr bwMode="auto">
            <a:xfrm>
              <a:off x="442913" y="5779746"/>
              <a:ext cx="8151812" cy="461962"/>
            </a:xfrm>
            <a:prstGeom prst="rect">
              <a:avLst/>
            </a:prstGeom>
          </p:spPr>
          <p:txBody>
            <a:bodyPr>
              <a:spAutoFit/>
            </a:bodyPr>
            <a:lstStyle>
              <a:defPPr>
                <a:defRPr lang="cs-CZ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 algn="ctr">
                <a:defRPr/>
              </a:pPr>
              <a:r>
                <a:rPr lang="cs-CZ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charset="0"/>
                </a:rPr>
                <a:t>Systém GS1 podporuje požadavky evropské protipadělkové směrnice na identifikaci léčiv. </a:t>
              </a:r>
            </a:p>
            <a:p>
              <a:pPr algn="ctr">
                <a:defRPr/>
              </a:pPr>
              <a:r>
                <a:rPr lang="cs-CZ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charset="0"/>
                </a:rPr>
                <a:t>GS1 Czech Republic poskytuje poradenství v oblasti identifikace a kvality značení pomocí GS1 DataMatrix.</a:t>
              </a:r>
              <a:endParaRPr lang="cs-CZ" dirty="0">
                <a:cs typeface="Arial" charset="0"/>
              </a:endParaRPr>
            </a:p>
          </p:txBody>
        </p:sp>
        <p:grpSp>
          <p:nvGrpSpPr>
            <p:cNvPr id="11" name="Skupina 10">
              <a:extLst>
                <a:ext uri="{FF2B5EF4-FFF2-40B4-BE49-F238E27FC236}">
                  <a16:creationId xmlns:a16="http://schemas.microsoft.com/office/drawing/2014/main" id="{4DB2879F-A862-4E84-84C5-66B5B66369A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3681" y="1523037"/>
              <a:ext cx="8008471" cy="978441"/>
              <a:chOff x="569475" y="1299588"/>
              <a:chExt cx="7763693" cy="978427"/>
            </a:xfrm>
          </p:grpSpPr>
          <p:pic>
            <p:nvPicPr>
              <p:cNvPr id="40" name="Picture 6">
                <a:extLst>
                  <a:ext uri="{FF2B5EF4-FFF2-40B4-BE49-F238E27FC236}">
                    <a16:creationId xmlns:a16="http://schemas.microsoft.com/office/drawing/2014/main" id="{B7C99844-11D4-4F9B-849F-7EE0FAA0A02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74702" y="1343669"/>
                <a:ext cx="448512" cy="3356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1" name="Picture 7">
                <a:extLst>
                  <a:ext uri="{FF2B5EF4-FFF2-40B4-BE49-F238E27FC236}">
                    <a16:creationId xmlns:a16="http://schemas.microsoft.com/office/drawing/2014/main" id="{19D5CD2A-024E-4C82-83F2-FD6A4E25D42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065161" y="1533354"/>
                <a:ext cx="268007" cy="5647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2" name="Picture 11">
                <a:extLst>
                  <a:ext uri="{FF2B5EF4-FFF2-40B4-BE49-F238E27FC236}">
                    <a16:creationId xmlns:a16="http://schemas.microsoft.com/office/drawing/2014/main" id="{64109712-7D9D-424A-9B34-A917DE57AE0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52254" y="1934899"/>
                <a:ext cx="636855" cy="3431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3" name="Picture 12">
                <a:extLst>
                  <a:ext uri="{FF2B5EF4-FFF2-40B4-BE49-F238E27FC236}">
                    <a16:creationId xmlns:a16="http://schemas.microsoft.com/office/drawing/2014/main" id="{61F90480-87AC-4C37-9E87-ADF54C9FE7D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51216" y="1340921"/>
                <a:ext cx="1123486" cy="7524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4" name="Picture 13">
                <a:extLst>
                  <a:ext uri="{FF2B5EF4-FFF2-40B4-BE49-F238E27FC236}">
                    <a16:creationId xmlns:a16="http://schemas.microsoft.com/office/drawing/2014/main" id="{988D1AE7-D7FE-4776-8846-07AD20782E0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31915" y="1312063"/>
                <a:ext cx="418093" cy="4259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5" name="Picture 14">
                <a:extLst>
                  <a:ext uri="{FF2B5EF4-FFF2-40B4-BE49-F238E27FC236}">
                    <a16:creationId xmlns:a16="http://schemas.microsoft.com/office/drawing/2014/main" id="{220B256D-E644-4BDA-9179-064EA107A59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02922" y="1963135"/>
                <a:ext cx="640584" cy="298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6" name="Picture 17">
                <a:extLst>
                  <a:ext uri="{FF2B5EF4-FFF2-40B4-BE49-F238E27FC236}">
                    <a16:creationId xmlns:a16="http://schemas.microsoft.com/office/drawing/2014/main" id="{71E99500-2028-4733-AC90-5344ADAA4C0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9475" y="1328194"/>
                <a:ext cx="1179513" cy="7524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7" name="Picture 18">
                <a:extLst>
                  <a:ext uri="{FF2B5EF4-FFF2-40B4-BE49-F238E27FC236}">
                    <a16:creationId xmlns:a16="http://schemas.microsoft.com/office/drawing/2014/main" id="{02ADBBF5-374C-4D7C-A60D-FFF6770E06D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82042" y="1299588"/>
                <a:ext cx="430338" cy="4384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8" name="Picture 20">
                <a:extLst>
                  <a:ext uri="{FF2B5EF4-FFF2-40B4-BE49-F238E27FC236}">
                    <a16:creationId xmlns:a16="http://schemas.microsoft.com/office/drawing/2014/main" id="{6DD2767D-0A9C-4FFE-8D81-4F2B0029D33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59326" y="1338387"/>
                <a:ext cx="1169041" cy="7651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49" name="Skupina 48">
                <a:extLst>
                  <a:ext uri="{FF2B5EF4-FFF2-40B4-BE49-F238E27FC236}">
                    <a16:creationId xmlns:a16="http://schemas.microsoft.com/office/drawing/2014/main" id="{4629536C-B65B-40B8-A9FF-FA1EE6D5754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644102" y="1323906"/>
                <a:ext cx="1202731" cy="766263"/>
                <a:chOff x="3322457" y="3439098"/>
                <a:chExt cx="1721428" cy="1090406"/>
              </a:xfrm>
            </p:grpSpPr>
            <p:pic>
              <p:nvPicPr>
                <p:cNvPr id="52" name="Picture 19">
                  <a:extLst>
                    <a:ext uri="{FF2B5EF4-FFF2-40B4-BE49-F238E27FC236}">
                      <a16:creationId xmlns:a16="http://schemas.microsoft.com/office/drawing/2014/main" id="{1BDD820D-465A-49C0-BA72-5B7D6473CB99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322457" y="3439098"/>
                  <a:ext cx="1721428" cy="10904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grpSp>
              <p:nvGrpSpPr>
                <p:cNvPr id="53" name="Skupina 52">
                  <a:extLst>
                    <a:ext uri="{FF2B5EF4-FFF2-40B4-BE49-F238E27FC236}">
                      <a16:creationId xmlns:a16="http://schemas.microsoft.com/office/drawing/2014/main" id="{98335911-FFE8-4C41-83F5-358045B1D9A2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453164" y="3471381"/>
                  <a:ext cx="350228" cy="363700"/>
                  <a:chOff x="7946262" y="4167472"/>
                  <a:chExt cx="456309" cy="471706"/>
                </a:xfrm>
              </p:grpSpPr>
              <p:sp>
                <p:nvSpPr>
                  <p:cNvPr id="54" name="Prstenec 14">
                    <a:extLst>
                      <a:ext uri="{FF2B5EF4-FFF2-40B4-BE49-F238E27FC236}">
                        <a16:creationId xmlns:a16="http://schemas.microsoft.com/office/drawing/2014/main" id="{C9E7F2D0-F5C2-4319-B388-550D53295C70}"/>
                      </a:ext>
                    </a:extLst>
                  </p:cNvPr>
                  <p:cNvSpPr/>
                  <p:nvPr/>
                </p:nvSpPr>
                <p:spPr>
                  <a:xfrm>
                    <a:off x="7946262" y="4167472"/>
                    <a:ext cx="456309" cy="471706"/>
                  </a:xfrm>
                  <a:prstGeom prst="donut">
                    <a:avLst>
                      <a:gd name="adj" fmla="val 5882"/>
                    </a:avLst>
                  </a:prstGeom>
                  <a:solidFill>
                    <a:srgbClr val="00B050"/>
                  </a:solidFill>
                  <a:ln>
                    <a:solidFill>
                      <a:srgbClr val="00B05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>
                    <a:defPPr>
                      <a:defRPr lang="cs-CZ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cs-CZ">
                      <a:solidFill>
                        <a:schemeClr val="tx1"/>
                      </a:solidFill>
                    </a:endParaRPr>
                  </a:p>
                </p:txBody>
              </p:sp>
              <p:grpSp>
                <p:nvGrpSpPr>
                  <p:cNvPr id="55" name="Skupina 54">
                    <a:extLst>
                      <a:ext uri="{FF2B5EF4-FFF2-40B4-BE49-F238E27FC236}">
                        <a16:creationId xmlns:a16="http://schemas.microsoft.com/office/drawing/2014/main" id="{22EC1AC9-A67F-442D-A687-B32B7AC4FCE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8015138" y="4243649"/>
                    <a:ext cx="292725" cy="295916"/>
                    <a:chOff x="8015138" y="4243649"/>
                    <a:chExt cx="292725" cy="295916"/>
                  </a:xfrm>
                </p:grpSpPr>
                <p:sp>
                  <p:nvSpPr>
                    <p:cNvPr id="56" name="Minus 34">
                      <a:extLst>
                        <a:ext uri="{FF2B5EF4-FFF2-40B4-BE49-F238E27FC236}">
                          <a16:creationId xmlns:a16="http://schemas.microsoft.com/office/drawing/2014/main" id="{A081D104-8521-4B49-827C-A6329EDD1B8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15138" y="4302245"/>
                      <a:ext cx="292725" cy="178721"/>
                    </a:xfrm>
                    <a:prstGeom prst="mathMinus">
                      <a:avLst/>
                    </a:prstGeom>
                    <a:solidFill>
                      <a:srgbClr val="00B050"/>
                    </a:solidFill>
                    <a:ln>
                      <a:solidFill>
                        <a:srgbClr val="00B05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>
                      <a:defPPr>
                        <a:defRPr lang="cs-CZ"/>
                      </a:defPPr>
                      <a:lvl1pPr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algn="ctr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cs-CZ"/>
                    </a:p>
                  </p:txBody>
                </p:sp>
                <p:sp>
                  <p:nvSpPr>
                    <p:cNvPr id="57" name="Minus 61">
                      <a:extLst>
                        <a:ext uri="{FF2B5EF4-FFF2-40B4-BE49-F238E27FC236}">
                          <a16:creationId xmlns:a16="http://schemas.microsoft.com/office/drawing/2014/main" id="{62AC23C9-1208-46C1-8E65-63F451E25CFC}"/>
                        </a:ext>
                      </a:extLst>
                    </p:cNvPr>
                    <p:cNvSpPr/>
                    <p:nvPr/>
                  </p:nvSpPr>
                  <p:spPr>
                    <a:xfrm rot="16200000">
                      <a:off x="8013543" y="4311251"/>
                      <a:ext cx="295916" cy="160712"/>
                    </a:xfrm>
                    <a:prstGeom prst="mathMinus">
                      <a:avLst/>
                    </a:prstGeom>
                    <a:solidFill>
                      <a:schemeClr val="bg1"/>
                    </a:solidFill>
                    <a:ln>
                      <a:solidFill>
                        <a:srgbClr val="00B05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>
                      <a:defPPr>
                        <a:defRPr lang="cs-CZ"/>
                      </a:defPPr>
                      <a:lvl1pPr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algn="ctr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cs-CZ"/>
                    </a:p>
                  </p:txBody>
                </p:sp>
              </p:grpSp>
            </p:grpSp>
          </p:grpSp>
          <p:pic>
            <p:nvPicPr>
              <p:cNvPr id="50" name="Picture 6">
                <a:extLst>
                  <a:ext uri="{FF2B5EF4-FFF2-40B4-BE49-F238E27FC236}">
                    <a16:creationId xmlns:a16="http://schemas.microsoft.com/office/drawing/2014/main" id="{F63697AF-F173-4AAC-A4A1-7976A19683F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48626" y="1525035"/>
                <a:ext cx="448512" cy="3356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1" name="Picture 11">
                <a:extLst>
                  <a:ext uri="{FF2B5EF4-FFF2-40B4-BE49-F238E27FC236}">
                    <a16:creationId xmlns:a16="http://schemas.microsoft.com/office/drawing/2014/main" id="{AAFF5274-C80F-4163-9743-487A6E85F10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88189" y="1909111"/>
                <a:ext cx="636855" cy="3431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2" name="Skupina 11">
              <a:extLst>
                <a:ext uri="{FF2B5EF4-FFF2-40B4-BE49-F238E27FC236}">
                  <a16:creationId xmlns:a16="http://schemas.microsoft.com/office/drawing/2014/main" id="{845A6CF3-DA9A-4684-8512-6FA48AE3DDC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697358" y="4607013"/>
              <a:ext cx="735757" cy="742135"/>
              <a:chOff x="5580572" y="4305493"/>
              <a:chExt cx="735736" cy="742124"/>
            </a:xfrm>
          </p:grpSpPr>
          <p:pic>
            <p:nvPicPr>
              <p:cNvPr id="38" name="Picture 29">
                <a:extLst>
                  <a:ext uri="{FF2B5EF4-FFF2-40B4-BE49-F238E27FC236}">
                    <a16:creationId xmlns:a16="http://schemas.microsoft.com/office/drawing/2014/main" id="{417030C2-786B-4882-BC68-2DFDA0EFBCE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98957" y="4305493"/>
                <a:ext cx="317351" cy="7421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9" name="Picture 39" descr="C:\Users\Cihlarova\Documents\PAVLA\ZDRAVOTNICTVÍ\kulatý stůl 22.2\Výstřižek2.JPG">
                <a:extLst>
                  <a:ext uri="{FF2B5EF4-FFF2-40B4-BE49-F238E27FC236}">
                    <a16:creationId xmlns:a16="http://schemas.microsoft.com/office/drawing/2014/main" id="{AF54D25C-85E0-4307-BA6B-E520268321F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580572" y="4653842"/>
                <a:ext cx="418386" cy="393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3" name="Skupina 12">
              <a:extLst>
                <a:ext uri="{FF2B5EF4-FFF2-40B4-BE49-F238E27FC236}">
                  <a16:creationId xmlns:a16="http://schemas.microsoft.com/office/drawing/2014/main" id="{58B15557-D7E3-49A7-B125-DD16D33B060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903917" y="3960440"/>
              <a:ext cx="1226756" cy="1384673"/>
              <a:chOff x="2525044" y="4149580"/>
              <a:chExt cx="1226720" cy="1384652"/>
            </a:xfrm>
          </p:grpSpPr>
          <p:pic>
            <p:nvPicPr>
              <p:cNvPr id="35" name="Picture 29">
                <a:extLst>
                  <a:ext uri="{FF2B5EF4-FFF2-40B4-BE49-F238E27FC236}">
                    <a16:creationId xmlns:a16="http://schemas.microsoft.com/office/drawing/2014/main" id="{E14087D6-05BE-4A03-A3EC-0BB12A3D92B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43846" y="4149580"/>
                <a:ext cx="507918" cy="11877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6" name="Picture 29">
                <a:extLst>
                  <a:ext uri="{FF2B5EF4-FFF2-40B4-BE49-F238E27FC236}">
                    <a16:creationId xmlns:a16="http://schemas.microsoft.com/office/drawing/2014/main" id="{9F79D90C-48FC-45F9-9939-00971A23601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32341" y="4346468"/>
                <a:ext cx="507918" cy="11877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7" name="Picture 40">
                <a:extLst>
                  <a:ext uri="{FF2B5EF4-FFF2-40B4-BE49-F238E27FC236}">
                    <a16:creationId xmlns:a16="http://schemas.microsoft.com/office/drawing/2014/main" id="{1667FAEC-A929-4BF5-BBCD-B56043F87D0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25044" y="4998945"/>
                <a:ext cx="507297" cy="5352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4" name="Picture 15">
              <a:extLst>
                <a:ext uri="{FF2B5EF4-FFF2-40B4-BE49-F238E27FC236}">
                  <a16:creationId xmlns:a16="http://schemas.microsoft.com/office/drawing/2014/main" id="{5324A6B3-D8F8-4A02-9FAB-184B376ED46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98608" y="3224985"/>
              <a:ext cx="843336" cy="5690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5" name="Skupina 14">
              <a:extLst>
                <a:ext uri="{FF2B5EF4-FFF2-40B4-BE49-F238E27FC236}">
                  <a16:creationId xmlns:a16="http://schemas.microsoft.com/office/drawing/2014/main" id="{C7DA06A5-7035-4F0E-86D1-15D94130091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630641" y="3192387"/>
              <a:ext cx="1289106" cy="723693"/>
              <a:chOff x="6639539" y="2977291"/>
              <a:chExt cx="1289067" cy="723682"/>
            </a:xfrm>
          </p:grpSpPr>
          <p:grpSp>
            <p:nvGrpSpPr>
              <p:cNvPr id="31" name="Skupina 30">
                <a:extLst>
                  <a:ext uri="{FF2B5EF4-FFF2-40B4-BE49-F238E27FC236}">
                    <a16:creationId xmlns:a16="http://schemas.microsoft.com/office/drawing/2014/main" id="{7298B0F3-EAB7-484A-90B0-E3EA06BDC65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496950" y="3015967"/>
                <a:ext cx="431656" cy="646331"/>
                <a:chOff x="4481104" y="3212976"/>
                <a:chExt cx="511238" cy="715429"/>
              </a:xfrm>
            </p:grpSpPr>
            <p:sp>
              <p:nvSpPr>
                <p:cNvPr id="33" name="Ovál 32">
                  <a:extLst>
                    <a:ext uri="{FF2B5EF4-FFF2-40B4-BE49-F238E27FC236}">
                      <a16:creationId xmlns:a16="http://schemas.microsoft.com/office/drawing/2014/main" id="{4CAD41C1-606A-4568-BBA3-FE9656F82213}"/>
                    </a:ext>
                  </a:extLst>
                </p:cNvPr>
                <p:cNvSpPr/>
                <p:nvPr/>
              </p:nvSpPr>
              <p:spPr>
                <a:xfrm>
                  <a:off x="4532056" y="3275680"/>
                  <a:ext cx="439949" cy="442812"/>
                </a:xfrm>
                <a:prstGeom prst="ellipse">
                  <a:avLst/>
                </a:prstGeom>
                <a:solidFill>
                  <a:srgbClr val="00B050"/>
                </a:solidFill>
                <a:ln w="31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cs-CZ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cs-CZ" dirty="0"/>
                </a:p>
              </p:txBody>
            </p:sp>
            <p:sp>
              <p:nvSpPr>
                <p:cNvPr id="34" name="Obdélník 33">
                  <a:extLst>
                    <a:ext uri="{FF2B5EF4-FFF2-40B4-BE49-F238E27FC236}">
                      <a16:creationId xmlns:a16="http://schemas.microsoft.com/office/drawing/2014/main" id="{21E2BE8B-51A2-4DF0-A733-7A0B9B7A5CA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481104" y="3212976"/>
                  <a:ext cx="511238" cy="71542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defPPr>
                    <a:defRPr lang="cs-CZ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Arial" panose="020B0604020202020204" pitchFamily="34" charset="0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Arial" panose="020B0604020202020204" pitchFamily="34" charset="0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Arial" panose="020B0604020202020204" pitchFamily="34" charset="0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Arial" panose="020B0604020202020204" pitchFamily="34" charset="0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Arial" panose="020B0604020202020204" pitchFamily="34" charset="0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Arial" panose="020B0604020202020204" pitchFamily="34" charset="0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Arial" panose="020B0604020202020204" pitchFamily="34" charset="0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Arial" panose="020B0604020202020204" pitchFamily="34" charset="0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cs-CZ" altLang="cs-CZ" sz="3600">
                      <a:solidFill>
                        <a:schemeClr val="bg1"/>
                      </a:solidFill>
                      <a:sym typeface="Wingdings" panose="05000000000000000000" pitchFamily="2" charset="2"/>
                    </a:rPr>
                    <a:t></a:t>
                  </a:r>
                  <a:endParaRPr lang="cs-CZ" altLang="cs-CZ" sz="3600">
                    <a:solidFill>
                      <a:schemeClr val="bg1"/>
                    </a:solidFill>
                  </a:endParaRPr>
                </a:p>
              </p:txBody>
            </p:sp>
          </p:grpSp>
          <p:pic>
            <p:nvPicPr>
              <p:cNvPr id="32" name="Picture 35">
                <a:extLst>
                  <a:ext uri="{FF2B5EF4-FFF2-40B4-BE49-F238E27FC236}">
                    <a16:creationId xmlns:a16="http://schemas.microsoft.com/office/drawing/2014/main" id="{B69B38EC-F9B6-497F-BA2C-C173FD59403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39539" y="2977291"/>
                <a:ext cx="891460" cy="7236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6" name="TextovéPole 53">
              <a:extLst>
                <a:ext uri="{FF2B5EF4-FFF2-40B4-BE49-F238E27FC236}">
                  <a16:creationId xmlns:a16="http://schemas.microsoft.com/office/drawing/2014/main" id="{D8BDAB8C-6F42-498E-8664-51D7B2FA33E7}"/>
                </a:ext>
              </a:extLst>
            </p:cNvPr>
            <p:cNvSpPr txBox="1"/>
            <p:nvPr/>
          </p:nvSpPr>
          <p:spPr bwMode="auto">
            <a:xfrm>
              <a:off x="442913" y="1050925"/>
              <a:ext cx="7277100" cy="40005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</a:ln>
          </p:spPr>
          <p:txBody>
            <a:bodyPr>
              <a:spAutoFit/>
            </a:bodyPr>
            <a:lstStyle>
              <a:defPPr>
                <a:defRPr lang="cs-CZ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000" b="1" dirty="0">
                  <a:latin typeface="+mn-lt"/>
                  <a:cs typeface="+mn-cs"/>
                </a:rPr>
                <a:t>  </a:t>
              </a:r>
              <a:r>
                <a:rPr lang="cs-CZ" sz="20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+mn-cs"/>
                </a:rPr>
                <a:t>Výroba                        Velkoobchod  /  Distribuce                    Lékárna</a:t>
              </a:r>
            </a:p>
          </p:txBody>
        </p:sp>
        <p:sp>
          <p:nvSpPr>
            <p:cNvPr id="17" name="TextovéPole 54">
              <a:extLst>
                <a:ext uri="{FF2B5EF4-FFF2-40B4-BE49-F238E27FC236}">
                  <a16:creationId xmlns:a16="http://schemas.microsoft.com/office/drawing/2014/main" id="{F11DEF08-E02B-43B5-A25E-2FAC4C2D7B4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90522" y="2823047"/>
              <a:ext cx="7633076" cy="4096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cs-CZ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cs-CZ" altLang="cs-CZ" sz="1800" b="1" dirty="0">
                  <a:solidFill>
                    <a:srgbClr val="002060"/>
                  </a:solidFill>
                </a:rPr>
                <a:t>Nahrání dat do </a:t>
              </a:r>
              <a:r>
                <a:rPr lang="cs-CZ" altLang="cs-CZ" sz="1800" b="1" dirty="0">
                  <a:solidFill>
                    <a:schemeClr val="bg1"/>
                  </a:solidFill>
                </a:rPr>
                <a:t>systému                                                   Ověření pravosti při výdeji</a:t>
              </a:r>
            </a:p>
          </p:txBody>
        </p:sp>
        <p:sp>
          <p:nvSpPr>
            <p:cNvPr id="18" name="TextovéPole 55">
              <a:extLst>
                <a:ext uri="{FF2B5EF4-FFF2-40B4-BE49-F238E27FC236}">
                  <a16:creationId xmlns:a16="http://schemas.microsoft.com/office/drawing/2014/main" id="{6B625656-1625-4EEC-9FF8-5C1E568A807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66111" y="4293553"/>
              <a:ext cx="1726755" cy="1041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cs-CZ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cs-CZ" altLang="cs-CZ" sz="1100" b="1" dirty="0">
                  <a:solidFill>
                    <a:srgbClr val="002060"/>
                  </a:solidFill>
                </a:rPr>
                <a:t>Unikátní identifikátor  (UI)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cs-CZ" altLang="cs-CZ" sz="1100" b="1" dirty="0">
                  <a:solidFill>
                    <a:srgbClr val="002060"/>
                  </a:solidFill>
                </a:rPr>
                <a:t>  -  kód přípravku (GTIN)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cs-CZ" altLang="cs-CZ" sz="1100" b="1" dirty="0">
                  <a:solidFill>
                    <a:srgbClr val="002060"/>
                  </a:solidFill>
                </a:rPr>
                <a:t>  -  sériové číslo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cs-CZ" altLang="cs-CZ" sz="1100" b="1" dirty="0">
                  <a:solidFill>
                    <a:srgbClr val="002060"/>
                  </a:solidFill>
                </a:rPr>
                <a:t>  -  šarže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cs-CZ" altLang="cs-CZ" sz="1100" b="1" dirty="0">
                  <a:solidFill>
                    <a:srgbClr val="002060"/>
                  </a:solidFill>
                </a:rPr>
                <a:t>  -  datum použitelnosti</a:t>
              </a:r>
            </a:p>
          </p:txBody>
        </p:sp>
        <p:cxnSp>
          <p:nvCxnSpPr>
            <p:cNvPr id="19" name="Přímá spojnice 18">
              <a:extLst>
                <a:ext uri="{FF2B5EF4-FFF2-40B4-BE49-F238E27FC236}">
                  <a16:creationId xmlns:a16="http://schemas.microsoft.com/office/drawing/2014/main" id="{58769CC8-9575-4500-940D-0DC773477946}"/>
                </a:ext>
              </a:extLst>
            </p:cNvPr>
            <p:cNvCxnSpPr/>
            <p:nvPr/>
          </p:nvCxnSpPr>
          <p:spPr bwMode="auto">
            <a:xfrm>
              <a:off x="746125" y="2563813"/>
              <a:ext cx="0" cy="2798762"/>
            </a:xfrm>
            <a:prstGeom prst="line">
              <a:avLst/>
            </a:prstGeom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nice se šipkou 19">
              <a:extLst>
                <a:ext uri="{FF2B5EF4-FFF2-40B4-BE49-F238E27FC236}">
                  <a16:creationId xmlns:a16="http://schemas.microsoft.com/office/drawing/2014/main" id="{6CC8B681-897B-478C-A773-83F7626B8918}"/>
                </a:ext>
              </a:extLst>
            </p:cNvPr>
            <p:cNvCxnSpPr/>
            <p:nvPr/>
          </p:nvCxnSpPr>
          <p:spPr bwMode="auto">
            <a:xfrm>
              <a:off x="735013" y="5356225"/>
              <a:ext cx="1770062" cy="0"/>
            </a:xfrm>
            <a:prstGeom prst="straightConnector1">
              <a:avLst/>
            </a:prstGeom>
            <a:ln w="28575">
              <a:solidFill>
                <a:schemeClr val="accent6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nice se šipkou 20">
              <a:extLst>
                <a:ext uri="{FF2B5EF4-FFF2-40B4-BE49-F238E27FC236}">
                  <a16:creationId xmlns:a16="http://schemas.microsoft.com/office/drawing/2014/main" id="{8A68B8B6-7019-44BD-A465-8CA656312090}"/>
                </a:ext>
              </a:extLst>
            </p:cNvPr>
            <p:cNvCxnSpPr/>
            <p:nvPr/>
          </p:nvCxnSpPr>
          <p:spPr bwMode="auto">
            <a:xfrm flipH="1" flipV="1">
              <a:off x="5813425" y="5345113"/>
              <a:ext cx="1436688" cy="4762"/>
            </a:xfrm>
            <a:prstGeom prst="straightConnector1">
              <a:avLst/>
            </a:prstGeom>
            <a:ln w="28575">
              <a:solidFill>
                <a:schemeClr val="accent6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nice 21">
              <a:extLst>
                <a:ext uri="{FF2B5EF4-FFF2-40B4-BE49-F238E27FC236}">
                  <a16:creationId xmlns:a16="http://schemas.microsoft.com/office/drawing/2014/main" id="{A6F59A24-FFE7-47CA-8C7E-52A1B6E84F03}"/>
                </a:ext>
              </a:extLst>
            </p:cNvPr>
            <p:cNvCxnSpPr/>
            <p:nvPr/>
          </p:nvCxnSpPr>
          <p:spPr bwMode="auto">
            <a:xfrm>
              <a:off x="7235825" y="4508500"/>
              <a:ext cx="0" cy="841375"/>
            </a:xfrm>
            <a:prstGeom prst="line">
              <a:avLst/>
            </a:prstGeom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nice se šipkou 22">
              <a:extLst>
                <a:ext uri="{FF2B5EF4-FFF2-40B4-BE49-F238E27FC236}">
                  <a16:creationId xmlns:a16="http://schemas.microsoft.com/office/drawing/2014/main" id="{7631B190-5695-458D-B633-1BB9AFC55338}"/>
                </a:ext>
              </a:extLst>
            </p:cNvPr>
            <p:cNvCxnSpPr/>
            <p:nvPr/>
          </p:nvCxnSpPr>
          <p:spPr bwMode="auto">
            <a:xfrm flipV="1">
              <a:off x="7235825" y="2563813"/>
              <a:ext cx="0" cy="258762"/>
            </a:xfrm>
            <a:prstGeom prst="straightConnector1">
              <a:avLst/>
            </a:prstGeom>
            <a:ln w="28575">
              <a:solidFill>
                <a:schemeClr val="accent6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Šipka doprava 1056">
              <a:extLst>
                <a:ext uri="{FF2B5EF4-FFF2-40B4-BE49-F238E27FC236}">
                  <a16:creationId xmlns:a16="http://schemas.microsoft.com/office/drawing/2014/main" id="{69C4E2F4-B904-4839-996C-10576961E70E}"/>
                </a:ext>
              </a:extLst>
            </p:cNvPr>
            <p:cNvSpPr/>
            <p:nvPr/>
          </p:nvSpPr>
          <p:spPr bwMode="auto">
            <a:xfrm>
              <a:off x="4306888" y="4679950"/>
              <a:ext cx="511175" cy="84138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cs-CZ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6" name="Šipka doprava 1064">
              <a:extLst>
                <a:ext uri="{FF2B5EF4-FFF2-40B4-BE49-F238E27FC236}">
                  <a16:creationId xmlns:a16="http://schemas.microsoft.com/office/drawing/2014/main" id="{DA5A68CF-D0E8-4AFD-94B2-6720EFE57DB6}"/>
                </a:ext>
              </a:extLst>
            </p:cNvPr>
            <p:cNvSpPr/>
            <p:nvPr/>
          </p:nvSpPr>
          <p:spPr bwMode="auto">
            <a:xfrm>
              <a:off x="7523163" y="2538413"/>
              <a:ext cx="703262" cy="15081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cs-CZ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cxnSp>
          <p:nvCxnSpPr>
            <p:cNvPr id="27" name="Přímá spojnice 26">
              <a:extLst>
                <a:ext uri="{FF2B5EF4-FFF2-40B4-BE49-F238E27FC236}">
                  <a16:creationId xmlns:a16="http://schemas.microsoft.com/office/drawing/2014/main" id="{DC32759C-F079-4D29-BD37-C420EDE1C1F4}"/>
                </a:ext>
              </a:extLst>
            </p:cNvPr>
            <p:cNvCxnSpPr/>
            <p:nvPr/>
          </p:nvCxnSpPr>
          <p:spPr bwMode="auto">
            <a:xfrm>
              <a:off x="3903663" y="2908300"/>
              <a:ext cx="676275" cy="1538288"/>
            </a:xfrm>
            <a:prstGeom prst="line">
              <a:avLst/>
            </a:prstGeom>
            <a:ln w="12700">
              <a:solidFill>
                <a:schemeClr val="accent6">
                  <a:lumMod val="50000"/>
                </a:schemeClr>
              </a:solidFill>
              <a:prstDash val="dash"/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nice 27">
              <a:extLst>
                <a:ext uri="{FF2B5EF4-FFF2-40B4-BE49-F238E27FC236}">
                  <a16:creationId xmlns:a16="http://schemas.microsoft.com/office/drawing/2014/main" id="{7455BF05-D693-4874-A78B-DBC38330BB7F}"/>
                </a:ext>
              </a:extLst>
            </p:cNvPr>
            <p:cNvCxnSpPr/>
            <p:nvPr/>
          </p:nvCxnSpPr>
          <p:spPr bwMode="auto">
            <a:xfrm flipH="1">
              <a:off x="4706938" y="2917825"/>
              <a:ext cx="457200" cy="1528763"/>
            </a:xfrm>
            <a:prstGeom prst="line">
              <a:avLst/>
            </a:prstGeom>
            <a:ln w="12700">
              <a:solidFill>
                <a:schemeClr val="accent6">
                  <a:lumMod val="50000"/>
                </a:schemeClr>
              </a:solidFill>
              <a:prstDash val="dash"/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ovéPole 17">
              <a:extLst>
                <a:ext uri="{FF2B5EF4-FFF2-40B4-BE49-F238E27FC236}">
                  <a16:creationId xmlns:a16="http://schemas.microsoft.com/office/drawing/2014/main" id="{E92068C3-CA80-47B3-A0DB-4C3505F5CDE6}"/>
                </a:ext>
              </a:extLst>
            </p:cNvPr>
            <p:cNvSpPr txBox="1"/>
            <p:nvPr/>
          </p:nvSpPr>
          <p:spPr bwMode="auto">
            <a:xfrm>
              <a:off x="7742238" y="1050925"/>
              <a:ext cx="965970" cy="44382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cs-CZ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>
                <a:defRPr/>
              </a:pPr>
              <a:r>
                <a:rPr lang="cs-CZ" sz="2000" b="1" dirty="0">
                  <a:solidFill>
                    <a:schemeClr val="tx1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charset="0"/>
                </a:rPr>
                <a:t>Pacient</a:t>
              </a:r>
            </a:p>
          </p:txBody>
        </p:sp>
        <p:sp>
          <p:nvSpPr>
            <p:cNvPr id="30" name="TextovéPole 18">
              <a:extLst>
                <a:ext uri="{FF2B5EF4-FFF2-40B4-BE49-F238E27FC236}">
                  <a16:creationId xmlns:a16="http://schemas.microsoft.com/office/drawing/2014/main" id="{2E8BC3CC-FD53-455A-916A-4060781F3D4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41537" y="5437079"/>
              <a:ext cx="4626525" cy="298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cs-CZ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cs-CZ" altLang="cs-CZ" sz="1400" b="1" dirty="0">
                  <a:solidFill>
                    <a:srgbClr val="002060"/>
                  </a:solidFill>
                </a:rPr>
                <a:t>       Centrální úložiště dat                Národní úložiště dat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85203973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>
            <a:normAutofit/>
          </a:bodyPr>
          <a:lstStyle/>
          <a:p>
            <a:r>
              <a:rPr lang="cs-CZ" sz="2400" dirty="0">
                <a:solidFill>
                  <a:srgbClr val="92D050"/>
                </a:solidFill>
              </a:rPr>
              <a:t>Nařízení 2016/161(EU)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1"/>
            <a:ext cx="8229600" cy="4725524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sz="2200" b="1" u="sng" dirty="0"/>
              <a:t>Nařízení je přímo účinné.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200" b="1" dirty="0"/>
              <a:t>Zveřejněno 9.2.2016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200" b="1" u="sng" dirty="0"/>
              <a:t>Použije se od 9.2.2019</a:t>
            </a:r>
          </a:p>
          <a:p>
            <a:pPr marL="0" indent="0">
              <a:buNone/>
            </a:pPr>
            <a:endParaRPr lang="cs-CZ" sz="2000" b="1" u="sng" dirty="0"/>
          </a:p>
          <a:p>
            <a:pPr marL="0" indent="0">
              <a:buNone/>
            </a:pPr>
            <a:endParaRPr lang="cs-CZ" sz="2000" b="1" u="sng" dirty="0"/>
          </a:p>
          <a:p>
            <a:pPr marL="0" indent="0">
              <a:buNone/>
            </a:pPr>
            <a:r>
              <a:rPr lang="cs-CZ" sz="2200" b="1" u="sng" dirty="0"/>
              <a:t>Upozornění SÚKL:</a:t>
            </a:r>
            <a:endParaRPr lang="cs-CZ" sz="2200" b="1" dirty="0"/>
          </a:p>
          <a:p>
            <a:pPr marL="0" indent="0">
              <a:buNone/>
            </a:pPr>
            <a:r>
              <a:rPr lang="cs-CZ" sz="2200" b="1" dirty="0">
                <a:hlinkClick r:id="rId2"/>
              </a:rPr>
              <a:t>http://www.sukl.cz/leciva/upozorneni-pro-vyrobce-lecivych-pripravku</a:t>
            </a:r>
            <a:r>
              <a:rPr lang="cs-CZ" sz="2200" b="1" dirty="0"/>
              <a:t> </a:t>
            </a:r>
          </a:p>
          <a:p>
            <a:pPr marL="0" indent="0">
              <a:buNone/>
            </a:pPr>
            <a:r>
              <a:rPr lang="cs-CZ" sz="2200" b="1" dirty="0">
                <a:hlinkClick r:id="rId3"/>
              </a:rPr>
              <a:t>http://www.sukl.cz/leciva/upozorneni-pro-drzitele-rozhodnuti-o-registraci-a-vyrobce</a:t>
            </a:r>
            <a:r>
              <a:rPr lang="cs-CZ" sz="2200" b="1" dirty="0"/>
              <a:t> 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9.4.2018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2016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9298295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1"/>
            <a:ext cx="8229600" cy="47255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b="1" dirty="0"/>
              <a:t> 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9.4.2018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2016  STÁTNÍ ÚSTAV PRO KONTROLU LÉČIV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31DEBD33-A30C-43EE-AA88-9C6A0AAFF8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525" y="998730"/>
            <a:ext cx="8550949" cy="5445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502935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457201" y="512700"/>
            <a:ext cx="8435280" cy="5843650"/>
          </a:xfrm>
        </p:spPr>
        <p:txBody>
          <a:bodyPr>
            <a:normAutofit/>
          </a:bodyPr>
          <a:lstStyle/>
          <a:p>
            <a:r>
              <a:rPr lang="cs-CZ" sz="2400" u="sng" dirty="0"/>
              <a:t>Program:</a:t>
            </a:r>
            <a:br>
              <a:rPr lang="cs-CZ" dirty="0"/>
            </a:br>
            <a:r>
              <a:rPr lang="cs-CZ" sz="2200" dirty="0"/>
              <a:t>10:00 – 10:15   Úvodní slovo Mg. Apolena Jonášová</a:t>
            </a:r>
            <a:br>
              <a:rPr lang="cs-CZ" sz="2200" dirty="0"/>
            </a:br>
            <a:r>
              <a:rPr lang="cs-CZ" sz="2200" dirty="0"/>
              <a:t>10:15 – 12:00   Fanny Trenteseaux, </a:t>
            </a:r>
            <a:r>
              <a:rPr lang="cs-CZ" sz="2200" dirty="0" err="1"/>
              <a:t>European</a:t>
            </a:r>
            <a:r>
              <a:rPr lang="cs-CZ" sz="2200" dirty="0"/>
              <a:t> </a:t>
            </a:r>
            <a:r>
              <a:rPr lang="cs-CZ" sz="2200" dirty="0" err="1"/>
              <a:t>Medicines</a:t>
            </a:r>
            <a:r>
              <a:rPr lang="cs-CZ" sz="2200" dirty="0"/>
              <a:t> </a:t>
            </a:r>
            <a:r>
              <a:rPr lang="cs-CZ" sz="2200" dirty="0" err="1"/>
              <a:t>Verification</a:t>
            </a:r>
            <a:r>
              <a:rPr lang="cs-CZ" sz="2200" dirty="0"/>
              <a:t>  </a:t>
            </a:r>
            <a:br>
              <a:rPr lang="cs-CZ" sz="2200" dirty="0"/>
            </a:br>
            <a:r>
              <a:rPr lang="cs-CZ" sz="2200" dirty="0"/>
              <a:t>                            </a:t>
            </a:r>
            <a:r>
              <a:rPr lang="cs-CZ" sz="2200" dirty="0" err="1"/>
              <a:t>Organisation</a:t>
            </a:r>
            <a:r>
              <a:rPr lang="cs-CZ" sz="2200" dirty="0"/>
              <a:t> (EMVO)</a:t>
            </a:r>
            <a:br>
              <a:rPr lang="cs-CZ" sz="2200" dirty="0"/>
            </a:br>
            <a:r>
              <a:rPr lang="cs-CZ" sz="2200" dirty="0" err="1"/>
              <a:t>Onboarding</a:t>
            </a:r>
            <a:r>
              <a:rPr lang="cs-CZ" sz="2200" dirty="0"/>
              <a:t> proces: </a:t>
            </a:r>
            <a:r>
              <a:rPr lang="cs-CZ" sz="2200" dirty="0" err="1"/>
              <a:t>requirements</a:t>
            </a:r>
            <a:r>
              <a:rPr lang="cs-CZ" sz="2200" dirty="0"/>
              <a:t>, </a:t>
            </a:r>
            <a:r>
              <a:rPr lang="cs-CZ" sz="2200" dirty="0" err="1"/>
              <a:t>duration</a:t>
            </a:r>
            <a:r>
              <a:rPr lang="cs-CZ" sz="2200" dirty="0"/>
              <a:t>, </a:t>
            </a:r>
            <a:r>
              <a:rPr lang="cs-CZ" sz="2200" dirty="0" err="1"/>
              <a:t>individual</a:t>
            </a:r>
            <a:r>
              <a:rPr lang="cs-CZ" sz="2200" dirty="0"/>
              <a:t> </a:t>
            </a:r>
            <a:r>
              <a:rPr lang="cs-CZ" sz="2200" dirty="0" err="1"/>
              <a:t>steps</a:t>
            </a:r>
            <a:r>
              <a:rPr lang="cs-CZ" sz="2200" dirty="0"/>
              <a:t> </a:t>
            </a:r>
            <a:br>
              <a:rPr lang="cs-CZ" sz="2200" dirty="0"/>
            </a:br>
            <a:r>
              <a:rPr lang="cs-CZ" sz="2200" dirty="0" err="1"/>
              <a:t>Onboarding</a:t>
            </a:r>
            <a:r>
              <a:rPr lang="cs-CZ" sz="2200" dirty="0"/>
              <a:t> partner: </a:t>
            </a:r>
            <a:r>
              <a:rPr lang="cs-CZ" sz="2200" dirty="0" err="1"/>
              <a:t>legal</a:t>
            </a:r>
            <a:r>
              <a:rPr lang="cs-CZ" sz="2200" dirty="0"/>
              <a:t> </a:t>
            </a:r>
            <a:r>
              <a:rPr lang="cs-CZ" sz="2200" dirty="0" err="1"/>
              <a:t>basis</a:t>
            </a:r>
            <a:r>
              <a:rPr lang="cs-CZ" sz="2200" dirty="0"/>
              <a:t>, </a:t>
            </a:r>
            <a:r>
              <a:rPr lang="cs-CZ" sz="2200" dirty="0" err="1"/>
              <a:t>activities</a:t>
            </a:r>
            <a:r>
              <a:rPr lang="cs-CZ" sz="2200" dirty="0"/>
              <a:t>, </a:t>
            </a:r>
            <a:r>
              <a:rPr lang="cs-CZ" sz="2200" dirty="0" err="1"/>
              <a:t>obligations</a:t>
            </a:r>
            <a:r>
              <a:rPr lang="cs-CZ" sz="2200" dirty="0"/>
              <a:t>/</a:t>
            </a:r>
            <a:r>
              <a:rPr lang="cs-CZ" sz="2200" dirty="0" err="1"/>
              <a:t>responsibilities</a:t>
            </a:r>
            <a:br>
              <a:rPr lang="cs-CZ" sz="2200" dirty="0"/>
            </a:br>
            <a:r>
              <a:rPr lang="cs-CZ" sz="2200" dirty="0" err="1"/>
              <a:t>Scope</a:t>
            </a:r>
            <a:r>
              <a:rPr lang="cs-CZ" sz="2200" dirty="0"/>
              <a:t> </a:t>
            </a:r>
            <a:r>
              <a:rPr lang="cs-CZ" sz="2200" dirty="0" err="1"/>
              <a:t>of</a:t>
            </a:r>
            <a:r>
              <a:rPr lang="cs-CZ" sz="2200" dirty="0"/>
              <a:t> data </a:t>
            </a:r>
            <a:r>
              <a:rPr lang="cs-CZ" sz="2200" dirty="0" err="1"/>
              <a:t>entered</a:t>
            </a:r>
            <a:r>
              <a:rPr lang="cs-CZ" sz="2200" dirty="0"/>
              <a:t> </a:t>
            </a:r>
            <a:r>
              <a:rPr lang="cs-CZ" sz="2200" dirty="0" err="1"/>
              <a:t>into</a:t>
            </a:r>
            <a:r>
              <a:rPr lang="cs-CZ" sz="2200" dirty="0"/>
              <a:t> </a:t>
            </a:r>
            <a:r>
              <a:rPr lang="cs-CZ" sz="2200" dirty="0" err="1"/>
              <a:t>the</a:t>
            </a:r>
            <a:r>
              <a:rPr lang="cs-CZ" sz="2200" dirty="0"/>
              <a:t> EU hub by </a:t>
            </a:r>
            <a:r>
              <a:rPr lang="cs-CZ" sz="2200" dirty="0" err="1"/>
              <a:t>manufacturer</a:t>
            </a:r>
            <a:r>
              <a:rPr lang="cs-CZ" sz="2200" dirty="0"/>
              <a:t>/MAH </a:t>
            </a:r>
            <a:br>
              <a:rPr lang="cs-CZ" sz="2200" dirty="0"/>
            </a:br>
            <a:r>
              <a:rPr lang="cs-CZ" sz="2200" dirty="0" err="1"/>
              <a:t>Discussion</a:t>
            </a:r>
            <a:br>
              <a:rPr lang="cs-CZ" sz="2200" dirty="0"/>
            </a:br>
            <a:r>
              <a:rPr lang="cs-CZ" sz="2200" dirty="0"/>
              <a:t>                                  12:00-13:00	Přestávka </a:t>
            </a:r>
            <a:br>
              <a:rPr lang="cs-CZ" sz="2200" dirty="0"/>
            </a:br>
            <a:br>
              <a:rPr lang="cs-CZ" sz="2200" dirty="0"/>
            </a:br>
            <a:r>
              <a:rPr lang="cs-CZ" sz="2200" dirty="0"/>
              <a:t>13:00 – 14:00	Mgr. Jakub Dvořáček, Národní organizace pro </a:t>
            </a:r>
            <a:br>
              <a:rPr lang="cs-CZ" sz="2200" dirty="0"/>
            </a:br>
            <a:r>
              <a:rPr lang="cs-CZ" sz="2200" dirty="0"/>
              <a:t>                             ověřování léčiv (NOOL )</a:t>
            </a:r>
            <a:br>
              <a:rPr lang="cs-CZ" sz="2200" dirty="0"/>
            </a:br>
            <a:r>
              <a:rPr lang="cs-CZ" sz="2200" dirty="0"/>
              <a:t>Požadavky a proces připojení výrobců a držitelů rozhodnutí o registraci</a:t>
            </a:r>
            <a:br>
              <a:rPr lang="cs-CZ" sz="2200" dirty="0"/>
            </a:br>
            <a:endParaRPr lang="cs-CZ" sz="2200" cap="all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9.4.2018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2016 STÁTNÍ ÚSTAV PRO KONTROLU LÉČIV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2043327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>
            <a:normAutofit/>
          </a:bodyPr>
          <a:lstStyle/>
          <a:p>
            <a:r>
              <a:rPr lang="cs-CZ" sz="2800" dirty="0"/>
              <a:t>Děkuji za pozornost</a:t>
            </a:r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>
                <a:solidFill>
                  <a:schemeClr val="bg1"/>
                </a:solidFill>
              </a:rPr>
              <a:t>Šrobárova</a:t>
            </a:r>
            <a:r>
              <a:rPr lang="cs-CZ" sz="1400" dirty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>
                <a:solidFill>
                  <a:schemeClr val="bg1"/>
                </a:solidFill>
              </a:rPr>
              <a:t>e-mail: posta@</a:t>
            </a:r>
            <a:r>
              <a:rPr lang="cs-CZ" sz="1400" dirty="0" err="1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9.4.2018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2016  STÁTNÍ ÚSTAV PRO KONTROLU LÉČIV</a:t>
            </a:r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4608</TotalTime>
  <Words>222</Words>
  <Application>Microsoft Office PowerPoint</Application>
  <PresentationFormat>Předvádění na obrazovce (4:3)</PresentationFormat>
  <Paragraphs>49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0" baseType="lpstr">
      <vt:lpstr>Arial</vt:lpstr>
      <vt:lpstr>Calibri</vt:lpstr>
      <vt:lpstr>Wingdings</vt:lpstr>
      <vt:lpstr>1_Motiv sady Office</vt:lpstr>
      <vt:lpstr>Ochranné prvky</vt:lpstr>
      <vt:lpstr>Prezentace aplikace PowerPoint</vt:lpstr>
      <vt:lpstr>Nařízení 2016/161(EU)</vt:lpstr>
      <vt:lpstr>Prezentace aplikace PowerPoint</vt:lpstr>
      <vt:lpstr>Program: 10:00 – 10:15   Úvodní slovo Mg. Apolena Jonášová 10:15 – 12:00   Fanny Trenteseaux, European Medicines Verification                               Organisation (EMVO) Onboarding proces: requirements, duration, individual steps  Onboarding partner: legal basis, activities, obligations/responsibilities Scope of data entered into the EU hub by manufacturer/MAH  Discussion                                   12:00-13:00 Přestávka   13:00 – 14:00 Mgr. Jakub Dvořáček, Národní organizace pro                               ověřování léčiv (NOOL ) Požadavky a proces připojení výrobců a držitelů rozhodnutí o registraci </vt:lpstr>
      <vt:lpstr>Děkuji za pozornost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Jonášová Apolena</cp:lastModifiedBy>
  <cp:revision>267</cp:revision>
  <cp:lastPrinted>2017-09-25T12:24:22Z</cp:lastPrinted>
  <dcterms:created xsi:type="dcterms:W3CDTF">2012-11-07T12:54:42Z</dcterms:created>
  <dcterms:modified xsi:type="dcterms:W3CDTF">2018-04-09T21:15:07Z</dcterms:modified>
</cp:coreProperties>
</file>