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4"/>
  </p:notesMasterIdLst>
  <p:handoutMasterIdLst>
    <p:handoutMasterId r:id="rId25"/>
  </p:handoutMasterIdLst>
  <p:sldIdLst>
    <p:sldId id="256" r:id="rId3"/>
    <p:sldId id="257"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3" r:id="rId18"/>
    <p:sldId id="274" r:id="rId19"/>
    <p:sldId id="275" r:id="rId20"/>
    <p:sldId id="276" r:id="rId21"/>
    <p:sldId id="277" r:id="rId22"/>
    <p:sldId id="259" r:id="rId2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rátký Jakub" initials="KJ" lastIdx="1" clrIdx="0">
    <p:extLst>
      <p:ext uri="{19B8F6BF-5375-455C-9EA6-DF929625EA0E}">
        <p15:presenceInfo xmlns:p15="http://schemas.microsoft.com/office/powerpoint/2012/main" userId="S-1-5-21-1614814893-317983605-1846952604-1606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144" y="102"/>
      </p:cViewPr>
      <p:guideLst>
        <p:guide orient="horz" pos="2160"/>
        <p:guide pos="2880"/>
      </p:guideLst>
    </p:cSldViewPr>
  </p:slideViewPr>
  <p:notesTextViewPr>
    <p:cViewPr>
      <p:scale>
        <a:sx n="100" d="100"/>
        <a:sy n="100" d="100"/>
      </p:scale>
      <p:origin x="0" y="0"/>
    </p:cViewPr>
  </p:notesTextViewPr>
  <p:gridSpacing cx="45005" cy="45005"/>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commentAuthors" Target="commentAuthor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cs-CZ" dirty="0"/>
              <a:t>Název prezentace</a:t>
            </a:r>
          </a:p>
        </p:txBody>
      </p:sp>
      <p:sp>
        <p:nvSpPr>
          <p:cNvPr id="3" name="Zástupný symbol pro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0903745-04E8-42A2-A8D1-9C706D111395}" type="datetimeFigureOut">
              <a:rPr lang="cs-CZ" smtClean="0"/>
              <a:pPr/>
              <a:t>3.4.2018</a:t>
            </a:fld>
            <a:endParaRPr lang="cs-CZ" dirty="0"/>
          </a:p>
        </p:txBody>
      </p:sp>
      <p:sp>
        <p:nvSpPr>
          <p:cNvPr id="4" name="Zástupný symbol pro zápatí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r>
              <a:rPr lang="cs-CZ" dirty="0"/>
              <a:t>© 2012  STÁTNÍ ÚSTAV PRO KONTROLU LÉČIV</a:t>
            </a:r>
          </a:p>
        </p:txBody>
      </p:sp>
      <p:sp>
        <p:nvSpPr>
          <p:cNvPr id="5" name="Zástupný symbol pro číslo snímk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C8EF29E-2275-4AD4-85BB-1A64B48EAF92}" type="slidenum">
              <a:rPr lang="cs-CZ" smtClean="0"/>
              <a:pPr/>
              <a:t>‹#›</a:t>
            </a:fld>
            <a:endParaRPr lang="cs-CZ" dirty="0"/>
          </a:p>
        </p:txBody>
      </p:sp>
    </p:spTree>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cs-CZ" dirty="0"/>
              <a:t>Název prezentace</a:t>
            </a:r>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5EF19A-23EF-42A5-8937-4D562DAA8374}" type="datetimeFigureOut">
              <a:rPr lang="cs-CZ" smtClean="0"/>
              <a:pPr/>
              <a:t>3.4.2018</a:t>
            </a:fld>
            <a:endParaRPr lang="cs-CZ" dirty="0"/>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cs-CZ" dirty="0"/>
              <a:t>© 2012  STÁTNÍ ÚSTAV PRO KONTROLU LÉČIV</a:t>
            </a:r>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0DD6C48-1BDB-489B-90ED-5BA449E5A48F}" type="slidenum">
              <a:rPr lang="cs-CZ" smtClean="0"/>
              <a:pPr/>
              <a:t>‹#›</a:t>
            </a:fld>
            <a:endParaRPr lang="cs-CZ" dirty="0"/>
          </a:p>
        </p:txBody>
      </p:sp>
    </p:spTree>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a:t>Klepnutím lze upravit styl předlohy nadpisů.</a:t>
            </a:r>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a:t>Klepnutím lze upravit styl předlohy podnadpisů.</a:t>
            </a:r>
          </a:p>
        </p:txBody>
      </p:sp>
      <p:sp>
        <p:nvSpPr>
          <p:cNvPr id="4" name="Zástupný symbol pro datum 3"/>
          <p:cNvSpPr>
            <a:spLocks noGrp="1"/>
          </p:cNvSpPr>
          <p:nvPr>
            <p:ph type="dt" sz="half" idx="10"/>
          </p:nvPr>
        </p:nvSpPr>
        <p:spPr/>
        <p:txBody>
          <a:bodyPr/>
          <a:lstStyle/>
          <a:p>
            <a:fld id="{343F6E72-4F2C-48AE-B4A9-0C70193C6FB8}" type="datetime1">
              <a:rPr lang="cs-CZ" smtClean="0"/>
              <a:pPr/>
              <a:t>3.4.2018</a:t>
            </a:fld>
            <a:endParaRPr lang="cs-CZ" dirty="0"/>
          </a:p>
        </p:txBody>
      </p:sp>
      <p:sp>
        <p:nvSpPr>
          <p:cNvPr id="5" name="Zástupný symbol pro zápatí 4"/>
          <p:cNvSpPr>
            <a:spLocks noGrp="1"/>
          </p:cNvSpPr>
          <p:nvPr>
            <p:ph type="ftr" sz="quarter" idx="11"/>
          </p:nvPr>
        </p:nvSpPr>
        <p:spPr/>
        <p:txBody>
          <a:bodyPr/>
          <a:lstStyle/>
          <a:p>
            <a:r>
              <a:rPr lang="cs-CZ" dirty="0"/>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dirty="0"/>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lvl1pPr>
              <a:buFontTx/>
              <a:buBlip>
                <a:blip r:embed="rId2"/>
              </a:buBlip>
              <a:defRPr/>
            </a:lvl1pPr>
          </a:lstStyle>
          <a:p>
            <a:pPr lvl="0"/>
            <a:r>
              <a:rPr lang="cs-CZ" dirty="0"/>
              <a:t>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p:cNvSpPr>
            <a:spLocks noGrp="1"/>
          </p:cNvSpPr>
          <p:nvPr>
            <p:ph type="dt" sz="half" idx="10"/>
          </p:nvPr>
        </p:nvSpPr>
        <p:spPr/>
        <p:txBody>
          <a:bodyPr/>
          <a:lstStyle/>
          <a:p>
            <a:fld id="{59B9BA2A-43F6-4061-AED7-E62762290BFF}" type="datetime1">
              <a:rPr lang="cs-CZ" smtClean="0"/>
              <a:pPr/>
              <a:t>3.4.2018</a:t>
            </a:fld>
            <a:endParaRPr lang="cs-CZ" dirty="0"/>
          </a:p>
        </p:txBody>
      </p:sp>
      <p:sp>
        <p:nvSpPr>
          <p:cNvPr id="5" name="Zástupný symbol pro zápatí 4"/>
          <p:cNvSpPr>
            <a:spLocks noGrp="1"/>
          </p:cNvSpPr>
          <p:nvPr>
            <p:ph type="ftr" sz="quarter" idx="11"/>
          </p:nvPr>
        </p:nvSpPr>
        <p:spPr/>
        <p:txBody>
          <a:bodyPr/>
          <a:lstStyle/>
          <a:p>
            <a:r>
              <a:rPr lang="cs-CZ" dirty="0"/>
              <a:t>© 2012  STÁTNÍ ÚSTAV PRO KONTROLU LÉČIV</a:t>
            </a:r>
          </a:p>
        </p:txBody>
      </p:sp>
      <p:sp>
        <p:nvSpPr>
          <p:cNvPr id="6" name="Zástupný symbol pro číslo snímku 5"/>
          <p:cNvSpPr>
            <a:spLocks noGrp="1"/>
          </p:cNvSpPr>
          <p:nvPr>
            <p:ph type="sldNum" sz="quarter" idx="12"/>
          </p:nvPr>
        </p:nvSpPr>
        <p:spPr/>
        <p:txBody>
          <a:bodyPr anchor="t"/>
          <a:lstStyle/>
          <a:p>
            <a:fld id="{3F7E86AA-FCC7-45ED-BAA9-A02C04DFE918}" type="slidenum">
              <a:rPr lang="cs-CZ" smtClean="0"/>
              <a:pPr/>
              <a:t>‹#›</a:t>
            </a:fld>
            <a:endParaRPr lang="cs-CZ" dirty="0"/>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Klepnutím lze upravit styl předlohy nadpisů.</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BFEADFFD-4C67-44FD-AFE8-6CF57975F52F}" type="datetime1">
              <a:rPr lang="cs-CZ" smtClean="0"/>
              <a:pPr/>
              <a:t>3.4.2018</a:t>
            </a:fld>
            <a:endParaRPr lang="cs-CZ" dirty="0"/>
          </a:p>
        </p:txBody>
      </p:sp>
      <p:sp>
        <p:nvSpPr>
          <p:cNvPr id="5" name="Zástupný symbol pro zápatí 4"/>
          <p:cNvSpPr>
            <a:spLocks noGrp="1"/>
          </p:cNvSpPr>
          <p:nvPr>
            <p:ph type="ftr" sz="quarter" idx="11"/>
          </p:nvPr>
        </p:nvSpPr>
        <p:spPr/>
        <p:txBody>
          <a:bodyPr/>
          <a:lstStyle/>
          <a:p>
            <a:r>
              <a:rPr lang="cs-CZ" dirty="0"/>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dirty="0"/>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25D84FD6-796C-45D6-BA2A-457353B48F4D}" type="datetime1">
              <a:rPr lang="cs-CZ" smtClean="0"/>
              <a:pPr/>
              <a:t>3.4.2018</a:t>
            </a:fld>
            <a:endParaRPr lang="cs-CZ" dirty="0"/>
          </a:p>
        </p:txBody>
      </p:sp>
      <p:sp>
        <p:nvSpPr>
          <p:cNvPr id="6" name="Zástupný symbol pro zápatí 5"/>
          <p:cNvSpPr>
            <a:spLocks noGrp="1"/>
          </p:cNvSpPr>
          <p:nvPr>
            <p:ph type="ftr" sz="quarter" idx="11"/>
          </p:nvPr>
        </p:nvSpPr>
        <p:spPr/>
        <p:txBody>
          <a:bodyPr/>
          <a:lstStyle/>
          <a:p>
            <a:r>
              <a:rPr lang="cs-CZ" dirty="0"/>
              <a:t>© 2012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dirty="0"/>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a:t>Klepnutím lze upravit styl předlohy nadpisů.</a:t>
            </a:r>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Klepnutím lze upravit styly předlohy textu.</a:t>
            </a:r>
          </a:p>
        </p:txBody>
      </p:sp>
      <p:sp>
        <p:nvSpPr>
          <p:cNvPr id="4" name="Zástupný symbol pro obsah 3"/>
          <p:cNvSpPr>
            <a:spLocks noGrp="1"/>
          </p:cNvSpPr>
          <p:nvPr>
            <p:ph sz="half" idx="2"/>
          </p:nvPr>
        </p:nvSpPr>
        <p:spPr>
          <a:xfrm>
            <a:off x="457200" y="2854800"/>
            <a:ext cx="4040188"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a:t>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6" name="Zástupný symbol pro obsah 5"/>
          <p:cNvSpPr>
            <a:spLocks noGrp="1"/>
          </p:cNvSpPr>
          <p:nvPr>
            <p:ph sz="quarter" idx="4"/>
          </p:nvPr>
        </p:nvSpPr>
        <p:spPr>
          <a:xfrm>
            <a:off x="4645025" y="2854800"/>
            <a:ext cx="4041775"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11B55591-CD93-4EDB-A5A0-209775723B24}" type="datetime1">
              <a:rPr lang="cs-CZ" smtClean="0"/>
              <a:pPr/>
              <a:t>3.4.2018</a:t>
            </a:fld>
            <a:endParaRPr lang="cs-CZ" dirty="0"/>
          </a:p>
        </p:txBody>
      </p:sp>
      <p:sp>
        <p:nvSpPr>
          <p:cNvPr id="8" name="Zástupný symbol pro zápatí 7"/>
          <p:cNvSpPr>
            <a:spLocks noGrp="1"/>
          </p:cNvSpPr>
          <p:nvPr>
            <p:ph type="ftr" sz="quarter" idx="11"/>
          </p:nvPr>
        </p:nvSpPr>
        <p:spPr/>
        <p:txBody>
          <a:bodyPr/>
          <a:lstStyle/>
          <a:p>
            <a:r>
              <a:rPr lang="cs-CZ" dirty="0"/>
              <a:t>© 2012  STÁTNÍ ÚSTAV PRO KONTROLU LÉČIV</a:t>
            </a:r>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dirty="0"/>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1120C1DF-DD4D-4AC8-8A41-F7756179ED69}" type="datetime1">
              <a:rPr lang="cs-CZ" smtClean="0"/>
              <a:pPr/>
              <a:t>3.4.2018</a:t>
            </a:fld>
            <a:endParaRPr lang="cs-CZ" dirty="0"/>
          </a:p>
        </p:txBody>
      </p:sp>
      <p:sp>
        <p:nvSpPr>
          <p:cNvPr id="4" name="Zástupný symbol pro zápatí 3"/>
          <p:cNvSpPr>
            <a:spLocks noGrp="1"/>
          </p:cNvSpPr>
          <p:nvPr>
            <p:ph type="ftr" sz="quarter" idx="11"/>
          </p:nvPr>
        </p:nvSpPr>
        <p:spPr/>
        <p:txBody>
          <a:bodyPr/>
          <a:lstStyle/>
          <a:p>
            <a:r>
              <a:rPr lang="cs-CZ" dirty="0"/>
              <a:t>© 2012  STÁTNÍ ÚSTAV PRO KONTROLU LÉČIV</a:t>
            </a:r>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dirty="0"/>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8E9CD3E-19E8-4D42-ACDA-69C8ACEA3872}" type="datetime1">
              <a:rPr lang="cs-CZ" smtClean="0"/>
              <a:pPr/>
              <a:t>3.4.2018</a:t>
            </a:fld>
            <a:endParaRPr lang="cs-CZ" dirty="0"/>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dirty="0"/>
              <a:t>© 2012  STÁTNÍ ÚSTAV PRO KONTROLU LÉČIV</a:t>
            </a:r>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hf hdr="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a:t>Klepnutím lze upravit styl předlohy nadpisů.</a:t>
            </a:r>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5F64A2A2-A43B-45B4-94EB-C1CE2457CA9B}" type="datetime1">
              <a:rPr lang="cs-CZ" smtClean="0"/>
              <a:pPr/>
              <a:t>3.4.2018</a:t>
            </a:fld>
            <a:endParaRPr lang="cs-CZ" dirty="0"/>
          </a:p>
        </p:txBody>
      </p:sp>
      <p:sp>
        <p:nvSpPr>
          <p:cNvPr id="6" name="Zástupný symbol pro zápatí 5"/>
          <p:cNvSpPr>
            <a:spLocks noGrp="1"/>
          </p:cNvSpPr>
          <p:nvPr>
            <p:ph type="ftr" sz="quarter" idx="11"/>
          </p:nvPr>
        </p:nvSpPr>
        <p:spPr/>
        <p:txBody>
          <a:bodyPr/>
          <a:lstStyle/>
          <a:p>
            <a:r>
              <a:rPr lang="cs-CZ" dirty="0"/>
              <a:t>© 2012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dirty="0"/>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Klepnutím lze upravit styl předlohy nadpisů.</a:t>
            </a:r>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dirty="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C5123595-F971-4B97-AB34-3173BCBA7DD5}" type="datetime1">
              <a:rPr lang="cs-CZ" smtClean="0"/>
              <a:pPr/>
              <a:t>3.4.2018</a:t>
            </a:fld>
            <a:endParaRPr lang="cs-CZ" dirty="0"/>
          </a:p>
        </p:txBody>
      </p:sp>
      <p:sp>
        <p:nvSpPr>
          <p:cNvPr id="6" name="Zástupný symbol pro zápatí 5"/>
          <p:cNvSpPr>
            <a:spLocks noGrp="1"/>
          </p:cNvSpPr>
          <p:nvPr>
            <p:ph type="ftr" sz="quarter" idx="11"/>
          </p:nvPr>
        </p:nvSpPr>
        <p:spPr/>
        <p:txBody>
          <a:bodyPr/>
          <a:lstStyle/>
          <a:p>
            <a:r>
              <a:rPr lang="cs-CZ" dirty="0"/>
              <a:t>© 2012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dirty="0"/>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3AFD268-035A-4716-B9A8-685C11317FE3}" type="datetime1">
              <a:rPr lang="cs-CZ" smtClean="0"/>
              <a:pPr/>
              <a:t>3.4.2018</a:t>
            </a:fld>
            <a:endParaRPr lang="cs-CZ" dirty="0"/>
          </a:p>
        </p:txBody>
      </p:sp>
      <p:sp>
        <p:nvSpPr>
          <p:cNvPr id="5" name="Zástupný symbol pro zápatí 4"/>
          <p:cNvSpPr>
            <a:spLocks noGrp="1"/>
          </p:cNvSpPr>
          <p:nvPr>
            <p:ph type="ftr" sz="quarter" idx="11"/>
          </p:nvPr>
        </p:nvSpPr>
        <p:spPr/>
        <p:txBody>
          <a:bodyPr/>
          <a:lstStyle/>
          <a:p>
            <a:r>
              <a:rPr lang="cs-CZ" dirty="0"/>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dirty="0"/>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7E60A95D-4476-4CB5-8D11-050989B1E8B0}" type="datetime1">
              <a:rPr lang="cs-CZ" smtClean="0"/>
              <a:pPr/>
              <a:t>3.4.2018</a:t>
            </a:fld>
            <a:endParaRPr lang="cs-CZ" dirty="0"/>
          </a:p>
        </p:txBody>
      </p:sp>
      <p:sp>
        <p:nvSpPr>
          <p:cNvPr id="5" name="Zástupný symbol pro zápatí 4"/>
          <p:cNvSpPr>
            <a:spLocks noGrp="1"/>
          </p:cNvSpPr>
          <p:nvPr>
            <p:ph type="ftr" sz="quarter" idx="11"/>
          </p:nvPr>
        </p:nvSpPr>
        <p:spPr/>
        <p:txBody>
          <a:bodyPr/>
          <a:lstStyle/>
          <a:p>
            <a:r>
              <a:rPr lang="cs-CZ" dirty="0"/>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dirty="0"/>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a:t>Klepnutím lze upravit styl předlohy nadpisů.</a:t>
            </a:r>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a:t>Klepnutím lze upravit styl předlohy podnadpisů.</a:t>
            </a:r>
          </a:p>
        </p:txBody>
      </p:sp>
      <p:sp>
        <p:nvSpPr>
          <p:cNvPr id="4" name="Zástupný symbol pro datum 3"/>
          <p:cNvSpPr>
            <a:spLocks noGrp="1"/>
          </p:cNvSpPr>
          <p:nvPr>
            <p:ph type="dt" sz="half" idx="10"/>
          </p:nvPr>
        </p:nvSpPr>
        <p:spPr/>
        <p:txBody>
          <a:bodyPr/>
          <a:lstStyle/>
          <a:p>
            <a:fld id="{343F6E72-4F2C-48AE-B4A9-0C70193C6FB8}" type="datetime1">
              <a:rPr lang="cs-CZ" smtClean="0"/>
              <a:pPr/>
              <a:t>3.4.2018</a:t>
            </a:fld>
            <a:endParaRPr lang="cs-CZ" dirty="0"/>
          </a:p>
        </p:txBody>
      </p:sp>
      <p:sp>
        <p:nvSpPr>
          <p:cNvPr id="5" name="Zástupný symbol pro zápatí 4"/>
          <p:cNvSpPr>
            <a:spLocks noGrp="1"/>
          </p:cNvSpPr>
          <p:nvPr>
            <p:ph type="ftr" sz="quarter" idx="11"/>
          </p:nvPr>
        </p:nvSpPr>
        <p:spPr/>
        <p:txBody>
          <a:bodyPr/>
          <a:lstStyle/>
          <a:p>
            <a:r>
              <a:rPr lang="cs-CZ" dirty="0"/>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dirty="0"/>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59B9BA2A-43F6-4061-AED7-E62762290BFF}" type="datetime1">
              <a:rPr lang="cs-CZ" smtClean="0"/>
              <a:pPr/>
              <a:t>3.4.2018</a:t>
            </a:fld>
            <a:endParaRPr lang="cs-CZ" dirty="0"/>
          </a:p>
        </p:txBody>
      </p:sp>
      <p:sp>
        <p:nvSpPr>
          <p:cNvPr id="5" name="Zástupný symbol pro zápatí 4"/>
          <p:cNvSpPr>
            <a:spLocks noGrp="1"/>
          </p:cNvSpPr>
          <p:nvPr>
            <p:ph type="ftr" sz="quarter" idx="11"/>
          </p:nvPr>
        </p:nvSpPr>
        <p:spPr/>
        <p:txBody>
          <a:bodyPr/>
          <a:lstStyle/>
          <a:p>
            <a:r>
              <a:rPr lang="cs-CZ" dirty="0"/>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dirty="0"/>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Klepnutím lze upravit styl předlohy nadpisů.</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BFEADFFD-4C67-44FD-AFE8-6CF57975F52F}" type="datetime1">
              <a:rPr lang="cs-CZ" smtClean="0"/>
              <a:pPr/>
              <a:t>3.4.2018</a:t>
            </a:fld>
            <a:endParaRPr lang="cs-CZ" dirty="0"/>
          </a:p>
        </p:txBody>
      </p:sp>
      <p:sp>
        <p:nvSpPr>
          <p:cNvPr id="5" name="Zástupný symbol pro zápatí 4"/>
          <p:cNvSpPr>
            <a:spLocks noGrp="1"/>
          </p:cNvSpPr>
          <p:nvPr>
            <p:ph type="ftr" sz="quarter" idx="11"/>
          </p:nvPr>
        </p:nvSpPr>
        <p:spPr/>
        <p:txBody>
          <a:bodyPr/>
          <a:lstStyle/>
          <a:p>
            <a:r>
              <a:rPr lang="cs-CZ" dirty="0"/>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dirty="0"/>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25D84FD6-796C-45D6-BA2A-457353B48F4D}" type="datetime1">
              <a:rPr lang="cs-CZ" smtClean="0"/>
              <a:pPr/>
              <a:t>3.4.2018</a:t>
            </a:fld>
            <a:endParaRPr lang="cs-CZ" dirty="0"/>
          </a:p>
        </p:txBody>
      </p:sp>
      <p:sp>
        <p:nvSpPr>
          <p:cNvPr id="6" name="Zástupný symbol pro zápatí 5"/>
          <p:cNvSpPr>
            <a:spLocks noGrp="1"/>
          </p:cNvSpPr>
          <p:nvPr>
            <p:ph type="ftr" sz="quarter" idx="11"/>
          </p:nvPr>
        </p:nvSpPr>
        <p:spPr/>
        <p:txBody>
          <a:bodyPr/>
          <a:lstStyle/>
          <a:p>
            <a:r>
              <a:rPr lang="cs-CZ" dirty="0"/>
              <a:t>© 2012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dirty="0"/>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a:t>Klepnutím lze upravit styl předlohy nadpisů.</a:t>
            </a:r>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Klepnutím lze upravit styly předlohy textu.</a:t>
            </a:r>
          </a:p>
        </p:txBody>
      </p:sp>
      <p:sp>
        <p:nvSpPr>
          <p:cNvPr id="4" name="Zástupný symbol pro obsah 3"/>
          <p:cNvSpPr>
            <a:spLocks noGrp="1"/>
          </p:cNvSpPr>
          <p:nvPr>
            <p:ph sz="half" idx="2"/>
          </p:nvPr>
        </p:nvSpPr>
        <p:spPr>
          <a:xfrm>
            <a:off x="457200" y="2843934"/>
            <a:ext cx="4040188"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a:t>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6" name="Zástupný symbol pro obsah 5"/>
          <p:cNvSpPr>
            <a:spLocks noGrp="1"/>
          </p:cNvSpPr>
          <p:nvPr>
            <p:ph sz="quarter" idx="4"/>
          </p:nvPr>
        </p:nvSpPr>
        <p:spPr>
          <a:xfrm>
            <a:off x="4645025" y="2843934"/>
            <a:ext cx="4041775"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11B55591-CD93-4EDB-A5A0-209775723B24}" type="datetime1">
              <a:rPr lang="cs-CZ" smtClean="0"/>
              <a:pPr/>
              <a:t>3.4.2018</a:t>
            </a:fld>
            <a:endParaRPr lang="cs-CZ" dirty="0"/>
          </a:p>
        </p:txBody>
      </p:sp>
      <p:sp>
        <p:nvSpPr>
          <p:cNvPr id="8" name="Zástupný symbol pro zápatí 7"/>
          <p:cNvSpPr>
            <a:spLocks noGrp="1"/>
          </p:cNvSpPr>
          <p:nvPr>
            <p:ph type="ftr" sz="quarter" idx="11"/>
          </p:nvPr>
        </p:nvSpPr>
        <p:spPr/>
        <p:txBody>
          <a:bodyPr/>
          <a:lstStyle/>
          <a:p>
            <a:r>
              <a:rPr lang="cs-CZ" dirty="0"/>
              <a:t>© 2012  STÁTNÍ ÚSTAV PRO KONTROLU LÉČIV</a:t>
            </a:r>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dirty="0"/>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1120C1DF-DD4D-4AC8-8A41-F7756179ED69}" type="datetime1">
              <a:rPr lang="cs-CZ" smtClean="0"/>
              <a:pPr/>
              <a:t>3.4.2018</a:t>
            </a:fld>
            <a:endParaRPr lang="cs-CZ" dirty="0"/>
          </a:p>
        </p:txBody>
      </p:sp>
      <p:sp>
        <p:nvSpPr>
          <p:cNvPr id="4" name="Zástupný symbol pro zápatí 3"/>
          <p:cNvSpPr>
            <a:spLocks noGrp="1"/>
          </p:cNvSpPr>
          <p:nvPr>
            <p:ph type="ftr" sz="quarter" idx="11"/>
          </p:nvPr>
        </p:nvSpPr>
        <p:spPr/>
        <p:txBody>
          <a:bodyPr/>
          <a:lstStyle/>
          <a:p>
            <a:r>
              <a:rPr lang="cs-CZ" dirty="0"/>
              <a:t>© 2012  STÁTNÍ ÚSTAV PRO KONTROLU LÉČIV</a:t>
            </a:r>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dirty="0"/>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8E9CD3E-19E8-4D42-ACDA-69C8ACEA3872}" type="datetime1">
              <a:rPr lang="cs-CZ" smtClean="0"/>
              <a:pPr/>
              <a:t>3.4.2018</a:t>
            </a:fld>
            <a:endParaRPr lang="cs-CZ" dirty="0"/>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dirty="0"/>
              <a:t>© 2012  STÁTNÍ ÚSTAV PRO KONTROLU LÉČIV</a:t>
            </a:r>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hf hdr="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a:t>Klepnutím lze upravit styl předlohy nadpisů.</a:t>
            </a:r>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5F64A2A2-A43B-45B4-94EB-C1CE2457CA9B}" type="datetime1">
              <a:rPr lang="cs-CZ" smtClean="0"/>
              <a:pPr/>
              <a:t>3.4.2018</a:t>
            </a:fld>
            <a:endParaRPr lang="cs-CZ" dirty="0"/>
          </a:p>
        </p:txBody>
      </p:sp>
      <p:sp>
        <p:nvSpPr>
          <p:cNvPr id="6" name="Zástupný symbol pro zápatí 5"/>
          <p:cNvSpPr>
            <a:spLocks noGrp="1"/>
          </p:cNvSpPr>
          <p:nvPr>
            <p:ph type="ftr" sz="quarter" idx="11"/>
          </p:nvPr>
        </p:nvSpPr>
        <p:spPr/>
        <p:txBody>
          <a:bodyPr/>
          <a:lstStyle/>
          <a:p>
            <a:r>
              <a:rPr lang="cs-CZ" dirty="0"/>
              <a:t>© 2012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dirty="0"/>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Klepnutím lze upravit styl předlohy nadpisů.</a:t>
            </a:r>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dirty="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C5123595-F971-4B97-AB34-3173BCBA7DD5}" type="datetime1">
              <a:rPr lang="cs-CZ" smtClean="0"/>
              <a:pPr/>
              <a:t>3.4.2018</a:t>
            </a:fld>
            <a:endParaRPr lang="cs-CZ" dirty="0"/>
          </a:p>
        </p:txBody>
      </p:sp>
      <p:sp>
        <p:nvSpPr>
          <p:cNvPr id="6" name="Zástupný symbol pro zápatí 5"/>
          <p:cNvSpPr>
            <a:spLocks noGrp="1"/>
          </p:cNvSpPr>
          <p:nvPr>
            <p:ph type="ftr" sz="quarter" idx="11"/>
          </p:nvPr>
        </p:nvSpPr>
        <p:spPr/>
        <p:txBody>
          <a:bodyPr/>
          <a:lstStyle/>
          <a:p>
            <a:r>
              <a:rPr lang="cs-CZ" dirty="0"/>
              <a:t>© 2012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dirty="0"/>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3AFD268-035A-4716-B9A8-685C11317FE3}" type="datetime1">
              <a:rPr lang="cs-CZ" smtClean="0"/>
              <a:pPr/>
              <a:t>3.4.2018</a:t>
            </a:fld>
            <a:endParaRPr lang="cs-CZ" dirty="0"/>
          </a:p>
        </p:txBody>
      </p:sp>
      <p:sp>
        <p:nvSpPr>
          <p:cNvPr id="5" name="Zástupný symbol pro zápatí 4"/>
          <p:cNvSpPr>
            <a:spLocks noGrp="1"/>
          </p:cNvSpPr>
          <p:nvPr>
            <p:ph type="ftr" sz="quarter" idx="11"/>
          </p:nvPr>
        </p:nvSpPr>
        <p:spPr/>
        <p:txBody>
          <a:bodyPr/>
          <a:lstStyle/>
          <a:p>
            <a:r>
              <a:rPr lang="cs-CZ" dirty="0"/>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dirty="0"/>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7E60A95D-4476-4CB5-8D11-050989B1E8B0}" type="datetime1">
              <a:rPr lang="cs-CZ" smtClean="0"/>
              <a:pPr/>
              <a:t>3.4.2018</a:t>
            </a:fld>
            <a:endParaRPr lang="cs-CZ" dirty="0"/>
          </a:p>
        </p:txBody>
      </p:sp>
      <p:sp>
        <p:nvSpPr>
          <p:cNvPr id="5" name="Zástupný symbol pro zápatí 4"/>
          <p:cNvSpPr>
            <a:spLocks noGrp="1"/>
          </p:cNvSpPr>
          <p:nvPr>
            <p:ph type="ftr" sz="quarter" idx="11"/>
          </p:nvPr>
        </p:nvSpPr>
        <p:spPr/>
        <p:txBody>
          <a:bodyPr/>
          <a:lstStyle/>
          <a:p>
            <a:r>
              <a:rPr lang="cs-CZ" dirty="0"/>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dirty="0"/>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w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4.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6.wmf"/><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5.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a:t>Klepnutím lze upravit styl předlohy nadpisů.</a:t>
            </a:r>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a:t> 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tx1"/>
                </a:solidFill>
              </a:defRPr>
            </a:lvl1pPr>
          </a:lstStyle>
          <a:p>
            <a:fld id="{6C86800F-7305-4608-881B-BCDECED6B3A4}" type="datetime1">
              <a:rPr lang="cs-CZ" smtClean="0"/>
              <a:pPr/>
              <a:t>3.4.2018</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dirty="0"/>
              <a:t>© 2012  STÁTNÍ ÚSTAV PRO KONTROLU LÉČIV</a:t>
            </a:r>
          </a:p>
        </p:txBody>
      </p:sp>
      <p:sp>
        <p:nvSpPr>
          <p:cNvPr id="6" name="Zástupný symbol pro číslo snímku 5"/>
          <p:cNvSpPr>
            <a:spLocks noGrp="1"/>
          </p:cNvSpPr>
          <p:nvPr>
            <p:ph type="sldNum" sz="quarter" idx="4"/>
          </p:nvPr>
        </p:nvSpPr>
        <p:spPr>
          <a:xfrm>
            <a:off x="7560000" y="540000"/>
            <a:ext cx="1080000" cy="216000"/>
          </a:xfrm>
          <a:prstGeom prst="rect">
            <a:avLst/>
          </a:prstGeom>
        </p:spPr>
        <p:txBody>
          <a:bodyPr vert="horz" lIns="0" tIns="0" rIns="0" bIns="0" rtlCol="0" anchor="t" anchorCtr="0"/>
          <a:lstStyle>
            <a:lvl1pPr algn="r">
              <a:defRPr sz="900" b="0">
                <a:solidFill>
                  <a:schemeClr val="tx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3" cstate="print"/>
          <a:stretch>
            <a:fillRect/>
          </a:stretch>
        </p:blipFill>
        <p:spPr>
          <a:xfrm>
            <a:off x="457200" y="457200"/>
            <a:ext cx="1440000"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p:transition>
  <p:hf hdr="0"/>
  <p:txStyles>
    <p:titleStyle>
      <a:lvl1pPr algn="l" defTabSz="914400" rtl="0" eaLnBrk="1" latinLnBrk="0" hangingPunct="1">
        <a:spcBef>
          <a:spcPct val="0"/>
        </a:spcBef>
        <a:buNone/>
        <a:defRPr sz="3200" b="1" kern="1200">
          <a:solidFill>
            <a:schemeClr val="tx1"/>
          </a:solidFill>
          <a:latin typeface="+mj-lt"/>
          <a:ea typeface="+mj-ea"/>
          <a:cs typeface="+mj-cs"/>
        </a:defRPr>
      </a:lvl1pPr>
    </p:titleStyle>
    <p:bodyStyle>
      <a:lvl1pPr marL="342900" indent="-342900" algn="l" defTabSz="914400" rtl="0" eaLnBrk="1" latinLnBrk="0" hangingPunct="1">
        <a:spcBef>
          <a:spcPct val="20000"/>
        </a:spcBef>
        <a:buFontTx/>
        <a:buBlip>
          <a:blip r:embed="rId14"/>
        </a:buBlip>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a:t>Klepnutím lze upravit styl předlohy nadpisů.</a:t>
            </a:r>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a:t> 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bg1"/>
                </a:solidFill>
              </a:defRPr>
            </a:lvl1pPr>
          </a:lstStyle>
          <a:p>
            <a:fld id="{6C86800F-7305-4608-881B-BCDECED6B3A4}" type="datetime1">
              <a:rPr lang="cs-CZ" smtClean="0"/>
              <a:pPr/>
              <a:t>3.4.2018</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bg1"/>
                </a:solidFill>
              </a:defRPr>
            </a:lvl1pPr>
          </a:lstStyle>
          <a:p>
            <a:r>
              <a:rPr lang="cs-CZ" dirty="0"/>
              <a:t>© 2012  STÁTNÍ ÚSTAV PRO KONTROLU LÉČIV</a:t>
            </a:r>
          </a:p>
        </p:txBody>
      </p:sp>
      <p:sp>
        <p:nvSpPr>
          <p:cNvPr id="6" name="Zástupný symbol pro číslo snímku 5"/>
          <p:cNvSpPr>
            <a:spLocks noGrp="1"/>
          </p:cNvSpPr>
          <p:nvPr>
            <p:ph type="sldNum" sz="quarter" idx="4"/>
          </p:nvPr>
        </p:nvSpPr>
        <p:spPr>
          <a:xfrm>
            <a:off x="7560000" y="512700"/>
            <a:ext cx="1080000" cy="216000"/>
          </a:xfrm>
          <a:prstGeom prst="rect">
            <a:avLst/>
          </a:prstGeom>
        </p:spPr>
        <p:txBody>
          <a:bodyPr vert="horz" lIns="0" tIns="0" rIns="0" bIns="0" rtlCol="0" anchor="t" anchorCtr="0"/>
          <a:lstStyle>
            <a:lvl1pPr algn="r">
              <a:defRPr sz="900" b="0">
                <a:solidFill>
                  <a:schemeClr val="bg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4" cstate="print"/>
          <a:stretch>
            <a:fillRect/>
          </a:stretch>
        </p:blipFill>
        <p:spPr>
          <a:xfrm>
            <a:off x="457201" y="457200"/>
            <a:ext cx="1439998"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p:transition>
  <p:hf hdr="0"/>
  <p:txStyles>
    <p:titleStyle>
      <a:lvl1pPr algn="l" defTabSz="914400" rtl="0" eaLnBrk="1" latinLnBrk="0" hangingPunct="1">
        <a:spcBef>
          <a:spcPct val="0"/>
        </a:spcBef>
        <a:buNone/>
        <a:defRPr sz="3200" b="1" kern="1200">
          <a:solidFill>
            <a:schemeClr val="bg1"/>
          </a:solidFill>
          <a:latin typeface="+mj-lt"/>
          <a:ea typeface="+mj-ea"/>
          <a:cs typeface="+mj-cs"/>
        </a:defRPr>
      </a:lvl1pPr>
    </p:titleStyle>
    <p:bodyStyle>
      <a:lvl1pPr marL="342900" indent="-342900" algn="l" defTabSz="914400" rtl="0" eaLnBrk="1" latinLnBrk="0" hangingPunct="1">
        <a:spcBef>
          <a:spcPct val="20000"/>
        </a:spcBef>
        <a:buFontTx/>
        <a:buBlip>
          <a:blip r:embed="rId15"/>
        </a:buBlip>
        <a:defRPr sz="2800" kern="1200">
          <a:solidFill>
            <a:schemeClr val="bg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bg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bg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5" name="Obrázek 4" descr="SÚKL - logo white.png"/>
          <p:cNvPicPr>
            <a:picLocks noChangeAspect="1"/>
          </p:cNvPicPr>
          <p:nvPr/>
        </p:nvPicPr>
        <p:blipFill>
          <a:blip r:embed="rId3" cstate="print"/>
          <a:stretch>
            <a:fillRect/>
          </a:stretch>
        </p:blipFill>
        <p:spPr>
          <a:xfrm>
            <a:off x="2773676" y="2942843"/>
            <a:ext cx="3596647" cy="972314"/>
          </a:xfrm>
          <a:prstGeom prst="rect">
            <a:avLst/>
          </a:prstGeom>
        </p:spPr>
      </p:pic>
      <p:sp>
        <p:nvSpPr>
          <p:cNvPr id="6" name="Zástupný symbol pro datum 5"/>
          <p:cNvSpPr>
            <a:spLocks noGrp="1"/>
          </p:cNvSpPr>
          <p:nvPr>
            <p:ph type="dt" sz="half" idx="10"/>
          </p:nvPr>
        </p:nvSpPr>
        <p:spPr/>
        <p:txBody>
          <a:bodyPr/>
          <a:lstStyle/>
          <a:p>
            <a:fld id="{1DEA0C3F-A53A-44F8-8098-FD5DB09CC525}" type="datetime1">
              <a:rPr lang="cs-CZ" smtClean="0">
                <a:solidFill>
                  <a:schemeClr val="bg1"/>
                </a:solidFill>
              </a:rPr>
              <a:pPr/>
              <a:t>3.4.2018</a:t>
            </a:fld>
            <a:endParaRPr lang="cs-CZ" dirty="0">
              <a:solidFill>
                <a:schemeClr val="bg1"/>
              </a:solidFill>
            </a:endParaRPr>
          </a:p>
        </p:txBody>
      </p:sp>
      <p:sp>
        <p:nvSpPr>
          <p:cNvPr id="8" name="Zástupný symbol pro zápatí 7"/>
          <p:cNvSpPr>
            <a:spLocks noGrp="1"/>
          </p:cNvSpPr>
          <p:nvPr>
            <p:ph type="ftr" sz="quarter" idx="3"/>
          </p:nvPr>
        </p:nvSpPr>
        <p:spPr/>
        <p:txBody>
          <a:bodyPr/>
          <a:lstStyle/>
          <a:p>
            <a:r>
              <a:rPr lang="cs-CZ" dirty="0">
                <a:solidFill>
                  <a:schemeClr val="bg1"/>
                </a:solidFill>
              </a:rPr>
              <a:t>© 2012  STÁTNÍ ÚSTAV PRO KONTROLU LÉČIV</a:t>
            </a:r>
          </a:p>
        </p:txBody>
      </p:sp>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4" name="Nadpis 13"/>
          <p:cNvSpPr>
            <a:spLocks noGrp="1"/>
          </p:cNvSpPr>
          <p:nvPr>
            <p:ph type="ctrTitle"/>
          </p:nvPr>
        </p:nvSpPr>
        <p:spPr/>
        <p:txBody>
          <a:bodyPr>
            <a:normAutofit fontScale="90000"/>
          </a:bodyPr>
          <a:lstStyle/>
          <a:p>
            <a:r>
              <a:rPr lang="cs-CZ" dirty="0"/>
              <a:t>Zdravotnické prostředky – platná legislativa a požadavky SÚKL při kontrole ZP u distributorů, dovozců a servisů ZP </a:t>
            </a:r>
            <a:endParaRPr lang="cs-CZ" cap="all" dirty="0">
              <a:solidFill>
                <a:schemeClr val="bg1"/>
              </a:solidFill>
            </a:endParaRPr>
          </a:p>
        </p:txBody>
      </p:sp>
      <p:sp>
        <p:nvSpPr>
          <p:cNvPr id="15" name="Podnadpis 14"/>
          <p:cNvSpPr>
            <a:spLocks noGrp="1"/>
          </p:cNvSpPr>
          <p:nvPr>
            <p:ph type="subTitle" idx="1"/>
          </p:nvPr>
        </p:nvSpPr>
        <p:spPr/>
        <p:txBody>
          <a:bodyPr>
            <a:normAutofit fontScale="92500" lnSpcReduction="10000"/>
          </a:bodyPr>
          <a:lstStyle/>
          <a:p>
            <a:r>
              <a:rPr lang="cs-CZ" sz="2200" dirty="0">
                <a:solidFill>
                  <a:schemeClr val="bg1"/>
                </a:solidFill>
              </a:rPr>
              <a:t>Ing. Jakub Krátký</a:t>
            </a:r>
          </a:p>
          <a:p>
            <a:pPr>
              <a:defRPr/>
            </a:pPr>
            <a:r>
              <a:rPr lang="cs-CZ" sz="2200" dirty="0">
                <a:solidFill>
                  <a:schemeClr val="accent3">
                    <a:lumMod val="40000"/>
                    <a:lumOff val="60000"/>
                  </a:schemeClr>
                </a:solidFill>
              </a:rPr>
              <a:t>Inspektor</a:t>
            </a:r>
          </a:p>
          <a:p>
            <a:pPr>
              <a:defRPr/>
            </a:pPr>
            <a:r>
              <a:rPr lang="cs-CZ" sz="2200" dirty="0">
                <a:solidFill>
                  <a:schemeClr val="accent3">
                    <a:lumMod val="40000"/>
                    <a:lumOff val="60000"/>
                  </a:schemeClr>
                </a:solidFill>
              </a:rPr>
              <a:t>Oddělení kontroly</a:t>
            </a:r>
          </a:p>
          <a:p>
            <a:pPr>
              <a:defRPr/>
            </a:pPr>
            <a:r>
              <a:rPr lang="cs-CZ" sz="2200" dirty="0">
                <a:solidFill>
                  <a:schemeClr val="accent3">
                    <a:lumMod val="40000"/>
                    <a:lumOff val="60000"/>
                  </a:schemeClr>
                </a:solidFill>
              </a:rPr>
              <a:t>Sekce zdravotnických prostředků</a:t>
            </a:r>
          </a:p>
          <a:p>
            <a:pPr>
              <a:defRPr/>
            </a:pPr>
            <a:r>
              <a:rPr lang="cs-CZ" sz="2200" dirty="0">
                <a:solidFill>
                  <a:schemeClr val="accent3">
                    <a:lumMod val="40000"/>
                    <a:lumOff val="60000"/>
                  </a:schemeClr>
                </a:solidFill>
              </a:rPr>
              <a:t>Státní ústav pro kontrolu léčiv</a:t>
            </a:r>
          </a:p>
          <a:p>
            <a:endParaRPr lang="cs-CZ" sz="2200" dirty="0">
              <a:solidFill>
                <a:schemeClr val="bg1"/>
              </a:solidFill>
            </a:endParaRPr>
          </a:p>
        </p:txBody>
      </p:sp>
      <p:sp>
        <p:nvSpPr>
          <p:cNvPr id="2" name="Zástupný symbol pro datum 1"/>
          <p:cNvSpPr>
            <a:spLocks noGrp="1"/>
          </p:cNvSpPr>
          <p:nvPr>
            <p:ph type="dt" sz="half" idx="10"/>
          </p:nvPr>
        </p:nvSpPr>
        <p:spPr/>
        <p:txBody>
          <a:bodyPr/>
          <a:lstStyle/>
          <a:p>
            <a:fld id="{E8E9CD3E-19E8-4D42-ACDA-69C8ACEA3872}" type="datetime1">
              <a:rPr lang="cs-CZ" smtClean="0"/>
              <a:pPr/>
              <a:t>3.4.2018</a:t>
            </a:fld>
            <a:endParaRPr lang="cs-CZ" dirty="0"/>
          </a:p>
        </p:txBody>
      </p:sp>
      <p:sp>
        <p:nvSpPr>
          <p:cNvPr id="4" name="Zástupný symbol pro zápatí 3"/>
          <p:cNvSpPr>
            <a:spLocks noGrp="1"/>
          </p:cNvSpPr>
          <p:nvPr>
            <p:ph type="ftr" sz="quarter" idx="11"/>
          </p:nvPr>
        </p:nvSpPr>
        <p:spPr/>
        <p:txBody>
          <a:bodyPr/>
          <a:lstStyle/>
          <a:p>
            <a:r>
              <a:rPr lang="cs-CZ" dirty="0"/>
              <a:t>© 2012  STÁTNÍ ÚSTAV PRO KONTROLU LÉČIV</a:t>
            </a:r>
          </a:p>
        </p:txBody>
      </p:sp>
      <p:sp>
        <p:nvSpPr>
          <p:cNvPr id="3" name="Zástupný symbol pro číslo snímku 2"/>
          <p:cNvSpPr>
            <a:spLocks noGrp="1"/>
          </p:cNvSpPr>
          <p:nvPr>
            <p:ph type="sldNum" sz="quarter" idx="12"/>
          </p:nvPr>
        </p:nvSpPr>
        <p:spPr/>
        <p:txBody>
          <a:bodyPr/>
          <a:lstStyle/>
          <a:p>
            <a:fld id="{3F7E86AA-FCC7-45ED-BAA9-A02C04DFE918}" type="slidenum">
              <a:rPr lang="cs-CZ" smtClean="0"/>
              <a:pPr/>
              <a:t>2</a:t>
            </a:fld>
            <a:endParaRPr lang="cs-CZ" dirty="0"/>
          </a:p>
        </p:txBody>
      </p:sp>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lstStyle/>
          <a:p>
            <a:r>
              <a:rPr lang="cs-CZ" dirty="0"/>
              <a:t>Legislativní rámec</a:t>
            </a:r>
          </a:p>
        </p:txBody>
      </p:sp>
      <p:sp>
        <p:nvSpPr>
          <p:cNvPr id="20" name="Zástupný symbol pro obsah 19"/>
          <p:cNvSpPr>
            <a:spLocks noGrp="1"/>
          </p:cNvSpPr>
          <p:nvPr>
            <p:ph idx="1"/>
          </p:nvPr>
        </p:nvSpPr>
        <p:spPr/>
        <p:txBody>
          <a:bodyPr>
            <a:normAutofit lnSpcReduction="10000"/>
          </a:bodyPr>
          <a:lstStyle/>
          <a:p>
            <a:r>
              <a:rPr lang="cs-CZ" b="1" dirty="0"/>
              <a:t>Zákon č. 268/2014 Sb., o zdravotnických prostředcích </a:t>
            </a:r>
            <a:r>
              <a:rPr lang="cs-CZ" dirty="0"/>
              <a:t>a o změně zákona č. 634/2004 Sb., o správních poplatcích, ve znění pozdějších předpisů (zákon o ZP)</a:t>
            </a:r>
          </a:p>
          <a:p>
            <a:r>
              <a:rPr lang="cs-CZ" b="1" dirty="0"/>
              <a:t>Vyhláška č. 62/2015 Sb. </a:t>
            </a:r>
            <a:r>
              <a:rPr lang="cs-CZ" dirty="0"/>
              <a:t>o provedení některých ustanovení zákona o zdravotnických prostředcích</a:t>
            </a:r>
          </a:p>
          <a:p>
            <a:r>
              <a:rPr lang="cs-CZ" b="1" dirty="0"/>
              <a:t>Zákon č. 255/2012 Sb., </a:t>
            </a:r>
            <a:r>
              <a:rPr lang="cs-CZ" dirty="0"/>
              <a:t>o kontrole (kontrolní řád)</a:t>
            </a:r>
          </a:p>
          <a:p>
            <a:r>
              <a:rPr lang="cs-CZ" b="1" dirty="0"/>
              <a:t>Zákon č. 505/1990 Sb., </a:t>
            </a:r>
            <a:r>
              <a:rPr lang="cs-CZ" dirty="0"/>
              <a:t>o metrologii</a:t>
            </a:r>
          </a:p>
        </p:txBody>
      </p:sp>
      <p:sp>
        <p:nvSpPr>
          <p:cNvPr id="4" name="Zástupný symbol pro datum 3"/>
          <p:cNvSpPr>
            <a:spLocks noGrp="1"/>
          </p:cNvSpPr>
          <p:nvPr>
            <p:ph type="dt" sz="half" idx="10"/>
          </p:nvPr>
        </p:nvSpPr>
        <p:spPr/>
        <p:txBody>
          <a:bodyPr/>
          <a:lstStyle/>
          <a:p>
            <a:fld id="{59B9BA2A-43F6-4061-AED7-E62762290BFF}" type="datetime1">
              <a:rPr lang="cs-CZ" smtClean="0"/>
              <a:pPr/>
              <a:t>3.4.2018</a:t>
            </a:fld>
            <a:endParaRPr lang="cs-CZ" dirty="0"/>
          </a:p>
        </p:txBody>
      </p:sp>
      <p:sp>
        <p:nvSpPr>
          <p:cNvPr id="5" name="Zástupný symbol pro zápatí 4"/>
          <p:cNvSpPr>
            <a:spLocks noGrp="1"/>
          </p:cNvSpPr>
          <p:nvPr>
            <p:ph type="ftr" sz="quarter" idx="11"/>
          </p:nvPr>
        </p:nvSpPr>
        <p:spPr/>
        <p:txBody>
          <a:bodyPr/>
          <a:lstStyle/>
          <a:p>
            <a:r>
              <a:rPr lang="cs-CZ" dirty="0"/>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3</a:t>
            </a:fld>
            <a:endParaRPr lang="cs-CZ" dirty="0"/>
          </a:p>
        </p:txBody>
      </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44A02C8-C543-4ABB-8627-8EA8433C6C0E}"/>
              </a:ext>
            </a:extLst>
          </p:cNvPr>
          <p:cNvSpPr>
            <a:spLocks noGrp="1"/>
          </p:cNvSpPr>
          <p:nvPr>
            <p:ph type="title"/>
          </p:nvPr>
        </p:nvSpPr>
        <p:spPr/>
        <p:txBody>
          <a:bodyPr/>
          <a:lstStyle/>
          <a:p>
            <a:r>
              <a:rPr lang="cs-CZ" dirty="0"/>
              <a:t>Legislativní rámec</a:t>
            </a:r>
          </a:p>
        </p:txBody>
      </p:sp>
      <p:sp>
        <p:nvSpPr>
          <p:cNvPr id="3" name="Zástupný symbol pro obsah 2">
            <a:extLst>
              <a:ext uri="{FF2B5EF4-FFF2-40B4-BE49-F238E27FC236}">
                <a16:creationId xmlns:a16="http://schemas.microsoft.com/office/drawing/2014/main" id="{188CFCAC-7935-4D10-A53A-08D6B0F156FA}"/>
              </a:ext>
            </a:extLst>
          </p:cNvPr>
          <p:cNvSpPr>
            <a:spLocks noGrp="1"/>
          </p:cNvSpPr>
          <p:nvPr>
            <p:ph idx="1"/>
          </p:nvPr>
        </p:nvSpPr>
        <p:spPr/>
        <p:txBody>
          <a:bodyPr>
            <a:normAutofit fontScale="92500" lnSpcReduction="20000"/>
          </a:bodyPr>
          <a:lstStyle/>
          <a:p>
            <a:r>
              <a:rPr lang="cs-CZ" altLang="cs-CZ" sz="3200" b="1" dirty="0">
                <a:cs typeface="Arial" charset="0"/>
              </a:rPr>
              <a:t>zákon </a:t>
            </a:r>
            <a:r>
              <a:rPr lang="cs-CZ" sz="3200" b="1" dirty="0"/>
              <a:t>č. 22/1997 Sb., o technických požadavcích na výrobky a o změně a doplnění některých zákonů (zákon o TP)</a:t>
            </a:r>
            <a:endParaRPr lang="cs-CZ" sz="3200" dirty="0"/>
          </a:p>
          <a:p>
            <a:r>
              <a:rPr lang="cs-CZ" altLang="cs-CZ" b="1" dirty="0">
                <a:cs typeface="Arial" charset="0"/>
              </a:rPr>
              <a:t>nařízení vlády č. 54/2015 Sb., </a:t>
            </a:r>
            <a:r>
              <a:rPr lang="pl-PL" altLang="cs-CZ" dirty="0">
                <a:cs typeface="Arial" charset="0"/>
              </a:rPr>
              <a:t>o technických požadavcích na zdravotnické prostředky</a:t>
            </a:r>
          </a:p>
          <a:p>
            <a:r>
              <a:rPr lang="cs-CZ" altLang="cs-CZ" b="1" dirty="0">
                <a:cs typeface="Arial" charset="0"/>
              </a:rPr>
              <a:t>nařízení vlády č. 55/2015 Sb., </a:t>
            </a:r>
            <a:r>
              <a:rPr lang="cs-CZ" altLang="cs-CZ" dirty="0">
                <a:cs typeface="Arial" charset="0"/>
              </a:rPr>
              <a:t>o technických požadavcích na aktivní </a:t>
            </a:r>
            <a:r>
              <a:rPr lang="cs-CZ" altLang="cs-CZ" dirty="0" err="1">
                <a:cs typeface="Arial" charset="0"/>
              </a:rPr>
              <a:t>implantabilní</a:t>
            </a:r>
            <a:r>
              <a:rPr lang="cs-CZ" altLang="cs-CZ" dirty="0">
                <a:cs typeface="Arial" charset="0"/>
              </a:rPr>
              <a:t> zdravotnické prostředky     </a:t>
            </a:r>
          </a:p>
          <a:p>
            <a:r>
              <a:rPr lang="cs-CZ" altLang="cs-CZ" b="1" dirty="0">
                <a:cs typeface="Arial" charset="0"/>
              </a:rPr>
              <a:t>nařízení vlády č. 56/2015 Sb., </a:t>
            </a:r>
            <a:r>
              <a:rPr lang="cs-CZ" altLang="cs-CZ" dirty="0">
                <a:cs typeface="Arial" charset="0"/>
              </a:rPr>
              <a:t>o technických požadavcích na diagnostické zdravotnické prostředky in vitro</a:t>
            </a:r>
          </a:p>
        </p:txBody>
      </p:sp>
      <p:sp>
        <p:nvSpPr>
          <p:cNvPr id="4" name="Zástupný symbol pro datum 3">
            <a:extLst>
              <a:ext uri="{FF2B5EF4-FFF2-40B4-BE49-F238E27FC236}">
                <a16:creationId xmlns:a16="http://schemas.microsoft.com/office/drawing/2014/main" id="{34C6EF6B-31A8-4BBE-9F5B-170232026B3A}"/>
              </a:ext>
            </a:extLst>
          </p:cNvPr>
          <p:cNvSpPr>
            <a:spLocks noGrp="1"/>
          </p:cNvSpPr>
          <p:nvPr>
            <p:ph type="dt" sz="half" idx="10"/>
          </p:nvPr>
        </p:nvSpPr>
        <p:spPr/>
        <p:txBody>
          <a:bodyPr/>
          <a:lstStyle/>
          <a:p>
            <a:fld id="{59B9BA2A-43F6-4061-AED7-E62762290BFF}" type="datetime1">
              <a:rPr lang="cs-CZ" smtClean="0"/>
              <a:pPr/>
              <a:t>3.4.2018</a:t>
            </a:fld>
            <a:endParaRPr lang="cs-CZ"/>
          </a:p>
        </p:txBody>
      </p:sp>
      <p:sp>
        <p:nvSpPr>
          <p:cNvPr id="5" name="Zástupný symbol pro zápatí 4">
            <a:extLst>
              <a:ext uri="{FF2B5EF4-FFF2-40B4-BE49-F238E27FC236}">
                <a16:creationId xmlns:a16="http://schemas.microsoft.com/office/drawing/2014/main" id="{B237001E-CFF6-4BAD-B9E5-5534506B5D47}"/>
              </a:ext>
            </a:extLst>
          </p:cNvPr>
          <p:cNvSpPr>
            <a:spLocks noGrp="1"/>
          </p:cNvSpPr>
          <p:nvPr>
            <p:ph type="ftr" sz="quarter" idx="11"/>
          </p:nvPr>
        </p:nvSpPr>
        <p:spPr/>
        <p:txBody>
          <a:bodyPr/>
          <a:lstStyle/>
          <a:p>
            <a:r>
              <a:rPr lang="cs-CZ"/>
              <a:t>© 2012  STÁTNÍ ÚSTAV PRO KONTROLU LÉČIV</a:t>
            </a:r>
          </a:p>
        </p:txBody>
      </p:sp>
      <p:sp>
        <p:nvSpPr>
          <p:cNvPr id="6" name="Zástupný symbol pro číslo snímku 5">
            <a:extLst>
              <a:ext uri="{FF2B5EF4-FFF2-40B4-BE49-F238E27FC236}">
                <a16:creationId xmlns:a16="http://schemas.microsoft.com/office/drawing/2014/main" id="{7B9C397F-89CA-4B96-B6F1-B2DBF2869325}"/>
              </a:ext>
            </a:extLst>
          </p:cNvPr>
          <p:cNvSpPr>
            <a:spLocks noGrp="1"/>
          </p:cNvSpPr>
          <p:nvPr>
            <p:ph type="sldNum" sz="quarter" idx="12"/>
          </p:nvPr>
        </p:nvSpPr>
        <p:spPr/>
        <p:txBody>
          <a:bodyPr/>
          <a:lstStyle/>
          <a:p>
            <a:fld id="{3F7E86AA-FCC7-45ED-BAA9-A02C04DFE918}" type="slidenum">
              <a:rPr lang="cs-CZ" smtClean="0"/>
              <a:pPr/>
              <a:t>4</a:t>
            </a:fld>
            <a:endParaRPr lang="cs-CZ" dirty="0"/>
          </a:p>
        </p:txBody>
      </p:sp>
    </p:spTree>
    <p:extLst>
      <p:ext uri="{BB962C8B-B14F-4D97-AF65-F5344CB8AC3E}">
        <p14:creationId xmlns:p14="http://schemas.microsoft.com/office/powerpoint/2010/main" val="2413155311"/>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3F84EF5-174E-4F4B-828A-22D8A17D0C3E}"/>
              </a:ext>
            </a:extLst>
          </p:cNvPr>
          <p:cNvSpPr>
            <a:spLocks noGrp="1"/>
          </p:cNvSpPr>
          <p:nvPr>
            <p:ph type="title"/>
          </p:nvPr>
        </p:nvSpPr>
        <p:spPr/>
        <p:txBody>
          <a:bodyPr/>
          <a:lstStyle/>
          <a:p>
            <a:r>
              <a:rPr lang="cs-CZ" dirty="0"/>
              <a:t>Dovoz a distribuce zdravotnických prostředků</a:t>
            </a:r>
          </a:p>
        </p:txBody>
      </p:sp>
      <p:sp>
        <p:nvSpPr>
          <p:cNvPr id="3" name="Zástupný symbol pro obsah 2">
            <a:extLst>
              <a:ext uri="{FF2B5EF4-FFF2-40B4-BE49-F238E27FC236}">
                <a16:creationId xmlns:a16="http://schemas.microsoft.com/office/drawing/2014/main" id="{A82CDC58-8797-4E0E-8A4C-28385086E501}"/>
              </a:ext>
            </a:extLst>
          </p:cNvPr>
          <p:cNvSpPr>
            <a:spLocks noGrp="1"/>
          </p:cNvSpPr>
          <p:nvPr>
            <p:ph idx="1"/>
          </p:nvPr>
        </p:nvSpPr>
        <p:spPr>
          <a:xfrm>
            <a:off x="457200" y="2520000"/>
            <a:ext cx="8229600" cy="3836350"/>
          </a:xfrm>
        </p:spPr>
        <p:txBody>
          <a:bodyPr>
            <a:normAutofit fontScale="85000" lnSpcReduction="20000"/>
          </a:bodyPr>
          <a:lstStyle/>
          <a:p>
            <a:r>
              <a:rPr lang="cs-CZ" b="1" dirty="0"/>
              <a:t>Uvedením na trh </a:t>
            </a:r>
            <a:r>
              <a:rPr lang="cs-CZ" dirty="0"/>
              <a:t>se rozumí první dodání ZP jiného než určeného pro klinickou zkoušku nebo hodnocení funkční způsobilosti se záměrem jeho rozšiřování nebo používání na trhu členských států EU, bez ohledu na to, zda je nový nebo plně obnovený.</a:t>
            </a:r>
          </a:p>
          <a:p>
            <a:r>
              <a:rPr lang="cs-CZ" b="1" dirty="0"/>
              <a:t>Dovozem </a:t>
            </a:r>
            <a:r>
              <a:rPr lang="cs-CZ" dirty="0"/>
              <a:t>se rozumí uvedení ZP na trh, pokud byl pořízen mimo území členských států EU.</a:t>
            </a:r>
          </a:p>
          <a:p>
            <a:r>
              <a:rPr lang="cs-CZ" b="1" dirty="0"/>
              <a:t>Distribucí</a:t>
            </a:r>
            <a:r>
              <a:rPr lang="cs-CZ" dirty="0"/>
              <a:t> se rozumí dodání ZP na trh, pokud byl pořízen na území členských států; za distribuci se nepovažuje poskytnutí ZP spotřebiteli, který jej dále nezpracovává ani jeho prostřednictvím neposkytuje služby třetím osobám.</a:t>
            </a:r>
          </a:p>
        </p:txBody>
      </p:sp>
      <p:sp>
        <p:nvSpPr>
          <p:cNvPr id="4" name="Zástupný symbol pro datum 3">
            <a:extLst>
              <a:ext uri="{FF2B5EF4-FFF2-40B4-BE49-F238E27FC236}">
                <a16:creationId xmlns:a16="http://schemas.microsoft.com/office/drawing/2014/main" id="{4603D2D9-2A2F-4BC1-B94D-A99A647FE0DE}"/>
              </a:ext>
            </a:extLst>
          </p:cNvPr>
          <p:cNvSpPr>
            <a:spLocks noGrp="1"/>
          </p:cNvSpPr>
          <p:nvPr>
            <p:ph type="dt" sz="half" idx="10"/>
          </p:nvPr>
        </p:nvSpPr>
        <p:spPr/>
        <p:txBody>
          <a:bodyPr/>
          <a:lstStyle/>
          <a:p>
            <a:fld id="{59B9BA2A-43F6-4061-AED7-E62762290BFF}" type="datetime1">
              <a:rPr lang="cs-CZ" smtClean="0"/>
              <a:pPr/>
              <a:t>3.4.2018</a:t>
            </a:fld>
            <a:endParaRPr lang="cs-CZ"/>
          </a:p>
        </p:txBody>
      </p:sp>
      <p:sp>
        <p:nvSpPr>
          <p:cNvPr id="5" name="Zástupný symbol pro zápatí 4">
            <a:extLst>
              <a:ext uri="{FF2B5EF4-FFF2-40B4-BE49-F238E27FC236}">
                <a16:creationId xmlns:a16="http://schemas.microsoft.com/office/drawing/2014/main" id="{43F9ADDD-542B-40CA-8487-ADC9C41D39E9}"/>
              </a:ext>
            </a:extLst>
          </p:cNvPr>
          <p:cNvSpPr>
            <a:spLocks noGrp="1"/>
          </p:cNvSpPr>
          <p:nvPr>
            <p:ph type="ftr" sz="quarter" idx="11"/>
          </p:nvPr>
        </p:nvSpPr>
        <p:spPr/>
        <p:txBody>
          <a:bodyPr/>
          <a:lstStyle/>
          <a:p>
            <a:r>
              <a:rPr lang="cs-CZ"/>
              <a:t>© 2012  STÁTNÍ ÚSTAV PRO KONTROLU LÉČIV</a:t>
            </a:r>
          </a:p>
        </p:txBody>
      </p:sp>
      <p:sp>
        <p:nvSpPr>
          <p:cNvPr id="6" name="Zástupný symbol pro číslo snímku 5">
            <a:extLst>
              <a:ext uri="{FF2B5EF4-FFF2-40B4-BE49-F238E27FC236}">
                <a16:creationId xmlns:a16="http://schemas.microsoft.com/office/drawing/2014/main" id="{211C23A0-FFA0-465C-8733-67D1FABCF95F}"/>
              </a:ext>
            </a:extLst>
          </p:cNvPr>
          <p:cNvSpPr>
            <a:spLocks noGrp="1"/>
          </p:cNvSpPr>
          <p:nvPr>
            <p:ph type="sldNum" sz="quarter" idx="12"/>
          </p:nvPr>
        </p:nvSpPr>
        <p:spPr/>
        <p:txBody>
          <a:bodyPr/>
          <a:lstStyle/>
          <a:p>
            <a:fld id="{3F7E86AA-FCC7-45ED-BAA9-A02C04DFE918}" type="slidenum">
              <a:rPr lang="cs-CZ" smtClean="0"/>
              <a:pPr/>
              <a:t>5</a:t>
            </a:fld>
            <a:endParaRPr lang="cs-CZ" dirty="0"/>
          </a:p>
        </p:txBody>
      </p:sp>
    </p:spTree>
    <p:extLst>
      <p:ext uri="{BB962C8B-B14F-4D97-AF65-F5344CB8AC3E}">
        <p14:creationId xmlns:p14="http://schemas.microsoft.com/office/powerpoint/2010/main" val="1622216876"/>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54091CE-8157-4872-90BA-E5B80A034703}"/>
              </a:ext>
            </a:extLst>
          </p:cNvPr>
          <p:cNvSpPr>
            <a:spLocks noGrp="1"/>
          </p:cNvSpPr>
          <p:nvPr>
            <p:ph type="title"/>
          </p:nvPr>
        </p:nvSpPr>
        <p:spPr/>
        <p:txBody>
          <a:bodyPr/>
          <a:lstStyle/>
          <a:p>
            <a:r>
              <a:rPr lang="cs-CZ" dirty="0"/>
              <a:t>Okruhy povinností distributorů a dovozců</a:t>
            </a:r>
          </a:p>
        </p:txBody>
      </p:sp>
      <p:sp>
        <p:nvSpPr>
          <p:cNvPr id="3" name="Zástupný symbol pro obsah 2">
            <a:extLst>
              <a:ext uri="{FF2B5EF4-FFF2-40B4-BE49-F238E27FC236}">
                <a16:creationId xmlns:a16="http://schemas.microsoft.com/office/drawing/2014/main" id="{3596A70A-B1A2-4FAC-B426-E1D3E0E61160}"/>
              </a:ext>
            </a:extLst>
          </p:cNvPr>
          <p:cNvSpPr>
            <a:spLocks noGrp="1"/>
          </p:cNvSpPr>
          <p:nvPr>
            <p:ph idx="1"/>
          </p:nvPr>
        </p:nvSpPr>
        <p:spPr>
          <a:xfrm>
            <a:off x="457200" y="2519999"/>
            <a:ext cx="8229600" cy="3924335"/>
          </a:xfrm>
        </p:spPr>
        <p:txBody>
          <a:bodyPr>
            <a:normAutofit lnSpcReduction="10000"/>
          </a:bodyPr>
          <a:lstStyle/>
          <a:p>
            <a:r>
              <a:rPr lang="cs-CZ" dirty="0"/>
              <a:t>Povinnosti distributorů a dovozců vycházející ze zákona o ZP</a:t>
            </a:r>
          </a:p>
          <a:p>
            <a:pPr lvl="1"/>
            <a:r>
              <a:rPr lang="cs-CZ" dirty="0"/>
              <a:t>Ohlašovací a notifikační povinnost</a:t>
            </a:r>
          </a:p>
          <a:p>
            <a:pPr lvl="1"/>
            <a:r>
              <a:rPr lang="cs-CZ" dirty="0"/>
              <a:t>Obecné povinnosti dovozců a distributorů ZP</a:t>
            </a:r>
          </a:p>
          <a:p>
            <a:pPr lvl="1"/>
            <a:r>
              <a:rPr lang="cs-CZ" dirty="0"/>
              <a:t>Požadavky správné distribuční a dovozní praxe</a:t>
            </a:r>
          </a:p>
          <a:p>
            <a:pPr lvl="1"/>
            <a:r>
              <a:rPr lang="cs-CZ" dirty="0"/>
              <a:t>Povinnosti z oblasti </a:t>
            </a:r>
            <a:r>
              <a:rPr lang="cs-CZ" dirty="0" err="1"/>
              <a:t>vigilance</a:t>
            </a:r>
            <a:endParaRPr lang="cs-CZ" dirty="0"/>
          </a:p>
          <a:p>
            <a:r>
              <a:rPr lang="cs-CZ" dirty="0"/>
              <a:t>Povinnosti vycházející ze zákona o TP</a:t>
            </a:r>
          </a:p>
          <a:p>
            <a:pPr lvl="1"/>
            <a:r>
              <a:rPr lang="cs-CZ" dirty="0"/>
              <a:t>Obecné povinnosti dovozců a distributorů ZP</a:t>
            </a:r>
          </a:p>
          <a:p>
            <a:pPr lvl="1"/>
            <a:r>
              <a:rPr lang="cs-CZ" dirty="0"/>
              <a:t>Technické požadavky na ZP</a:t>
            </a:r>
          </a:p>
        </p:txBody>
      </p:sp>
      <p:sp>
        <p:nvSpPr>
          <p:cNvPr id="4" name="Zástupný symbol pro datum 3">
            <a:extLst>
              <a:ext uri="{FF2B5EF4-FFF2-40B4-BE49-F238E27FC236}">
                <a16:creationId xmlns:a16="http://schemas.microsoft.com/office/drawing/2014/main" id="{64783594-CD46-4830-8EED-D127FF60D160}"/>
              </a:ext>
            </a:extLst>
          </p:cNvPr>
          <p:cNvSpPr>
            <a:spLocks noGrp="1"/>
          </p:cNvSpPr>
          <p:nvPr>
            <p:ph type="dt" sz="half" idx="10"/>
          </p:nvPr>
        </p:nvSpPr>
        <p:spPr/>
        <p:txBody>
          <a:bodyPr/>
          <a:lstStyle/>
          <a:p>
            <a:fld id="{59B9BA2A-43F6-4061-AED7-E62762290BFF}" type="datetime1">
              <a:rPr lang="cs-CZ" smtClean="0"/>
              <a:pPr/>
              <a:t>3.4.2018</a:t>
            </a:fld>
            <a:endParaRPr lang="cs-CZ"/>
          </a:p>
        </p:txBody>
      </p:sp>
      <p:sp>
        <p:nvSpPr>
          <p:cNvPr id="5" name="Zástupný symbol pro zápatí 4">
            <a:extLst>
              <a:ext uri="{FF2B5EF4-FFF2-40B4-BE49-F238E27FC236}">
                <a16:creationId xmlns:a16="http://schemas.microsoft.com/office/drawing/2014/main" id="{5E2B518E-E6E5-4627-B641-C34F79D24785}"/>
              </a:ext>
            </a:extLst>
          </p:cNvPr>
          <p:cNvSpPr>
            <a:spLocks noGrp="1"/>
          </p:cNvSpPr>
          <p:nvPr>
            <p:ph type="ftr" sz="quarter" idx="11"/>
          </p:nvPr>
        </p:nvSpPr>
        <p:spPr/>
        <p:txBody>
          <a:bodyPr/>
          <a:lstStyle/>
          <a:p>
            <a:r>
              <a:rPr lang="cs-CZ"/>
              <a:t>© 2012  STÁTNÍ ÚSTAV PRO KONTROLU LÉČIV</a:t>
            </a:r>
          </a:p>
        </p:txBody>
      </p:sp>
      <p:sp>
        <p:nvSpPr>
          <p:cNvPr id="6" name="Zástupný symbol pro číslo snímku 5">
            <a:extLst>
              <a:ext uri="{FF2B5EF4-FFF2-40B4-BE49-F238E27FC236}">
                <a16:creationId xmlns:a16="http://schemas.microsoft.com/office/drawing/2014/main" id="{378E333A-0979-4B8F-84A4-AA9855C290CE}"/>
              </a:ext>
            </a:extLst>
          </p:cNvPr>
          <p:cNvSpPr>
            <a:spLocks noGrp="1"/>
          </p:cNvSpPr>
          <p:nvPr>
            <p:ph type="sldNum" sz="quarter" idx="12"/>
          </p:nvPr>
        </p:nvSpPr>
        <p:spPr/>
        <p:txBody>
          <a:bodyPr/>
          <a:lstStyle/>
          <a:p>
            <a:fld id="{3F7E86AA-FCC7-45ED-BAA9-A02C04DFE918}" type="slidenum">
              <a:rPr lang="cs-CZ" smtClean="0"/>
              <a:pPr/>
              <a:t>6</a:t>
            </a:fld>
            <a:endParaRPr lang="cs-CZ" dirty="0"/>
          </a:p>
        </p:txBody>
      </p:sp>
    </p:spTree>
    <p:extLst>
      <p:ext uri="{BB962C8B-B14F-4D97-AF65-F5344CB8AC3E}">
        <p14:creationId xmlns:p14="http://schemas.microsoft.com/office/powerpoint/2010/main" val="1355985008"/>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E1C0607-75B2-48D4-B6BF-41B168EC1400}"/>
              </a:ext>
            </a:extLst>
          </p:cNvPr>
          <p:cNvSpPr>
            <a:spLocks noGrp="1"/>
          </p:cNvSpPr>
          <p:nvPr>
            <p:ph type="title"/>
          </p:nvPr>
        </p:nvSpPr>
        <p:spPr/>
        <p:txBody>
          <a:bodyPr/>
          <a:lstStyle/>
          <a:p>
            <a:r>
              <a:rPr lang="cs-CZ" dirty="0"/>
              <a:t>Ohlašovací povinnost</a:t>
            </a:r>
          </a:p>
        </p:txBody>
      </p:sp>
      <p:sp>
        <p:nvSpPr>
          <p:cNvPr id="3" name="Zástupný symbol pro obsah 2">
            <a:extLst>
              <a:ext uri="{FF2B5EF4-FFF2-40B4-BE49-F238E27FC236}">
                <a16:creationId xmlns:a16="http://schemas.microsoft.com/office/drawing/2014/main" id="{28235805-31FE-43DE-A099-325AAFBBCBEC}"/>
              </a:ext>
            </a:extLst>
          </p:cNvPr>
          <p:cNvSpPr>
            <a:spLocks noGrp="1"/>
          </p:cNvSpPr>
          <p:nvPr>
            <p:ph idx="1"/>
          </p:nvPr>
        </p:nvSpPr>
        <p:spPr/>
        <p:txBody>
          <a:bodyPr>
            <a:normAutofit/>
          </a:bodyPr>
          <a:lstStyle/>
          <a:p>
            <a:r>
              <a:rPr lang="cs-CZ" sz="3200" dirty="0"/>
              <a:t>Osoba, která na území ČR hodlá působit jako dovozce, distributor nebo osoba provádějící servis, musí Ústavu ohlásit svou činnost před jejím zahájením. </a:t>
            </a:r>
          </a:p>
          <a:p>
            <a:r>
              <a:rPr lang="cs-CZ" sz="2400" dirty="0"/>
              <a:t>Ohlašovací povinnost se nevztahuje na dovozce a distributora ZP třídy I a ZP in vitro, který nenáleží do seznamu A nebo B ani není ZP pro </a:t>
            </a:r>
            <a:r>
              <a:rPr lang="cs-CZ" sz="2400" dirty="0" err="1"/>
              <a:t>sebetestování</a:t>
            </a:r>
            <a:r>
              <a:rPr lang="cs-CZ" sz="2400" dirty="0"/>
              <a:t>.</a:t>
            </a:r>
          </a:p>
        </p:txBody>
      </p:sp>
      <p:sp>
        <p:nvSpPr>
          <p:cNvPr id="4" name="Zástupný symbol pro datum 3">
            <a:extLst>
              <a:ext uri="{FF2B5EF4-FFF2-40B4-BE49-F238E27FC236}">
                <a16:creationId xmlns:a16="http://schemas.microsoft.com/office/drawing/2014/main" id="{096C059C-6E3E-414F-82D8-CC4ACDBC070A}"/>
              </a:ext>
            </a:extLst>
          </p:cNvPr>
          <p:cNvSpPr>
            <a:spLocks noGrp="1"/>
          </p:cNvSpPr>
          <p:nvPr>
            <p:ph type="dt" sz="half" idx="10"/>
          </p:nvPr>
        </p:nvSpPr>
        <p:spPr/>
        <p:txBody>
          <a:bodyPr/>
          <a:lstStyle/>
          <a:p>
            <a:fld id="{59B9BA2A-43F6-4061-AED7-E62762290BFF}" type="datetime1">
              <a:rPr lang="cs-CZ" smtClean="0"/>
              <a:pPr/>
              <a:t>3.4.2018</a:t>
            </a:fld>
            <a:endParaRPr lang="cs-CZ"/>
          </a:p>
        </p:txBody>
      </p:sp>
      <p:sp>
        <p:nvSpPr>
          <p:cNvPr id="5" name="Zástupný symbol pro zápatí 4">
            <a:extLst>
              <a:ext uri="{FF2B5EF4-FFF2-40B4-BE49-F238E27FC236}">
                <a16:creationId xmlns:a16="http://schemas.microsoft.com/office/drawing/2014/main" id="{A3FA9C83-2FE5-4894-891B-1032A61CCF4C}"/>
              </a:ext>
            </a:extLst>
          </p:cNvPr>
          <p:cNvSpPr>
            <a:spLocks noGrp="1"/>
          </p:cNvSpPr>
          <p:nvPr>
            <p:ph type="ftr" sz="quarter" idx="11"/>
          </p:nvPr>
        </p:nvSpPr>
        <p:spPr/>
        <p:txBody>
          <a:bodyPr/>
          <a:lstStyle/>
          <a:p>
            <a:r>
              <a:rPr lang="cs-CZ"/>
              <a:t>© 2012  STÁTNÍ ÚSTAV PRO KONTROLU LÉČIV</a:t>
            </a:r>
          </a:p>
        </p:txBody>
      </p:sp>
      <p:sp>
        <p:nvSpPr>
          <p:cNvPr id="6" name="Zástupný symbol pro číslo snímku 5">
            <a:extLst>
              <a:ext uri="{FF2B5EF4-FFF2-40B4-BE49-F238E27FC236}">
                <a16:creationId xmlns:a16="http://schemas.microsoft.com/office/drawing/2014/main" id="{A2F0B89C-7649-4AD6-BA56-FF1CE0C47C90}"/>
              </a:ext>
            </a:extLst>
          </p:cNvPr>
          <p:cNvSpPr>
            <a:spLocks noGrp="1"/>
          </p:cNvSpPr>
          <p:nvPr>
            <p:ph type="sldNum" sz="quarter" idx="12"/>
          </p:nvPr>
        </p:nvSpPr>
        <p:spPr/>
        <p:txBody>
          <a:bodyPr/>
          <a:lstStyle/>
          <a:p>
            <a:fld id="{3F7E86AA-FCC7-45ED-BAA9-A02C04DFE918}" type="slidenum">
              <a:rPr lang="cs-CZ" smtClean="0"/>
              <a:pPr/>
              <a:t>7</a:t>
            </a:fld>
            <a:endParaRPr lang="cs-CZ" dirty="0"/>
          </a:p>
        </p:txBody>
      </p:sp>
    </p:spTree>
    <p:extLst>
      <p:ext uri="{BB962C8B-B14F-4D97-AF65-F5344CB8AC3E}">
        <p14:creationId xmlns:p14="http://schemas.microsoft.com/office/powerpoint/2010/main" val="151818177"/>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0D31EB0-E4D2-4B1F-A6D0-14782A9A3DC2}"/>
              </a:ext>
            </a:extLst>
          </p:cNvPr>
          <p:cNvSpPr>
            <a:spLocks noGrp="1"/>
          </p:cNvSpPr>
          <p:nvPr>
            <p:ph type="title"/>
          </p:nvPr>
        </p:nvSpPr>
        <p:spPr/>
        <p:txBody>
          <a:bodyPr/>
          <a:lstStyle/>
          <a:p>
            <a:r>
              <a:rPr lang="cs-CZ" dirty="0"/>
              <a:t>Notifikační povinnost</a:t>
            </a:r>
          </a:p>
        </p:txBody>
      </p:sp>
      <p:sp>
        <p:nvSpPr>
          <p:cNvPr id="3" name="Zástupný symbol pro obsah 2">
            <a:extLst>
              <a:ext uri="{FF2B5EF4-FFF2-40B4-BE49-F238E27FC236}">
                <a16:creationId xmlns:a16="http://schemas.microsoft.com/office/drawing/2014/main" id="{EFF049FC-A8AF-4C24-8761-325A926F3861}"/>
              </a:ext>
            </a:extLst>
          </p:cNvPr>
          <p:cNvSpPr>
            <a:spLocks noGrp="1"/>
          </p:cNvSpPr>
          <p:nvPr>
            <p:ph idx="1"/>
          </p:nvPr>
        </p:nvSpPr>
        <p:spPr/>
        <p:txBody>
          <a:bodyPr>
            <a:normAutofit/>
          </a:bodyPr>
          <a:lstStyle/>
          <a:p>
            <a:r>
              <a:rPr lang="cs-CZ" sz="3200" dirty="0"/>
              <a:t>Distributor nebo dovozce ZP je povinen podat Ústavu žádost o jeho notifikaci do 15 dnů ode dne jeho uvedení na trh nebo dodání na trh v České republice. </a:t>
            </a:r>
          </a:p>
          <a:p>
            <a:r>
              <a:rPr lang="cs-CZ" sz="2400" dirty="0"/>
              <a:t>Povinnost notifikace se nevztahuje na individuálně zhotovený ZP, na ZP třídy I a na ZP in vitro, který nenáleží do seznamu A ani seznamu B a ani není ZP pro </a:t>
            </a:r>
            <a:r>
              <a:rPr lang="cs-CZ" sz="2400" dirty="0" err="1"/>
              <a:t>sebetestování</a:t>
            </a:r>
            <a:r>
              <a:rPr lang="cs-CZ" sz="2400" dirty="0"/>
              <a:t>.</a:t>
            </a:r>
            <a:endParaRPr lang="cs-CZ" dirty="0"/>
          </a:p>
        </p:txBody>
      </p:sp>
      <p:sp>
        <p:nvSpPr>
          <p:cNvPr id="4" name="Zástupný symbol pro datum 3">
            <a:extLst>
              <a:ext uri="{FF2B5EF4-FFF2-40B4-BE49-F238E27FC236}">
                <a16:creationId xmlns:a16="http://schemas.microsoft.com/office/drawing/2014/main" id="{CE8A8444-302A-4CAE-AB85-3138328DF39D}"/>
              </a:ext>
            </a:extLst>
          </p:cNvPr>
          <p:cNvSpPr>
            <a:spLocks noGrp="1"/>
          </p:cNvSpPr>
          <p:nvPr>
            <p:ph type="dt" sz="half" idx="10"/>
          </p:nvPr>
        </p:nvSpPr>
        <p:spPr/>
        <p:txBody>
          <a:bodyPr/>
          <a:lstStyle/>
          <a:p>
            <a:fld id="{59B9BA2A-43F6-4061-AED7-E62762290BFF}" type="datetime1">
              <a:rPr lang="cs-CZ" smtClean="0"/>
              <a:pPr/>
              <a:t>3.4.2018</a:t>
            </a:fld>
            <a:endParaRPr lang="cs-CZ"/>
          </a:p>
        </p:txBody>
      </p:sp>
      <p:sp>
        <p:nvSpPr>
          <p:cNvPr id="5" name="Zástupný symbol pro zápatí 4">
            <a:extLst>
              <a:ext uri="{FF2B5EF4-FFF2-40B4-BE49-F238E27FC236}">
                <a16:creationId xmlns:a16="http://schemas.microsoft.com/office/drawing/2014/main" id="{5284723D-E0D4-409B-A450-0E5990232419}"/>
              </a:ext>
            </a:extLst>
          </p:cNvPr>
          <p:cNvSpPr>
            <a:spLocks noGrp="1"/>
          </p:cNvSpPr>
          <p:nvPr>
            <p:ph type="ftr" sz="quarter" idx="11"/>
          </p:nvPr>
        </p:nvSpPr>
        <p:spPr/>
        <p:txBody>
          <a:bodyPr/>
          <a:lstStyle/>
          <a:p>
            <a:r>
              <a:rPr lang="cs-CZ"/>
              <a:t>© 2012  STÁTNÍ ÚSTAV PRO KONTROLU LÉČIV</a:t>
            </a:r>
          </a:p>
        </p:txBody>
      </p:sp>
      <p:sp>
        <p:nvSpPr>
          <p:cNvPr id="6" name="Zástupný symbol pro číslo snímku 5">
            <a:extLst>
              <a:ext uri="{FF2B5EF4-FFF2-40B4-BE49-F238E27FC236}">
                <a16:creationId xmlns:a16="http://schemas.microsoft.com/office/drawing/2014/main" id="{F3D37423-44A1-43E7-9D76-D39D086B8C72}"/>
              </a:ext>
            </a:extLst>
          </p:cNvPr>
          <p:cNvSpPr>
            <a:spLocks noGrp="1"/>
          </p:cNvSpPr>
          <p:nvPr>
            <p:ph type="sldNum" sz="quarter" idx="12"/>
          </p:nvPr>
        </p:nvSpPr>
        <p:spPr/>
        <p:txBody>
          <a:bodyPr/>
          <a:lstStyle/>
          <a:p>
            <a:fld id="{3F7E86AA-FCC7-45ED-BAA9-A02C04DFE918}" type="slidenum">
              <a:rPr lang="cs-CZ" smtClean="0"/>
              <a:pPr/>
              <a:t>8</a:t>
            </a:fld>
            <a:endParaRPr lang="cs-CZ" dirty="0"/>
          </a:p>
        </p:txBody>
      </p:sp>
    </p:spTree>
    <p:extLst>
      <p:ext uri="{BB962C8B-B14F-4D97-AF65-F5344CB8AC3E}">
        <p14:creationId xmlns:p14="http://schemas.microsoft.com/office/powerpoint/2010/main" val="2676341225"/>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9E988CB-C4E6-4225-AAEB-D9EB017CF98C}"/>
              </a:ext>
            </a:extLst>
          </p:cNvPr>
          <p:cNvSpPr>
            <a:spLocks noGrp="1"/>
          </p:cNvSpPr>
          <p:nvPr>
            <p:ph type="title"/>
          </p:nvPr>
        </p:nvSpPr>
        <p:spPr/>
        <p:txBody>
          <a:bodyPr/>
          <a:lstStyle/>
          <a:p>
            <a:r>
              <a:rPr lang="cs-CZ" dirty="0"/>
              <a:t>Obecné povinnosti dovozců a distributorů ZP</a:t>
            </a:r>
            <a:br>
              <a:rPr lang="cs-CZ" dirty="0"/>
            </a:br>
            <a:r>
              <a:rPr lang="cs-CZ" dirty="0"/>
              <a:t>podle zákona o ZP</a:t>
            </a:r>
          </a:p>
        </p:txBody>
      </p:sp>
      <p:sp>
        <p:nvSpPr>
          <p:cNvPr id="3" name="Zástupný symbol pro obsah 2">
            <a:extLst>
              <a:ext uri="{FF2B5EF4-FFF2-40B4-BE49-F238E27FC236}">
                <a16:creationId xmlns:a16="http://schemas.microsoft.com/office/drawing/2014/main" id="{B4CD695B-A232-42A5-8AB4-CF1359F3BD1B}"/>
              </a:ext>
            </a:extLst>
          </p:cNvPr>
          <p:cNvSpPr>
            <a:spLocks noGrp="1"/>
          </p:cNvSpPr>
          <p:nvPr>
            <p:ph idx="1"/>
          </p:nvPr>
        </p:nvSpPr>
        <p:spPr>
          <a:xfrm>
            <a:off x="457200" y="2519999"/>
            <a:ext cx="8229600" cy="3924335"/>
          </a:xfrm>
        </p:spPr>
        <p:txBody>
          <a:bodyPr>
            <a:normAutofit fontScale="85000" lnSpcReduction="20000"/>
          </a:bodyPr>
          <a:lstStyle/>
          <a:p>
            <a:r>
              <a:rPr lang="cs-CZ" dirty="0"/>
              <a:t>Distribuci/dovoz smí provádět pouze distributor/dovozce </a:t>
            </a:r>
            <a:r>
              <a:rPr lang="cs-CZ" b="1" dirty="0"/>
              <a:t>registrovaný Ústavem</a:t>
            </a:r>
            <a:r>
              <a:rPr lang="cs-CZ" dirty="0"/>
              <a:t>.</a:t>
            </a:r>
          </a:p>
          <a:p>
            <a:r>
              <a:rPr lang="cs-CZ" dirty="0"/>
              <a:t>Distribuován a dovážen smí být pouze ZP, u kterého bylo </a:t>
            </a:r>
            <a:r>
              <a:rPr lang="cs-CZ" b="1" dirty="0"/>
              <a:t>vydáno prohlášení o shodě </a:t>
            </a:r>
            <a:r>
              <a:rPr lang="cs-CZ" dirty="0"/>
              <a:t>a který byl </a:t>
            </a:r>
            <a:r>
              <a:rPr lang="cs-CZ" b="1" dirty="0"/>
              <a:t>opatřen označením CE </a:t>
            </a:r>
            <a:r>
              <a:rPr lang="cs-CZ" dirty="0"/>
              <a:t>(neplatí pro individuálně zhotovený ZP).</a:t>
            </a:r>
          </a:p>
          <a:p>
            <a:r>
              <a:rPr lang="cs-CZ" dirty="0"/>
              <a:t>Zajistit skladování a nakládání se ZP v souladu s návodem a pokyny výrobce; u ZP třídy </a:t>
            </a:r>
            <a:r>
              <a:rPr lang="cs-CZ" dirty="0" err="1"/>
              <a:t>IIb</a:t>
            </a:r>
            <a:r>
              <a:rPr lang="cs-CZ" dirty="0"/>
              <a:t>, III a AIZP musí být distributor a dovozce </a:t>
            </a:r>
            <a:r>
              <a:rPr lang="cs-CZ" b="1" dirty="0"/>
              <a:t>proškolen </a:t>
            </a:r>
            <a:r>
              <a:rPr lang="cs-CZ" dirty="0"/>
              <a:t>výrobcem, zplnomocněným zástupcem (ZZ) nebo osobou jimi písemně pověřenou (povinnost mít o školení doklad); povinnost proškolení se nevztahuje na ZP třídy </a:t>
            </a:r>
            <a:r>
              <a:rPr lang="cs-CZ" dirty="0" err="1"/>
              <a:t>IIb</a:t>
            </a:r>
            <a:r>
              <a:rPr lang="cs-CZ" dirty="0"/>
              <a:t> a III, jejichž použití a nakládání s nimi je všeobecně známé; </a:t>
            </a:r>
          </a:p>
        </p:txBody>
      </p:sp>
      <p:sp>
        <p:nvSpPr>
          <p:cNvPr id="4" name="Zástupný symbol pro datum 3">
            <a:extLst>
              <a:ext uri="{FF2B5EF4-FFF2-40B4-BE49-F238E27FC236}">
                <a16:creationId xmlns:a16="http://schemas.microsoft.com/office/drawing/2014/main" id="{C3F548A6-4D94-4713-9394-725E5BB85739}"/>
              </a:ext>
            </a:extLst>
          </p:cNvPr>
          <p:cNvSpPr>
            <a:spLocks noGrp="1"/>
          </p:cNvSpPr>
          <p:nvPr>
            <p:ph type="dt" sz="half" idx="10"/>
          </p:nvPr>
        </p:nvSpPr>
        <p:spPr/>
        <p:txBody>
          <a:bodyPr/>
          <a:lstStyle/>
          <a:p>
            <a:fld id="{59B9BA2A-43F6-4061-AED7-E62762290BFF}" type="datetime1">
              <a:rPr lang="cs-CZ" smtClean="0"/>
              <a:pPr/>
              <a:t>3.4.2018</a:t>
            </a:fld>
            <a:endParaRPr lang="cs-CZ"/>
          </a:p>
        </p:txBody>
      </p:sp>
      <p:sp>
        <p:nvSpPr>
          <p:cNvPr id="5" name="Zástupný symbol pro zápatí 4">
            <a:extLst>
              <a:ext uri="{FF2B5EF4-FFF2-40B4-BE49-F238E27FC236}">
                <a16:creationId xmlns:a16="http://schemas.microsoft.com/office/drawing/2014/main" id="{5850D948-0EA4-4BC5-8741-CD8862AB0D09}"/>
              </a:ext>
            </a:extLst>
          </p:cNvPr>
          <p:cNvSpPr>
            <a:spLocks noGrp="1"/>
          </p:cNvSpPr>
          <p:nvPr>
            <p:ph type="ftr" sz="quarter" idx="11"/>
          </p:nvPr>
        </p:nvSpPr>
        <p:spPr/>
        <p:txBody>
          <a:bodyPr/>
          <a:lstStyle/>
          <a:p>
            <a:r>
              <a:rPr lang="cs-CZ"/>
              <a:t>© 2012  STÁTNÍ ÚSTAV PRO KONTROLU LÉČIV</a:t>
            </a:r>
          </a:p>
        </p:txBody>
      </p:sp>
      <p:sp>
        <p:nvSpPr>
          <p:cNvPr id="6" name="Zástupný symbol pro číslo snímku 5">
            <a:extLst>
              <a:ext uri="{FF2B5EF4-FFF2-40B4-BE49-F238E27FC236}">
                <a16:creationId xmlns:a16="http://schemas.microsoft.com/office/drawing/2014/main" id="{393DFF92-B12A-4562-B83C-E975E3250B45}"/>
              </a:ext>
            </a:extLst>
          </p:cNvPr>
          <p:cNvSpPr>
            <a:spLocks noGrp="1"/>
          </p:cNvSpPr>
          <p:nvPr>
            <p:ph type="sldNum" sz="quarter" idx="12"/>
          </p:nvPr>
        </p:nvSpPr>
        <p:spPr/>
        <p:txBody>
          <a:bodyPr/>
          <a:lstStyle/>
          <a:p>
            <a:fld id="{3F7E86AA-FCC7-45ED-BAA9-A02C04DFE918}" type="slidenum">
              <a:rPr lang="cs-CZ" smtClean="0"/>
              <a:pPr/>
              <a:t>9</a:t>
            </a:fld>
            <a:endParaRPr lang="cs-CZ" dirty="0"/>
          </a:p>
        </p:txBody>
      </p:sp>
    </p:spTree>
    <p:extLst>
      <p:ext uri="{BB962C8B-B14F-4D97-AF65-F5344CB8AC3E}">
        <p14:creationId xmlns:p14="http://schemas.microsoft.com/office/powerpoint/2010/main" val="4058307514"/>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B8C4567-A356-46F5-9005-9E6E3A1C2AA8}"/>
              </a:ext>
            </a:extLst>
          </p:cNvPr>
          <p:cNvSpPr>
            <a:spLocks noGrp="1"/>
          </p:cNvSpPr>
          <p:nvPr>
            <p:ph type="title"/>
          </p:nvPr>
        </p:nvSpPr>
        <p:spPr/>
        <p:txBody>
          <a:bodyPr/>
          <a:lstStyle/>
          <a:p>
            <a:r>
              <a:rPr lang="cs-CZ" dirty="0"/>
              <a:t>Správná distribuční a dovozní praxe</a:t>
            </a:r>
          </a:p>
        </p:txBody>
      </p:sp>
      <p:sp>
        <p:nvSpPr>
          <p:cNvPr id="3" name="Zástupný symbol pro obsah 2">
            <a:extLst>
              <a:ext uri="{FF2B5EF4-FFF2-40B4-BE49-F238E27FC236}">
                <a16:creationId xmlns:a16="http://schemas.microsoft.com/office/drawing/2014/main" id="{F97FC959-2579-4CB5-8797-79C6657852E5}"/>
              </a:ext>
            </a:extLst>
          </p:cNvPr>
          <p:cNvSpPr>
            <a:spLocks noGrp="1"/>
          </p:cNvSpPr>
          <p:nvPr>
            <p:ph idx="1"/>
          </p:nvPr>
        </p:nvSpPr>
        <p:spPr>
          <a:xfrm>
            <a:off x="457200" y="2519999"/>
            <a:ext cx="8229600" cy="4014345"/>
          </a:xfrm>
        </p:spPr>
        <p:txBody>
          <a:bodyPr>
            <a:normAutofit fontScale="77500" lnSpcReduction="20000"/>
          </a:bodyPr>
          <a:lstStyle/>
          <a:p>
            <a:r>
              <a:rPr lang="cs-CZ" dirty="0"/>
              <a:t>Distributor i dovozce musí </a:t>
            </a:r>
            <a:r>
              <a:rPr lang="cs-CZ" b="1" dirty="0"/>
              <a:t>zajistit podmínky skladování stanovené výrobcem ZP</a:t>
            </a:r>
          </a:p>
          <a:p>
            <a:r>
              <a:rPr lang="cs-CZ" dirty="0"/>
              <a:t>Pokud výrobce nestanoví specifické podmínky přepravy, je nutné </a:t>
            </a:r>
            <a:r>
              <a:rPr lang="cs-CZ" b="1" dirty="0"/>
              <a:t>v rámci dopravy dodržovat skladovací podmínky</a:t>
            </a:r>
            <a:r>
              <a:rPr lang="cs-CZ" dirty="0"/>
              <a:t>.</a:t>
            </a:r>
          </a:p>
          <a:p>
            <a:r>
              <a:rPr lang="cs-CZ" dirty="0"/>
              <a:t>Skladovací prostory suché, čisté, nekontaminované, oddělené od denních místností, jídelen, úklidu a WC.</a:t>
            </a:r>
          </a:p>
          <a:p>
            <a:r>
              <a:rPr lang="cs-CZ" dirty="0"/>
              <a:t>Při skladování – teplotní požadavky stanovené výrobcem ZP</a:t>
            </a:r>
            <a:r>
              <a:rPr lang="cs-CZ"/>
              <a:t>, musí se </a:t>
            </a:r>
            <a:r>
              <a:rPr lang="cs-CZ" dirty="0"/>
              <a:t>měřit a zaznamenávat </a:t>
            </a:r>
            <a:r>
              <a:rPr lang="cs-CZ" b="1" dirty="0"/>
              <a:t>denní teplotní minima a maxima</a:t>
            </a:r>
            <a:r>
              <a:rPr lang="cs-CZ" dirty="0"/>
              <a:t>.</a:t>
            </a:r>
          </a:p>
          <a:p>
            <a:r>
              <a:rPr lang="cs-CZ" dirty="0"/>
              <a:t>ZP </a:t>
            </a:r>
            <a:r>
              <a:rPr lang="cs-CZ" dirty="0" err="1"/>
              <a:t>proexpirovaný</a:t>
            </a:r>
            <a:r>
              <a:rPr lang="cs-CZ" dirty="0"/>
              <a:t>, kontaminovaný, s porušeným obalem, s podezřením na zhoršení funkčnosti, v reklamaci, stažený z trhu nebo oběhu musí být skladovaný </a:t>
            </a:r>
            <a:r>
              <a:rPr lang="cs-CZ" b="1" dirty="0"/>
              <a:t>odděleně na označeném místě</a:t>
            </a:r>
            <a:r>
              <a:rPr lang="cs-CZ" dirty="0"/>
              <a:t>.</a:t>
            </a:r>
          </a:p>
          <a:p>
            <a:r>
              <a:rPr lang="cs-CZ" dirty="0"/>
              <a:t>V</a:t>
            </a:r>
            <a:r>
              <a:rPr lang="pt-BR" dirty="0"/>
              <a:t>iditelně umístěn</a:t>
            </a:r>
            <a:r>
              <a:rPr lang="cs-CZ" dirty="0"/>
              <a:t>é</a:t>
            </a:r>
            <a:r>
              <a:rPr lang="pt-BR" dirty="0"/>
              <a:t> </a:t>
            </a:r>
            <a:r>
              <a:rPr lang="cs-CZ" b="1" dirty="0"/>
              <a:t>z</a:t>
            </a:r>
            <a:r>
              <a:rPr lang="pt-BR" b="1" dirty="0"/>
              <a:t>áznamy o </a:t>
            </a:r>
            <a:r>
              <a:rPr lang="pt-BR" dirty="0"/>
              <a:t>provedené kontrole</a:t>
            </a:r>
            <a:r>
              <a:rPr lang="cs-CZ" dirty="0"/>
              <a:t> </a:t>
            </a:r>
            <a:r>
              <a:rPr lang="cs-CZ" b="1" dirty="0"/>
              <a:t>úklidu</a:t>
            </a:r>
            <a:r>
              <a:rPr lang="cs-CZ" dirty="0"/>
              <a:t>.</a:t>
            </a:r>
          </a:p>
        </p:txBody>
      </p:sp>
      <p:sp>
        <p:nvSpPr>
          <p:cNvPr id="4" name="Zástupný symbol pro datum 3">
            <a:extLst>
              <a:ext uri="{FF2B5EF4-FFF2-40B4-BE49-F238E27FC236}">
                <a16:creationId xmlns:a16="http://schemas.microsoft.com/office/drawing/2014/main" id="{38D04B5A-ED32-476F-93A4-C3D745795DEF}"/>
              </a:ext>
            </a:extLst>
          </p:cNvPr>
          <p:cNvSpPr>
            <a:spLocks noGrp="1"/>
          </p:cNvSpPr>
          <p:nvPr>
            <p:ph type="dt" sz="half" idx="10"/>
          </p:nvPr>
        </p:nvSpPr>
        <p:spPr/>
        <p:txBody>
          <a:bodyPr/>
          <a:lstStyle/>
          <a:p>
            <a:fld id="{59B9BA2A-43F6-4061-AED7-E62762290BFF}" type="datetime1">
              <a:rPr lang="cs-CZ" smtClean="0"/>
              <a:pPr/>
              <a:t>3.4.2018</a:t>
            </a:fld>
            <a:endParaRPr lang="cs-CZ" dirty="0"/>
          </a:p>
        </p:txBody>
      </p:sp>
      <p:sp>
        <p:nvSpPr>
          <p:cNvPr id="5" name="Zástupný symbol pro zápatí 4">
            <a:extLst>
              <a:ext uri="{FF2B5EF4-FFF2-40B4-BE49-F238E27FC236}">
                <a16:creationId xmlns:a16="http://schemas.microsoft.com/office/drawing/2014/main" id="{43671A38-4801-420A-AD07-ACCD825C8F72}"/>
              </a:ext>
            </a:extLst>
          </p:cNvPr>
          <p:cNvSpPr>
            <a:spLocks noGrp="1"/>
          </p:cNvSpPr>
          <p:nvPr>
            <p:ph type="ftr" sz="quarter" idx="11"/>
          </p:nvPr>
        </p:nvSpPr>
        <p:spPr/>
        <p:txBody>
          <a:bodyPr/>
          <a:lstStyle/>
          <a:p>
            <a:r>
              <a:rPr lang="cs-CZ" dirty="0"/>
              <a:t>© 2012  STÁTNÍ ÚSTAV PRO KONTROLU LÉČIV</a:t>
            </a:r>
          </a:p>
        </p:txBody>
      </p:sp>
      <p:sp>
        <p:nvSpPr>
          <p:cNvPr id="6" name="Zástupný symbol pro číslo snímku 5">
            <a:extLst>
              <a:ext uri="{FF2B5EF4-FFF2-40B4-BE49-F238E27FC236}">
                <a16:creationId xmlns:a16="http://schemas.microsoft.com/office/drawing/2014/main" id="{E2C6A24D-3C7A-4B18-9EF3-EF68D745944D}"/>
              </a:ext>
            </a:extLst>
          </p:cNvPr>
          <p:cNvSpPr>
            <a:spLocks noGrp="1"/>
          </p:cNvSpPr>
          <p:nvPr>
            <p:ph type="sldNum" sz="quarter" idx="12"/>
          </p:nvPr>
        </p:nvSpPr>
        <p:spPr/>
        <p:txBody>
          <a:bodyPr/>
          <a:lstStyle/>
          <a:p>
            <a:fld id="{3F7E86AA-FCC7-45ED-BAA9-A02C04DFE918}" type="slidenum">
              <a:rPr lang="cs-CZ" smtClean="0"/>
              <a:pPr/>
              <a:t>10</a:t>
            </a:fld>
            <a:endParaRPr lang="cs-CZ" dirty="0"/>
          </a:p>
        </p:txBody>
      </p:sp>
    </p:spTree>
    <p:extLst>
      <p:ext uri="{BB962C8B-B14F-4D97-AF65-F5344CB8AC3E}">
        <p14:creationId xmlns:p14="http://schemas.microsoft.com/office/powerpoint/2010/main" val="3004406561"/>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D498A29-A1BD-4D6B-A7F4-6EEEBCB411AB}"/>
              </a:ext>
            </a:extLst>
          </p:cNvPr>
          <p:cNvSpPr>
            <a:spLocks noGrp="1"/>
          </p:cNvSpPr>
          <p:nvPr>
            <p:ph type="title"/>
          </p:nvPr>
        </p:nvSpPr>
        <p:spPr/>
        <p:txBody>
          <a:bodyPr/>
          <a:lstStyle/>
          <a:p>
            <a:r>
              <a:rPr lang="cs-CZ" dirty="0"/>
              <a:t>Písemné postupy</a:t>
            </a:r>
          </a:p>
        </p:txBody>
      </p:sp>
      <p:sp>
        <p:nvSpPr>
          <p:cNvPr id="3" name="Zástupný symbol pro obsah 2">
            <a:extLst>
              <a:ext uri="{FF2B5EF4-FFF2-40B4-BE49-F238E27FC236}">
                <a16:creationId xmlns:a16="http://schemas.microsoft.com/office/drawing/2014/main" id="{8D00E374-D4A2-41BB-811A-824AB7118056}"/>
              </a:ext>
            </a:extLst>
          </p:cNvPr>
          <p:cNvSpPr>
            <a:spLocks noGrp="1"/>
          </p:cNvSpPr>
          <p:nvPr>
            <p:ph idx="1"/>
          </p:nvPr>
        </p:nvSpPr>
        <p:spPr>
          <a:xfrm>
            <a:off x="457200" y="2520000"/>
            <a:ext cx="8229600" cy="3836350"/>
          </a:xfrm>
        </p:spPr>
        <p:txBody>
          <a:bodyPr>
            <a:normAutofit lnSpcReduction="10000"/>
          </a:bodyPr>
          <a:lstStyle/>
          <a:p>
            <a:r>
              <a:rPr lang="cs-CZ" dirty="0"/>
              <a:t>Pro pravidelnou očistu, úklid a jeho kontrolu.</a:t>
            </a:r>
          </a:p>
          <a:p>
            <a:r>
              <a:rPr lang="cs-CZ" dirty="0"/>
              <a:t>Pro činnost objednávání, příjmu, kontroly dodávek, skladování, dodávání odběrateli včetně dopravy.</a:t>
            </a:r>
          </a:p>
          <a:p>
            <a:r>
              <a:rPr lang="cs-CZ" dirty="0"/>
              <a:t>Pro reklamační řízení, včetně záznamů o reklamacích.</a:t>
            </a:r>
          </a:p>
          <a:p>
            <a:r>
              <a:rPr lang="cs-CZ" dirty="0"/>
              <a:t>Interní systém kontrol – musí být popsán a realizován alespoň jednou ročně.</a:t>
            </a:r>
          </a:p>
          <a:p>
            <a:r>
              <a:rPr lang="cs-CZ" dirty="0"/>
              <a:t>Opatření k nápravě na základě výstupů z interních kontrol</a:t>
            </a:r>
          </a:p>
        </p:txBody>
      </p:sp>
      <p:sp>
        <p:nvSpPr>
          <p:cNvPr id="4" name="Zástupný symbol pro datum 3">
            <a:extLst>
              <a:ext uri="{FF2B5EF4-FFF2-40B4-BE49-F238E27FC236}">
                <a16:creationId xmlns:a16="http://schemas.microsoft.com/office/drawing/2014/main" id="{8C4904A7-598B-438D-A458-EADDC7615D9A}"/>
              </a:ext>
            </a:extLst>
          </p:cNvPr>
          <p:cNvSpPr>
            <a:spLocks noGrp="1"/>
          </p:cNvSpPr>
          <p:nvPr>
            <p:ph type="dt" sz="half" idx="10"/>
          </p:nvPr>
        </p:nvSpPr>
        <p:spPr/>
        <p:txBody>
          <a:bodyPr/>
          <a:lstStyle/>
          <a:p>
            <a:fld id="{59B9BA2A-43F6-4061-AED7-E62762290BFF}" type="datetime1">
              <a:rPr lang="cs-CZ" smtClean="0"/>
              <a:pPr/>
              <a:t>3.4.2018</a:t>
            </a:fld>
            <a:endParaRPr lang="cs-CZ" dirty="0"/>
          </a:p>
        </p:txBody>
      </p:sp>
      <p:sp>
        <p:nvSpPr>
          <p:cNvPr id="5" name="Zástupný symbol pro zápatí 4">
            <a:extLst>
              <a:ext uri="{FF2B5EF4-FFF2-40B4-BE49-F238E27FC236}">
                <a16:creationId xmlns:a16="http://schemas.microsoft.com/office/drawing/2014/main" id="{BCE0B079-9C31-4AC7-A19F-92ED7572B360}"/>
              </a:ext>
            </a:extLst>
          </p:cNvPr>
          <p:cNvSpPr>
            <a:spLocks noGrp="1"/>
          </p:cNvSpPr>
          <p:nvPr>
            <p:ph type="ftr" sz="quarter" idx="11"/>
          </p:nvPr>
        </p:nvSpPr>
        <p:spPr/>
        <p:txBody>
          <a:bodyPr/>
          <a:lstStyle/>
          <a:p>
            <a:r>
              <a:rPr lang="cs-CZ"/>
              <a:t>© 2012  STÁTNÍ ÚSTAV PRO KONTROLU LÉČIV</a:t>
            </a:r>
            <a:endParaRPr lang="cs-CZ" dirty="0"/>
          </a:p>
        </p:txBody>
      </p:sp>
      <p:sp>
        <p:nvSpPr>
          <p:cNvPr id="6" name="Zástupný symbol pro číslo snímku 5">
            <a:extLst>
              <a:ext uri="{FF2B5EF4-FFF2-40B4-BE49-F238E27FC236}">
                <a16:creationId xmlns:a16="http://schemas.microsoft.com/office/drawing/2014/main" id="{226539B9-F93B-454A-A161-3F71B7C842FC}"/>
              </a:ext>
            </a:extLst>
          </p:cNvPr>
          <p:cNvSpPr>
            <a:spLocks noGrp="1"/>
          </p:cNvSpPr>
          <p:nvPr>
            <p:ph type="sldNum" sz="quarter" idx="12"/>
          </p:nvPr>
        </p:nvSpPr>
        <p:spPr/>
        <p:txBody>
          <a:bodyPr/>
          <a:lstStyle/>
          <a:p>
            <a:fld id="{3F7E86AA-FCC7-45ED-BAA9-A02C04DFE918}" type="slidenum">
              <a:rPr lang="cs-CZ" smtClean="0"/>
              <a:pPr/>
              <a:t>11</a:t>
            </a:fld>
            <a:endParaRPr lang="cs-CZ" dirty="0"/>
          </a:p>
        </p:txBody>
      </p:sp>
    </p:spTree>
    <p:extLst>
      <p:ext uri="{BB962C8B-B14F-4D97-AF65-F5344CB8AC3E}">
        <p14:creationId xmlns:p14="http://schemas.microsoft.com/office/powerpoint/2010/main" val="3569790132"/>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38394DF-B4CE-4F90-93EA-A005F5ACF860}"/>
              </a:ext>
            </a:extLst>
          </p:cNvPr>
          <p:cNvSpPr>
            <a:spLocks noGrp="1"/>
          </p:cNvSpPr>
          <p:nvPr>
            <p:ph type="title"/>
          </p:nvPr>
        </p:nvSpPr>
        <p:spPr/>
        <p:txBody>
          <a:bodyPr/>
          <a:lstStyle/>
          <a:p>
            <a:r>
              <a:rPr lang="cs-CZ" dirty="0"/>
              <a:t>Dokumentace</a:t>
            </a:r>
          </a:p>
        </p:txBody>
      </p:sp>
      <p:sp>
        <p:nvSpPr>
          <p:cNvPr id="3" name="Zástupný symbol pro obsah 2">
            <a:extLst>
              <a:ext uri="{FF2B5EF4-FFF2-40B4-BE49-F238E27FC236}">
                <a16:creationId xmlns:a16="http://schemas.microsoft.com/office/drawing/2014/main" id="{B60CE5FC-5686-4A49-A3DD-19B6AE43149B}"/>
              </a:ext>
            </a:extLst>
          </p:cNvPr>
          <p:cNvSpPr>
            <a:spLocks noGrp="1"/>
          </p:cNvSpPr>
          <p:nvPr>
            <p:ph idx="1"/>
          </p:nvPr>
        </p:nvSpPr>
        <p:spPr/>
        <p:txBody>
          <a:bodyPr>
            <a:normAutofit lnSpcReduction="10000"/>
          </a:bodyPr>
          <a:lstStyle/>
          <a:p>
            <a:r>
              <a:rPr lang="cs-CZ" dirty="0"/>
              <a:t>O přijímaném, dodávaném nebo vyskladňovaném ZP</a:t>
            </a:r>
          </a:p>
          <a:p>
            <a:pPr lvl="1"/>
            <a:r>
              <a:rPr lang="cs-CZ" dirty="0"/>
              <a:t>identifikace ZP (sériové číslo, číslo šarže)</a:t>
            </a:r>
          </a:p>
          <a:p>
            <a:pPr lvl="1"/>
            <a:r>
              <a:rPr lang="cs-CZ" dirty="0"/>
              <a:t>datum spotřeby, je-li výrobcem stanoveno,</a:t>
            </a:r>
          </a:p>
          <a:p>
            <a:pPr lvl="1"/>
            <a:r>
              <a:rPr lang="cs-CZ" dirty="0"/>
              <a:t>množství přijímaného, dodávaného či vyskladňovaného ZP</a:t>
            </a:r>
          </a:p>
          <a:p>
            <a:pPr lvl="1"/>
            <a:r>
              <a:rPr lang="cs-CZ" dirty="0"/>
              <a:t>identifikaci odběratelů</a:t>
            </a:r>
          </a:p>
          <a:p>
            <a:r>
              <a:rPr lang="cs-CZ" dirty="0"/>
              <a:t>Týkající se stahování ZP při (podezření na) nežádoucí příhodě</a:t>
            </a:r>
          </a:p>
          <a:p>
            <a:r>
              <a:rPr lang="cs-CZ" dirty="0"/>
              <a:t>Dokumentace se uchovává 5 let</a:t>
            </a:r>
          </a:p>
        </p:txBody>
      </p:sp>
      <p:sp>
        <p:nvSpPr>
          <p:cNvPr id="4" name="Zástupný symbol pro datum 3">
            <a:extLst>
              <a:ext uri="{FF2B5EF4-FFF2-40B4-BE49-F238E27FC236}">
                <a16:creationId xmlns:a16="http://schemas.microsoft.com/office/drawing/2014/main" id="{D1902BCA-5109-4EA4-AF95-C021B9203A25}"/>
              </a:ext>
            </a:extLst>
          </p:cNvPr>
          <p:cNvSpPr>
            <a:spLocks noGrp="1"/>
          </p:cNvSpPr>
          <p:nvPr>
            <p:ph type="dt" sz="half" idx="10"/>
          </p:nvPr>
        </p:nvSpPr>
        <p:spPr/>
        <p:txBody>
          <a:bodyPr/>
          <a:lstStyle/>
          <a:p>
            <a:fld id="{59B9BA2A-43F6-4061-AED7-E62762290BFF}" type="datetime1">
              <a:rPr lang="cs-CZ" smtClean="0"/>
              <a:pPr/>
              <a:t>3.4.2018</a:t>
            </a:fld>
            <a:endParaRPr lang="cs-CZ" dirty="0"/>
          </a:p>
        </p:txBody>
      </p:sp>
      <p:sp>
        <p:nvSpPr>
          <p:cNvPr id="5" name="Zástupný symbol pro zápatí 4">
            <a:extLst>
              <a:ext uri="{FF2B5EF4-FFF2-40B4-BE49-F238E27FC236}">
                <a16:creationId xmlns:a16="http://schemas.microsoft.com/office/drawing/2014/main" id="{C1B918DC-E328-46D4-9F82-2E07B7BF4583}"/>
              </a:ext>
            </a:extLst>
          </p:cNvPr>
          <p:cNvSpPr>
            <a:spLocks noGrp="1"/>
          </p:cNvSpPr>
          <p:nvPr>
            <p:ph type="ftr" sz="quarter" idx="11"/>
          </p:nvPr>
        </p:nvSpPr>
        <p:spPr/>
        <p:txBody>
          <a:bodyPr/>
          <a:lstStyle/>
          <a:p>
            <a:r>
              <a:rPr lang="cs-CZ"/>
              <a:t>© 2012  STÁTNÍ ÚSTAV PRO KONTROLU LÉČIV</a:t>
            </a:r>
            <a:endParaRPr lang="cs-CZ" dirty="0"/>
          </a:p>
        </p:txBody>
      </p:sp>
      <p:sp>
        <p:nvSpPr>
          <p:cNvPr id="6" name="Zástupný symbol pro číslo snímku 5">
            <a:extLst>
              <a:ext uri="{FF2B5EF4-FFF2-40B4-BE49-F238E27FC236}">
                <a16:creationId xmlns:a16="http://schemas.microsoft.com/office/drawing/2014/main" id="{10B93D25-2838-48B0-BEBC-641BB1441B5E}"/>
              </a:ext>
            </a:extLst>
          </p:cNvPr>
          <p:cNvSpPr>
            <a:spLocks noGrp="1"/>
          </p:cNvSpPr>
          <p:nvPr>
            <p:ph type="sldNum" sz="quarter" idx="12"/>
          </p:nvPr>
        </p:nvSpPr>
        <p:spPr/>
        <p:txBody>
          <a:bodyPr/>
          <a:lstStyle/>
          <a:p>
            <a:fld id="{3F7E86AA-FCC7-45ED-BAA9-A02C04DFE918}" type="slidenum">
              <a:rPr lang="cs-CZ" smtClean="0"/>
              <a:pPr/>
              <a:t>12</a:t>
            </a:fld>
            <a:endParaRPr lang="cs-CZ" dirty="0"/>
          </a:p>
        </p:txBody>
      </p:sp>
    </p:spTree>
    <p:extLst>
      <p:ext uri="{BB962C8B-B14F-4D97-AF65-F5344CB8AC3E}">
        <p14:creationId xmlns:p14="http://schemas.microsoft.com/office/powerpoint/2010/main" val="2058687918"/>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3C6AC47-C536-4471-BD72-9E310135DDB0}"/>
              </a:ext>
            </a:extLst>
          </p:cNvPr>
          <p:cNvSpPr>
            <a:spLocks noGrp="1"/>
          </p:cNvSpPr>
          <p:nvPr>
            <p:ph type="title"/>
          </p:nvPr>
        </p:nvSpPr>
        <p:spPr/>
        <p:txBody>
          <a:bodyPr/>
          <a:lstStyle/>
          <a:p>
            <a:r>
              <a:rPr lang="cs-CZ" dirty="0"/>
              <a:t>Povinnosti distributorů a dovozců ZP v rámci </a:t>
            </a:r>
            <a:r>
              <a:rPr lang="cs-CZ" dirty="0" err="1"/>
              <a:t>vigilance</a:t>
            </a:r>
            <a:endParaRPr lang="cs-CZ" dirty="0"/>
          </a:p>
        </p:txBody>
      </p:sp>
      <p:sp>
        <p:nvSpPr>
          <p:cNvPr id="3" name="Zástupný symbol pro obsah 2">
            <a:extLst>
              <a:ext uri="{FF2B5EF4-FFF2-40B4-BE49-F238E27FC236}">
                <a16:creationId xmlns:a16="http://schemas.microsoft.com/office/drawing/2014/main" id="{D0A2505C-2684-4433-8CA8-7D8C568CD28B}"/>
              </a:ext>
            </a:extLst>
          </p:cNvPr>
          <p:cNvSpPr>
            <a:spLocks noGrp="1"/>
          </p:cNvSpPr>
          <p:nvPr>
            <p:ph idx="1"/>
          </p:nvPr>
        </p:nvSpPr>
        <p:spPr/>
        <p:txBody>
          <a:bodyPr>
            <a:normAutofit lnSpcReduction="10000"/>
          </a:bodyPr>
          <a:lstStyle/>
          <a:p>
            <a:r>
              <a:rPr lang="cs-CZ" dirty="0"/>
              <a:t>Písemně oznámit výrobci (ZZ) a Ústavu podezření na nežádoucí příhodu, a to do 15 dnů.</a:t>
            </a:r>
          </a:p>
          <a:p>
            <a:r>
              <a:rPr lang="cs-CZ" dirty="0"/>
              <a:t>Provést bezpečnostní nápravné opatření stanovené výrobcem nebo Ústavem.</a:t>
            </a:r>
          </a:p>
          <a:p>
            <a:r>
              <a:rPr lang="cs-CZ" dirty="0"/>
              <a:t>Zaslat Ústavu informace o stanoveném bezpečnostním nápravném opatření, a to do 10 dní.</a:t>
            </a:r>
          </a:p>
          <a:p>
            <a:r>
              <a:rPr lang="cs-CZ" dirty="0"/>
              <a:t>Oznámit Ústavu dokončení stanoveného bezpečnostního nápravného opatření, a to do 10 dní.</a:t>
            </a:r>
          </a:p>
        </p:txBody>
      </p:sp>
      <p:sp>
        <p:nvSpPr>
          <p:cNvPr id="4" name="Zástupný symbol pro datum 3">
            <a:extLst>
              <a:ext uri="{FF2B5EF4-FFF2-40B4-BE49-F238E27FC236}">
                <a16:creationId xmlns:a16="http://schemas.microsoft.com/office/drawing/2014/main" id="{774B99AB-AEB8-464E-ACF3-6503199F51A5}"/>
              </a:ext>
            </a:extLst>
          </p:cNvPr>
          <p:cNvSpPr>
            <a:spLocks noGrp="1"/>
          </p:cNvSpPr>
          <p:nvPr>
            <p:ph type="dt" sz="half" idx="10"/>
          </p:nvPr>
        </p:nvSpPr>
        <p:spPr/>
        <p:txBody>
          <a:bodyPr/>
          <a:lstStyle/>
          <a:p>
            <a:fld id="{59B9BA2A-43F6-4061-AED7-E62762290BFF}" type="datetime1">
              <a:rPr lang="cs-CZ" smtClean="0"/>
              <a:pPr/>
              <a:t>3.4.2018</a:t>
            </a:fld>
            <a:endParaRPr lang="cs-CZ" dirty="0"/>
          </a:p>
        </p:txBody>
      </p:sp>
      <p:sp>
        <p:nvSpPr>
          <p:cNvPr id="5" name="Zástupný symbol pro zápatí 4">
            <a:extLst>
              <a:ext uri="{FF2B5EF4-FFF2-40B4-BE49-F238E27FC236}">
                <a16:creationId xmlns:a16="http://schemas.microsoft.com/office/drawing/2014/main" id="{F1FD438F-0388-49F9-ABB9-53CAB82851EE}"/>
              </a:ext>
            </a:extLst>
          </p:cNvPr>
          <p:cNvSpPr>
            <a:spLocks noGrp="1"/>
          </p:cNvSpPr>
          <p:nvPr>
            <p:ph type="ftr" sz="quarter" idx="11"/>
          </p:nvPr>
        </p:nvSpPr>
        <p:spPr/>
        <p:txBody>
          <a:bodyPr/>
          <a:lstStyle/>
          <a:p>
            <a:r>
              <a:rPr lang="cs-CZ"/>
              <a:t>© 2012  STÁTNÍ ÚSTAV PRO KONTROLU LÉČIV</a:t>
            </a:r>
            <a:endParaRPr lang="cs-CZ" dirty="0"/>
          </a:p>
        </p:txBody>
      </p:sp>
      <p:sp>
        <p:nvSpPr>
          <p:cNvPr id="6" name="Zástupný symbol pro číslo snímku 5">
            <a:extLst>
              <a:ext uri="{FF2B5EF4-FFF2-40B4-BE49-F238E27FC236}">
                <a16:creationId xmlns:a16="http://schemas.microsoft.com/office/drawing/2014/main" id="{FCAEF3E9-CE17-4DDC-B577-3B742CA6DEEC}"/>
              </a:ext>
            </a:extLst>
          </p:cNvPr>
          <p:cNvSpPr>
            <a:spLocks noGrp="1"/>
          </p:cNvSpPr>
          <p:nvPr>
            <p:ph type="sldNum" sz="quarter" idx="12"/>
          </p:nvPr>
        </p:nvSpPr>
        <p:spPr/>
        <p:txBody>
          <a:bodyPr/>
          <a:lstStyle/>
          <a:p>
            <a:fld id="{3F7E86AA-FCC7-45ED-BAA9-A02C04DFE918}" type="slidenum">
              <a:rPr lang="cs-CZ" smtClean="0"/>
              <a:pPr/>
              <a:t>13</a:t>
            </a:fld>
            <a:endParaRPr lang="cs-CZ" dirty="0"/>
          </a:p>
        </p:txBody>
      </p:sp>
    </p:spTree>
    <p:extLst>
      <p:ext uri="{BB962C8B-B14F-4D97-AF65-F5344CB8AC3E}">
        <p14:creationId xmlns:p14="http://schemas.microsoft.com/office/powerpoint/2010/main" val="2948974273"/>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45E9802-E4FC-4EA8-BB4C-81347135DD79}"/>
              </a:ext>
            </a:extLst>
          </p:cNvPr>
          <p:cNvSpPr>
            <a:spLocks noGrp="1"/>
          </p:cNvSpPr>
          <p:nvPr>
            <p:ph type="title"/>
          </p:nvPr>
        </p:nvSpPr>
        <p:spPr/>
        <p:txBody>
          <a:bodyPr>
            <a:normAutofit/>
          </a:bodyPr>
          <a:lstStyle/>
          <a:p>
            <a:r>
              <a:rPr lang="cs-CZ" dirty="0"/>
              <a:t>Obecné povinnosti distributorů a dovozců vycházející ze zákona o TP</a:t>
            </a:r>
          </a:p>
        </p:txBody>
      </p:sp>
      <p:sp>
        <p:nvSpPr>
          <p:cNvPr id="3" name="Zástupný symbol pro obsah 2">
            <a:extLst>
              <a:ext uri="{FF2B5EF4-FFF2-40B4-BE49-F238E27FC236}">
                <a16:creationId xmlns:a16="http://schemas.microsoft.com/office/drawing/2014/main" id="{8346DE79-4F69-4F1C-9770-64BDD6178F57}"/>
              </a:ext>
            </a:extLst>
          </p:cNvPr>
          <p:cNvSpPr>
            <a:spLocks noGrp="1"/>
          </p:cNvSpPr>
          <p:nvPr>
            <p:ph idx="1"/>
          </p:nvPr>
        </p:nvSpPr>
        <p:spPr/>
        <p:txBody>
          <a:bodyPr>
            <a:normAutofit fontScale="92500" lnSpcReduction="20000"/>
          </a:bodyPr>
          <a:lstStyle/>
          <a:p>
            <a:pPr algn="just"/>
            <a:r>
              <a:rPr lang="cs-CZ" dirty="0"/>
              <a:t>Distributor i dovozce je povinen jednat tak, aby zabránil distribuci stanovených výrobků, které zjevně nesplňují požadavky zákona.</a:t>
            </a:r>
          </a:p>
          <a:p>
            <a:pPr algn="just"/>
            <a:r>
              <a:rPr lang="cs-CZ" dirty="0"/>
              <a:t>Dovozce i distributor, který má důvod se domnívat, že ZP, který uvedl nebo dodal na trh, nesplňuje požadavky tohoto zákona nebo nařízení vlády, je povinen činit nezbytná opatření směřující k uvedení výrobku do souladu s těmito požadavky, stažení výrobku z trhu nebo navrácení stanoveného výrobku, který již byl dodán uživateli.</a:t>
            </a:r>
          </a:p>
        </p:txBody>
      </p:sp>
      <p:sp>
        <p:nvSpPr>
          <p:cNvPr id="4" name="Zástupný symbol pro datum 3">
            <a:extLst>
              <a:ext uri="{FF2B5EF4-FFF2-40B4-BE49-F238E27FC236}">
                <a16:creationId xmlns:a16="http://schemas.microsoft.com/office/drawing/2014/main" id="{A9C77913-C666-4574-9243-36CECE83C3E2}"/>
              </a:ext>
            </a:extLst>
          </p:cNvPr>
          <p:cNvSpPr>
            <a:spLocks noGrp="1"/>
          </p:cNvSpPr>
          <p:nvPr>
            <p:ph type="dt" sz="half" idx="10"/>
          </p:nvPr>
        </p:nvSpPr>
        <p:spPr/>
        <p:txBody>
          <a:bodyPr/>
          <a:lstStyle/>
          <a:p>
            <a:fld id="{59B9BA2A-43F6-4061-AED7-E62762290BFF}" type="datetime1">
              <a:rPr lang="cs-CZ" smtClean="0"/>
              <a:pPr/>
              <a:t>3.4.2018</a:t>
            </a:fld>
            <a:endParaRPr lang="cs-CZ" dirty="0"/>
          </a:p>
        </p:txBody>
      </p:sp>
      <p:sp>
        <p:nvSpPr>
          <p:cNvPr id="5" name="Zástupný symbol pro zápatí 4">
            <a:extLst>
              <a:ext uri="{FF2B5EF4-FFF2-40B4-BE49-F238E27FC236}">
                <a16:creationId xmlns:a16="http://schemas.microsoft.com/office/drawing/2014/main" id="{1FA006E4-39DD-48F6-99D1-3CFBAA513F93}"/>
              </a:ext>
            </a:extLst>
          </p:cNvPr>
          <p:cNvSpPr>
            <a:spLocks noGrp="1"/>
          </p:cNvSpPr>
          <p:nvPr>
            <p:ph type="ftr" sz="quarter" idx="11"/>
          </p:nvPr>
        </p:nvSpPr>
        <p:spPr/>
        <p:txBody>
          <a:bodyPr/>
          <a:lstStyle/>
          <a:p>
            <a:r>
              <a:rPr lang="cs-CZ"/>
              <a:t>© 2012  STÁTNÍ ÚSTAV PRO KONTROLU LÉČIV</a:t>
            </a:r>
            <a:endParaRPr lang="cs-CZ" dirty="0"/>
          </a:p>
        </p:txBody>
      </p:sp>
      <p:sp>
        <p:nvSpPr>
          <p:cNvPr id="6" name="Zástupný symbol pro číslo snímku 5">
            <a:extLst>
              <a:ext uri="{FF2B5EF4-FFF2-40B4-BE49-F238E27FC236}">
                <a16:creationId xmlns:a16="http://schemas.microsoft.com/office/drawing/2014/main" id="{60763193-E547-47CB-BFFD-46EFE5F4890B}"/>
              </a:ext>
            </a:extLst>
          </p:cNvPr>
          <p:cNvSpPr>
            <a:spLocks noGrp="1"/>
          </p:cNvSpPr>
          <p:nvPr>
            <p:ph type="sldNum" sz="quarter" idx="12"/>
          </p:nvPr>
        </p:nvSpPr>
        <p:spPr/>
        <p:txBody>
          <a:bodyPr/>
          <a:lstStyle/>
          <a:p>
            <a:fld id="{3F7E86AA-FCC7-45ED-BAA9-A02C04DFE918}" type="slidenum">
              <a:rPr lang="cs-CZ" smtClean="0"/>
              <a:pPr/>
              <a:t>14</a:t>
            </a:fld>
            <a:endParaRPr lang="cs-CZ" dirty="0"/>
          </a:p>
        </p:txBody>
      </p:sp>
    </p:spTree>
    <p:extLst>
      <p:ext uri="{BB962C8B-B14F-4D97-AF65-F5344CB8AC3E}">
        <p14:creationId xmlns:p14="http://schemas.microsoft.com/office/powerpoint/2010/main" val="2098425879"/>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75D3E5B-7874-4721-8058-EC46861FAAD8}"/>
              </a:ext>
            </a:extLst>
          </p:cNvPr>
          <p:cNvSpPr>
            <a:spLocks noGrp="1"/>
          </p:cNvSpPr>
          <p:nvPr>
            <p:ph type="title"/>
          </p:nvPr>
        </p:nvSpPr>
        <p:spPr/>
        <p:txBody>
          <a:bodyPr/>
          <a:lstStyle/>
          <a:p>
            <a:r>
              <a:rPr lang="cs-CZ" dirty="0"/>
              <a:t>Technické požadavky na ZP</a:t>
            </a:r>
          </a:p>
        </p:txBody>
      </p:sp>
      <p:sp>
        <p:nvSpPr>
          <p:cNvPr id="3" name="Zástupný symbol pro obsah 2">
            <a:extLst>
              <a:ext uri="{FF2B5EF4-FFF2-40B4-BE49-F238E27FC236}">
                <a16:creationId xmlns:a16="http://schemas.microsoft.com/office/drawing/2014/main" id="{1421FCE6-2AE2-426E-8259-F9B7B46F78D3}"/>
              </a:ext>
            </a:extLst>
          </p:cNvPr>
          <p:cNvSpPr>
            <a:spLocks noGrp="1"/>
          </p:cNvSpPr>
          <p:nvPr>
            <p:ph idx="1"/>
          </p:nvPr>
        </p:nvSpPr>
        <p:spPr/>
        <p:txBody>
          <a:bodyPr/>
          <a:lstStyle/>
          <a:p>
            <a:pPr algn="just"/>
            <a:r>
              <a:rPr lang="cs-CZ" dirty="0"/>
              <a:t>Na trh nebo do provozu může být zdravotnický prostředek uveden, jestliže </a:t>
            </a:r>
            <a:r>
              <a:rPr lang="cs-CZ" b="1" dirty="0"/>
              <a:t>je opatřen označením CE</a:t>
            </a:r>
            <a:r>
              <a:rPr lang="cs-CZ" dirty="0"/>
              <a:t>, </a:t>
            </a:r>
            <a:r>
              <a:rPr lang="cs-CZ" b="1" dirty="0"/>
              <a:t>výrobce vydal prohlášení o shodě </a:t>
            </a:r>
            <a:r>
              <a:rPr lang="cs-CZ" dirty="0"/>
              <a:t>a byly k němu přiloženy </a:t>
            </a:r>
            <a:r>
              <a:rPr lang="cs-CZ" b="1" dirty="0"/>
              <a:t>informace o jeho použití v českém jazyce </a:t>
            </a:r>
            <a:r>
              <a:rPr lang="cs-CZ" dirty="0"/>
              <a:t>v souladu s tímto nařízením.</a:t>
            </a:r>
          </a:p>
          <a:p>
            <a:r>
              <a:rPr lang="cs-CZ" dirty="0"/>
              <a:t>Informace poskytované výrobcem – informace na značení a v návodu k použití.</a:t>
            </a:r>
          </a:p>
        </p:txBody>
      </p:sp>
      <p:sp>
        <p:nvSpPr>
          <p:cNvPr id="4" name="Zástupný symbol pro datum 3">
            <a:extLst>
              <a:ext uri="{FF2B5EF4-FFF2-40B4-BE49-F238E27FC236}">
                <a16:creationId xmlns:a16="http://schemas.microsoft.com/office/drawing/2014/main" id="{424C843E-EC34-46DA-B6B2-38DC99A1430B}"/>
              </a:ext>
            </a:extLst>
          </p:cNvPr>
          <p:cNvSpPr>
            <a:spLocks noGrp="1"/>
          </p:cNvSpPr>
          <p:nvPr>
            <p:ph type="dt" sz="half" idx="10"/>
          </p:nvPr>
        </p:nvSpPr>
        <p:spPr/>
        <p:txBody>
          <a:bodyPr/>
          <a:lstStyle/>
          <a:p>
            <a:fld id="{59B9BA2A-43F6-4061-AED7-E62762290BFF}" type="datetime1">
              <a:rPr lang="cs-CZ" smtClean="0"/>
              <a:pPr/>
              <a:t>3.4.2018</a:t>
            </a:fld>
            <a:endParaRPr lang="cs-CZ" dirty="0"/>
          </a:p>
        </p:txBody>
      </p:sp>
      <p:sp>
        <p:nvSpPr>
          <p:cNvPr id="5" name="Zástupný symbol pro zápatí 4">
            <a:extLst>
              <a:ext uri="{FF2B5EF4-FFF2-40B4-BE49-F238E27FC236}">
                <a16:creationId xmlns:a16="http://schemas.microsoft.com/office/drawing/2014/main" id="{C0EBDEE4-5935-4434-8316-85BDF12238C5}"/>
              </a:ext>
            </a:extLst>
          </p:cNvPr>
          <p:cNvSpPr>
            <a:spLocks noGrp="1"/>
          </p:cNvSpPr>
          <p:nvPr>
            <p:ph type="ftr" sz="quarter" idx="11"/>
          </p:nvPr>
        </p:nvSpPr>
        <p:spPr/>
        <p:txBody>
          <a:bodyPr/>
          <a:lstStyle/>
          <a:p>
            <a:r>
              <a:rPr lang="cs-CZ"/>
              <a:t>© 2012  STÁTNÍ ÚSTAV PRO KONTROLU LÉČIV</a:t>
            </a:r>
            <a:endParaRPr lang="cs-CZ" dirty="0"/>
          </a:p>
        </p:txBody>
      </p:sp>
      <p:sp>
        <p:nvSpPr>
          <p:cNvPr id="6" name="Zástupný symbol pro číslo snímku 5">
            <a:extLst>
              <a:ext uri="{FF2B5EF4-FFF2-40B4-BE49-F238E27FC236}">
                <a16:creationId xmlns:a16="http://schemas.microsoft.com/office/drawing/2014/main" id="{4C9741E6-C9F2-4023-B258-082E77A4EEA9}"/>
              </a:ext>
            </a:extLst>
          </p:cNvPr>
          <p:cNvSpPr>
            <a:spLocks noGrp="1"/>
          </p:cNvSpPr>
          <p:nvPr>
            <p:ph type="sldNum" sz="quarter" idx="12"/>
          </p:nvPr>
        </p:nvSpPr>
        <p:spPr/>
        <p:txBody>
          <a:bodyPr/>
          <a:lstStyle/>
          <a:p>
            <a:fld id="{3F7E86AA-FCC7-45ED-BAA9-A02C04DFE918}" type="slidenum">
              <a:rPr lang="cs-CZ" smtClean="0"/>
              <a:pPr/>
              <a:t>15</a:t>
            </a:fld>
            <a:endParaRPr lang="cs-CZ" dirty="0"/>
          </a:p>
        </p:txBody>
      </p:sp>
    </p:spTree>
    <p:extLst>
      <p:ext uri="{BB962C8B-B14F-4D97-AF65-F5344CB8AC3E}">
        <p14:creationId xmlns:p14="http://schemas.microsoft.com/office/powerpoint/2010/main" val="205509811"/>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AE9C9CB-52B3-48B3-A3A1-0792A2EE3196}"/>
              </a:ext>
            </a:extLst>
          </p:cNvPr>
          <p:cNvSpPr>
            <a:spLocks noGrp="1"/>
          </p:cNvSpPr>
          <p:nvPr>
            <p:ph type="title"/>
          </p:nvPr>
        </p:nvSpPr>
        <p:spPr/>
        <p:txBody>
          <a:bodyPr/>
          <a:lstStyle/>
          <a:p>
            <a:r>
              <a:rPr lang="cs-CZ" dirty="0"/>
              <a:t>Servis zdravotnických prostředků</a:t>
            </a:r>
          </a:p>
        </p:txBody>
      </p:sp>
      <p:sp>
        <p:nvSpPr>
          <p:cNvPr id="3" name="Zástupný symbol pro obsah 2">
            <a:extLst>
              <a:ext uri="{FF2B5EF4-FFF2-40B4-BE49-F238E27FC236}">
                <a16:creationId xmlns:a16="http://schemas.microsoft.com/office/drawing/2014/main" id="{7939A5F6-27A1-4A64-86F4-3BFF464EB85A}"/>
              </a:ext>
            </a:extLst>
          </p:cNvPr>
          <p:cNvSpPr>
            <a:spLocks noGrp="1"/>
          </p:cNvSpPr>
          <p:nvPr>
            <p:ph idx="1"/>
          </p:nvPr>
        </p:nvSpPr>
        <p:spPr/>
        <p:txBody>
          <a:bodyPr>
            <a:normAutofit fontScale="92500" lnSpcReduction="10000"/>
          </a:bodyPr>
          <a:lstStyle/>
          <a:p>
            <a:r>
              <a:rPr lang="cs-CZ" dirty="0"/>
              <a:t>Provádění </a:t>
            </a:r>
            <a:r>
              <a:rPr lang="cs-CZ" b="1" dirty="0"/>
              <a:t>bezpečnostně technických kontrol</a:t>
            </a:r>
            <a:r>
              <a:rPr lang="cs-CZ" dirty="0"/>
              <a:t> a</a:t>
            </a:r>
            <a:r>
              <a:rPr lang="cs-CZ" b="1" dirty="0"/>
              <a:t> oprav ZP v souladu s pokyny výrobce</a:t>
            </a:r>
            <a:r>
              <a:rPr lang="cs-CZ" dirty="0"/>
              <a:t>, tímto zákonem a jinými právními předpisy.</a:t>
            </a:r>
          </a:p>
          <a:p>
            <a:r>
              <a:rPr lang="cs-CZ" dirty="0"/>
              <a:t>Oprava a bezpečnostně technická kontrola individuálně zhotoveného zdravotnického prostředku se nepovažuje za servis podle tohoto zákona.</a:t>
            </a:r>
          </a:p>
          <a:p>
            <a:r>
              <a:rPr lang="cs-CZ" dirty="0"/>
              <a:t>Může jej provádět </a:t>
            </a:r>
            <a:r>
              <a:rPr lang="cs-CZ" b="1" dirty="0"/>
              <a:t>pouze osoba registrovaná</a:t>
            </a:r>
            <a:r>
              <a:rPr lang="cs-CZ" dirty="0"/>
              <a:t> Ústavem jako osoba provádějící servis.</a:t>
            </a:r>
          </a:p>
          <a:p>
            <a:r>
              <a:rPr lang="cs-CZ" b="1" dirty="0"/>
              <a:t>Revize do servisu ZP nepatří!</a:t>
            </a:r>
          </a:p>
        </p:txBody>
      </p:sp>
      <p:sp>
        <p:nvSpPr>
          <p:cNvPr id="4" name="Zástupný symbol pro datum 3">
            <a:extLst>
              <a:ext uri="{FF2B5EF4-FFF2-40B4-BE49-F238E27FC236}">
                <a16:creationId xmlns:a16="http://schemas.microsoft.com/office/drawing/2014/main" id="{F5E337BA-0D3C-454E-B5CE-ACA64B3F4EBD}"/>
              </a:ext>
            </a:extLst>
          </p:cNvPr>
          <p:cNvSpPr>
            <a:spLocks noGrp="1"/>
          </p:cNvSpPr>
          <p:nvPr>
            <p:ph type="dt" sz="half" idx="10"/>
          </p:nvPr>
        </p:nvSpPr>
        <p:spPr/>
        <p:txBody>
          <a:bodyPr/>
          <a:lstStyle/>
          <a:p>
            <a:fld id="{59B9BA2A-43F6-4061-AED7-E62762290BFF}" type="datetime1">
              <a:rPr lang="cs-CZ" smtClean="0"/>
              <a:pPr/>
              <a:t>3.4.2018</a:t>
            </a:fld>
            <a:endParaRPr lang="cs-CZ" dirty="0"/>
          </a:p>
        </p:txBody>
      </p:sp>
      <p:sp>
        <p:nvSpPr>
          <p:cNvPr id="5" name="Zástupný symbol pro zápatí 4">
            <a:extLst>
              <a:ext uri="{FF2B5EF4-FFF2-40B4-BE49-F238E27FC236}">
                <a16:creationId xmlns:a16="http://schemas.microsoft.com/office/drawing/2014/main" id="{1F24CCF1-15EE-4995-8A20-A4DEB2983462}"/>
              </a:ext>
            </a:extLst>
          </p:cNvPr>
          <p:cNvSpPr>
            <a:spLocks noGrp="1"/>
          </p:cNvSpPr>
          <p:nvPr>
            <p:ph type="ftr" sz="quarter" idx="11"/>
          </p:nvPr>
        </p:nvSpPr>
        <p:spPr/>
        <p:txBody>
          <a:bodyPr/>
          <a:lstStyle/>
          <a:p>
            <a:r>
              <a:rPr lang="cs-CZ"/>
              <a:t>© 2012  STÁTNÍ ÚSTAV PRO KONTROLU LÉČIV</a:t>
            </a:r>
            <a:endParaRPr lang="cs-CZ" dirty="0"/>
          </a:p>
        </p:txBody>
      </p:sp>
      <p:sp>
        <p:nvSpPr>
          <p:cNvPr id="6" name="Zástupný symbol pro číslo snímku 5">
            <a:extLst>
              <a:ext uri="{FF2B5EF4-FFF2-40B4-BE49-F238E27FC236}">
                <a16:creationId xmlns:a16="http://schemas.microsoft.com/office/drawing/2014/main" id="{D277ED47-C276-488B-880B-8234BA99CA36}"/>
              </a:ext>
            </a:extLst>
          </p:cNvPr>
          <p:cNvSpPr>
            <a:spLocks noGrp="1"/>
          </p:cNvSpPr>
          <p:nvPr>
            <p:ph type="sldNum" sz="quarter" idx="12"/>
          </p:nvPr>
        </p:nvSpPr>
        <p:spPr/>
        <p:txBody>
          <a:bodyPr/>
          <a:lstStyle/>
          <a:p>
            <a:fld id="{3F7E86AA-FCC7-45ED-BAA9-A02C04DFE918}" type="slidenum">
              <a:rPr lang="cs-CZ" smtClean="0"/>
              <a:pPr/>
              <a:t>16</a:t>
            </a:fld>
            <a:endParaRPr lang="cs-CZ" dirty="0"/>
          </a:p>
        </p:txBody>
      </p:sp>
    </p:spTree>
    <p:extLst>
      <p:ext uri="{BB962C8B-B14F-4D97-AF65-F5344CB8AC3E}">
        <p14:creationId xmlns:p14="http://schemas.microsoft.com/office/powerpoint/2010/main" val="3198835290"/>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0EAB412-BABF-47A4-B581-7432C9BFFD20}"/>
              </a:ext>
            </a:extLst>
          </p:cNvPr>
          <p:cNvSpPr>
            <a:spLocks noGrp="1"/>
          </p:cNvSpPr>
          <p:nvPr>
            <p:ph type="title"/>
          </p:nvPr>
        </p:nvSpPr>
        <p:spPr/>
        <p:txBody>
          <a:bodyPr/>
          <a:lstStyle/>
          <a:p>
            <a:r>
              <a:rPr lang="cs-CZ" dirty="0"/>
              <a:t>Bezpečnostně technická kontrola</a:t>
            </a:r>
            <a:endParaRPr lang="cs-CZ" b="0" dirty="0"/>
          </a:p>
        </p:txBody>
      </p:sp>
      <p:sp>
        <p:nvSpPr>
          <p:cNvPr id="3" name="Zástupný symbol pro obsah 2">
            <a:extLst>
              <a:ext uri="{FF2B5EF4-FFF2-40B4-BE49-F238E27FC236}">
                <a16:creationId xmlns:a16="http://schemas.microsoft.com/office/drawing/2014/main" id="{A9E82D14-096F-4372-B635-A164FE335FD6}"/>
              </a:ext>
            </a:extLst>
          </p:cNvPr>
          <p:cNvSpPr>
            <a:spLocks noGrp="1"/>
          </p:cNvSpPr>
          <p:nvPr>
            <p:ph idx="1"/>
          </p:nvPr>
        </p:nvSpPr>
        <p:spPr>
          <a:xfrm>
            <a:off x="457200" y="2520000"/>
            <a:ext cx="8229600" cy="3836350"/>
          </a:xfrm>
        </p:spPr>
        <p:txBody>
          <a:bodyPr>
            <a:normAutofit fontScale="92500" lnSpcReduction="20000"/>
          </a:bodyPr>
          <a:lstStyle/>
          <a:p>
            <a:r>
              <a:rPr lang="cs-CZ" dirty="0"/>
              <a:t>Realizace pravidelných úkonů směřujících k zachování bezpečnosti a plné funkčnosti zdravotnického prostředku</a:t>
            </a:r>
          </a:p>
          <a:p>
            <a:r>
              <a:rPr lang="cs-CZ" dirty="0"/>
              <a:t>Součástí BTK je i elektrická kontrola.</a:t>
            </a:r>
          </a:p>
          <a:p>
            <a:r>
              <a:rPr lang="cs-CZ" dirty="0"/>
              <a:t>Rozsah a četnost BTK stanoví výrobce. Pokud výrobce takto neučiní, provádí se BTK dle zákona o ZP připojeného ke zdroji elektrické energie minimálně každé 2 roky.</a:t>
            </a:r>
          </a:p>
          <a:p>
            <a:r>
              <a:rPr lang="cs-CZ" dirty="0"/>
              <a:t>Po provedení BTK musí pracovník provádějící BTK o ní pořídit písemný protokol. Poskytovatel musí tento protokol uchovávat ještě rok po vyřazení ZP z používání.</a:t>
            </a:r>
          </a:p>
          <a:p>
            <a:endParaRPr lang="cs-CZ" dirty="0"/>
          </a:p>
          <a:p>
            <a:endParaRPr lang="cs-CZ" dirty="0"/>
          </a:p>
          <a:p>
            <a:endParaRPr lang="cs-CZ" dirty="0"/>
          </a:p>
        </p:txBody>
      </p:sp>
      <p:sp>
        <p:nvSpPr>
          <p:cNvPr id="4" name="Zástupný symbol pro datum 3">
            <a:extLst>
              <a:ext uri="{FF2B5EF4-FFF2-40B4-BE49-F238E27FC236}">
                <a16:creationId xmlns:a16="http://schemas.microsoft.com/office/drawing/2014/main" id="{FEC085C2-0D00-4537-8799-27681B0C8D11}"/>
              </a:ext>
            </a:extLst>
          </p:cNvPr>
          <p:cNvSpPr>
            <a:spLocks noGrp="1"/>
          </p:cNvSpPr>
          <p:nvPr>
            <p:ph type="dt" sz="half" idx="10"/>
          </p:nvPr>
        </p:nvSpPr>
        <p:spPr/>
        <p:txBody>
          <a:bodyPr/>
          <a:lstStyle/>
          <a:p>
            <a:fld id="{59B9BA2A-43F6-4061-AED7-E62762290BFF}" type="datetime1">
              <a:rPr lang="cs-CZ" smtClean="0"/>
              <a:pPr/>
              <a:t>3.4.2018</a:t>
            </a:fld>
            <a:endParaRPr lang="cs-CZ" dirty="0"/>
          </a:p>
        </p:txBody>
      </p:sp>
      <p:sp>
        <p:nvSpPr>
          <p:cNvPr id="5" name="Zástupný symbol pro zápatí 4">
            <a:extLst>
              <a:ext uri="{FF2B5EF4-FFF2-40B4-BE49-F238E27FC236}">
                <a16:creationId xmlns:a16="http://schemas.microsoft.com/office/drawing/2014/main" id="{2D1EBF36-9608-469B-BA6A-4180A1CD372B}"/>
              </a:ext>
            </a:extLst>
          </p:cNvPr>
          <p:cNvSpPr>
            <a:spLocks noGrp="1"/>
          </p:cNvSpPr>
          <p:nvPr>
            <p:ph type="ftr" sz="quarter" idx="11"/>
          </p:nvPr>
        </p:nvSpPr>
        <p:spPr/>
        <p:txBody>
          <a:bodyPr/>
          <a:lstStyle/>
          <a:p>
            <a:r>
              <a:rPr lang="cs-CZ"/>
              <a:t>© 2012  STÁTNÍ ÚSTAV PRO KONTROLU LÉČIV</a:t>
            </a:r>
            <a:endParaRPr lang="cs-CZ" dirty="0"/>
          </a:p>
        </p:txBody>
      </p:sp>
      <p:sp>
        <p:nvSpPr>
          <p:cNvPr id="6" name="Zástupný symbol pro číslo snímku 5">
            <a:extLst>
              <a:ext uri="{FF2B5EF4-FFF2-40B4-BE49-F238E27FC236}">
                <a16:creationId xmlns:a16="http://schemas.microsoft.com/office/drawing/2014/main" id="{8E2D822A-0100-417B-B844-E275C92771FD}"/>
              </a:ext>
            </a:extLst>
          </p:cNvPr>
          <p:cNvSpPr>
            <a:spLocks noGrp="1"/>
          </p:cNvSpPr>
          <p:nvPr>
            <p:ph type="sldNum" sz="quarter" idx="12"/>
          </p:nvPr>
        </p:nvSpPr>
        <p:spPr/>
        <p:txBody>
          <a:bodyPr/>
          <a:lstStyle/>
          <a:p>
            <a:fld id="{3F7E86AA-FCC7-45ED-BAA9-A02C04DFE918}" type="slidenum">
              <a:rPr lang="cs-CZ" smtClean="0"/>
              <a:pPr/>
              <a:t>17</a:t>
            </a:fld>
            <a:endParaRPr lang="cs-CZ" dirty="0"/>
          </a:p>
        </p:txBody>
      </p:sp>
    </p:spTree>
    <p:extLst>
      <p:ext uri="{BB962C8B-B14F-4D97-AF65-F5344CB8AC3E}">
        <p14:creationId xmlns:p14="http://schemas.microsoft.com/office/powerpoint/2010/main" val="3320420839"/>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7B2F333-3B6D-445E-9DB0-0D024A9B598A}"/>
              </a:ext>
            </a:extLst>
          </p:cNvPr>
          <p:cNvSpPr>
            <a:spLocks noGrp="1"/>
          </p:cNvSpPr>
          <p:nvPr>
            <p:ph type="title"/>
          </p:nvPr>
        </p:nvSpPr>
        <p:spPr/>
        <p:txBody>
          <a:bodyPr/>
          <a:lstStyle/>
          <a:p>
            <a:r>
              <a:rPr lang="cs-CZ" dirty="0"/>
              <a:t>Bezpečnostně technická kontrola – požadavky na pracovníky</a:t>
            </a:r>
          </a:p>
        </p:txBody>
      </p:sp>
      <p:sp>
        <p:nvSpPr>
          <p:cNvPr id="3" name="Zástupný symbol pro obsah 2">
            <a:extLst>
              <a:ext uri="{FF2B5EF4-FFF2-40B4-BE49-F238E27FC236}">
                <a16:creationId xmlns:a16="http://schemas.microsoft.com/office/drawing/2014/main" id="{2E91C818-4709-440C-88AE-3215A84D3F31}"/>
              </a:ext>
            </a:extLst>
          </p:cNvPr>
          <p:cNvSpPr>
            <a:spLocks noGrp="1"/>
          </p:cNvSpPr>
          <p:nvPr>
            <p:ph idx="1"/>
          </p:nvPr>
        </p:nvSpPr>
        <p:spPr>
          <a:xfrm>
            <a:off x="457200" y="2520000"/>
            <a:ext cx="8229600" cy="3836350"/>
          </a:xfrm>
        </p:spPr>
        <p:txBody>
          <a:bodyPr>
            <a:normAutofit fontScale="85000" lnSpcReduction="20000"/>
          </a:bodyPr>
          <a:lstStyle/>
          <a:p>
            <a:r>
              <a:rPr lang="cs-CZ" dirty="0"/>
              <a:t>Požadavky kvalifikace a odborné praxe.</a:t>
            </a:r>
          </a:p>
          <a:p>
            <a:r>
              <a:rPr lang="cs-CZ" dirty="0"/>
              <a:t>U ZP, který je elektrickým zařízením, je třeba patřičná odborná způsobilost v elektrotechnice.</a:t>
            </a:r>
          </a:p>
          <a:p>
            <a:r>
              <a:rPr lang="cs-CZ" dirty="0"/>
              <a:t>Všichni pracovníci provádějící BTK musí být proškoleni výrobcem nebo jím pověřenou osobou, popřípadě zplnomocněným zástupcem daného výrobce nebo jím pověřenou osobou.</a:t>
            </a:r>
          </a:p>
          <a:p>
            <a:r>
              <a:rPr lang="cs-CZ" dirty="0"/>
              <a:t>Pokud není výrobcem stanoveno jinak, výše uvedené požadavky se nevztahují na BTK prováděnou u ZP třídy I bez měřicí funkce nebo u ZP třídy I, který není elektrickým zařízením.</a:t>
            </a:r>
          </a:p>
        </p:txBody>
      </p:sp>
      <p:sp>
        <p:nvSpPr>
          <p:cNvPr id="4" name="Zástupný symbol pro datum 3">
            <a:extLst>
              <a:ext uri="{FF2B5EF4-FFF2-40B4-BE49-F238E27FC236}">
                <a16:creationId xmlns:a16="http://schemas.microsoft.com/office/drawing/2014/main" id="{450E54C5-0156-4BC1-93E1-DED5B5721A62}"/>
              </a:ext>
            </a:extLst>
          </p:cNvPr>
          <p:cNvSpPr>
            <a:spLocks noGrp="1"/>
          </p:cNvSpPr>
          <p:nvPr>
            <p:ph type="dt" sz="half" idx="10"/>
          </p:nvPr>
        </p:nvSpPr>
        <p:spPr/>
        <p:txBody>
          <a:bodyPr/>
          <a:lstStyle/>
          <a:p>
            <a:fld id="{59B9BA2A-43F6-4061-AED7-E62762290BFF}" type="datetime1">
              <a:rPr lang="cs-CZ" smtClean="0"/>
              <a:pPr/>
              <a:t>3.4.2018</a:t>
            </a:fld>
            <a:endParaRPr lang="cs-CZ" dirty="0"/>
          </a:p>
        </p:txBody>
      </p:sp>
      <p:sp>
        <p:nvSpPr>
          <p:cNvPr id="5" name="Zástupný symbol pro zápatí 4">
            <a:extLst>
              <a:ext uri="{FF2B5EF4-FFF2-40B4-BE49-F238E27FC236}">
                <a16:creationId xmlns:a16="http://schemas.microsoft.com/office/drawing/2014/main" id="{10219347-12A1-4DFE-945A-C143FB148F76}"/>
              </a:ext>
            </a:extLst>
          </p:cNvPr>
          <p:cNvSpPr>
            <a:spLocks noGrp="1"/>
          </p:cNvSpPr>
          <p:nvPr>
            <p:ph type="ftr" sz="quarter" idx="11"/>
          </p:nvPr>
        </p:nvSpPr>
        <p:spPr/>
        <p:txBody>
          <a:bodyPr/>
          <a:lstStyle/>
          <a:p>
            <a:r>
              <a:rPr lang="cs-CZ"/>
              <a:t>© 2012  STÁTNÍ ÚSTAV PRO KONTROLU LÉČIV</a:t>
            </a:r>
            <a:endParaRPr lang="cs-CZ" dirty="0"/>
          </a:p>
        </p:txBody>
      </p:sp>
      <p:sp>
        <p:nvSpPr>
          <p:cNvPr id="6" name="Zástupný symbol pro číslo snímku 5">
            <a:extLst>
              <a:ext uri="{FF2B5EF4-FFF2-40B4-BE49-F238E27FC236}">
                <a16:creationId xmlns:a16="http://schemas.microsoft.com/office/drawing/2014/main" id="{D822F379-9098-49C2-A201-8CBF48B1BF50}"/>
              </a:ext>
            </a:extLst>
          </p:cNvPr>
          <p:cNvSpPr>
            <a:spLocks noGrp="1"/>
          </p:cNvSpPr>
          <p:nvPr>
            <p:ph type="sldNum" sz="quarter" idx="12"/>
          </p:nvPr>
        </p:nvSpPr>
        <p:spPr/>
        <p:txBody>
          <a:bodyPr/>
          <a:lstStyle/>
          <a:p>
            <a:fld id="{3F7E86AA-FCC7-45ED-BAA9-A02C04DFE918}" type="slidenum">
              <a:rPr lang="cs-CZ" smtClean="0"/>
              <a:pPr/>
              <a:t>18</a:t>
            </a:fld>
            <a:endParaRPr lang="cs-CZ" dirty="0"/>
          </a:p>
        </p:txBody>
      </p:sp>
    </p:spTree>
    <p:extLst>
      <p:ext uri="{BB962C8B-B14F-4D97-AF65-F5344CB8AC3E}">
        <p14:creationId xmlns:p14="http://schemas.microsoft.com/office/powerpoint/2010/main" val="1766338851"/>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091A65B-1A0D-458E-9FC4-9774CB73C732}"/>
              </a:ext>
            </a:extLst>
          </p:cNvPr>
          <p:cNvSpPr>
            <a:spLocks noGrp="1"/>
          </p:cNvSpPr>
          <p:nvPr>
            <p:ph type="title"/>
          </p:nvPr>
        </p:nvSpPr>
        <p:spPr/>
        <p:txBody>
          <a:bodyPr/>
          <a:lstStyle/>
          <a:p>
            <a:r>
              <a:rPr lang="cs-CZ" dirty="0"/>
              <a:t>Oprava ZP</a:t>
            </a:r>
          </a:p>
        </p:txBody>
      </p:sp>
      <p:sp>
        <p:nvSpPr>
          <p:cNvPr id="3" name="Zástupný symbol pro obsah 2">
            <a:extLst>
              <a:ext uri="{FF2B5EF4-FFF2-40B4-BE49-F238E27FC236}">
                <a16:creationId xmlns:a16="http://schemas.microsoft.com/office/drawing/2014/main" id="{8FDD1DF4-3204-4F24-8A0D-2973F765EE8B}"/>
              </a:ext>
            </a:extLst>
          </p:cNvPr>
          <p:cNvSpPr>
            <a:spLocks noGrp="1"/>
          </p:cNvSpPr>
          <p:nvPr>
            <p:ph idx="1"/>
          </p:nvPr>
        </p:nvSpPr>
        <p:spPr/>
        <p:txBody>
          <a:bodyPr>
            <a:normAutofit fontScale="85000" lnSpcReduction="20000"/>
          </a:bodyPr>
          <a:lstStyle/>
          <a:p>
            <a:r>
              <a:rPr lang="cs-CZ" dirty="0"/>
              <a:t>Soubor úkonů, jimiž se poškozený zdravotnický prostředek vrátí do původního nebo provozuschopného stavu, přičemž nedojde ke změně technických parametrů nebo určeného účelu.</a:t>
            </a:r>
          </a:p>
          <a:p>
            <a:r>
              <a:rPr lang="cs-CZ" dirty="0"/>
              <a:t>Po provedení opravy, která by mohla ovlivnit konstrukční nebo funkční prvky ZP, musí pracovník provádějící opravu přezkoušet bezpečnost a funkčnost zdravotnického prostředku a o tomto přezkoušení pořídit písemný protokol. Poskytovatel musí tento protokol uchovávat po celou dobu používání zdravotnického prostředku, a dále po dobu 1 roku ode dne vyřazení ZP z používání.</a:t>
            </a:r>
          </a:p>
        </p:txBody>
      </p:sp>
      <p:sp>
        <p:nvSpPr>
          <p:cNvPr id="4" name="Zástupný symbol pro datum 3">
            <a:extLst>
              <a:ext uri="{FF2B5EF4-FFF2-40B4-BE49-F238E27FC236}">
                <a16:creationId xmlns:a16="http://schemas.microsoft.com/office/drawing/2014/main" id="{4D3AE676-3CC3-4BE4-85A6-AFE8DF45E543}"/>
              </a:ext>
            </a:extLst>
          </p:cNvPr>
          <p:cNvSpPr>
            <a:spLocks noGrp="1"/>
          </p:cNvSpPr>
          <p:nvPr>
            <p:ph type="dt" sz="half" idx="10"/>
          </p:nvPr>
        </p:nvSpPr>
        <p:spPr/>
        <p:txBody>
          <a:bodyPr/>
          <a:lstStyle/>
          <a:p>
            <a:fld id="{59B9BA2A-43F6-4061-AED7-E62762290BFF}" type="datetime1">
              <a:rPr lang="cs-CZ" smtClean="0"/>
              <a:pPr/>
              <a:t>3.4.2018</a:t>
            </a:fld>
            <a:endParaRPr lang="cs-CZ" dirty="0"/>
          </a:p>
        </p:txBody>
      </p:sp>
      <p:sp>
        <p:nvSpPr>
          <p:cNvPr id="5" name="Zástupný symbol pro zápatí 4">
            <a:extLst>
              <a:ext uri="{FF2B5EF4-FFF2-40B4-BE49-F238E27FC236}">
                <a16:creationId xmlns:a16="http://schemas.microsoft.com/office/drawing/2014/main" id="{2F3941AF-DE38-4457-85B7-C968998DF81C}"/>
              </a:ext>
            </a:extLst>
          </p:cNvPr>
          <p:cNvSpPr>
            <a:spLocks noGrp="1"/>
          </p:cNvSpPr>
          <p:nvPr>
            <p:ph type="ftr" sz="quarter" idx="11"/>
          </p:nvPr>
        </p:nvSpPr>
        <p:spPr/>
        <p:txBody>
          <a:bodyPr/>
          <a:lstStyle/>
          <a:p>
            <a:r>
              <a:rPr lang="cs-CZ"/>
              <a:t>© 2012  STÁTNÍ ÚSTAV PRO KONTROLU LÉČIV</a:t>
            </a:r>
            <a:endParaRPr lang="cs-CZ" dirty="0"/>
          </a:p>
        </p:txBody>
      </p:sp>
      <p:sp>
        <p:nvSpPr>
          <p:cNvPr id="6" name="Zástupný symbol pro číslo snímku 5">
            <a:extLst>
              <a:ext uri="{FF2B5EF4-FFF2-40B4-BE49-F238E27FC236}">
                <a16:creationId xmlns:a16="http://schemas.microsoft.com/office/drawing/2014/main" id="{1117F89F-3AC0-4637-82F2-3E4562257B0E}"/>
              </a:ext>
            </a:extLst>
          </p:cNvPr>
          <p:cNvSpPr>
            <a:spLocks noGrp="1"/>
          </p:cNvSpPr>
          <p:nvPr>
            <p:ph type="sldNum" sz="quarter" idx="12"/>
          </p:nvPr>
        </p:nvSpPr>
        <p:spPr/>
        <p:txBody>
          <a:bodyPr/>
          <a:lstStyle/>
          <a:p>
            <a:fld id="{3F7E86AA-FCC7-45ED-BAA9-A02C04DFE918}" type="slidenum">
              <a:rPr lang="cs-CZ" smtClean="0"/>
              <a:pPr/>
              <a:t>19</a:t>
            </a:fld>
            <a:endParaRPr lang="cs-CZ" dirty="0"/>
          </a:p>
        </p:txBody>
      </p:sp>
    </p:spTree>
    <p:extLst>
      <p:ext uri="{BB962C8B-B14F-4D97-AF65-F5344CB8AC3E}">
        <p14:creationId xmlns:p14="http://schemas.microsoft.com/office/powerpoint/2010/main" val="2691849997"/>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27A6C44-7947-4058-B145-56F1060746AB}"/>
              </a:ext>
            </a:extLst>
          </p:cNvPr>
          <p:cNvSpPr>
            <a:spLocks noGrp="1"/>
          </p:cNvSpPr>
          <p:nvPr>
            <p:ph type="title"/>
          </p:nvPr>
        </p:nvSpPr>
        <p:spPr/>
        <p:txBody>
          <a:bodyPr/>
          <a:lstStyle/>
          <a:p>
            <a:r>
              <a:rPr lang="cs-CZ" dirty="0"/>
              <a:t>Oprava – požadavky na pracovníky</a:t>
            </a:r>
          </a:p>
        </p:txBody>
      </p:sp>
      <p:sp>
        <p:nvSpPr>
          <p:cNvPr id="3" name="Zástupný symbol pro obsah 2">
            <a:extLst>
              <a:ext uri="{FF2B5EF4-FFF2-40B4-BE49-F238E27FC236}">
                <a16:creationId xmlns:a16="http://schemas.microsoft.com/office/drawing/2014/main" id="{B5BEFC36-C464-40AE-BD20-6B37DD825D2A}"/>
              </a:ext>
            </a:extLst>
          </p:cNvPr>
          <p:cNvSpPr>
            <a:spLocks noGrp="1"/>
          </p:cNvSpPr>
          <p:nvPr>
            <p:ph idx="1"/>
          </p:nvPr>
        </p:nvSpPr>
        <p:spPr>
          <a:xfrm>
            <a:off x="457200" y="2520000"/>
            <a:ext cx="8229600" cy="3836350"/>
          </a:xfrm>
        </p:spPr>
        <p:txBody>
          <a:bodyPr>
            <a:normAutofit fontScale="70000" lnSpcReduction="20000"/>
          </a:bodyPr>
          <a:lstStyle/>
          <a:p>
            <a:r>
              <a:rPr lang="cs-CZ" sz="3100" dirty="0"/>
              <a:t>Požadavky kvalifikace a odborné praxe.</a:t>
            </a:r>
          </a:p>
          <a:p>
            <a:r>
              <a:rPr lang="cs-CZ" sz="3100" dirty="0"/>
              <a:t>U ZP, který je elektrickým zařízením, je třeba patřičná odborná způsobilost v elektrotechnice.</a:t>
            </a:r>
          </a:p>
          <a:p>
            <a:r>
              <a:rPr lang="cs-CZ" sz="3100" dirty="0"/>
              <a:t>Všichni pracovníci provádějící opravy ZP musí být proškoleni výrobcem, jím pověřenou osobou, popř. ZZ výrobce nebo jím pověřenou osobou.</a:t>
            </a:r>
          </a:p>
          <a:p>
            <a:r>
              <a:rPr lang="cs-CZ" sz="3100" dirty="0"/>
              <a:t>Pokud je součástí ZP plynové/tlakové zařízení, požaduje se i odborná způsobilost pro opravy plynových/tlakových zařízení.</a:t>
            </a:r>
          </a:p>
          <a:p>
            <a:r>
              <a:rPr lang="cs-CZ" sz="3100" dirty="0"/>
              <a:t>Pokud není výrobcem stanoveno jinak, výše uvedené požadavky se nevztahují na opravy prováděné u ZP třídy I bez měřicí funkce nebo u ZP třídy I, který není elektrickým zařízením.</a:t>
            </a:r>
          </a:p>
          <a:p>
            <a:endParaRPr lang="cs-CZ" dirty="0"/>
          </a:p>
        </p:txBody>
      </p:sp>
      <p:sp>
        <p:nvSpPr>
          <p:cNvPr id="4" name="Zástupný symbol pro datum 3">
            <a:extLst>
              <a:ext uri="{FF2B5EF4-FFF2-40B4-BE49-F238E27FC236}">
                <a16:creationId xmlns:a16="http://schemas.microsoft.com/office/drawing/2014/main" id="{1431700A-0512-49C8-A6B3-7EE6B6B15406}"/>
              </a:ext>
            </a:extLst>
          </p:cNvPr>
          <p:cNvSpPr>
            <a:spLocks noGrp="1"/>
          </p:cNvSpPr>
          <p:nvPr>
            <p:ph type="dt" sz="half" idx="10"/>
          </p:nvPr>
        </p:nvSpPr>
        <p:spPr/>
        <p:txBody>
          <a:bodyPr/>
          <a:lstStyle/>
          <a:p>
            <a:fld id="{59B9BA2A-43F6-4061-AED7-E62762290BFF}" type="datetime1">
              <a:rPr lang="cs-CZ" smtClean="0"/>
              <a:pPr/>
              <a:t>3.4.2018</a:t>
            </a:fld>
            <a:endParaRPr lang="cs-CZ" dirty="0"/>
          </a:p>
        </p:txBody>
      </p:sp>
      <p:sp>
        <p:nvSpPr>
          <p:cNvPr id="5" name="Zástupný symbol pro zápatí 4">
            <a:extLst>
              <a:ext uri="{FF2B5EF4-FFF2-40B4-BE49-F238E27FC236}">
                <a16:creationId xmlns:a16="http://schemas.microsoft.com/office/drawing/2014/main" id="{AF8B0E9A-C381-475D-A7A9-2541200AC9F6}"/>
              </a:ext>
            </a:extLst>
          </p:cNvPr>
          <p:cNvSpPr>
            <a:spLocks noGrp="1"/>
          </p:cNvSpPr>
          <p:nvPr>
            <p:ph type="ftr" sz="quarter" idx="11"/>
          </p:nvPr>
        </p:nvSpPr>
        <p:spPr/>
        <p:txBody>
          <a:bodyPr/>
          <a:lstStyle/>
          <a:p>
            <a:r>
              <a:rPr lang="cs-CZ"/>
              <a:t>© 2012  STÁTNÍ ÚSTAV PRO KONTROLU LÉČIV</a:t>
            </a:r>
            <a:endParaRPr lang="cs-CZ" dirty="0"/>
          </a:p>
        </p:txBody>
      </p:sp>
      <p:sp>
        <p:nvSpPr>
          <p:cNvPr id="6" name="Zástupný symbol pro číslo snímku 5">
            <a:extLst>
              <a:ext uri="{FF2B5EF4-FFF2-40B4-BE49-F238E27FC236}">
                <a16:creationId xmlns:a16="http://schemas.microsoft.com/office/drawing/2014/main" id="{6779FA6E-0D2B-48C5-BF1A-BACE6BE8CDAD}"/>
              </a:ext>
            </a:extLst>
          </p:cNvPr>
          <p:cNvSpPr>
            <a:spLocks noGrp="1"/>
          </p:cNvSpPr>
          <p:nvPr>
            <p:ph type="sldNum" sz="quarter" idx="12"/>
          </p:nvPr>
        </p:nvSpPr>
        <p:spPr/>
        <p:txBody>
          <a:bodyPr/>
          <a:lstStyle/>
          <a:p>
            <a:fld id="{3F7E86AA-FCC7-45ED-BAA9-A02C04DFE918}" type="slidenum">
              <a:rPr lang="cs-CZ" smtClean="0"/>
              <a:pPr/>
              <a:t>20</a:t>
            </a:fld>
            <a:endParaRPr lang="cs-CZ" dirty="0"/>
          </a:p>
        </p:txBody>
      </p:sp>
    </p:spTree>
    <p:extLst>
      <p:ext uri="{BB962C8B-B14F-4D97-AF65-F5344CB8AC3E}">
        <p14:creationId xmlns:p14="http://schemas.microsoft.com/office/powerpoint/2010/main" val="1179650289"/>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Nadpis 8"/>
          <p:cNvSpPr>
            <a:spLocks noGrp="1"/>
          </p:cNvSpPr>
          <p:nvPr>
            <p:ph type="ctrTitle"/>
          </p:nvPr>
        </p:nvSpPr>
        <p:spPr>
          <a:xfrm>
            <a:off x="2816804" y="2618909"/>
            <a:ext cx="5823195" cy="1214975"/>
          </a:xfrm>
        </p:spPr>
        <p:txBody>
          <a:bodyPr/>
          <a:lstStyle/>
          <a:p>
            <a:r>
              <a:rPr lang="cs-CZ" dirty="0"/>
              <a:t>Děkujeme za pozornost</a:t>
            </a:r>
          </a:p>
        </p:txBody>
      </p:sp>
      <p:sp>
        <p:nvSpPr>
          <p:cNvPr id="10" name="Podnadpis 9"/>
          <p:cNvSpPr>
            <a:spLocks noGrp="1"/>
          </p:cNvSpPr>
          <p:nvPr>
            <p:ph type="subTitle" idx="1"/>
          </p:nvPr>
        </p:nvSpPr>
        <p:spPr>
          <a:xfrm>
            <a:off x="2861810" y="3780000"/>
            <a:ext cx="5778190" cy="1800000"/>
          </a:xfrm>
        </p:spPr>
        <p:txBody>
          <a:bodyPr>
            <a:noAutofit/>
          </a:bodyPr>
          <a:lstStyle/>
          <a:p>
            <a:r>
              <a:rPr lang="cs-CZ" sz="1400" cap="all" dirty="0">
                <a:solidFill>
                  <a:schemeClr val="bg1"/>
                </a:solidFill>
              </a:rPr>
              <a:t>Státní ústav pro kontrolu léčiv</a:t>
            </a:r>
          </a:p>
          <a:p>
            <a:r>
              <a:rPr lang="cs-CZ" sz="1400" dirty="0">
                <a:solidFill>
                  <a:schemeClr val="bg1"/>
                </a:solidFill>
              </a:rPr>
              <a:t>Šrobárova 48, 100 41 Praha 10</a:t>
            </a:r>
          </a:p>
          <a:p>
            <a:r>
              <a:rPr lang="cs-CZ" sz="1400" dirty="0">
                <a:solidFill>
                  <a:schemeClr val="bg1"/>
                </a:solidFill>
              </a:rPr>
              <a:t>tel.: +420 272 185 111</a:t>
            </a:r>
          </a:p>
          <a:p>
            <a:r>
              <a:rPr lang="cs-CZ" sz="1400" dirty="0">
                <a:solidFill>
                  <a:schemeClr val="bg1"/>
                </a:solidFill>
              </a:rPr>
              <a:t>fax: +420 271 732 377</a:t>
            </a:r>
          </a:p>
          <a:p>
            <a:r>
              <a:rPr lang="cs-CZ" sz="1400" dirty="0">
                <a:solidFill>
                  <a:schemeClr val="bg1"/>
                </a:solidFill>
              </a:rPr>
              <a:t>e-mail: posta@sukl.cz</a:t>
            </a:r>
          </a:p>
        </p:txBody>
      </p:sp>
      <p:sp>
        <p:nvSpPr>
          <p:cNvPr id="4" name="Zástupný symbol pro datum 3"/>
          <p:cNvSpPr>
            <a:spLocks noGrp="1"/>
          </p:cNvSpPr>
          <p:nvPr>
            <p:ph type="dt" sz="half" idx="10"/>
          </p:nvPr>
        </p:nvSpPr>
        <p:spPr/>
        <p:txBody>
          <a:bodyPr/>
          <a:lstStyle/>
          <a:p>
            <a:fld id="{59B9BA2A-43F6-4061-AED7-E62762290BFF}" type="datetime1">
              <a:rPr lang="cs-CZ" smtClean="0"/>
              <a:pPr/>
              <a:t>3.4.2018</a:t>
            </a:fld>
            <a:endParaRPr lang="cs-CZ" dirty="0"/>
          </a:p>
        </p:txBody>
      </p:sp>
      <p:sp>
        <p:nvSpPr>
          <p:cNvPr id="5" name="Zástupný symbol pro zápatí 4"/>
          <p:cNvSpPr>
            <a:spLocks noGrp="1"/>
          </p:cNvSpPr>
          <p:nvPr>
            <p:ph type="ftr" sz="quarter" idx="11"/>
          </p:nvPr>
        </p:nvSpPr>
        <p:spPr/>
        <p:txBody>
          <a:bodyPr/>
          <a:lstStyle/>
          <a:p>
            <a:r>
              <a:rPr lang="cs-CZ" dirty="0"/>
              <a:t>© 2012  STÁTNÍ ÚSTAV PRO KONTROLU LÉČIV</a:t>
            </a:r>
          </a:p>
        </p:txBody>
      </p:sp>
      <p:pic>
        <p:nvPicPr>
          <p:cNvPr id="11" name="Obrázek 10" descr="SÚKL - logo white.png"/>
          <p:cNvPicPr>
            <a:picLocks noChangeAspect="1"/>
          </p:cNvPicPr>
          <p:nvPr/>
        </p:nvPicPr>
        <p:blipFill>
          <a:blip r:embed="rId2" cstate="print"/>
          <a:stretch>
            <a:fillRect/>
          </a:stretch>
        </p:blipFill>
        <p:spPr>
          <a:xfrm>
            <a:off x="2773676" y="1448780"/>
            <a:ext cx="3596647" cy="972314"/>
          </a:xfrm>
          <a:prstGeom prst="rect">
            <a:avLst/>
          </a:prstGeom>
        </p:spPr>
      </p:pic>
    </p:spTree>
  </p:cSld>
  <p:clrMapOvr>
    <a:masterClrMapping/>
  </p:clrMapOvr>
  <p:transition>
    <p:fade/>
  </p:transition>
</p:sld>
</file>

<file path=ppt/theme/theme1.xml><?xml version="1.0" encoding="utf-8"?>
<a:theme xmlns:a="http://schemas.openxmlformats.org/drawingml/2006/main" name="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2.xml><?xml version="1.0" encoding="utf-8"?>
<a:theme xmlns:a="http://schemas.openxmlformats.org/drawingml/2006/main" name="1_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3.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6485</TotalTime>
  <Words>1520</Words>
  <Application>Microsoft Office PowerPoint</Application>
  <PresentationFormat>Předvádění na obrazovce (4:3)</PresentationFormat>
  <Paragraphs>163</Paragraphs>
  <Slides>21</Slides>
  <Notes>0</Notes>
  <HiddenSlides>0</HiddenSlides>
  <MMClips>0</MMClips>
  <ScaleCrop>false</ScaleCrop>
  <HeadingPairs>
    <vt:vector size="6" baseType="variant">
      <vt:variant>
        <vt:lpstr>Použitá písma</vt:lpstr>
      </vt:variant>
      <vt:variant>
        <vt:i4>2</vt:i4>
      </vt:variant>
      <vt:variant>
        <vt:lpstr>Motiv</vt:lpstr>
      </vt:variant>
      <vt:variant>
        <vt:i4>2</vt:i4>
      </vt:variant>
      <vt:variant>
        <vt:lpstr>Nadpisy snímků</vt:lpstr>
      </vt:variant>
      <vt:variant>
        <vt:i4>21</vt:i4>
      </vt:variant>
    </vt:vector>
  </HeadingPairs>
  <TitlesOfParts>
    <vt:vector size="25" baseType="lpstr">
      <vt:lpstr>Arial</vt:lpstr>
      <vt:lpstr>Calibri</vt:lpstr>
      <vt:lpstr>Motiv sady Office</vt:lpstr>
      <vt:lpstr>1_Motiv sady Office</vt:lpstr>
      <vt:lpstr>Prezentace aplikace PowerPoint</vt:lpstr>
      <vt:lpstr>Zdravotnické prostředky – platná legislativa a požadavky SÚKL při kontrole ZP u distributorů, dovozců a servisů ZP </vt:lpstr>
      <vt:lpstr>Legislativní rámec</vt:lpstr>
      <vt:lpstr>Legislativní rámec</vt:lpstr>
      <vt:lpstr>Dovoz a distribuce zdravotnických prostředků</vt:lpstr>
      <vt:lpstr>Okruhy povinností distributorů a dovozců</vt:lpstr>
      <vt:lpstr>Ohlašovací povinnost</vt:lpstr>
      <vt:lpstr>Notifikační povinnost</vt:lpstr>
      <vt:lpstr>Obecné povinnosti dovozců a distributorů ZP podle zákona o ZP</vt:lpstr>
      <vt:lpstr>Správná distribuční a dovozní praxe</vt:lpstr>
      <vt:lpstr>Písemné postupy</vt:lpstr>
      <vt:lpstr>Dokumentace</vt:lpstr>
      <vt:lpstr>Povinnosti distributorů a dovozců ZP v rámci vigilance</vt:lpstr>
      <vt:lpstr>Obecné povinnosti distributorů a dovozců vycházející ze zákona o TP</vt:lpstr>
      <vt:lpstr>Technické požadavky na ZP</vt:lpstr>
      <vt:lpstr>Servis zdravotnických prostředků</vt:lpstr>
      <vt:lpstr>Bezpečnostně technická kontrola</vt:lpstr>
      <vt:lpstr>Bezpečnostně technická kontrola – požadavky na pracovníky</vt:lpstr>
      <vt:lpstr>Oprava ZP</vt:lpstr>
      <vt:lpstr>Oprava – požadavky na pracovníky</vt:lpstr>
      <vt:lpstr>Děkujeme za pozornost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Zbyněk Polák</dc:creator>
  <cp:lastModifiedBy>Justová Pavla</cp:lastModifiedBy>
  <cp:revision>47</cp:revision>
  <dcterms:created xsi:type="dcterms:W3CDTF">2012-11-07T12:54:42Z</dcterms:created>
  <dcterms:modified xsi:type="dcterms:W3CDTF">2018-04-03T10:50:43Z</dcterms:modified>
</cp:coreProperties>
</file>