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handoutMasterIdLst>
    <p:handoutMasterId r:id="rId25"/>
  </p:handoutMasterIdLst>
  <p:sldIdLst>
    <p:sldId id="256" r:id="rId3"/>
    <p:sldId id="257" r:id="rId4"/>
    <p:sldId id="260" r:id="rId5"/>
    <p:sldId id="264" r:id="rId6"/>
    <p:sldId id="271" r:id="rId7"/>
    <p:sldId id="273" r:id="rId8"/>
    <p:sldId id="274" r:id="rId9"/>
    <p:sldId id="275" r:id="rId10"/>
    <p:sldId id="272" r:id="rId11"/>
    <p:sldId id="269" r:id="rId12"/>
    <p:sldId id="276" r:id="rId13"/>
    <p:sldId id="277" r:id="rId14"/>
    <p:sldId id="290" r:id="rId15"/>
    <p:sldId id="266" r:id="rId16"/>
    <p:sldId id="281" r:id="rId17"/>
    <p:sldId id="285" r:id="rId18"/>
    <p:sldId id="282" r:id="rId19"/>
    <p:sldId id="283" r:id="rId20"/>
    <p:sldId id="286" r:id="rId21"/>
    <p:sldId id="289" r:id="rId22"/>
    <p:sldId id="259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173" autoAdjust="0"/>
  </p:normalViewPr>
  <p:slideViewPr>
    <p:cSldViewPr>
      <p:cViewPr varScale="1">
        <p:scale>
          <a:sx n="94" d="100"/>
          <a:sy n="94" d="100"/>
        </p:scale>
        <p:origin x="-4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192095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312831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AFB26D49-9C8B-4DA1-BF58-191024E3541B}" type="datetime1">
              <a:rPr lang="cs-CZ" smtClean="0"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8449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17.5.2017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17.5.2017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17.5.2017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© 2012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2231740" y="2078850"/>
            <a:ext cx="6480000" cy="1440000"/>
          </a:xfrm>
        </p:spPr>
        <p:txBody>
          <a:bodyPr>
            <a:normAutofit/>
          </a:bodyPr>
          <a:lstStyle/>
          <a:p>
            <a:r>
              <a:rPr lang="cs-CZ" cap="all" dirty="0" smtClean="0">
                <a:solidFill>
                  <a:schemeClr val="bg1"/>
                </a:solidFill>
              </a:rPr>
              <a:t>PŘÍKLADY ČASTÝCH NEDOSTATKŮ V ANALÝZÁCH nákladové efektivity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2231740" y="3429000"/>
            <a:ext cx="6480000" cy="1800000"/>
          </a:xfrm>
        </p:spPr>
        <p:txBody>
          <a:bodyPr>
            <a:normAutofit/>
          </a:bodyPr>
          <a:lstStyle/>
          <a:p>
            <a:r>
              <a:rPr lang="cs-CZ" sz="2200" b="1" dirty="0">
                <a:solidFill>
                  <a:schemeClr val="bg1"/>
                </a:solidFill>
              </a:rPr>
              <a:t>Mgr. Anna Lukačišinová, Ph.D.</a:t>
            </a:r>
          </a:p>
          <a:p>
            <a:r>
              <a:rPr lang="cs-CZ" sz="2200" dirty="0" smtClean="0">
                <a:solidFill>
                  <a:schemeClr val="bg1"/>
                </a:solidFill>
              </a:rPr>
              <a:t>Státní </a:t>
            </a:r>
            <a:r>
              <a:rPr lang="cs-CZ" sz="2200" dirty="0">
                <a:solidFill>
                  <a:schemeClr val="bg1"/>
                </a:solidFill>
              </a:rPr>
              <a:t>ústav pro kontrolu léčiv</a:t>
            </a:r>
          </a:p>
          <a:p>
            <a:r>
              <a:rPr lang="cs-CZ" sz="2200" dirty="0">
                <a:solidFill>
                  <a:schemeClr val="bg1"/>
                </a:solidFill>
              </a:rPr>
              <a:t>Oddělení hodnocení zdravotnických technologií</a:t>
            </a:r>
          </a:p>
          <a:p>
            <a:r>
              <a:rPr lang="cs-CZ" sz="2200" dirty="0">
                <a:solidFill>
                  <a:schemeClr val="bg1"/>
                </a:solidFill>
              </a:rPr>
              <a:t>Praha, 17. 5. 2017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Úvod</a:t>
            </a:r>
            <a:endParaRPr lang="cs-CZ" sz="18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035" y="1448780"/>
            <a:ext cx="3847071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498792" y="5049180"/>
            <a:ext cx="2226892" cy="17440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800" b="1" baseline="30000" dirty="0"/>
              <a:t>http://alenajachimova.cz/o-chybach-chybovani-a-strachu-z-neuspechu/</a:t>
            </a:r>
            <a:endParaRPr lang="cs-CZ" sz="800" b="1" kern="1200" baseline="30000" dirty="0" smtClean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56564" y="996408"/>
            <a:ext cx="3645405" cy="21236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b="1" kern="1200" dirty="0" smtClean="0">
                <a:solidFill>
                  <a:schemeClr val="tx1"/>
                </a:solidFill>
              </a:rPr>
              <a:t>Většinou bezproblémové: 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000" dirty="0" smtClean="0"/>
              <a:t>Cíl analýzy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000" kern="1200" dirty="0" smtClean="0">
                <a:solidFill>
                  <a:schemeClr val="tx1"/>
                </a:solidFill>
              </a:rPr>
              <a:t>Hodnocená intervence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000" dirty="0" smtClean="0"/>
              <a:t>Perspektiva hodnocení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000" dirty="0" smtClean="0"/>
              <a:t>Typ hodnocení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000" dirty="0" smtClean="0"/>
              <a:t>Diskontní sazba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endParaRPr lang="cs-CZ" sz="20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56565" y="3132838"/>
            <a:ext cx="3645404" cy="337528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b="1" kern="1200" dirty="0" smtClean="0">
                <a:solidFill>
                  <a:schemeClr val="tx1"/>
                </a:solidFill>
              </a:rPr>
              <a:t>Problémové části: 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000" dirty="0" smtClean="0"/>
              <a:t>Cílová populace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000" dirty="0" smtClean="0"/>
              <a:t>Komparátor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000" dirty="0" smtClean="0"/>
              <a:t>Farmakoekonomický model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000" dirty="0" smtClean="0"/>
              <a:t>Časový horizont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000" dirty="0" smtClean="0"/>
              <a:t>Zdrojová data (účinnost, bezpečnost, utility)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000" dirty="0" smtClean="0"/>
              <a:t>Náklady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000" dirty="0" smtClean="0"/>
              <a:t>Výsledek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cs-CZ" sz="2000" dirty="0" smtClean="0"/>
              <a:t>Analýza senzitivity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endParaRPr lang="cs-CZ" sz="20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671034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908720"/>
            <a:ext cx="8229600" cy="63007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Cílová populace</a:t>
            </a:r>
            <a:endParaRPr lang="cs-CZ" sz="2400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431540" y="1403775"/>
            <a:ext cx="4040188" cy="612000"/>
          </a:xfrm>
        </p:spPr>
        <p:txBody>
          <a:bodyPr/>
          <a:lstStyle/>
          <a:p>
            <a:r>
              <a:rPr lang="cs-CZ" sz="2000" dirty="0" smtClean="0">
                <a:solidFill>
                  <a:srgbClr val="FF0000"/>
                </a:solidFill>
              </a:rPr>
              <a:t>Nejčastější chyby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31540" y="2026575"/>
            <a:ext cx="4040188" cy="336451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Neodpovídá navrhovanému indikačnímu omezení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Užší než navrhované 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Jinak definovaná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Jiné parametry zahájení/ukončení terapie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Neodpovídá zdrojovým datům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Odlišná od populace vstupující do studie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Vybrána jiná subpopulace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Neshoduje se v NEF a BIA</a:t>
            </a:r>
          </a:p>
          <a:p>
            <a:pPr>
              <a:buFontTx/>
              <a:buChar char="-"/>
            </a:pPr>
            <a:endParaRPr lang="cs-CZ" sz="2000" dirty="0" smtClean="0"/>
          </a:p>
          <a:p>
            <a:pPr>
              <a:buFontTx/>
              <a:buChar char="-"/>
            </a:pPr>
            <a:endParaRPr lang="cs-CZ" sz="2000" dirty="0" smtClean="0"/>
          </a:p>
          <a:p>
            <a:pPr>
              <a:buFontTx/>
              <a:buChar char="-"/>
            </a:pPr>
            <a:endParaRPr lang="cs-CZ" sz="2000" dirty="0" smtClean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>
          <a:xfrm>
            <a:off x="4619365" y="1403775"/>
            <a:ext cx="4041775" cy="612000"/>
          </a:xfrm>
        </p:spPr>
        <p:txBody>
          <a:bodyPr/>
          <a:lstStyle/>
          <a:p>
            <a:r>
              <a:rPr lang="cs-CZ" sz="2000" dirty="0" smtClean="0">
                <a:solidFill>
                  <a:srgbClr val="00B050"/>
                </a:solidFill>
              </a:rPr>
              <a:t>Co musí splňovat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>
          <a:xfrm>
            <a:off x="4619365" y="2026575"/>
            <a:ext cx="4041775" cy="35176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Odpovídá zároveň: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navrhovanému </a:t>
            </a:r>
            <a:r>
              <a:rPr lang="cs-CZ" sz="2000" dirty="0"/>
              <a:t>indikačnímu omezení </a:t>
            </a: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populaci </a:t>
            </a:r>
            <a:r>
              <a:rPr lang="cs-CZ" sz="2000" dirty="0"/>
              <a:t>vstupující do </a:t>
            </a:r>
            <a:r>
              <a:rPr lang="cs-CZ" sz="2000" dirty="0" smtClean="0"/>
              <a:t>NEF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cíli </a:t>
            </a:r>
            <a:r>
              <a:rPr lang="cs-CZ" sz="2000" dirty="0"/>
              <a:t>a designu </a:t>
            </a:r>
            <a:r>
              <a:rPr lang="cs-CZ" sz="2000" dirty="0" smtClean="0"/>
              <a:t>NEF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použitému komparátoru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zdrojovým </a:t>
            </a:r>
            <a:r>
              <a:rPr lang="cs-CZ" sz="2000" dirty="0"/>
              <a:t>datům (účinnost, bezpečnost, </a:t>
            </a:r>
            <a:r>
              <a:rPr lang="cs-CZ" sz="2000" dirty="0" smtClean="0"/>
              <a:t>utility)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Cílová </a:t>
            </a:r>
            <a:r>
              <a:rPr lang="cs-CZ" sz="2000" dirty="0"/>
              <a:t>populace v NEF musí odpovídat cílové populaci v BIA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Cílová populace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7965625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609" y="908720"/>
            <a:ext cx="8229600" cy="63007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Cílová populace - příklad</a:t>
            </a:r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Cílová populace</a:t>
            </a:r>
            <a:endParaRPr lang="cs-CZ" sz="1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35608" y="1763815"/>
            <a:ext cx="7726802" cy="368306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2000" b="1" dirty="0"/>
              <a:t>LP BRINAVESS (LL </a:t>
            </a:r>
            <a:r>
              <a:rPr lang="cs-CZ" sz="2000" b="1" dirty="0" err="1"/>
              <a:t>Vernakalant</a:t>
            </a:r>
            <a:r>
              <a:rPr lang="cs-CZ" sz="2000" b="1" dirty="0"/>
              <a:t>) </a:t>
            </a:r>
            <a:r>
              <a:rPr lang="cs-CZ" sz="2000" dirty="0"/>
              <a:t>– </a:t>
            </a:r>
            <a:r>
              <a:rPr lang="cs-CZ" sz="2000" dirty="0" smtClean="0"/>
              <a:t>SUKLS178690/2014, NPM 21. 10. 2016</a:t>
            </a:r>
            <a:endParaRPr lang="cs-CZ" sz="2000" dirty="0"/>
          </a:p>
          <a:p>
            <a:endParaRPr lang="cs-CZ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b="1" dirty="0" smtClean="0"/>
              <a:t>Indikace: </a:t>
            </a:r>
            <a:r>
              <a:rPr lang="cs-CZ" sz="2000" dirty="0"/>
              <a:t>terapie čerstvě vzniklé </a:t>
            </a:r>
            <a:r>
              <a:rPr lang="cs-CZ" sz="2000" b="1" dirty="0"/>
              <a:t>fibrilace síní </a:t>
            </a:r>
            <a:r>
              <a:rPr lang="cs-CZ" sz="2000" dirty="0"/>
              <a:t>v případě, že </a:t>
            </a:r>
            <a:r>
              <a:rPr lang="cs-CZ" sz="2000" b="1" dirty="0"/>
              <a:t>není možné provést </a:t>
            </a:r>
            <a:r>
              <a:rPr lang="cs-CZ" sz="2000" b="1" dirty="0" smtClean="0"/>
              <a:t>EC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0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b="1" dirty="0" smtClean="0"/>
              <a:t>Cílová populace: </a:t>
            </a:r>
            <a:r>
              <a:rPr lang="cs-CZ" sz="2000" dirty="0"/>
              <a:t>pacienti s nemožností provedení </a:t>
            </a:r>
            <a:r>
              <a:rPr lang="cs-CZ" sz="2000" dirty="0" smtClean="0"/>
              <a:t>EC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0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b="1" dirty="0" smtClean="0"/>
              <a:t>Nedostatek: </a:t>
            </a:r>
            <a:r>
              <a:rPr lang="cs-CZ" sz="2000" dirty="0"/>
              <a:t>p</a:t>
            </a:r>
            <a:r>
              <a:rPr lang="cs-CZ" sz="2000" dirty="0" smtClean="0"/>
              <a:t>ředložena </a:t>
            </a:r>
            <a:r>
              <a:rPr lang="cs-CZ" sz="2000" b="1" dirty="0"/>
              <a:t>CMA</a:t>
            </a:r>
            <a:r>
              <a:rPr lang="cs-CZ" sz="2000" dirty="0"/>
              <a:t> – založena na předpokladu </a:t>
            </a:r>
            <a:r>
              <a:rPr lang="cs-CZ" sz="2000" b="1" dirty="0"/>
              <a:t>srovnatelné účinnosti terapie LP BRINAVESS vs. </a:t>
            </a:r>
            <a:r>
              <a:rPr lang="cs-CZ" sz="2000" b="1" dirty="0" smtClean="0"/>
              <a:t>EC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b="1" dirty="0" smtClean="0"/>
              <a:t>Cílovou populaci nelze považovat za přezkoumatelnou</a:t>
            </a:r>
            <a:endParaRPr lang="cs-CZ" sz="2000" b="1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20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78925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08720"/>
            <a:ext cx="8229600" cy="63007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Komparátor</a:t>
            </a:r>
            <a:endParaRPr lang="cs-CZ" sz="2400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476545" y="1538790"/>
            <a:ext cx="4040188" cy="612000"/>
          </a:xfrm>
        </p:spPr>
        <p:txBody>
          <a:bodyPr/>
          <a:lstStyle/>
          <a:p>
            <a:r>
              <a:rPr lang="cs-CZ" sz="2000" dirty="0" smtClean="0">
                <a:solidFill>
                  <a:srgbClr val="FF0000"/>
                </a:solidFill>
              </a:rPr>
              <a:t>Nejčastější chyby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76545" y="2161590"/>
            <a:ext cx="4040188" cy="336451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Neodpovídá navrhovanému indikačnímu omezení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Neodpovídá cílové populaci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Neodpovídá doporučeným postupům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Není běžně používanou intervencí v dané indikaci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Není trvale hrazen v prostředků veřejného zdravotního pojištění (vyjma OTC, BSC)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Použití terapeutického mixu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Nezohlednění všech relevantních komparátorů</a:t>
            </a:r>
            <a:endParaRPr lang="cs-CZ" sz="1800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>
          <a:xfrm>
            <a:off x="4664370" y="1538790"/>
            <a:ext cx="4041775" cy="612000"/>
          </a:xfrm>
        </p:spPr>
        <p:txBody>
          <a:bodyPr/>
          <a:lstStyle/>
          <a:p>
            <a:r>
              <a:rPr lang="cs-CZ" sz="2000" dirty="0">
                <a:solidFill>
                  <a:srgbClr val="00B050"/>
                </a:solidFill>
              </a:rPr>
              <a:t>Co musí </a:t>
            </a:r>
            <a:r>
              <a:rPr lang="cs-CZ" sz="2000" dirty="0" smtClean="0">
                <a:solidFill>
                  <a:srgbClr val="00B050"/>
                </a:solidFill>
              </a:rPr>
              <a:t>splňovat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4"/>
          </p:nvPr>
        </p:nvSpPr>
        <p:spPr>
          <a:xfrm>
            <a:off x="4664370" y="2161590"/>
            <a:ext cx="4041775" cy="336451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Odpovídá terapii dané indikace v daném stádiu, v dané linii, v dané podskupině pacientů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Je souladu s doporučenými postupy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Je považovaný za obvyklý terapeutický postup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Vždy zohlednit všechny relevantní komparátory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NEF zpracovaná proti všem relevantním komparátorům zvlášť – nelze použít terapeutický mix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Je trvale hrazen z prostředků veřejného zdravotního pojištění</a:t>
            </a:r>
            <a:endParaRPr lang="cs-CZ" sz="1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Komparátor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7097575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08720"/>
            <a:ext cx="8229600" cy="63007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Komparátor - příklad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76545" y="1625663"/>
            <a:ext cx="7290810" cy="378355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b="1" dirty="0" smtClean="0"/>
              <a:t>LP OFEV (LL </a:t>
            </a:r>
            <a:r>
              <a:rPr lang="cs-CZ" sz="2000" b="1" dirty="0" err="1" smtClean="0"/>
              <a:t>Nintedanib</a:t>
            </a:r>
            <a:r>
              <a:rPr lang="cs-CZ" sz="2000" b="1" dirty="0" smtClean="0"/>
              <a:t>)  </a:t>
            </a:r>
            <a:r>
              <a:rPr lang="cs-CZ" sz="2000" dirty="0" smtClean="0"/>
              <a:t>- SUKLS190746/2015, NPM 21. 7. 2016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b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Indikace</a:t>
            </a:r>
            <a:r>
              <a:rPr lang="cs-CZ" sz="2000" b="1" dirty="0"/>
              <a:t>:</a:t>
            </a:r>
            <a:r>
              <a:rPr lang="cs-CZ" sz="2000" dirty="0"/>
              <a:t> </a:t>
            </a:r>
            <a:r>
              <a:rPr lang="cs-CZ" sz="2000" dirty="0" smtClean="0"/>
              <a:t>idiopatická </a:t>
            </a:r>
            <a:r>
              <a:rPr lang="cs-CZ" sz="2000" dirty="0"/>
              <a:t>plicní </a:t>
            </a:r>
            <a:r>
              <a:rPr lang="cs-CZ" sz="2000" dirty="0" smtClean="0"/>
              <a:t>fibróza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Komparátor</a:t>
            </a:r>
            <a:r>
              <a:rPr lang="cs-CZ" sz="2000" dirty="0" smtClean="0"/>
              <a:t>: </a:t>
            </a:r>
            <a:r>
              <a:rPr lang="cs-CZ" sz="2000" dirty="0" err="1" smtClean="0"/>
              <a:t>pirfenidon</a:t>
            </a: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Nedostatek: </a:t>
            </a:r>
            <a:r>
              <a:rPr lang="cs-CZ" sz="2000" b="1" dirty="0" err="1" smtClean="0"/>
              <a:t>Pirfenidon</a:t>
            </a:r>
            <a:r>
              <a:rPr lang="cs-CZ" sz="2000" dirty="0" smtClean="0"/>
              <a:t> byl v době předmětného správního řízení </a:t>
            </a:r>
            <a:r>
              <a:rPr lang="cs-CZ" sz="2000" b="1" dirty="0" smtClean="0"/>
              <a:t>hrazen </a:t>
            </a:r>
            <a:r>
              <a:rPr lang="cs-CZ" sz="2000" b="1" dirty="0"/>
              <a:t>v režimu </a:t>
            </a:r>
            <a:r>
              <a:rPr lang="cs-CZ" sz="2000" b="1" dirty="0" smtClean="0"/>
              <a:t>VILP</a:t>
            </a:r>
            <a:r>
              <a:rPr lang="cs-CZ" sz="2000" dirty="0" smtClean="0"/>
              <a:t> - &gt; nedostatek </a:t>
            </a:r>
            <a:r>
              <a:rPr lang="cs-CZ" sz="2000" dirty="0"/>
              <a:t>údajů </a:t>
            </a:r>
            <a:r>
              <a:rPr lang="cs-CZ" sz="2000" dirty="0" smtClean="0"/>
              <a:t>o </a:t>
            </a:r>
            <a:r>
              <a:rPr lang="cs-CZ" sz="2000" dirty="0"/>
              <a:t>klinické účinnosti, bezpečnosti a nákladové </a:t>
            </a:r>
            <a:r>
              <a:rPr lang="cs-CZ" sz="2000" dirty="0" smtClean="0"/>
              <a:t>efektivitě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Zvolený komparátor nevhodný</a:t>
            </a:r>
            <a:endParaRPr lang="cs-CZ" sz="20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52000"/>
          </a:xfrm>
        </p:spPr>
        <p:txBody>
          <a:bodyPr/>
          <a:lstStyle/>
          <a:p>
            <a:r>
              <a:rPr lang="cs-CZ" sz="1800" dirty="0" smtClean="0"/>
              <a:t>Komparátor</a:t>
            </a:r>
            <a:endParaRPr lang="cs-CZ" sz="1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233477"/>
            <a:ext cx="3902005" cy="2070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713644" y="6393717"/>
            <a:ext cx="1782860" cy="17440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800" baseline="30000" dirty="0"/>
              <a:t>https://www.privatewriting.com/compare-contrast-essay</a:t>
            </a:r>
            <a:endParaRPr lang="cs-CZ" sz="800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6041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908720"/>
            <a:ext cx="8229600" cy="63007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Farmakoekonomický model</a:t>
            </a:r>
            <a:endParaRPr lang="cs-CZ" sz="2400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564195" y="1493785"/>
            <a:ext cx="4040188" cy="612000"/>
          </a:xfrm>
        </p:spPr>
        <p:txBody>
          <a:bodyPr/>
          <a:lstStyle/>
          <a:p>
            <a:r>
              <a:rPr lang="cs-CZ" sz="2000" dirty="0" smtClean="0">
                <a:solidFill>
                  <a:srgbClr val="FF0000"/>
                </a:solidFill>
              </a:rPr>
              <a:t>Nejčastější chyby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564195" y="2116585"/>
            <a:ext cx="4040188" cy="336451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Neodpovídá charakteru onemocnění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Neodpovídá charakteru léčby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Nezahrnuje všechny relevantní klinické stavy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Pacienti vstupují v jiném stádiu léčby/linii terapie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Není adaptován na podmínky ČR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Metodika a vstupy do modelu nejsou přezkoumatelné</a:t>
            </a:r>
          </a:p>
          <a:p>
            <a:pPr>
              <a:buFontTx/>
              <a:buChar char="-"/>
            </a:pPr>
            <a:endParaRPr lang="cs-CZ" sz="2000" dirty="0" smtClean="0"/>
          </a:p>
          <a:p>
            <a:pPr>
              <a:buFontTx/>
              <a:buChar char="-"/>
            </a:pPr>
            <a:endParaRPr lang="cs-CZ" sz="2000" dirty="0" smtClean="0"/>
          </a:p>
          <a:p>
            <a:pPr>
              <a:buFontTx/>
              <a:buChar char="-"/>
            </a:pPr>
            <a:endParaRPr lang="cs-CZ" sz="2000" dirty="0" smtClean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>
          <a:xfrm>
            <a:off x="4752020" y="1493785"/>
            <a:ext cx="4041775" cy="612000"/>
          </a:xfrm>
        </p:spPr>
        <p:txBody>
          <a:bodyPr/>
          <a:lstStyle/>
          <a:p>
            <a:r>
              <a:rPr lang="cs-CZ" sz="2000" dirty="0" smtClean="0">
                <a:solidFill>
                  <a:srgbClr val="00B050"/>
                </a:solidFill>
              </a:rPr>
              <a:t>Co musí splňovat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>
          <a:xfrm>
            <a:off x="4752020" y="2116585"/>
            <a:ext cx="4041775" cy="35176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Odpovídá charakteru onemocnění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Odpovídá charakteru léčby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Klíčové vstupy a předpoklady jsou řádně prezentovány a odůvodněny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Je doporučeno předkládat/zpřístupnit model -&gt; urychlení a zjednodušení průběhu hodnocení (lze označit jako obchodní tajemství)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2000" dirty="0" smtClean="0"/>
          </a:p>
          <a:p>
            <a:pPr>
              <a:buFont typeface="Wingdings" panose="05000000000000000000" pitchFamily="2" charset="2"/>
              <a:buChar char="Ø"/>
            </a:pPr>
            <a:endParaRPr lang="cs-CZ" sz="2000" dirty="0" smtClean="0"/>
          </a:p>
          <a:p>
            <a:pPr>
              <a:buFont typeface="Wingdings" panose="05000000000000000000" pitchFamily="2" charset="2"/>
              <a:buChar char="Ø"/>
            </a:pPr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Farmakoekonomický model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627299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53725"/>
            <a:ext cx="8229600" cy="63007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Časový horizont</a:t>
            </a:r>
            <a:endParaRPr lang="cs-CZ" sz="2400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476545" y="1718810"/>
            <a:ext cx="4040188" cy="612000"/>
          </a:xfrm>
        </p:spPr>
        <p:txBody>
          <a:bodyPr/>
          <a:lstStyle/>
          <a:p>
            <a:r>
              <a:rPr lang="cs-CZ" sz="2000" dirty="0" smtClean="0">
                <a:solidFill>
                  <a:srgbClr val="FF0000"/>
                </a:solidFill>
              </a:rPr>
              <a:t>Nejčastější chyby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76545" y="2341610"/>
            <a:ext cx="4040188" cy="336451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Neodpovídá charakteru onemocnění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Neodpovídá průměrnému přežití pacientů s danou diagnózou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Neodpovídá charakteru léčby</a:t>
            </a:r>
          </a:p>
          <a:p>
            <a:pPr>
              <a:buFontTx/>
              <a:buChar char="-"/>
            </a:pPr>
            <a:endParaRPr lang="cs-CZ" sz="2000" dirty="0" smtClean="0"/>
          </a:p>
          <a:p>
            <a:pPr>
              <a:buFontTx/>
              <a:buChar char="-"/>
            </a:pPr>
            <a:endParaRPr lang="cs-CZ" sz="2000" dirty="0" smtClean="0"/>
          </a:p>
          <a:p>
            <a:pPr>
              <a:buFontTx/>
              <a:buChar char="-"/>
            </a:pPr>
            <a:endParaRPr lang="cs-CZ" sz="2000" dirty="0" smtClean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>
          <a:xfrm>
            <a:off x="4664370" y="1718810"/>
            <a:ext cx="4041775" cy="612000"/>
          </a:xfrm>
        </p:spPr>
        <p:txBody>
          <a:bodyPr/>
          <a:lstStyle/>
          <a:p>
            <a:r>
              <a:rPr lang="cs-CZ" sz="2000" dirty="0" smtClean="0">
                <a:solidFill>
                  <a:srgbClr val="00B050"/>
                </a:solidFill>
              </a:rPr>
              <a:t>Co musí splňovat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>
          <a:xfrm>
            <a:off x="4664370" y="2341610"/>
            <a:ext cx="4041775" cy="35176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Musí odpovídat populaci </a:t>
            </a:r>
            <a:r>
              <a:rPr lang="cs-CZ" sz="2000" dirty="0"/>
              <a:t>vstupující do NEF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Musí odpovídat zdrojovým </a:t>
            </a:r>
            <a:r>
              <a:rPr lang="cs-CZ" sz="2000" dirty="0"/>
              <a:t>datům </a:t>
            </a:r>
            <a:endParaRPr lang="cs-CZ" sz="20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Doporučeno testovat v analýze senzitivity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Časový horizont</a:t>
            </a:r>
            <a:endParaRPr lang="cs-CZ" sz="1800" dirty="0"/>
          </a:p>
        </p:txBody>
      </p:sp>
      <p:pic>
        <p:nvPicPr>
          <p:cNvPr id="3076" name="Picture 4" descr="Photo of an Hourglass on Top of Mon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815" y="4374105"/>
            <a:ext cx="2562225" cy="170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2915254" y="6079081"/>
            <a:ext cx="2562225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600" b="1" baseline="30000" dirty="0"/>
              <a:t>http://bobbrinker.educatedinvestor.com/fss/learningCenter/article.html?cn=Building%20Your%20Nest%20Egg&amp;tn=Allocation%20and%20Wealth%20Accumulation&amp;aid=-898842048&amp;template=</a:t>
            </a:r>
            <a:endParaRPr lang="cs-CZ" sz="6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4422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863715"/>
            <a:ext cx="8229600" cy="855095"/>
          </a:xfrm>
        </p:spPr>
        <p:txBody>
          <a:bodyPr>
            <a:normAutofit/>
          </a:bodyPr>
          <a:lstStyle/>
          <a:p>
            <a:r>
              <a:rPr lang="cs-CZ" sz="2400" dirty="0" smtClean="0"/>
              <a:t>Časový horizont - příklad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1898830"/>
            <a:ext cx="8435280" cy="310534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b="1" dirty="0" smtClean="0"/>
              <a:t>LP BRONCHITOL  (LL </a:t>
            </a:r>
            <a:r>
              <a:rPr lang="cs-CZ" sz="1800" b="1" dirty="0" err="1" smtClean="0"/>
              <a:t>Manitol</a:t>
            </a:r>
            <a:r>
              <a:rPr lang="cs-CZ" sz="1800" b="1" dirty="0" smtClean="0"/>
              <a:t>) </a:t>
            </a:r>
            <a:r>
              <a:rPr lang="cs-CZ" sz="1800" dirty="0" smtClean="0"/>
              <a:t>- SUKLS96706/2015, zatím 1HZ</a:t>
            </a:r>
          </a:p>
          <a:p>
            <a:pPr marL="0" indent="0">
              <a:buNone/>
            </a:pPr>
            <a:endParaRPr lang="cs-CZ" sz="1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1800" b="1" dirty="0" smtClean="0"/>
              <a:t>Indikace: </a:t>
            </a:r>
            <a:r>
              <a:rPr lang="cs-CZ" sz="1800" dirty="0" smtClean="0"/>
              <a:t>cystická fibróza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1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1800" b="1" dirty="0" smtClean="0"/>
              <a:t>Časový horizont: </a:t>
            </a:r>
            <a:r>
              <a:rPr lang="cs-CZ" sz="1800" b="1" dirty="0"/>
              <a:t>z</a:t>
            </a:r>
            <a:r>
              <a:rPr lang="cs-CZ" sz="1800" b="1" dirty="0" smtClean="0"/>
              <a:t>ákladní scénář = 80 let </a:t>
            </a:r>
            <a:r>
              <a:rPr lang="cs-CZ" sz="1800" dirty="0" smtClean="0"/>
              <a:t>u dospělých pacientů (tj. přežívání pacientů do 98 let)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1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1800" b="1" dirty="0" smtClean="0"/>
              <a:t>Nedostatek: </a:t>
            </a:r>
            <a:r>
              <a:rPr lang="cs-CZ" sz="1800" b="1" dirty="0"/>
              <a:t>p</a:t>
            </a:r>
            <a:r>
              <a:rPr lang="cs-CZ" sz="1800" b="1" dirty="0" smtClean="0"/>
              <a:t>ředpokládané přežití </a:t>
            </a:r>
            <a:r>
              <a:rPr lang="cs-CZ" sz="1800" dirty="0" smtClean="0"/>
              <a:t>u nově narozených s CF </a:t>
            </a:r>
            <a:r>
              <a:rPr lang="cs-CZ" sz="1800" b="1" dirty="0" smtClean="0"/>
              <a:t>činí 40-50 let</a:t>
            </a:r>
            <a:r>
              <a:rPr lang="cs-CZ" sz="1800" dirty="0" smtClean="0"/>
              <a:t> a maximální zaznamenaný věk u pacientů v ČR registr ECFSPR v r. 2013 uvádí ve výši 58 let.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18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1800" b="1" dirty="0"/>
              <a:t>Zvolený časový </a:t>
            </a:r>
            <a:r>
              <a:rPr lang="cs-CZ" sz="1800" b="1" dirty="0" smtClean="0"/>
              <a:t>horizont nepřiměřený.</a:t>
            </a:r>
            <a:endParaRPr lang="cs-CZ" sz="18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Časový horizont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9217424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08720"/>
            <a:ext cx="8229600" cy="63007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Zdrojová data – účinnost, bezpečnost, utility</a:t>
            </a:r>
            <a:endParaRPr lang="cs-CZ" sz="2400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476545" y="1583795"/>
            <a:ext cx="4040188" cy="612000"/>
          </a:xfrm>
        </p:spPr>
        <p:txBody>
          <a:bodyPr/>
          <a:lstStyle/>
          <a:p>
            <a:r>
              <a:rPr lang="cs-CZ" sz="2000" dirty="0" smtClean="0">
                <a:solidFill>
                  <a:srgbClr val="FF0000"/>
                </a:solidFill>
              </a:rPr>
              <a:t>Nejčastější chyby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76545" y="2206595"/>
            <a:ext cx="4040188" cy="336451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Neodpovídá hodnocené intervenci/komparátoru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Neodpovídá charakteru onemocnění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Neodpovídá charakteru léčby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Extrapolace dat nepřezkoumatelná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Nepředložena vůbec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Předložena částečně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Nevhodná extrapolace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Nepřezkoumatelné výsledky panelu expertů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1800" dirty="0" smtClean="0"/>
          </a:p>
          <a:p>
            <a:pPr>
              <a:buFontTx/>
              <a:buChar char="-"/>
            </a:pPr>
            <a:endParaRPr lang="cs-CZ" sz="1800" dirty="0" smtClean="0"/>
          </a:p>
          <a:p>
            <a:pPr>
              <a:buFontTx/>
              <a:buChar char="-"/>
            </a:pPr>
            <a:endParaRPr lang="cs-CZ" sz="1800" dirty="0" smtClean="0"/>
          </a:p>
          <a:p>
            <a:pPr>
              <a:buFontTx/>
              <a:buChar char="-"/>
            </a:pPr>
            <a:endParaRPr lang="cs-CZ" sz="1800" dirty="0" smtClean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>
          <a:xfrm>
            <a:off x="4664370" y="1583795"/>
            <a:ext cx="4041775" cy="612000"/>
          </a:xfrm>
        </p:spPr>
        <p:txBody>
          <a:bodyPr/>
          <a:lstStyle/>
          <a:p>
            <a:r>
              <a:rPr lang="cs-CZ" sz="2000" dirty="0" smtClean="0">
                <a:solidFill>
                  <a:srgbClr val="00B050"/>
                </a:solidFill>
              </a:rPr>
              <a:t>Co musí splňovat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>
          <a:xfrm>
            <a:off x="4664370" y="2206595"/>
            <a:ext cx="4041775" cy="35176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Nejvyšší dostupná úroveň kvality dat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Předloženo v plném znění </a:t>
            </a:r>
            <a:br>
              <a:rPr lang="cs-CZ" sz="1800" dirty="0" smtClean="0"/>
            </a:br>
            <a:r>
              <a:rPr lang="cs-CZ" sz="1800" dirty="0" smtClean="0"/>
              <a:t>(§ 45 vyhlášky č. 376/2011 Sb.)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Je nutné předložit všechny výpočty, přepočty, jednotlivé kroky a úvahy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Extrapolace dat – předložit: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Kritéria AIC, BIC, analýza reziduí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Grafické znázornění extrapolovaných křivek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Panel expertů – předložit: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Složení, datum + místo konání,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Seznam otázek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Obsah vyjádření odborníků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1800" dirty="0" smtClean="0"/>
          </a:p>
          <a:p>
            <a:pPr>
              <a:buFont typeface="Wingdings" panose="05000000000000000000" pitchFamily="2" charset="2"/>
              <a:buChar char="Ø"/>
            </a:pPr>
            <a:endParaRPr lang="cs-CZ" sz="1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Zdrojová data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5266453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81009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Zdrojová data – příklad data o účinnosti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718810"/>
            <a:ext cx="8229600" cy="45005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/>
              <a:t>LP A</a:t>
            </a:r>
            <a:r>
              <a:rPr lang="cs-CZ" sz="2000" b="1" dirty="0" smtClean="0"/>
              <a:t>LIMTA </a:t>
            </a:r>
            <a:r>
              <a:rPr lang="cs-CZ" sz="2000" b="1" dirty="0"/>
              <a:t>(</a:t>
            </a:r>
            <a:r>
              <a:rPr lang="cs-CZ" sz="2000" b="1" dirty="0" smtClean="0"/>
              <a:t>LL </a:t>
            </a:r>
            <a:r>
              <a:rPr lang="cs-CZ" sz="2000" b="1" dirty="0" err="1" smtClean="0"/>
              <a:t>Pemetrexed</a:t>
            </a:r>
            <a:r>
              <a:rPr lang="cs-CZ" sz="2000" b="1" dirty="0" smtClean="0"/>
              <a:t>)  </a:t>
            </a:r>
            <a:r>
              <a:rPr lang="cs-CZ" sz="2000" dirty="0"/>
              <a:t>- </a:t>
            </a:r>
            <a:r>
              <a:rPr lang="cs-CZ" sz="2000" dirty="0" smtClean="0"/>
              <a:t>SUKLS150522/2015, </a:t>
            </a:r>
            <a:r>
              <a:rPr lang="cs-CZ" sz="2000" dirty="0"/>
              <a:t>NPM 8</a:t>
            </a:r>
            <a:r>
              <a:rPr lang="cs-CZ" sz="2000" dirty="0" smtClean="0"/>
              <a:t>. 4. 2016</a:t>
            </a:r>
          </a:p>
          <a:p>
            <a:pPr marL="0" indent="0">
              <a:buNone/>
            </a:pP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Indikace</a:t>
            </a:r>
            <a:r>
              <a:rPr lang="cs-CZ" sz="2000" b="1" dirty="0"/>
              <a:t>: </a:t>
            </a:r>
            <a:r>
              <a:rPr lang="cs-CZ" sz="2000" dirty="0" smtClean="0"/>
              <a:t>lokálně pokročilý nebo metastazující ca plic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Zdrojová data:  </a:t>
            </a:r>
            <a:r>
              <a:rPr lang="cs-CZ" sz="2000" dirty="0" smtClean="0"/>
              <a:t>v základním scénáři použita data z registru TULUNG -&gt; odlišné populace v porovnání s podkladovou studií PARAMOUNT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Nedostatek: </a:t>
            </a:r>
            <a:r>
              <a:rPr lang="cs-CZ" sz="2000" dirty="0" smtClean="0"/>
              <a:t>použití nevhodných </a:t>
            </a:r>
            <a:r>
              <a:rPr lang="cs-CZ" sz="2000" dirty="0" err="1" smtClean="0"/>
              <a:t>účinnostních</a:t>
            </a:r>
            <a:r>
              <a:rPr lang="cs-CZ" sz="2000" dirty="0" smtClean="0"/>
              <a:t> dat z registru 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Data o účinnosti nelze považovat za relevantní = nutno předložit scénář s použitím relevantních dat z podkladové klinické studie a ideálně další scénář za použití pokročilých metod (</a:t>
            </a:r>
            <a:r>
              <a:rPr lang="cs-CZ" sz="2000" b="1" dirty="0" err="1" smtClean="0"/>
              <a:t>propensity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score</a:t>
            </a:r>
            <a:r>
              <a:rPr lang="cs-CZ" sz="2000" b="1" dirty="0" smtClean="0"/>
              <a:t>, MAIC).</a:t>
            </a:r>
            <a:endParaRPr lang="cs-CZ" sz="20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Zdrojová data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7998186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8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Zdrojová data</a:t>
            </a:r>
            <a:endParaRPr lang="cs-CZ" sz="1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6544" y="1389848"/>
            <a:ext cx="7608602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LP </a:t>
            </a:r>
            <a:r>
              <a:rPr lang="cs-CZ" sz="2000" b="1" dirty="0" smtClean="0"/>
              <a:t>KADCYLA</a:t>
            </a:r>
            <a:r>
              <a:rPr lang="cs-CZ" sz="20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(LL </a:t>
            </a:r>
            <a:r>
              <a:rPr lang="cs-CZ" sz="2000" b="1" dirty="0" err="1" smtClean="0"/>
              <a:t>Trastuzumab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emtansin</a:t>
            </a:r>
            <a:r>
              <a:rPr lang="cs-CZ" sz="20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1. VILP – SUKLS57063/2014, NPM 5. 2. 2015</a:t>
            </a:r>
          </a:p>
        </p:txBody>
      </p:sp>
      <p:sp>
        <p:nvSpPr>
          <p:cNvPr id="16" name="Nadpis 1"/>
          <p:cNvSpPr>
            <a:spLocks noGrp="1"/>
          </p:cNvSpPr>
          <p:nvPr>
            <p:ph type="title"/>
          </p:nvPr>
        </p:nvSpPr>
        <p:spPr>
          <a:xfrm>
            <a:off x="471475" y="773705"/>
            <a:ext cx="8229600" cy="639827"/>
          </a:xfrm>
        </p:spPr>
        <p:txBody>
          <a:bodyPr>
            <a:normAutofit/>
          </a:bodyPr>
          <a:lstStyle/>
          <a:p>
            <a:r>
              <a:rPr lang="cs-CZ" sz="2400" dirty="0" smtClean="0"/>
              <a:t>Zdrojová data – příklad  extrapolace</a:t>
            </a:r>
            <a:endParaRPr lang="cs-CZ" sz="2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247954" y="2097734"/>
            <a:ext cx="4369051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Indikace: </a:t>
            </a:r>
            <a:r>
              <a:rPr lang="cs-CZ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HER2+ </a:t>
            </a:r>
            <a:r>
              <a:rPr lang="cs-CZ" sz="18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neresek</a:t>
            </a:r>
            <a:r>
              <a:rPr lang="cs-CZ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lokál. pokroč./meta ca prsu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cs-CZ" sz="18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167887" y="2092229"/>
            <a:ext cx="3959028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Nedostatek: </a:t>
            </a:r>
            <a:r>
              <a:rPr lang="cs-CZ" dirty="0"/>
              <a:t>Použití zvolené extrapolace může vést k nadhodnocení očekávané délky přežití a tím i přínosu terapie.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595" y="3292558"/>
            <a:ext cx="6373929" cy="3511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47955" y="2923226"/>
            <a:ext cx="207544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Extrapolace dat: 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454559" y="3609020"/>
            <a:ext cx="4728281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Obě KM se v čase cca 40 měsíců přibližují – lze očekávat jejich společné pokračování -&gt; snížení rizika úmrtí ?</a:t>
            </a:r>
          </a:p>
        </p:txBody>
      </p:sp>
      <p:cxnSp>
        <p:nvCxnSpPr>
          <p:cNvPr id="11" name="Přímá spojnice se šipkou 10"/>
          <p:cNvCxnSpPr/>
          <p:nvPr/>
        </p:nvCxnSpPr>
        <p:spPr>
          <a:xfrm flipH="1">
            <a:off x="2500209" y="3969060"/>
            <a:ext cx="1033470" cy="75347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6327195" y="4400360"/>
            <a:ext cx="2700300" cy="14773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Ústav požadoval předložení scénáře s HR od 35 měsíců rovné 1 -&gt; tj. stejná účinnost srovnávaných intervencí</a:t>
            </a:r>
          </a:p>
        </p:txBody>
      </p:sp>
    </p:spTree>
    <p:extLst>
      <p:ext uri="{BB962C8B-B14F-4D97-AF65-F5344CB8AC3E}">
        <p14:creationId xmlns:p14="http://schemas.microsoft.com/office/powerpoint/2010/main" val="26924183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81009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Zdrojová data – příklad utility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718810"/>
            <a:ext cx="8229600" cy="3600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b="1" dirty="0"/>
              <a:t>LP OFEV (LL </a:t>
            </a:r>
            <a:r>
              <a:rPr lang="cs-CZ" sz="2000" b="1" dirty="0" err="1"/>
              <a:t>Nintedanib</a:t>
            </a:r>
            <a:r>
              <a:rPr lang="cs-CZ" sz="2000" b="1" dirty="0"/>
              <a:t>)  </a:t>
            </a:r>
            <a:r>
              <a:rPr lang="cs-CZ" sz="2000" dirty="0"/>
              <a:t>- SUKLS190746/2015, NPM 21. 7. </a:t>
            </a:r>
            <a:r>
              <a:rPr lang="cs-CZ" sz="2000" dirty="0" smtClean="0"/>
              <a:t>2016</a:t>
            </a:r>
          </a:p>
          <a:p>
            <a:pPr marL="0" indent="0">
              <a:buNone/>
            </a:pP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Indikace</a:t>
            </a:r>
            <a:r>
              <a:rPr lang="cs-CZ" sz="2000" b="1" dirty="0"/>
              <a:t>: </a:t>
            </a:r>
            <a:r>
              <a:rPr lang="cs-CZ" sz="2000" dirty="0"/>
              <a:t>idiopatická plicní </a:t>
            </a:r>
            <a:r>
              <a:rPr lang="cs-CZ" sz="2000" dirty="0" smtClean="0"/>
              <a:t>fibróza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Utility: </a:t>
            </a:r>
            <a:r>
              <a:rPr lang="cs-CZ" sz="2000" dirty="0" smtClean="0"/>
              <a:t>Data o kvalitě života byla sbírána pomocí dotazníku </a:t>
            </a:r>
            <a:r>
              <a:rPr lang="cs-CZ" sz="2000" dirty="0"/>
              <a:t>Saint </a:t>
            </a:r>
            <a:r>
              <a:rPr lang="cs-CZ" sz="2000" dirty="0" err="1"/>
              <a:t>George's</a:t>
            </a:r>
            <a:r>
              <a:rPr lang="cs-CZ" sz="2000" dirty="0"/>
              <a:t> </a:t>
            </a:r>
            <a:r>
              <a:rPr lang="cs-CZ" sz="2000" dirty="0" err="1"/>
              <a:t>Respiratory</a:t>
            </a:r>
            <a:r>
              <a:rPr lang="cs-CZ" sz="2000" dirty="0"/>
              <a:t> </a:t>
            </a:r>
            <a:r>
              <a:rPr lang="cs-CZ" sz="2000" dirty="0" err="1"/>
              <a:t>Questionnaire</a:t>
            </a:r>
            <a:r>
              <a:rPr lang="cs-CZ" sz="2000" dirty="0"/>
              <a:t> (SGRQ</a:t>
            </a:r>
            <a:r>
              <a:rPr lang="cs-CZ" sz="2000" dirty="0" smtClean="0"/>
              <a:t>), který byl následně převeden na hodnoty EQ-5D. 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Nedostatek: </a:t>
            </a:r>
            <a:r>
              <a:rPr lang="cs-CZ" sz="2000" dirty="0" smtClean="0"/>
              <a:t>Převody utilit ani metodiku přepočtu žadatel nepředložil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Hodnoty utilit nelze považovat za přezkoumatelné.</a:t>
            </a:r>
            <a:endParaRPr lang="cs-CZ" sz="20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21705"/>
            <a:ext cx="5040000" cy="252000"/>
          </a:xfrm>
        </p:spPr>
        <p:txBody>
          <a:bodyPr/>
          <a:lstStyle/>
          <a:p>
            <a:r>
              <a:rPr lang="cs-CZ" sz="1800" dirty="0" smtClean="0"/>
              <a:t>Zdrojová data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9558132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63007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Náklady</a:t>
            </a:r>
            <a:endParaRPr lang="cs-CZ" sz="2400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474185" y="1223755"/>
            <a:ext cx="4040188" cy="612000"/>
          </a:xfrm>
        </p:spPr>
        <p:txBody>
          <a:bodyPr/>
          <a:lstStyle/>
          <a:p>
            <a:r>
              <a:rPr lang="cs-CZ" sz="2000" dirty="0" smtClean="0">
                <a:solidFill>
                  <a:srgbClr val="FF0000"/>
                </a:solidFill>
              </a:rPr>
              <a:t>Nejčastější chyby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74185" y="1846555"/>
            <a:ext cx="4040188" cy="336451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Neodpovídají hodnocené intervenci/komparátoru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Neodpovídají charakteru onemocnění/léčby – nereflektují: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Průběh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Projevy a management NÚ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Management onemocnění/léčby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Nepřezkoumatelné výsledky panelu expertů – odhad nákladů na péči/spotřebu péče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Zohledňují slevu, která nebyla potvrzena dohodou s plátci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1800" dirty="0" smtClean="0"/>
          </a:p>
          <a:p>
            <a:pPr>
              <a:buFontTx/>
              <a:buChar char="-"/>
            </a:pPr>
            <a:endParaRPr lang="cs-CZ" sz="1800" dirty="0" smtClean="0"/>
          </a:p>
          <a:p>
            <a:pPr>
              <a:buFontTx/>
              <a:buChar char="-"/>
            </a:pPr>
            <a:endParaRPr lang="cs-CZ" sz="1800" dirty="0" smtClean="0"/>
          </a:p>
          <a:p>
            <a:pPr>
              <a:buFontTx/>
              <a:buChar char="-"/>
            </a:pPr>
            <a:endParaRPr lang="cs-CZ" sz="1800" dirty="0" smtClean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>
          <a:xfrm>
            <a:off x="4662010" y="1223755"/>
            <a:ext cx="4041775" cy="612000"/>
          </a:xfrm>
        </p:spPr>
        <p:txBody>
          <a:bodyPr/>
          <a:lstStyle/>
          <a:p>
            <a:r>
              <a:rPr lang="cs-CZ" sz="2000" dirty="0" smtClean="0">
                <a:solidFill>
                  <a:srgbClr val="00B050"/>
                </a:solidFill>
              </a:rPr>
              <a:t>Co musí splňovat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>
          <a:xfrm>
            <a:off x="4662010" y="1846555"/>
            <a:ext cx="4230470" cy="35176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Relevantní náklady – pouze přímé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Přístupné zdroje dle metodiky </a:t>
            </a:r>
            <a:br>
              <a:rPr lang="cs-CZ" sz="1800" dirty="0" smtClean="0"/>
            </a:br>
            <a:r>
              <a:rPr lang="cs-CZ" sz="1800" dirty="0" smtClean="0"/>
              <a:t>(např. SCAU, aktuální vyhláška č. 134/1998 Sb., DRG)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Výpočet nákladů popsán přezkoumatelným způsobem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Zohlednit náklady na neupotřebené zbytky balení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Panel expertů – předložit: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Složení, datum + místo konání,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Seznam otázek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Obsah vyjádření odborníků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Při zohlednění slevy na hodnocenou intervenci – nutné předložit dohodu s plátci (lze v rámci obchodního tajemství)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18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1800" dirty="0" smtClean="0"/>
          </a:p>
          <a:p>
            <a:pPr>
              <a:buFont typeface="Wingdings" panose="05000000000000000000" pitchFamily="2" charset="2"/>
              <a:buChar char="Ø"/>
            </a:pPr>
            <a:endParaRPr lang="cs-CZ" sz="1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Náklady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2606003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81009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Náklady - příklad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583794"/>
            <a:ext cx="8229600" cy="47255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b="1" dirty="0"/>
              <a:t>PZLÚ ENSURE PLUS ADVANCE (polymerní výživa zařazená do RS 108/6)  </a:t>
            </a:r>
            <a:r>
              <a:rPr lang="cs-CZ" sz="1800" dirty="0"/>
              <a:t>- SUKLS148051/2016, NPM 4. 1. 2017</a:t>
            </a:r>
          </a:p>
          <a:p>
            <a:pPr marL="0" indent="0">
              <a:buNone/>
            </a:pPr>
            <a:r>
              <a:rPr lang="cs-CZ" sz="1800" dirty="0"/>
              <a:t> </a:t>
            </a:r>
            <a:endParaRPr lang="cs-CZ" sz="1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1800" b="1" dirty="0" smtClean="0"/>
              <a:t>Indikace DZÚ:</a:t>
            </a:r>
            <a:r>
              <a:rPr lang="cs-CZ" sz="1800" dirty="0" smtClean="0"/>
              <a:t> </a:t>
            </a:r>
            <a:r>
              <a:rPr lang="cs-CZ" sz="1800" dirty="0"/>
              <a:t>částečná enterální výživa pro vybrané skupiny </a:t>
            </a:r>
            <a:r>
              <a:rPr lang="cs-CZ" sz="1800" dirty="0" smtClean="0"/>
              <a:t>pacientů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1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1800" b="1" dirty="0" smtClean="0"/>
              <a:t>Náklady</a:t>
            </a:r>
            <a:r>
              <a:rPr lang="cs-CZ" sz="1800" b="1" dirty="0"/>
              <a:t>: </a:t>
            </a:r>
            <a:r>
              <a:rPr lang="cs-CZ" sz="1800" dirty="0" err="1" smtClean="0"/>
              <a:t>resource</a:t>
            </a:r>
            <a:r>
              <a:rPr lang="cs-CZ" sz="1800" dirty="0" smtClean="0"/>
              <a:t> use dle </a:t>
            </a:r>
            <a:r>
              <a:rPr lang="cs-CZ" sz="1800" dirty="0"/>
              <a:t>klinické studie </a:t>
            </a:r>
            <a:r>
              <a:rPr lang="cs-CZ" sz="1800" dirty="0" smtClean="0"/>
              <a:t>NOURISH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18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1800" b="1" dirty="0" smtClean="0"/>
              <a:t>Nedostatek</a:t>
            </a:r>
            <a:r>
              <a:rPr lang="cs-CZ" sz="1800" b="1" dirty="0"/>
              <a:t>: </a:t>
            </a:r>
            <a:r>
              <a:rPr lang="cs-CZ" sz="1800" dirty="0"/>
              <a:t>nezohlednění možnosti opakované hospitalizace a opakovaného podávání HP-HMB v průběhu 2,5letého časového </a:t>
            </a:r>
            <a:r>
              <a:rPr lang="cs-CZ" sz="1800" dirty="0" smtClean="0"/>
              <a:t>horizontu. Riziko </a:t>
            </a:r>
            <a:r>
              <a:rPr lang="cs-CZ" sz="1800" dirty="0"/>
              <a:t>opakovaných hospitalizací je u skupiny hospitalizovaných podvyživených pacientů </a:t>
            </a:r>
            <a:r>
              <a:rPr lang="cs-CZ" sz="1800" dirty="0" smtClean="0"/>
              <a:t>&gt; </a:t>
            </a:r>
            <a:r>
              <a:rPr lang="cs-CZ" sz="1800" dirty="0"/>
              <a:t>65 let vysoké a dle klinické studie NOURISH nebyl pozorován signifikantní rozdíl v míře </a:t>
            </a:r>
            <a:r>
              <a:rPr lang="cs-CZ" sz="1800" dirty="0" err="1"/>
              <a:t>rehospitalizace</a:t>
            </a:r>
            <a:r>
              <a:rPr lang="cs-CZ" sz="1800" dirty="0"/>
              <a:t> po 90 dnech </a:t>
            </a:r>
            <a:r>
              <a:rPr lang="cs-CZ" sz="1800" dirty="0" smtClean="0"/>
              <a:t>mezi </a:t>
            </a:r>
            <a:r>
              <a:rPr lang="cs-CZ" sz="1800" dirty="0"/>
              <a:t>hodnocenou terapií a placebem a míra činila cca 25 </a:t>
            </a:r>
            <a:r>
              <a:rPr lang="cs-CZ" sz="1800" dirty="0" smtClean="0"/>
              <a:t>%.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1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1800" b="1" dirty="0" smtClean="0"/>
              <a:t>Náklady </a:t>
            </a:r>
            <a:r>
              <a:rPr lang="cs-CZ" sz="1800" b="1" dirty="0"/>
              <a:t>nelze považovat za relevantní.</a:t>
            </a:r>
            <a:endParaRPr lang="cs-CZ" sz="1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Náklady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0282937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863715"/>
            <a:ext cx="8229600" cy="63007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Výsledek</a:t>
            </a:r>
            <a:endParaRPr lang="cs-CZ" sz="2400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521550" y="1231025"/>
            <a:ext cx="4040188" cy="612000"/>
          </a:xfrm>
        </p:spPr>
        <p:txBody>
          <a:bodyPr/>
          <a:lstStyle/>
          <a:p>
            <a:r>
              <a:rPr lang="cs-CZ" sz="2000" dirty="0" smtClean="0">
                <a:solidFill>
                  <a:srgbClr val="FF0000"/>
                </a:solidFill>
              </a:rPr>
              <a:t>Nejčastější chyby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521550" y="1853825"/>
            <a:ext cx="4040188" cy="336451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Předložen ve stručné a nepřehledné formě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Nelze přezkoumat jednotlivé položky výsledků kalkulace (jednotlivé typy nákladů a přínosů podle stavu)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Nepředložen výsledek pro každý relevantní komparátor zvlášť – předložen proti terapeutickému mixu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2000" dirty="0" smtClean="0"/>
          </a:p>
          <a:p>
            <a:pPr>
              <a:buFont typeface="Wingdings" panose="05000000000000000000" pitchFamily="2" charset="2"/>
              <a:buChar char="Ø"/>
            </a:pPr>
            <a:endParaRPr lang="cs-CZ" sz="2000" dirty="0" smtClean="0"/>
          </a:p>
          <a:p>
            <a:pPr>
              <a:buFontTx/>
              <a:buChar char="-"/>
            </a:pPr>
            <a:endParaRPr lang="cs-CZ" sz="2000" dirty="0" smtClean="0"/>
          </a:p>
          <a:p>
            <a:pPr>
              <a:buFontTx/>
              <a:buChar char="-"/>
            </a:pPr>
            <a:endParaRPr lang="cs-CZ" sz="2000" dirty="0" smtClean="0"/>
          </a:p>
          <a:p>
            <a:pPr>
              <a:buFontTx/>
              <a:buChar char="-"/>
            </a:pPr>
            <a:endParaRPr lang="cs-CZ" sz="2000" dirty="0" smtClean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>
          <a:xfrm>
            <a:off x="4709375" y="1231025"/>
            <a:ext cx="4041775" cy="612000"/>
          </a:xfrm>
        </p:spPr>
        <p:txBody>
          <a:bodyPr/>
          <a:lstStyle/>
          <a:p>
            <a:r>
              <a:rPr lang="cs-CZ" sz="2000" dirty="0" smtClean="0">
                <a:solidFill>
                  <a:srgbClr val="00B050"/>
                </a:solidFill>
              </a:rPr>
              <a:t>Co musí splňovat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>
          <a:xfrm>
            <a:off x="4709375" y="1853825"/>
            <a:ext cx="4230470" cy="35176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Vyjádřen dostatečně podrobně a přezkoumatelně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Příklad prezentace výsledků -viz metodika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dirty="0" smtClean="0"/>
              <a:t>Při zohlednění slevy na hodnocenou intervenci – nutné předložit dohodu s plátci (lze v rámci obchodního tajemství)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>
              <a:buFont typeface="Wingdings" panose="05000000000000000000" pitchFamily="2" charset="2"/>
              <a:buChar char="Ø"/>
            </a:pPr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Výsledek</a:t>
            </a:r>
            <a:endParaRPr lang="cs-CZ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6985" y="4554124"/>
            <a:ext cx="3990020" cy="1665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6515904" y="6219309"/>
            <a:ext cx="1911101" cy="17440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800" b="1" baseline="30000" dirty="0"/>
              <a:t>http://www.rsecllc.com/services/cost-effectiveness-studies/</a:t>
            </a:r>
            <a:endParaRPr lang="cs-CZ" sz="8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6721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81009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Výsledek - příklad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718810"/>
            <a:ext cx="8229600" cy="36000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000" b="1" dirty="0" smtClean="0"/>
              <a:t>LP PROLIA (LL </a:t>
            </a:r>
            <a:r>
              <a:rPr lang="cs-CZ" sz="2000" b="1" dirty="0" err="1" smtClean="0"/>
              <a:t>Denosumab</a:t>
            </a:r>
            <a:r>
              <a:rPr lang="cs-CZ" sz="2000" b="1" dirty="0" smtClean="0"/>
              <a:t>)  </a:t>
            </a:r>
            <a:r>
              <a:rPr lang="cs-CZ" sz="2000" dirty="0"/>
              <a:t>- </a:t>
            </a:r>
            <a:r>
              <a:rPr lang="cs-CZ" sz="2000" dirty="0" smtClean="0"/>
              <a:t>SUKLS161791/2014, </a:t>
            </a:r>
            <a:r>
              <a:rPr lang="cs-CZ" sz="2000" dirty="0"/>
              <a:t>NPM </a:t>
            </a:r>
            <a:r>
              <a:rPr lang="cs-CZ" sz="2000" dirty="0" smtClean="0"/>
              <a:t>30. 3. 2017</a:t>
            </a:r>
          </a:p>
          <a:p>
            <a:pPr marL="0" indent="0">
              <a:buNone/>
            </a:pP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Indikace</a:t>
            </a:r>
            <a:r>
              <a:rPr lang="cs-CZ" sz="2000" b="1" dirty="0"/>
              <a:t>: </a:t>
            </a:r>
            <a:r>
              <a:rPr lang="cs-CZ" sz="2000" dirty="0" smtClean="0"/>
              <a:t>osteoporóza u postmenopauzálních žen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Výsledek: </a:t>
            </a:r>
            <a:r>
              <a:rPr lang="cs-CZ" sz="2000" dirty="0" smtClean="0"/>
              <a:t>prezentovaný ve formě ICER vyjádřeného proti terapeutickému mixu složeného z jednotlivých komparátorů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Nedostatek: </a:t>
            </a:r>
            <a:r>
              <a:rPr lang="cs-CZ" sz="2000" dirty="0" smtClean="0"/>
              <a:t>nákladovou efektivitu je nutné prokázat proti všem relevantním komparátorům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Takto předložený výsledek NEF nelze považovat za relevantní</a:t>
            </a:r>
            <a:endParaRPr lang="cs-CZ" sz="20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Výsledek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2281581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863715"/>
            <a:ext cx="8229600" cy="63007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Analýza senzitivity</a:t>
            </a:r>
            <a:endParaRPr lang="cs-CZ" sz="2400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521550" y="1231025"/>
            <a:ext cx="4040188" cy="612000"/>
          </a:xfrm>
        </p:spPr>
        <p:txBody>
          <a:bodyPr/>
          <a:lstStyle/>
          <a:p>
            <a:r>
              <a:rPr lang="cs-CZ" sz="2000" dirty="0" smtClean="0">
                <a:solidFill>
                  <a:srgbClr val="FF0000"/>
                </a:solidFill>
              </a:rPr>
              <a:t>Nejčastější chyby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521550" y="1853825"/>
            <a:ext cx="4040188" cy="336451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Předložena ve stručné a nepřehledné formě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Pouze číselná hodnota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Bez grafického znázornění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Nepředložen Tornádo diagram/</a:t>
            </a:r>
            <a:r>
              <a:rPr lang="cs-CZ" sz="1800" dirty="0" err="1" smtClean="0"/>
              <a:t>Scatter</a:t>
            </a:r>
            <a:r>
              <a:rPr lang="cs-CZ" sz="1800" dirty="0" smtClean="0"/>
              <a:t> plot/</a:t>
            </a:r>
            <a:r>
              <a:rPr lang="cs-CZ" sz="1800" dirty="0" err="1" smtClean="0"/>
              <a:t>cost-effectiveness</a:t>
            </a:r>
            <a:r>
              <a:rPr lang="cs-CZ" sz="1800" dirty="0" smtClean="0"/>
              <a:t> </a:t>
            </a:r>
            <a:r>
              <a:rPr lang="cs-CZ" sz="1800" dirty="0" err="1" smtClean="0"/>
              <a:t>acceptability</a:t>
            </a:r>
            <a:r>
              <a:rPr lang="cs-CZ" sz="1800" dirty="0" smtClean="0"/>
              <a:t> </a:t>
            </a:r>
            <a:r>
              <a:rPr lang="cs-CZ" sz="1800" dirty="0" err="1" smtClean="0"/>
              <a:t>curve</a:t>
            </a:r>
            <a:endParaRPr lang="cs-CZ" sz="18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Předložena pouze OWSA nebo pouze PSA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Nezohledněny parametry se zásadním vlivem na výsledek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Neuvedeno rozmezí hodnot vstupních parametrů, resp. zvolených distribucí těchto parametrů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1800" dirty="0" smtClean="0"/>
          </a:p>
          <a:p>
            <a:pPr>
              <a:buFont typeface="Wingdings" panose="05000000000000000000" pitchFamily="2" charset="2"/>
              <a:buChar char="Ø"/>
            </a:pPr>
            <a:endParaRPr lang="cs-CZ" sz="1800" dirty="0" smtClean="0"/>
          </a:p>
          <a:p>
            <a:pPr>
              <a:buFont typeface="Wingdings" panose="05000000000000000000" pitchFamily="2" charset="2"/>
              <a:buChar char="Ø"/>
            </a:pPr>
            <a:endParaRPr lang="cs-CZ" sz="1800" dirty="0" smtClean="0"/>
          </a:p>
          <a:p>
            <a:pPr>
              <a:buFontTx/>
              <a:buChar char="-"/>
            </a:pPr>
            <a:endParaRPr lang="cs-CZ" sz="1800" dirty="0" smtClean="0"/>
          </a:p>
          <a:p>
            <a:pPr>
              <a:buFontTx/>
              <a:buChar char="-"/>
            </a:pPr>
            <a:endParaRPr lang="cs-CZ" sz="1800" dirty="0" smtClean="0"/>
          </a:p>
          <a:p>
            <a:pPr>
              <a:buFontTx/>
              <a:buChar char="-"/>
            </a:pPr>
            <a:endParaRPr lang="cs-CZ" sz="1800" dirty="0" smtClean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>
          <a:xfrm>
            <a:off x="4709375" y="1231025"/>
            <a:ext cx="4041775" cy="612000"/>
          </a:xfrm>
        </p:spPr>
        <p:txBody>
          <a:bodyPr/>
          <a:lstStyle/>
          <a:p>
            <a:r>
              <a:rPr lang="cs-CZ" sz="2000" dirty="0" smtClean="0">
                <a:solidFill>
                  <a:srgbClr val="00B050"/>
                </a:solidFill>
              </a:rPr>
              <a:t>Co musí splňovat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>
          <a:xfrm>
            <a:off x="4709375" y="1853825"/>
            <a:ext cx="4230470" cy="35176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Výsledky vyjádřeny dostatečně podrobně a přezkoumatelně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Příklad prezentace nastavení OWSA a PSA - viz metodika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Dostatečně diskutované proměnné s největším vlivem na výsledek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18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1800" dirty="0" smtClean="0"/>
          </a:p>
          <a:p>
            <a:pPr>
              <a:buFont typeface="Wingdings" panose="05000000000000000000" pitchFamily="2" charset="2"/>
              <a:buChar char="Ø"/>
            </a:pPr>
            <a:endParaRPr lang="cs-CZ" sz="1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Analýza senzitivity</a:t>
            </a:r>
            <a:endParaRPr lang="cs-CZ" sz="1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044" y="3969060"/>
            <a:ext cx="3735415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5586413" y="6129300"/>
            <a:ext cx="3100529" cy="17440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800" b="1" baseline="30000" dirty="0"/>
              <a:t>http://www.environmentalevaluators.net/2011/07/key-concepts-of-complexity-in-science-sensitivity/</a:t>
            </a:r>
            <a:endParaRPr lang="cs-CZ" sz="800" b="1" kern="1200" baseline="30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3404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800" dirty="0" smtClean="0"/>
              <a:t>Závěr </a:t>
            </a:r>
            <a:endParaRPr lang="cs-CZ" sz="1800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808820"/>
            <a:ext cx="7315200" cy="439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5361507" y="6208711"/>
            <a:ext cx="2868093" cy="17440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800" b="1" baseline="30000" dirty="0"/>
              <a:t>http://www.lars-sudmann.com/page/2016/01/21/how-to-communicate-a-complex-message/</a:t>
            </a:r>
            <a:endParaRPr lang="cs-CZ" sz="800" b="1" kern="1200" baseline="30000" dirty="0" smtClean="0">
              <a:solidFill>
                <a:schemeClr val="tx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14401" y="864006"/>
            <a:ext cx="731520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0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….hodnocení analýzy nákladové efektivity je vždy komplexní proces, do kterého vstupuje množství proměnných…</a:t>
            </a:r>
          </a:p>
        </p:txBody>
      </p:sp>
    </p:spTree>
    <p:extLst>
      <p:ext uri="{BB962C8B-B14F-4D97-AF65-F5344CB8AC3E}">
        <p14:creationId xmlns:p14="http://schemas.microsoft.com/office/powerpoint/2010/main" val="36859226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17.5.2017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914</TotalTime>
  <Words>1396</Words>
  <Application>Microsoft Office PowerPoint</Application>
  <PresentationFormat>Předvádění na obrazovce (4:3)</PresentationFormat>
  <Paragraphs>331</Paragraphs>
  <Slides>21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21</vt:i4>
      </vt:variant>
    </vt:vector>
  </HeadingPairs>
  <TitlesOfParts>
    <vt:vector size="23" baseType="lpstr">
      <vt:lpstr>Motiv sady Office</vt:lpstr>
      <vt:lpstr>1_Motiv sady Office</vt:lpstr>
      <vt:lpstr>Prezentace aplikace PowerPoint</vt:lpstr>
      <vt:lpstr>PŘÍKLADY ČASTÝCH NEDOSTATKŮ V ANALÝZÁCH nákladové efektivity</vt:lpstr>
      <vt:lpstr>Prezentace aplikace PowerPoint</vt:lpstr>
      <vt:lpstr>Cílová populace</vt:lpstr>
      <vt:lpstr>Cílová populace - příklad</vt:lpstr>
      <vt:lpstr>Komparátor</vt:lpstr>
      <vt:lpstr>Komparátor - příklad</vt:lpstr>
      <vt:lpstr>Farmakoekonomický model</vt:lpstr>
      <vt:lpstr>Časový horizont</vt:lpstr>
      <vt:lpstr>Časový horizont - příklad</vt:lpstr>
      <vt:lpstr>Zdrojová data – účinnost, bezpečnost, utility</vt:lpstr>
      <vt:lpstr>Zdrojová data – příklad data o účinnosti</vt:lpstr>
      <vt:lpstr>Zdrojová data – příklad  extrapolace</vt:lpstr>
      <vt:lpstr>Zdrojová data – příklad utility</vt:lpstr>
      <vt:lpstr>Náklady</vt:lpstr>
      <vt:lpstr>Náklady - příklad</vt:lpstr>
      <vt:lpstr>Výsledek</vt:lpstr>
      <vt:lpstr>Výsledek - příklad</vt:lpstr>
      <vt:lpstr>Analýza senzitivity</vt:lpstr>
      <vt:lpstr>Prezentace aplikace PowerPoint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Lukačišinová Anna</cp:lastModifiedBy>
  <cp:revision>57</cp:revision>
  <dcterms:created xsi:type="dcterms:W3CDTF">2012-11-07T12:54:42Z</dcterms:created>
  <dcterms:modified xsi:type="dcterms:W3CDTF">2017-05-15T11:05:59Z</dcterms:modified>
</cp:coreProperties>
</file>