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7" r:id="rId4"/>
    <p:sldId id="272" r:id="rId5"/>
    <p:sldId id="273" r:id="rId6"/>
    <p:sldId id="274" r:id="rId7"/>
    <p:sldId id="271" r:id="rId8"/>
    <p:sldId id="263" r:id="rId9"/>
    <p:sldId id="269" r:id="rId10"/>
    <p:sldId id="270" r:id="rId11"/>
    <p:sldId id="258" r:id="rId12"/>
    <p:sldId id="268" r:id="rId13"/>
    <p:sldId id="276" r:id="rId14"/>
    <p:sldId id="277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5664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58656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atiana.Svorcova@sukl.cz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15.5.2017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OBCHODNÍ TAJEMSTVÍ VE VZTAHU FARMAKOEKONOMICKÉ ANALÝZE</a:t>
            </a:r>
            <a:endParaRPr lang="cs-CZ" sz="2800" dirty="0"/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PharmDr. Matěj </a:t>
            </a:r>
            <a:r>
              <a:rPr lang="cs-CZ" sz="2200" b="1" dirty="0" err="1" smtClean="0">
                <a:solidFill>
                  <a:schemeClr val="bg1"/>
                </a:solidFill>
              </a:rPr>
              <a:t>Haluska</a:t>
            </a:r>
            <a:endParaRPr lang="cs-CZ" sz="2200" b="1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Ing. Milan </a:t>
            </a:r>
            <a:r>
              <a:rPr lang="cs-CZ" sz="2200" smtClean="0">
                <a:solidFill>
                  <a:schemeClr val="bg1"/>
                </a:solidFill>
              </a:rPr>
              <a:t>Vocelka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hodnocení zdravotnických technologií</a:t>
            </a:r>
          </a:p>
          <a:p>
            <a:r>
              <a:rPr lang="cs-CZ" sz="2200" dirty="0">
                <a:solidFill>
                  <a:schemeClr val="bg1"/>
                </a:solidFill>
              </a:rPr>
              <a:t>Praha, 17. 5. 2017 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Obchodní tajemství v praxi FEA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Legislativní úprava dle zákona </a:t>
            </a:r>
            <a:br>
              <a:rPr lang="cs-CZ" dirty="0" smtClean="0"/>
            </a:br>
            <a:r>
              <a:rPr lang="cs-CZ" dirty="0" smtClean="0"/>
              <a:t>č. </a:t>
            </a:r>
            <a:r>
              <a:rPr lang="cs-CZ" smtClean="0"/>
              <a:t>48/1997 Sb., </a:t>
            </a:r>
            <a:r>
              <a:rPr lang="cs-CZ" dirty="0" smtClean="0"/>
              <a:t>o veřejném zdravotním pojištění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079328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§ 39f Žádost o stanovení maximální ceny a žádost o stanovení výše a podmínek úhrady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63551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(11)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 Žadatel, který podal žádost o stanovení maximální ceny nebo o stanovení výše a podmínek úhrady, je oprávněn označit některé z informací obsažených v žádosti nebo v přílohách k žádosti za předmět obchodního tajemství. 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Za 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předmět obchodního tajemství podle tohoto zákona nelze označit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c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)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 kvantifikovatelné a hodnotitelné očekávané výsledky a důvody farmakoterapie, jichž má být dosaženo zařazením léčivého přípravku nebo potraviny pro zvláštní lékařské účely do systému úhrad ze zdravotního pojištění,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e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)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 dávkování, definovanou denní dávku doporučenou Světovou zdravotnickou organizací a obvyklou denní terapeutickou dávku pro léčebné indikace, pro něž je požadována úhrada, počet denních dávek v balení podle odstavce 5,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f)</a:t>
            </a:r>
            <a:r>
              <a:rPr lang="cs-CZ" dirty="0">
                <a:solidFill>
                  <a:srgbClr val="FF0000"/>
                </a:solidFill>
              </a:rPr>
              <a:t> výsledky dostupných klinických hodnocení s uvedením dávek, s nimiž byly studie prováděny, farmakoekonomických hodnocení, </a:t>
            </a:r>
            <a:r>
              <a:rPr lang="cs-CZ" b="1" dirty="0">
                <a:solidFill>
                  <a:srgbClr val="FF0000"/>
                </a:solidFill>
              </a:rPr>
              <a:t>zejména analýzy nákladové efektivity a analýzy dopadu podle odstavce 6,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g)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 obchodní názvy, cenu, výši a podmínky úhrady z veřejných prostředků, způsob úhrady nebo její omezení v zemích Evropské unie, kde je léčivý přípravek obchodován podle odstavce 6,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i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)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 podstatné části ujednání o cenách léčivého přípravku nebo potraviny pro zvláštní lékařské účely a dobách jejich platnosti obsažené v dohodách se zdravotními pojišťovnami podle odstavce 6,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j)</a:t>
            </a:r>
            <a:r>
              <a:rPr lang="cs-CZ" dirty="0">
                <a:solidFill>
                  <a:srgbClr val="FF0000"/>
                </a:solidFill>
              </a:rPr>
              <a:t> </a:t>
            </a:r>
            <a:r>
              <a:rPr lang="cs-CZ" b="1" dirty="0">
                <a:solidFill>
                  <a:srgbClr val="FF0000"/>
                </a:solidFill>
              </a:rPr>
              <a:t>základní údaje o nákladech stávajících možností léčby nebo farmakoterapie, s odhadem dopadů na prostředky zdravotního pojištění, odhadovanou spotřebu a odhadovaný počet pacientů léčených posuzovaným léčivým přípravkem nebo potravinou pro zvláštní lékařské účely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2566428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§ 39f Žádost o stanovení maximální ceny a žádost o stanovení výše a podmínek úhrady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410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(6) K žádosti žadatel přiloží</a:t>
            </a:r>
          </a:p>
          <a:p>
            <a:pPr marL="0" indent="0">
              <a:buNone/>
            </a:pP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a)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 výsledky dostupných klinických hodnocení s uvedením dávek, s nimiž byly studie prováděny, farmakoekonomických hodnocení, </a:t>
            </a:r>
            <a:r>
              <a:rPr lang="cs-CZ" sz="1500" b="1" dirty="0">
                <a:solidFill>
                  <a:srgbClr val="FF0000"/>
                </a:solidFill>
              </a:rPr>
              <a:t>zejména analýzy nákladové efektivity a analýzy dopadu na finanční prostředky zdravotního pojištění (dále jen "analýza dopadu")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,</a:t>
            </a:r>
          </a:p>
          <a:p>
            <a:pPr marL="0" indent="0">
              <a:buNone/>
            </a:pP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f)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 </a:t>
            </a:r>
            <a:r>
              <a:rPr lang="cs-CZ" sz="1500" dirty="0">
                <a:solidFill>
                  <a:srgbClr val="FF0000"/>
                </a:solidFill>
              </a:rPr>
              <a:t>předběžná ujednání se zdravotními pojišťovnami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, týkají-li se objemu dodávek, cen nebo úhrad projednávaného léčivého přípravku nebo potraviny pro zvláštní lékařské účely, uzavřená ve veřejném zájmu (§ 17 odst. 2) s držitelem registrace, je-li k takové dohodě výrobcem zmocněn, nebo s výrobcem nebo dovozcem léčivého přípravku nebo potraviny pro zvláštní lékařské </a:t>
            </a:r>
            <a:r>
              <a:rPr lang="cs-CZ" sz="1500" dirty="0" smtClean="0">
                <a:solidFill>
                  <a:schemeClr val="bg2">
                    <a:lumMod val="10000"/>
                  </a:schemeClr>
                </a:solidFill>
              </a:rPr>
              <a:t>účely</a:t>
            </a:r>
          </a:p>
          <a:p>
            <a:pPr marL="0" indent="0">
              <a:buNone/>
            </a:pPr>
            <a:endParaRPr lang="cs-CZ" sz="15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(12)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 Za předmět obchodního tajemství lze u vysoce inovativních přípravků označit vybrané části smluvních ujednání uzavřených mezi osobami podle odstavce </a:t>
            </a:r>
            <a:r>
              <a:rPr lang="cs-CZ" sz="1500" dirty="0" smtClean="0">
                <a:solidFill>
                  <a:schemeClr val="bg2">
                    <a:lumMod val="10000"/>
                  </a:schemeClr>
                </a:solidFill>
              </a:rPr>
              <a:t>2 (žadatel, zdravotní pojišťovna), 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které </a:t>
            </a: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upravují limitaci dopadu úhrady na finanční prostředky zdravotního pojištění 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nebo které mohou mít </a:t>
            </a:r>
            <a:r>
              <a:rPr lang="cs-CZ" sz="1500" b="1" dirty="0">
                <a:solidFill>
                  <a:schemeClr val="bg2">
                    <a:lumMod val="10000"/>
                  </a:schemeClr>
                </a:solidFill>
              </a:rPr>
              <a:t>vliv na nákladovou efektivitu</a:t>
            </a:r>
            <a:r>
              <a:rPr lang="cs-CZ" sz="1500" dirty="0">
                <a:solidFill>
                  <a:schemeClr val="bg2">
                    <a:lumMod val="10000"/>
                  </a:schemeClr>
                </a:solidFill>
              </a:rPr>
              <a:t>, včetně údajů uvedených v odstavci 11 písm. c), f) a i</a:t>
            </a:r>
            <a:r>
              <a:rPr lang="cs-CZ" sz="1500" dirty="0" smtClean="0">
                <a:solidFill>
                  <a:schemeClr val="bg2">
                    <a:lumMod val="10000"/>
                  </a:schemeClr>
                </a:solidFill>
              </a:rPr>
              <a:t>).</a:t>
            </a:r>
            <a:endParaRPr lang="cs-CZ" sz="15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63014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Příklady ze správních řízení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4540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LP ALIMTA SUKLS150522/2015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Spolu se změnou obsahu podání žádosti – navrhovanou výši úhrady za balení hodnoceného LP – žadatel předložil </a:t>
            </a:r>
            <a:r>
              <a:rPr lang="cs-CZ" b="1" dirty="0" smtClean="0"/>
              <a:t>funkční farmakoekonomický model v režimu OT</a:t>
            </a:r>
          </a:p>
          <a:p>
            <a:r>
              <a:rPr lang="cs-CZ" dirty="0" smtClean="0"/>
              <a:t>Ústav farmakoekonomický model přezkoumal, provedené úkony zaprotokoloval a skutečnosti obsažené v protokolu považoval za podklad pro rozhodnutí opatřený z jeho strany</a:t>
            </a:r>
          </a:p>
          <a:p>
            <a:r>
              <a:rPr lang="cs-CZ" b="1" dirty="0" smtClean="0"/>
              <a:t>Předložení funkčního farmakoekonomického modelu vedlo k urychlení vydání hodnotící zprávy resp. rozhodnutí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309232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LP LONSURF SUKLS187526/2016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reakci na výzvu k součinnosti </a:t>
            </a:r>
            <a:r>
              <a:rPr lang="cs-CZ" dirty="0" smtClean="0"/>
              <a:t>byla předložena aktualizaci NEF a BIA</a:t>
            </a:r>
            <a:r>
              <a:rPr lang="cs-CZ" dirty="0"/>
              <a:t>, kde </a:t>
            </a:r>
            <a:r>
              <a:rPr lang="cs-CZ" dirty="0" smtClean="0"/>
              <a:t>žadatel uvedl </a:t>
            </a:r>
            <a:r>
              <a:rPr lang="cs-CZ" dirty="0"/>
              <a:t>scénář bez slevy a scénář se slevou, který označil za předmět obchodního </a:t>
            </a:r>
            <a:r>
              <a:rPr lang="cs-CZ" dirty="0" smtClean="0"/>
              <a:t>tajemství</a:t>
            </a:r>
          </a:p>
          <a:p>
            <a:r>
              <a:rPr lang="cs-CZ" dirty="0"/>
              <a:t>Obchodní tajemství </a:t>
            </a:r>
            <a:r>
              <a:rPr lang="cs-CZ" dirty="0" smtClean="0"/>
              <a:t>respektováno</a:t>
            </a:r>
          </a:p>
          <a:p>
            <a:pPr lvl="1"/>
            <a:r>
              <a:rPr lang="cs-CZ" b="1" dirty="0"/>
              <a:t>V hodnocení NEF a BIA uvedeny výsledky scénáře bez slevy, neboť z výsledků scénáře se slevou by bylo možno vypočítat nabízenou slevu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05882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143000"/>
          </a:xfrm>
        </p:spPr>
        <p:txBody>
          <a:bodyPr/>
          <a:lstStyle/>
          <a:p>
            <a:r>
              <a:rPr lang="cs-CZ" dirty="0"/>
              <a:t>LP OPDIVO SUKLS184898/2015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360000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souvislosti se změnou obsahu podání </a:t>
            </a:r>
            <a:r>
              <a:rPr lang="cs-CZ" dirty="0" smtClean="0"/>
              <a:t>byla předložena aktualizace NEF a BIA</a:t>
            </a:r>
            <a:r>
              <a:rPr lang="cs-CZ" dirty="0"/>
              <a:t>, kterou </a:t>
            </a:r>
            <a:r>
              <a:rPr lang="cs-CZ" dirty="0" smtClean="0"/>
              <a:t>žadatel označil </a:t>
            </a:r>
            <a:r>
              <a:rPr lang="cs-CZ" dirty="0"/>
              <a:t>za předmět obchodního </a:t>
            </a:r>
            <a:r>
              <a:rPr lang="cs-CZ" dirty="0" smtClean="0"/>
              <a:t>tajemství</a:t>
            </a:r>
          </a:p>
          <a:p>
            <a:r>
              <a:rPr lang="cs-CZ" dirty="0"/>
              <a:t>Obchodní tajemství jsme respektovali </a:t>
            </a:r>
            <a:r>
              <a:rPr lang="cs-CZ" u="sng" dirty="0" smtClean="0"/>
              <a:t>částečně</a:t>
            </a:r>
          </a:p>
          <a:p>
            <a:pPr lvl="1"/>
            <a:r>
              <a:rPr lang="cs-CZ" b="1" dirty="0"/>
              <a:t>V </a:t>
            </a:r>
            <a:r>
              <a:rPr lang="cs-CZ" b="1" dirty="0" smtClean="0"/>
              <a:t>hodnocení NEF </a:t>
            </a:r>
            <a:r>
              <a:rPr lang="cs-CZ" b="1" dirty="0"/>
              <a:t>i BIA uvádíme výsledky uvedené v aktualizaci (OT), neboť z výsledků scénáře slevu nelze z uváděných údajů </a:t>
            </a:r>
            <a:r>
              <a:rPr lang="cs-CZ" b="1" dirty="0" smtClean="0"/>
              <a:t>dopočítat</a:t>
            </a:r>
          </a:p>
          <a:p>
            <a:r>
              <a:rPr lang="cs-CZ" sz="2400" i="1" dirty="0" smtClean="0"/>
              <a:t>„Výsledný </a:t>
            </a:r>
            <a:r>
              <a:rPr lang="cs-CZ" sz="2400" i="1" dirty="0"/>
              <a:t>ICER, při zohlednění slevy navrhované držitelem registrace předložené v režimu obchodního tajemství, činil 1 056 237 Kč/QALY pro horizont 25 let, 1 113 909 Kč/QALY pro </a:t>
            </a:r>
            <a:r>
              <a:rPr lang="cs-CZ" sz="2400" i="1" dirty="0" smtClean="0"/>
              <a:t>15letý </a:t>
            </a:r>
            <a:r>
              <a:rPr lang="cs-CZ" sz="2400" i="1" dirty="0"/>
              <a:t>a 1 165 040/QALY  pro 12letý </a:t>
            </a:r>
            <a:r>
              <a:rPr lang="cs-CZ" sz="2400" i="1" dirty="0" smtClean="0"/>
              <a:t>horizont“</a:t>
            </a:r>
            <a:endParaRPr lang="cs-CZ" sz="2400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72859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LP COSENTYX SUKLS30346/2016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Pro indikaci psoriáza nabídl žadatel </a:t>
            </a:r>
            <a:r>
              <a:rPr lang="cs-CZ" i="1" dirty="0" err="1" smtClean="0"/>
              <a:t>Managed</a:t>
            </a:r>
            <a:r>
              <a:rPr lang="cs-CZ" i="1" dirty="0" smtClean="0"/>
              <a:t> </a:t>
            </a:r>
            <a:r>
              <a:rPr lang="cs-CZ" i="1" dirty="0" err="1" smtClean="0"/>
              <a:t>Entry</a:t>
            </a:r>
            <a:r>
              <a:rPr lang="cs-CZ" i="1" dirty="0" smtClean="0"/>
              <a:t> </a:t>
            </a:r>
            <a:r>
              <a:rPr lang="cs-CZ" i="1" dirty="0" err="1" smtClean="0"/>
              <a:t>Agreement</a:t>
            </a:r>
            <a:r>
              <a:rPr lang="cs-CZ" i="1" dirty="0" smtClean="0"/>
              <a:t> </a:t>
            </a:r>
            <a:r>
              <a:rPr lang="cs-CZ" dirty="0" smtClean="0"/>
              <a:t>(MEA), znění které označil jako OT.</a:t>
            </a:r>
          </a:p>
          <a:p>
            <a:r>
              <a:rPr lang="cs-CZ" dirty="0" smtClean="0"/>
              <a:t>FEA a BIA pro indikaci psoriáza byla vypracovaná se zohledněním předložené MEA, scénář bez MEA byl předložen pouze u BIA.</a:t>
            </a:r>
          </a:p>
          <a:p>
            <a:r>
              <a:rPr lang="cs-CZ" dirty="0" smtClean="0"/>
              <a:t>Žadatel uveřejnil celé analýzy včetně výsledků, kromě schématu MEA, které bylo označeno za OT</a:t>
            </a:r>
          </a:p>
          <a:p>
            <a:r>
              <a:rPr lang="cs-CZ" dirty="0" smtClean="0"/>
              <a:t>Ústav předloženou FEA akceptoval a podmínil stanovení úhrady vyjádřením zdravotních pojišťoven o uzavření MEA v této podobě</a:t>
            </a:r>
          </a:p>
          <a:p>
            <a:r>
              <a:rPr lang="cs-CZ" dirty="0" smtClean="0"/>
              <a:t>Stanovení </a:t>
            </a:r>
            <a:r>
              <a:rPr lang="cs-CZ" dirty="0"/>
              <a:t>úhrady v indikaci psoriáza bylo tedy vázáno na souhlas všech zdravotních pojišťoven </a:t>
            </a:r>
            <a:r>
              <a:rPr lang="cs-CZ" dirty="0" smtClean="0"/>
              <a:t>o uzavření MEA.</a:t>
            </a:r>
          </a:p>
          <a:p>
            <a:r>
              <a:rPr lang="cs-CZ" dirty="0" smtClean="0"/>
              <a:t>Po </a:t>
            </a:r>
            <a:r>
              <a:rPr lang="cs-CZ" dirty="0"/>
              <a:t>obdržení souhlasu zdravotních pojišťoven Ústav </a:t>
            </a:r>
            <a:r>
              <a:rPr lang="cs-CZ" dirty="0" smtClean="0"/>
              <a:t>stanovil úhradu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Obchodní tajemství v praxi </a:t>
            </a:r>
            <a:r>
              <a:rPr lang="cs-CZ" dirty="0" smtClean="0"/>
              <a:t>FEA/ příklad </a:t>
            </a:r>
            <a:r>
              <a:rPr lang="cs-CZ" dirty="0" err="1" smtClean="0"/>
              <a:t>Cosentyx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LP REPATHA SUKLS161525/2015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souvislosti se změnou obsahu podání žádosti žadatel předložil aktualizovanou analýzu nákladové efektivity (bez BIA)</a:t>
            </a:r>
          </a:p>
          <a:p>
            <a:r>
              <a:rPr lang="cs-CZ" dirty="0" smtClean="0"/>
              <a:t>Z aktualizované analýzy nákladové efektivity žadatel vyjmul z režimu OT hodnoty ICER a dále informace zveřejněné v předchozí verzi analýzy</a:t>
            </a:r>
          </a:p>
          <a:p>
            <a:r>
              <a:rPr lang="cs-CZ" dirty="0" smtClean="0"/>
              <a:t>Ústav požadavku žadatele vyhověl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55287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088740"/>
            <a:ext cx="8229600" cy="1143000"/>
          </a:xfrm>
        </p:spPr>
        <p:txBody>
          <a:bodyPr/>
          <a:lstStyle/>
          <a:p>
            <a:r>
              <a:rPr lang="cs-CZ" dirty="0" smtClean="0"/>
              <a:t>LP ENTYVIO SUKLS164619/2014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36000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Pro jednotlivé podskupiny pacientů (jednotlivé cílové populace) zahrnuté v návrhu P byla předložena MTC v režimu OT</a:t>
            </a:r>
          </a:p>
          <a:p>
            <a:r>
              <a:rPr lang="cs-CZ" dirty="0" smtClean="0"/>
              <a:t>Výsledky této MTC Ústav komentoval v HZ pouze obecně, bez uvedení konkrétních hodnot</a:t>
            </a:r>
          </a:p>
          <a:p>
            <a:r>
              <a:rPr lang="cs-CZ" dirty="0" smtClean="0"/>
              <a:t>Zásadní vliv </a:t>
            </a:r>
            <a:r>
              <a:rPr lang="cs-CZ" dirty="0" smtClean="0"/>
              <a:t>výsledků MTC na hodnocení účinnosti </a:t>
            </a:r>
            <a:r>
              <a:rPr lang="cs-CZ" dirty="0" smtClean="0"/>
              <a:t>intervence </a:t>
            </a:r>
          </a:p>
          <a:p>
            <a:pPr lvl="1"/>
            <a:r>
              <a:rPr lang="cs-CZ" dirty="0" smtClean="0"/>
              <a:t>Ústav </a:t>
            </a:r>
            <a:r>
              <a:rPr lang="cs-CZ" dirty="0" smtClean="0"/>
              <a:t>považoval za relevantní</a:t>
            </a:r>
          </a:p>
          <a:p>
            <a:r>
              <a:rPr lang="cs-CZ" dirty="0" smtClean="0"/>
              <a:t>Dílčí výsledky pro jednotlivé populace však nebyly použity jako vstupní data v </a:t>
            </a:r>
            <a:r>
              <a:rPr lang="cs-CZ" dirty="0" smtClean="0"/>
              <a:t>NEF</a:t>
            </a:r>
          </a:p>
          <a:p>
            <a:pPr lvl="1"/>
            <a:r>
              <a:rPr lang="cs-CZ" b="1" dirty="0" smtClean="0"/>
              <a:t>nepřezkoumatelné</a:t>
            </a:r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35426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Kontaktní osoba k procesní respektive právní stránce obchodního tajemství ve správních řízeních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Mgr. Tatiana Švorcová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vedoucí oddělení koordinace správních řízení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e-mail: </a:t>
            </a:r>
            <a:r>
              <a:rPr lang="cs-CZ" dirty="0" smtClean="0">
                <a:hlinkClick r:id="rId2"/>
              </a:rPr>
              <a:t>Tatiana.Svorcova@sukl.cz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31026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650</Words>
  <Application>Microsoft Office PowerPoint</Application>
  <PresentationFormat>Předvádění na obrazovce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1_Motiv sady Office</vt:lpstr>
      <vt:lpstr>Prezentace aplikace PowerPoint</vt:lpstr>
      <vt:lpstr>OBCHODNÍ TAJEMSTVÍ VE VZTAHU FARMAKOEKONOMICKÉ ANALÝZE</vt:lpstr>
      <vt:lpstr>Legislativní úprava dle zákona  č. 48/1997 Sb., o veřejném zdravotním pojištění</vt:lpstr>
      <vt:lpstr>§ 39f Žádost o stanovení maximální ceny a žádost o stanovení výše a podmínek úhrady  </vt:lpstr>
      <vt:lpstr>§ 39f Žádost o stanovení maximální ceny a žádost o stanovení výše a podmínek úhrady  </vt:lpstr>
      <vt:lpstr>Příklady ze správních řízení</vt:lpstr>
      <vt:lpstr>LP ALIMTA SUKLS150522/2015</vt:lpstr>
      <vt:lpstr>LP LONSURF SUKLS187526/2016</vt:lpstr>
      <vt:lpstr>LP OPDIVO SUKLS184898/2015</vt:lpstr>
      <vt:lpstr>LP COSENTYX SUKLS30346/2016</vt:lpstr>
      <vt:lpstr>LP REPATHA SUKLS161525/2015</vt:lpstr>
      <vt:lpstr>LP ENTYVIO SUKLS164619/2014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Haluska Matěj</cp:lastModifiedBy>
  <cp:revision>47</cp:revision>
  <dcterms:created xsi:type="dcterms:W3CDTF">2012-11-07T12:54:42Z</dcterms:created>
  <dcterms:modified xsi:type="dcterms:W3CDTF">2017-05-15T10:33:56Z</dcterms:modified>
</cp:coreProperties>
</file>