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6" r:id="rId3"/>
    <p:sldId id="257" r:id="rId4"/>
    <p:sldId id="271" r:id="rId5"/>
    <p:sldId id="270" r:id="rId6"/>
    <p:sldId id="272" r:id="rId7"/>
    <p:sldId id="274" r:id="rId8"/>
    <p:sldId id="258" r:id="rId9"/>
    <p:sldId id="260" r:id="rId10"/>
    <p:sldId id="261" r:id="rId11"/>
    <p:sldId id="262" r:id="rId12"/>
    <p:sldId id="263" r:id="rId13"/>
    <p:sldId id="264" r:id="rId14"/>
    <p:sldId id="279" r:id="rId15"/>
    <p:sldId id="275" r:id="rId16"/>
    <p:sldId id="265" r:id="rId17"/>
    <p:sldId id="266" r:id="rId18"/>
    <p:sldId id="267" r:id="rId19"/>
    <p:sldId id="268" r:id="rId20"/>
    <p:sldId id="276" r:id="rId21"/>
    <p:sldId id="277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13400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08844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17.5.2017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NOVÁ STRUKTURA POSUZOVÁNÍ FARMAKOEKONOMICKÝCH ANALÝZ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86735" y="3519010"/>
            <a:ext cx="6480000" cy="1800000"/>
          </a:xfrm>
        </p:spPr>
        <p:txBody>
          <a:bodyPr>
            <a:normAutofit fontScale="92500" lnSpcReduction="10000"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Mgr. Anna Lukačišinová, Ph.D.</a:t>
            </a:r>
          </a:p>
          <a:p>
            <a:r>
              <a:rPr lang="cs-CZ" sz="2200" b="1" dirty="0" smtClean="0">
                <a:solidFill>
                  <a:schemeClr val="bg1"/>
                </a:solidFill>
              </a:rPr>
              <a:t>PharmDr. Ivana Štefančíková</a:t>
            </a:r>
          </a:p>
          <a:p>
            <a:r>
              <a:rPr lang="cs-CZ" sz="2200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hodnocení zdravotnických technologií</a:t>
            </a:r>
          </a:p>
          <a:p>
            <a:r>
              <a:rPr lang="cs-CZ" sz="2200" dirty="0">
                <a:solidFill>
                  <a:schemeClr val="bg1"/>
                </a:solidFill>
              </a:rPr>
              <a:t>Praha, 17. 5. 2017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6564" y="980223"/>
            <a:ext cx="7335815" cy="45660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Kdy? – již zařazeno v procesu</a:t>
            </a:r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Úvod</a:t>
            </a:r>
            <a:endParaRPr lang="cs-CZ" sz="1800" dirty="0"/>
          </a:p>
        </p:txBody>
      </p:sp>
      <p:pic>
        <p:nvPicPr>
          <p:cNvPr id="2050" name="Picture 2" descr="https://media.licdn.com/mpr/mpr/AAEAAQAAAAAAAANaAAAAJDc0MWYwOTBmLTUzODYtNGQwOS04MGFjLTA2ZDFkNTRjNDZkZ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610" y="1889228"/>
            <a:ext cx="66484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332486" y="5797378"/>
            <a:ext cx="2377574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https://www.linkedin.com/pulse/where-process-implementation-bob-collins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511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133744"/>
            <a:ext cx="3600400" cy="45660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Proč?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Zjednodušení</a:t>
            </a:r>
          </a:p>
          <a:p>
            <a:endParaRPr lang="cs-CZ" dirty="0" smtClean="0"/>
          </a:p>
          <a:p>
            <a:r>
              <a:rPr lang="cs-CZ" dirty="0"/>
              <a:t>Zpřehlednění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Zvýraznění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Úvod</a:t>
            </a:r>
            <a:endParaRPr lang="cs-CZ" sz="1800" dirty="0"/>
          </a:p>
        </p:txBody>
      </p:sp>
      <p:pic>
        <p:nvPicPr>
          <p:cNvPr id="1026" name="Picture 2" descr="simplification cartoon humor: 'I think I've perfected my simplified management style.'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965" y="908720"/>
            <a:ext cx="3810000" cy="479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67086" y="5881060"/>
            <a:ext cx="1899879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https://www.jantoo.com/cartoons/keywords/simplification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4946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Úvod</a:t>
            </a:r>
            <a:endParaRPr lang="cs-CZ" sz="1800" dirty="0"/>
          </a:p>
        </p:txBody>
      </p:sp>
      <p:pic>
        <p:nvPicPr>
          <p:cNvPr id="3074" name="Picture 2" descr="Výsledek obrázku pro what are the chan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765" y="1988840"/>
            <a:ext cx="4455495" cy="296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2"/>
          <p:cNvSpPr>
            <a:spLocks noGrp="1"/>
          </p:cNvSpPr>
          <p:nvPr>
            <p:ph idx="1"/>
          </p:nvPr>
        </p:nvSpPr>
        <p:spPr>
          <a:xfrm>
            <a:off x="476545" y="1133744"/>
            <a:ext cx="3600400" cy="45660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Jak to vypadá?</a:t>
            </a:r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4465756" y="4949269"/>
            <a:ext cx="2446504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http://jenadyco.com/harmonisation-of-whs-legistlation-what-are-the-changes/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9458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idx="1"/>
          </p:nvPr>
        </p:nvSpPr>
        <p:spPr>
          <a:xfrm>
            <a:off x="2321749" y="1583795"/>
            <a:ext cx="4455495" cy="67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Analýza nákladové efektivity</a:t>
            </a:r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73" y="2254208"/>
            <a:ext cx="3915435" cy="290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533746" y="5154530"/>
            <a:ext cx="29253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http://smart-farms.net/economic-assessment/costs-and-returns</a:t>
            </a:r>
          </a:p>
        </p:txBody>
      </p:sp>
    </p:spTree>
    <p:extLst>
      <p:ext uri="{BB962C8B-B14F-4D97-AF65-F5344CB8AC3E}">
        <p14:creationId xmlns:p14="http://schemas.microsoft.com/office/powerpoint/2010/main" val="818884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popis předložené analýzy</a:t>
            </a:r>
            <a:endParaRPr lang="cs-CZ" sz="18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215228"/>
              </p:ext>
            </p:extLst>
          </p:nvPr>
        </p:nvGraphicFramePr>
        <p:xfrm>
          <a:off x="521549" y="1043735"/>
          <a:ext cx="8145906" cy="51618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5302"/>
                <a:gridCol w="3000334"/>
                <a:gridCol w="2430270"/>
              </a:tblGrid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Parametr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Popis parametru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Splnění požadavků na hodnocení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Cíl analýzy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prokázání nákladové efektivity </a:t>
                      </a:r>
                      <a:r>
                        <a:rPr lang="cs-CZ" sz="2000" i="0" u="dotted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</a:rPr>
                        <a:t>LÉČIVÝ </a:t>
                      </a:r>
                      <a:r>
                        <a:rPr lang="cs-CZ" sz="2000" i="0" u="dotted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</a:rPr>
                        <a:t>PŘÍPRAVEK </a:t>
                      </a:r>
                      <a:r>
                        <a:rPr lang="cs-CZ" sz="2000" dirty="0">
                          <a:effectLst/>
                        </a:rPr>
                        <a:t>v indikaci </a:t>
                      </a:r>
                      <a:r>
                        <a:rPr lang="cs-CZ" sz="2000" i="0" u="dotted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</a:rPr>
                        <a:t>indikace</a:t>
                      </a:r>
                      <a:endParaRPr lang="cs-CZ" sz="2000" i="0" u="dotted" baseline="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>
                          <a:effectLst/>
                        </a:rPr>
                        <a:t> / </a:t>
                      </a:r>
                      <a:r>
                        <a:rPr lang="cs-CZ" sz="2000" b="1" dirty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Hodnocená intervence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hodnocená intervence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Komparátor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komparátor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Farmakoekonomický model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Markovův kohortový / mikrosimulační / rozhodovací strom / jiný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Perspektiva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plátce - zdravotních pojišťoven ČR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Cílová populace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cílová populace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Časový horizont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celoživotní / jiný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175770"/>
              </p:ext>
            </p:extLst>
          </p:nvPr>
        </p:nvGraphicFramePr>
        <p:xfrm>
          <a:off x="521550" y="1043735"/>
          <a:ext cx="8145905" cy="53430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5680"/>
                <a:gridCol w="3326600"/>
                <a:gridCol w="2473625"/>
              </a:tblGrid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Parametr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Popis parametru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Splnění požadavků na hodnocení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 hodnocení (parametr přínosu)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-utility </a:t>
                      </a:r>
                      <a:r>
                        <a:rPr lang="cs-CZ" sz="2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analysis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(QALY</a:t>
                      </a: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)/</a:t>
                      </a:r>
                      <a:endParaRPr lang="cs-CZ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cost-minimization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analysis</a:t>
                      </a: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cs-CZ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cost-effectiveness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analysis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(LYG)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>
                          <a:effectLst/>
                        </a:rPr>
                        <a:t> / </a:t>
                      </a:r>
                      <a:r>
                        <a:rPr lang="cs-CZ" sz="2000" b="1" dirty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Údaje o účinnosti a bezpečnosti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STUDIE, Autor et al., 20XX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Údaje o kvalitě života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STUDIE, Autor et al., 20XX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Náklady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přímé náklady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Diskontní sazba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3 % 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2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popis předložené analýzy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659409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955985"/>
              </p:ext>
            </p:extLst>
          </p:nvPr>
        </p:nvGraphicFramePr>
        <p:xfrm>
          <a:off x="476545" y="1358770"/>
          <a:ext cx="8190909" cy="3215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5334"/>
                <a:gridCol w="2688284"/>
                <a:gridCol w="2487291"/>
              </a:tblGrid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Parametr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Popis parametru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Splnění požadavků na hodnocení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Výsledek (základní scénář)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dotted" kern="1200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doplň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Kč/QALY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>
                          <a:effectLst/>
                        </a:rPr>
                        <a:t> / </a:t>
                      </a:r>
                      <a:r>
                        <a:rPr lang="cs-CZ" sz="2000" b="1" dirty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Jednocestná analýza senzitivity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dotted" kern="1200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doplň–doplň</a:t>
                      </a:r>
                      <a:r>
                        <a:rPr lang="cs-CZ" sz="2000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Kč/QALY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Probabilistická analýza senzitivity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u="dotted" kern="1200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doplň</a:t>
                      </a: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9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popis předložené analýzy</a:t>
            </a:r>
            <a:endParaRPr lang="cs-CZ" sz="1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76545" y="5004175"/>
            <a:ext cx="783087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dirty="0" smtClean="0">
                <a:solidFill>
                  <a:srgbClr val="FF0000"/>
                </a:solidFill>
              </a:rPr>
              <a:t>NE</a:t>
            </a:r>
            <a:r>
              <a:rPr lang="cs-CZ" sz="2000" b="1" dirty="0" smtClean="0"/>
              <a:t> – „špatný parametr“ nebo „správný parametr špatně použitý“, např. správná studie, ale špatně použité rameno, špatně vybraná (sub)populace, špatně použití dávkování apod.</a:t>
            </a:r>
            <a:endParaRPr lang="cs-CZ" sz="2000" b="1" kern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5853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953725"/>
            <a:ext cx="8229600" cy="4365485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Farmakoekonomický model a základní nastavení analýzy: </a:t>
            </a:r>
          </a:p>
          <a:p>
            <a:pPr>
              <a:buFontTx/>
              <a:buChar char="-"/>
            </a:pPr>
            <a:r>
              <a:rPr lang="cs-CZ" sz="1800" dirty="0"/>
              <a:t>Model a jeho struktura</a:t>
            </a:r>
          </a:p>
          <a:p>
            <a:pPr>
              <a:buFontTx/>
              <a:buChar char="-"/>
            </a:pPr>
            <a:r>
              <a:rPr lang="cs-CZ" sz="1800" dirty="0"/>
              <a:t>Typ analýzy</a:t>
            </a:r>
          </a:p>
          <a:p>
            <a:pPr>
              <a:buFontTx/>
              <a:buChar char="-"/>
            </a:pPr>
            <a:r>
              <a:rPr lang="cs-CZ" sz="1800" dirty="0"/>
              <a:t>Perspektiva analýzy</a:t>
            </a:r>
          </a:p>
          <a:p>
            <a:pPr>
              <a:buFontTx/>
              <a:buChar char="-"/>
            </a:pPr>
            <a:r>
              <a:rPr lang="cs-CZ" sz="1800" dirty="0"/>
              <a:t>Parametr přínosu</a:t>
            </a:r>
          </a:p>
          <a:p>
            <a:pPr>
              <a:buFontTx/>
              <a:buChar char="-"/>
            </a:pPr>
            <a:r>
              <a:rPr lang="cs-CZ" sz="1800" dirty="0"/>
              <a:t>Diskontní sazba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b="1" dirty="0" smtClean="0"/>
              <a:t>Komparátor</a:t>
            </a:r>
          </a:p>
          <a:p>
            <a:pPr>
              <a:buFontTx/>
              <a:buChar char="-"/>
            </a:pPr>
            <a:r>
              <a:rPr lang="cs-CZ" sz="1800" dirty="0" smtClean="0"/>
              <a:t>Terapeutický postup považovaný za obvyklý pro danou cílovou populaci, linii léčby a je hrazený z prostředků veřejného zdravotního pojištění</a:t>
            </a:r>
          </a:p>
          <a:p>
            <a:pPr>
              <a:buFontTx/>
              <a:buChar char="-"/>
            </a:pPr>
            <a:endParaRPr lang="cs-CZ" sz="1800" dirty="0" smtClean="0"/>
          </a:p>
          <a:p>
            <a:r>
              <a:rPr lang="cs-CZ" sz="1800" b="1" dirty="0"/>
              <a:t>Cílová populace</a:t>
            </a:r>
          </a:p>
          <a:p>
            <a:pPr marL="0" indent="0">
              <a:buNone/>
            </a:pPr>
            <a:r>
              <a:rPr lang="cs-CZ" sz="1800" dirty="0"/>
              <a:t>-  Odpovídá požadovaným podmínkám úhrady a odborným pokladům</a:t>
            </a:r>
          </a:p>
          <a:p>
            <a:endParaRPr lang="cs-CZ" sz="1800" dirty="0"/>
          </a:p>
          <a:p>
            <a:r>
              <a:rPr lang="cs-CZ" sz="1800" b="1" dirty="0"/>
              <a:t>Časový horizont</a:t>
            </a:r>
          </a:p>
          <a:p>
            <a:pPr>
              <a:buFontTx/>
              <a:buChar char="-"/>
            </a:pPr>
            <a:r>
              <a:rPr lang="cs-CZ" sz="1800" dirty="0"/>
              <a:t>Adekvátní vzhledem k charakteru onemocnění</a:t>
            </a:r>
          </a:p>
          <a:p>
            <a:pPr>
              <a:buFontTx/>
              <a:buChar char="-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endParaRPr lang="cs-CZ" sz="1800" dirty="0" smtClean="0"/>
          </a:p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stanovisko Ústavu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942145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29600" cy="3600000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Zdrojová data analýzy</a:t>
            </a:r>
          </a:p>
          <a:p>
            <a:pPr>
              <a:buFontTx/>
              <a:buChar char="-"/>
            </a:pPr>
            <a:r>
              <a:rPr lang="cs-CZ" sz="1800" dirty="0" smtClean="0"/>
              <a:t>Komentář k účinnosti a bezpečnosti</a:t>
            </a:r>
          </a:p>
          <a:p>
            <a:pPr>
              <a:buFontTx/>
              <a:buChar char="-"/>
            </a:pPr>
            <a:r>
              <a:rPr lang="cs-CZ" sz="1800" dirty="0" smtClean="0"/>
              <a:t>Komentář k údajům o kvalitě života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b="1" dirty="0" smtClean="0"/>
              <a:t>Náklady</a:t>
            </a:r>
          </a:p>
          <a:p>
            <a:pPr>
              <a:buFontTx/>
              <a:buChar char="-"/>
            </a:pPr>
            <a:r>
              <a:rPr lang="cs-CZ" sz="1800" dirty="0" smtClean="0"/>
              <a:t>Zahrnutí všech relevantních přímých nákladů </a:t>
            </a:r>
          </a:p>
          <a:p>
            <a:pPr>
              <a:buFontTx/>
              <a:buChar char="-"/>
            </a:pPr>
            <a:r>
              <a:rPr lang="cs-CZ" sz="1800" dirty="0" smtClean="0"/>
              <a:t>Přezkoumatelnost a správnost vyčíslení nákladů</a:t>
            </a:r>
          </a:p>
          <a:p>
            <a:pPr>
              <a:buFontTx/>
              <a:buChar char="-"/>
            </a:pPr>
            <a:endParaRPr lang="cs-CZ" sz="1800" dirty="0" smtClean="0"/>
          </a:p>
          <a:p>
            <a:r>
              <a:rPr lang="cs-CZ" sz="1800" b="1" dirty="0"/>
              <a:t>Výsledek </a:t>
            </a:r>
          </a:p>
          <a:p>
            <a:pPr>
              <a:buFontTx/>
              <a:buChar char="-"/>
            </a:pPr>
            <a:r>
              <a:rPr lang="cs-CZ" sz="1800" dirty="0"/>
              <a:t>Považuje/nepovažuje za relevantní</a:t>
            </a:r>
          </a:p>
          <a:p>
            <a:pPr>
              <a:buFontTx/>
              <a:buChar char="-"/>
            </a:pPr>
            <a:r>
              <a:rPr lang="cs-CZ" sz="1800" dirty="0"/>
              <a:t>Vlastní přepočet Ústavu</a:t>
            </a:r>
          </a:p>
          <a:p>
            <a:pPr>
              <a:buFontTx/>
              <a:buChar char="-"/>
            </a:pPr>
            <a:endParaRPr lang="cs-CZ" sz="1800" dirty="0"/>
          </a:p>
          <a:p>
            <a:r>
              <a:rPr lang="cs-CZ" sz="1800" b="1" dirty="0"/>
              <a:t>Nejistota a analýza senzitivity</a:t>
            </a:r>
          </a:p>
          <a:p>
            <a:pPr>
              <a:buFontTx/>
              <a:buChar char="-"/>
            </a:pPr>
            <a:r>
              <a:rPr lang="cs-CZ" sz="1800" dirty="0"/>
              <a:t>Komentář k provedení a výsledků analýzy senzitivity</a:t>
            </a:r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/>
          </a:p>
          <a:p>
            <a:pPr>
              <a:buFontTx/>
              <a:buChar char="-"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stanovisko Ústavu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249630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535" y="1223755"/>
            <a:ext cx="4725525" cy="450050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Limitace analýzy = </a:t>
            </a:r>
            <a:r>
              <a:rPr lang="cs-CZ" sz="2400" b="1" dirty="0" smtClean="0">
                <a:solidFill>
                  <a:srgbClr val="FF0000"/>
                </a:solidFill>
              </a:rPr>
              <a:t>NOVINKA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Zásadní </a:t>
            </a:r>
            <a:r>
              <a:rPr lang="cs-CZ" sz="2400" b="1" dirty="0">
                <a:solidFill>
                  <a:srgbClr val="FF0000"/>
                </a:solidFill>
              </a:rPr>
              <a:t>limitace znemožňující relevantně posoudit nákladovou efektivitu hodnocené </a:t>
            </a:r>
            <a:r>
              <a:rPr lang="cs-CZ" sz="2400" b="1" dirty="0" smtClean="0">
                <a:solidFill>
                  <a:srgbClr val="FF0000"/>
                </a:solidFill>
              </a:rPr>
              <a:t>intervence</a:t>
            </a:r>
          </a:p>
          <a:p>
            <a:pPr marL="0" indent="0">
              <a:buNone/>
            </a:pPr>
            <a:endParaRPr lang="cs-CZ" sz="2400" b="1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sz="2400" dirty="0" smtClean="0"/>
              <a:t>Uvedeno podrobně v relevantních částech hodnocení, např. komparátor, cílová populace, atd.</a:t>
            </a:r>
          </a:p>
          <a:p>
            <a:pPr>
              <a:buFontTx/>
              <a:buChar char="-"/>
            </a:pPr>
            <a:r>
              <a:rPr lang="cs-CZ" sz="2400" dirty="0" smtClean="0"/>
              <a:t>Souhrnně uvedeno v části LIMITACE</a:t>
            </a:r>
            <a:endParaRPr lang="cs-CZ" sz="2400" dirty="0"/>
          </a:p>
          <a:p>
            <a:pPr>
              <a:buFontTx/>
              <a:buChar char="-"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stanovisko Ústavu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" t="2412" r="3871" b="2835"/>
          <a:stretch/>
        </p:blipFill>
        <p:spPr bwMode="auto">
          <a:xfrm>
            <a:off x="5427095" y="1294409"/>
            <a:ext cx="3277590" cy="438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72200" y="5774615"/>
            <a:ext cx="2125903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http://www.markirish.com/2016/05/knowing-your-limitations.html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630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779" y="954708"/>
            <a:ext cx="1395155" cy="450049"/>
          </a:xfrm>
        </p:spPr>
        <p:txBody>
          <a:bodyPr>
            <a:noAutofit/>
          </a:bodyPr>
          <a:lstStyle/>
          <a:p>
            <a:r>
              <a:rPr lang="cs-CZ" sz="2400" b="1" u="sng" dirty="0" smtClean="0"/>
              <a:t>Závěr</a:t>
            </a:r>
            <a:r>
              <a:rPr lang="cs-CZ" sz="2400" b="1" dirty="0" smtClean="0"/>
              <a:t> </a:t>
            </a:r>
          </a:p>
          <a:p>
            <a:pPr>
              <a:buFontTx/>
              <a:buChar char="-"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/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/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/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nákladové efektivity – stanovisko Ústavu</a:t>
            </a:r>
            <a:endParaRPr lang="cs-CZ" sz="1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4033" y="3218767"/>
            <a:ext cx="1453346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NEF odpovídá metodice 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00736" y="1902066"/>
            <a:ext cx="278371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Výsledek </a:t>
            </a:r>
            <a:r>
              <a:rPr lang="cs-CZ" sz="1800" b="1" kern="12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je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správně určený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3258" y="5308174"/>
            <a:ext cx="3006272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Výsledek 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není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správně určený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baseline="30000" dirty="0"/>
              <a:t> </a:t>
            </a:r>
            <a:r>
              <a:rPr lang="cs-CZ" b="1" dirty="0" smtClean="0"/>
              <a:t>- zásadní limitace NEF</a:t>
            </a:r>
            <a:endParaRPr lang="cs-CZ" sz="1800" b="1" kern="1200" dirty="0" smtClean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13666" y="1377370"/>
            <a:ext cx="235109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ICER </a:t>
            </a:r>
            <a:r>
              <a:rPr lang="cs-CZ" sz="1800" b="1" kern="12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≤ 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1,2mil. Kč/QALY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28715" y="2311774"/>
            <a:ext cx="235109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ICER 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&gt;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1,2mil. Kč/QALY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24729" y="1377370"/>
            <a:ext cx="255864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LP </a:t>
            </a:r>
            <a:r>
              <a:rPr lang="cs-CZ" sz="1800" b="1" kern="12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je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nákladově efektivní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87772" y="2173274"/>
            <a:ext cx="243027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LP 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není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nákladově efektivní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44602" y="5337348"/>
            <a:ext cx="36082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Nelze určit, 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zda 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LP 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je či není </a:t>
            </a: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nákladově efektivní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Šipka doprava 20"/>
          <p:cNvSpPr/>
          <p:nvPr/>
        </p:nvSpPr>
        <p:spPr>
          <a:xfrm rot="18460451">
            <a:off x="229352" y="2584186"/>
            <a:ext cx="1042866" cy="1741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 rot="3230737">
            <a:off x="340789" y="4663491"/>
            <a:ext cx="1121898" cy="17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prava 23"/>
          <p:cNvSpPr/>
          <p:nvPr/>
        </p:nvSpPr>
        <p:spPr>
          <a:xfrm rot="2220052">
            <a:off x="3176761" y="2244985"/>
            <a:ext cx="414575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 rot="19806599">
            <a:off x="3187714" y="1697854"/>
            <a:ext cx="414575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>
            <a:off x="5932857" y="1485264"/>
            <a:ext cx="414575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>
            <a:off x="5997046" y="2382088"/>
            <a:ext cx="414575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prava 27"/>
          <p:cNvSpPr/>
          <p:nvPr/>
        </p:nvSpPr>
        <p:spPr>
          <a:xfrm>
            <a:off x="3782910" y="5554567"/>
            <a:ext cx="414575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5582966" y="3216833"/>
            <a:ext cx="243027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Možnost zohlednění dalších kritérií</a:t>
            </a:r>
            <a:endParaRPr lang="cs-CZ" sz="1800" b="1" kern="1200" baseline="30000" dirty="0" smtClean="0">
              <a:solidFill>
                <a:schemeClr val="accent4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" name="Šipka doprava 33"/>
          <p:cNvSpPr/>
          <p:nvPr/>
        </p:nvSpPr>
        <p:spPr>
          <a:xfrm rot="5400000">
            <a:off x="6723728" y="2988916"/>
            <a:ext cx="302290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4169471" y="4318699"/>
            <a:ext cx="166266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Přiznání úhrady</a:t>
            </a:r>
            <a:endParaRPr lang="cs-CZ" sz="1800" b="1" kern="1200" baseline="30000" dirty="0" smtClean="0"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059964" y="4320119"/>
            <a:ext cx="198574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>
                <a:solidFill>
                  <a:srgbClr val="FF0000"/>
                </a:solidFill>
              </a:rPr>
              <a:t>Nep</a:t>
            </a:r>
            <a:r>
              <a:rPr lang="cs-CZ" sz="18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řiznání úhrady</a:t>
            </a:r>
            <a:endParaRPr lang="cs-CZ" sz="1800" b="1" kern="1200" baseline="30000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8" name="Šipka doprava 37"/>
          <p:cNvSpPr/>
          <p:nvPr/>
        </p:nvSpPr>
        <p:spPr>
          <a:xfrm rot="7442966">
            <a:off x="5643593" y="4033755"/>
            <a:ext cx="302290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prava 38"/>
          <p:cNvSpPr/>
          <p:nvPr/>
        </p:nvSpPr>
        <p:spPr>
          <a:xfrm rot="3647563">
            <a:off x="7203742" y="4017937"/>
            <a:ext cx="302290" cy="1535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9032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idx="1"/>
          </p:nvPr>
        </p:nvSpPr>
        <p:spPr>
          <a:xfrm>
            <a:off x="2344252" y="2168860"/>
            <a:ext cx="4455495" cy="67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Analýza dopadu do rozpočtu</a:t>
            </a:r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4" y="3023955"/>
            <a:ext cx="3971925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48259" y="5718051"/>
            <a:ext cx="1606530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http://www.cido.co.uk/budget-impact-breakfast/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0310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dopadu do rozpočtu – popis předložené analýzy</a:t>
            </a:r>
            <a:endParaRPr lang="cs-CZ" sz="18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291587"/>
              </p:ext>
            </p:extLst>
          </p:nvPr>
        </p:nvGraphicFramePr>
        <p:xfrm>
          <a:off x="476546" y="1043735"/>
          <a:ext cx="8190910" cy="47116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5284"/>
                <a:gridCol w="2910324"/>
                <a:gridCol w="2715302"/>
              </a:tblGrid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Parametr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Popis parametru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Splnění požadavků na hodnocení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Hodnocená intervence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i="0" u="dotted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</a:rPr>
                        <a:t>LÉČIVÝ PŘÍPRAVEK </a:t>
                      </a:r>
                      <a:endParaRPr lang="cs-CZ" sz="2000" b="0" i="0" kern="12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>
                          <a:effectLst/>
                        </a:rPr>
                        <a:t> / </a:t>
                      </a:r>
                      <a:r>
                        <a:rPr lang="cs-CZ" sz="2000" b="1" dirty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Komparátor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komparátor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83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Zdroj údajů o počtu pacientů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doplň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08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Náklady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přímé (pouze farmaceutické / shodné jako v NEF / jiné)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5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Výsledek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XX-YY</a:t>
                      </a:r>
                      <a:r>
                        <a:rPr lang="cs-CZ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mil. Kč v prvním až pátém roce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00B050"/>
                          </a:solidFill>
                          <a:effectLst/>
                        </a:rPr>
                        <a:t>ANO</a:t>
                      </a:r>
                      <a:r>
                        <a:rPr lang="cs-CZ" sz="2000" b="1" dirty="0" smtClean="0">
                          <a:effectLst/>
                        </a:rPr>
                        <a:t> / 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NE</a:t>
                      </a:r>
                      <a:endParaRPr lang="cs-CZ" sz="20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4560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Hodnocení dopadu do rozpočtu – popis předložené analýzy</a:t>
            </a:r>
            <a:endParaRPr lang="cs-CZ" sz="18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874981"/>
              </p:ext>
            </p:extLst>
          </p:nvPr>
        </p:nvGraphicFramePr>
        <p:xfrm>
          <a:off x="476546" y="1043735"/>
          <a:ext cx="8235914" cy="4615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8"/>
                <a:gridCol w="875489"/>
                <a:gridCol w="875489"/>
                <a:gridCol w="875490"/>
                <a:gridCol w="875489"/>
                <a:gridCol w="875489"/>
              </a:tblGrid>
              <a:tr h="6424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Parametr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</a:rPr>
                        <a:t>Popis parametru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36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Rok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620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Počet pacientů vhodných k léčbě / léčených hodnocenou intervencí</a:t>
                      </a: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0" kern="12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9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Penetrace na </a:t>
                      </a: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trh</a:t>
                      </a:r>
                      <a:r>
                        <a:rPr lang="cs-CZ" sz="2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(%)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0" kern="12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2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Dopad na rozpočet (mil. Kč)</a:t>
                      </a: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24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Minimum (mil. Kč)</a:t>
                      </a: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24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Maximum </a:t>
                      </a: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(mil. Kč)</a:t>
                      </a:r>
                    </a:p>
                  </a:txBody>
                  <a:tcPr marL="44450" marR="44450" marT="0" marB="0" anchor="ctr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51836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088740"/>
            <a:ext cx="8229600" cy="4365485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Počty pacientů</a:t>
            </a:r>
          </a:p>
          <a:p>
            <a:pPr>
              <a:buFontTx/>
              <a:buChar char="-"/>
            </a:pPr>
            <a:r>
              <a:rPr lang="cs-CZ" sz="2000" dirty="0" smtClean="0"/>
              <a:t>Komentář k postupu a odhadu velikosti cílové populace</a:t>
            </a:r>
          </a:p>
          <a:p>
            <a:pPr>
              <a:buFontTx/>
              <a:buChar char="-"/>
            </a:pPr>
            <a:r>
              <a:rPr lang="cs-CZ" sz="2000" dirty="0" smtClean="0"/>
              <a:t>Komentář k penetraci hodnocené intervence na trh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b="1" dirty="0" smtClean="0"/>
              <a:t>Komparátor</a:t>
            </a:r>
          </a:p>
          <a:p>
            <a:pPr>
              <a:buFontTx/>
              <a:buChar char="-"/>
            </a:pPr>
            <a:r>
              <a:rPr lang="cs-CZ" sz="2000" dirty="0" smtClean="0"/>
              <a:t>Terapeutický postup považovaný za obvyklý pro danou cílovou populaci, linii léčby a je hrazený z prostředků veřejného zdravotního pojištění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r>
              <a:rPr lang="cs-CZ" sz="2000" b="1" dirty="0"/>
              <a:t>Náklady</a:t>
            </a:r>
          </a:p>
          <a:p>
            <a:pPr>
              <a:buFontTx/>
              <a:buChar char="-"/>
            </a:pPr>
            <a:r>
              <a:rPr lang="cs-CZ" sz="2000" dirty="0"/>
              <a:t>Zahrnutí všech relevantních přímých nákladů </a:t>
            </a:r>
          </a:p>
          <a:p>
            <a:pPr>
              <a:buFontTx/>
              <a:buChar char="-"/>
            </a:pPr>
            <a:r>
              <a:rPr lang="cs-CZ" sz="2000" dirty="0"/>
              <a:t>Přezkoumatelnost a správnost vyčíslení nákladů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endParaRPr lang="cs-CZ" sz="2000" dirty="0" smtClean="0"/>
          </a:p>
          <a:p>
            <a:pPr>
              <a:buFontTx/>
              <a:buChar char="-"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/>
              <a:t>Hodnocení dopadu do </a:t>
            </a:r>
            <a:r>
              <a:rPr lang="cs-CZ" sz="1800" dirty="0" smtClean="0"/>
              <a:t>rozpočtu – stanovisko Ústavu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143846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358770"/>
            <a:ext cx="8229600" cy="3150350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Výsledek </a:t>
            </a:r>
            <a:endParaRPr lang="cs-CZ" sz="2000" b="1" dirty="0"/>
          </a:p>
          <a:p>
            <a:pPr>
              <a:buFontTx/>
              <a:buChar char="-"/>
            </a:pPr>
            <a:r>
              <a:rPr lang="cs-CZ" sz="2000" dirty="0"/>
              <a:t>Považuje/nepovažuje za relevantní</a:t>
            </a:r>
          </a:p>
          <a:p>
            <a:pPr>
              <a:buFontTx/>
              <a:buChar char="-"/>
            </a:pPr>
            <a:r>
              <a:rPr lang="cs-CZ" sz="2000" dirty="0"/>
              <a:t>Vlastní přepočet Ústavu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/>
          </a:p>
          <a:p>
            <a:r>
              <a:rPr lang="cs-CZ" sz="2000" b="1" dirty="0" smtClean="0"/>
              <a:t>Analýza senzitivity</a:t>
            </a:r>
          </a:p>
          <a:p>
            <a:pPr marL="0" indent="0">
              <a:buNone/>
            </a:pPr>
            <a:r>
              <a:rPr lang="cs-CZ" sz="2000" dirty="0" smtClean="0"/>
              <a:t>- Komentář </a:t>
            </a:r>
            <a:r>
              <a:rPr lang="cs-CZ" sz="2000" dirty="0"/>
              <a:t>k provedení a výsledků analýzy senzitivity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Tx/>
              <a:buChar char="-"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/>
              <a:t>Hodnocení dopadu do </a:t>
            </a:r>
            <a:r>
              <a:rPr lang="cs-CZ" sz="1800" dirty="0" smtClean="0"/>
              <a:t>rozpočtu – stanovisko Ústavu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44763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2514" y="981834"/>
            <a:ext cx="1357162" cy="511264"/>
          </a:xfrm>
        </p:spPr>
        <p:txBody>
          <a:bodyPr>
            <a:noAutofit/>
          </a:bodyPr>
          <a:lstStyle/>
          <a:p>
            <a:r>
              <a:rPr lang="cs-CZ" sz="2400" b="1" u="sng" dirty="0" smtClean="0"/>
              <a:t>Závěr</a:t>
            </a:r>
          </a:p>
          <a:p>
            <a:pPr>
              <a:buFontTx/>
              <a:buChar char="-"/>
            </a:pPr>
            <a:endParaRPr lang="cs-CZ" sz="24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/>
              <a:t>Hodnocení dopadu do </a:t>
            </a:r>
            <a:r>
              <a:rPr lang="cs-CZ" sz="1800" dirty="0" smtClean="0"/>
              <a:t>rozpočtu – stanovisko Ústavu</a:t>
            </a:r>
            <a:endParaRPr lang="cs-CZ" sz="1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12768" y="2780691"/>
            <a:ext cx="410458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>
                <a:solidFill>
                  <a:schemeClr val="tx1"/>
                </a:solidFill>
              </a:rPr>
              <a:t>Posouzení </a:t>
            </a:r>
            <a:r>
              <a:rPr lang="cs-CZ" b="1" dirty="0" smtClean="0">
                <a:solidFill>
                  <a:schemeClr val="tx1"/>
                </a:solidFill>
              </a:rPr>
              <a:t>vůči dopadu  </a:t>
            </a:r>
            <a:r>
              <a:rPr lang="cs-CZ" b="1" dirty="0" smtClean="0">
                <a:solidFill>
                  <a:schemeClr val="tx1"/>
                </a:solidFill>
              </a:rPr>
              <a:t>jiné intervence  ve stejné indikaci/diagnóze</a:t>
            </a:r>
            <a:endParaRPr lang="cs-CZ" sz="1800" b="1" kern="1200" dirty="0" smtClean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7787" y="3850306"/>
            <a:ext cx="273257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a) Dostupný dopad jiné intervence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828244" y="3850306"/>
            <a:ext cx="310924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b) Nedostupný dopad jiné intervence – dostupné spotřeby jiné intervence 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112768" y="1089032"/>
            <a:ext cx="220742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Kalkulovaný dopad (relevantní scénář)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712003" y="1176317"/>
            <a:ext cx="1861815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/>
              <a:t>Správně určený ?</a:t>
            </a:r>
            <a:endParaRPr lang="cs-CZ" sz="1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27898" y="1809046"/>
            <a:ext cx="74702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>
                <a:solidFill>
                  <a:srgbClr val="00B050"/>
                </a:solidFill>
              </a:rPr>
              <a:t>Ano</a:t>
            </a:r>
            <a:r>
              <a:rPr lang="cs-CZ" b="1" dirty="0" smtClean="0"/>
              <a:t> </a:t>
            </a:r>
            <a:endParaRPr lang="cs-CZ" sz="1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44635" y="1768251"/>
            <a:ext cx="54312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>
                <a:solidFill>
                  <a:srgbClr val="FF0000"/>
                </a:solidFill>
              </a:rPr>
              <a:t>Ne</a:t>
            </a:r>
            <a:endParaRPr lang="cs-CZ" sz="1800" b="1" kern="1200" dirty="0" smtClean="0">
              <a:solidFill>
                <a:srgbClr val="FF0000"/>
              </a:solidFill>
            </a:endParaRPr>
          </a:p>
        </p:txBody>
      </p:sp>
      <p:sp>
        <p:nvSpPr>
          <p:cNvPr id="24" name="Šipka doprava 23"/>
          <p:cNvSpPr/>
          <p:nvPr/>
        </p:nvSpPr>
        <p:spPr>
          <a:xfrm>
            <a:off x="4190535" y="1345034"/>
            <a:ext cx="417938" cy="923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 rot="2518427">
            <a:off x="5825426" y="1659195"/>
            <a:ext cx="417938" cy="972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 rot="8658190">
            <a:off x="4596149" y="1645174"/>
            <a:ext cx="417938" cy="923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 rot="5400000">
            <a:off x="3981565" y="2406765"/>
            <a:ext cx="417938" cy="923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prava 27"/>
          <p:cNvSpPr/>
          <p:nvPr/>
        </p:nvSpPr>
        <p:spPr>
          <a:xfrm rot="8552052">
            <a:off x="2478460" y="3623700"/>
            <a:ext cx="421736" cy="874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prava 28"/>
          <p:cNvSpPr/>
          <p:nvPr/>
        </p:nvSpPr>
        <p:spPr>
          <a:xfrm rot="2645072">
            <a:off x="5718409" y="3605706"/>
            <a:ext cx="417938" cy="923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4495292" y="5943510"/>
            <a:ext cx="2049343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Negativní HZ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doporučení jednat s plátci</a:t>
            </a:r>
          </a:p>
        </p:txBody>
      </p:sp>
      <p:sp>
        <p:nvSpPr>
          <p:cNvPr id="41" name="Šipka doprava 40"/>
          <p:cNvSpPr/>
          <p:nvPr/>
        </p:nvSpPr>
        <p:spPr>
          <a:xfrm rot="3684113">
            <a:off x="4353899" y="5659025"/>
            <a:ext cx="330605" cy="1043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prava 41"/>
          <p:cNvSpPr/>
          <p:nvPr/>
        </p:nvSpPr>
        <p:spPr>
          <a:xfrm rot="7055470">
            <a:off x="3658989" y="5646122"/>
            <a:ext cx="330605" cy="1043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2887199" y="5991271"/>
            <a:ext cx="1149674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Dopad OK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4883793" y="5467727"/>
            <a:ext cx="574836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NE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2897343" y="5446515"/>
            <a:ext cx="665158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smtClean="0">
                <a:solidFill>
                  <a:srgbClr val="00B050"/>
                </a:solidFill>
                <a:latin typeface="+mn-lt"/>
                <a:ea typeface="+mn-ea"/>
                <a:cs typeface="+mn-cs"/>
              </a:rPr>
              <a:t>ANO</a:t>
            </a:r>
          </a:p>
        </p:txBody>
      </p:sp>
      <p:sp>
        <p:nvSpPr>
          <p:cNvPr id="47" name="Šipka doprava 46"/>
          <p:cNvSpPr/>
          <p:nvPr/>
        </p:nvSpPr>
        <p:spPr>
          <a:xfrm rot="8153166">
            <a:off x="5901985" y="4798841"/>
            <a:ext cx="330605" cy="1043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TextovéPole 47"/>
          <p:cNvSpPr txBox="1"/>
          <p:nvPr/>
        </p:nvSpPr>
        <p:spPr>
          <a:xfrm>
            <a:off x="2842468" y="4806982"/>
            <a:ext cx="298967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/>
              <a:t>Dopad hodnocené intervence </a:t>
            </a:r>
            <a:r>
              <a:rPr lang="cs-CZ" b="1" dirty="0" smtClean="0"/>
              <a:t>akceptovatelný</a:t>
            </a:r>
            <a:endParaRPr lang="cs-CZ" sz="1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" name="Šipka doprava 48"/>
          <p:cNvSpPr/>
          <p:nvPr/>
        </p:nvSpPr>
        <p:spPr>
          <a:xfrm rot="3022880">
            <a:off x="2417139" y="4776708"/>
            <a:ext cx="374630" cy="1007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6677054" y="2744621"/>
            <a:ext cx="24586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/>
              <a:t>Výzva k součinnosti/ Přepracování Ústavem</a:t>
            </a:r>
            <a:endParaRPr lang="cs-CZ" b="1" dirty="0"/>
          </a:p>
        </p:txBody>
      </p:sp>
      <p:sp>
        <p:nvSpPr>
          <p:cNvPr id="33" name="Šipka doprava 32"/>
          <p:cNvSpPr/>
          <p:nvPr/>
        </p:nvSpPr>
        <p:spPr>
          <a:xfrm rot="5400000">
            <a:off x="6826983" y="2338718"/>
            <a:ext cx="417938" cy="972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prava 33"/>
          <p:cNvSpPr/>
          <p:nvPr/>
        </p:nvSpPr>
        <p:spPr>
          <a:xfrm rot="10800000">
            <a:off x="6086817" y="2970529"/>
            <a:ext cx="417938" cy="972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218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Závěr</a:t>
            </a:r>
            <a:endParaRPr lang="cs-CZ" sz="18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922" y="1493785"/>
            <a:ext cx="3600399" cy="360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329902" y="5122682"/>
            <a:ext cx="2935419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http://blogs.hrhero.com/oswaldletters/2013/07/01/cooperation-is-crucial-but-not-always-easy/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9066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átní ústav pro kontrolu léčiv">
    <a:dk1>
      <a:srgbClr val="2D3291"/>
    </a:dk1>
    <a:lt1>
      <a:sysClr val="window" lastClr="FFFFFF"/>
    </a:lt1>
    <a:dk2>
      <a:srgbClr val="F06423"/>
    </a:dk2>
    <a:lt2>
      <a:srgbClr val="CCCCCC"/>
    </a:lt2>
    <a:accent1>
      <a:srgbClr val="335A9A"/>
    </a:accent1>
    <a:accent2>
      <a:srgbClr val="6683B3"/>
    </a:accent2>
    <a:accent3>
      <a:srgbClr val="99ACCD"/>
    </a:accent3>
    <a:accent4>
      <a:srgbClr val="F4A533"/>
    </a:accent4>
    <a:accent5>
      <a:srgbClr val="F7BB66"/>
    </a:accent5>
    <a:accent6>
      <a:srgbClr val="F9D299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Státní ústav pro kontrolu léčiv">
    <a:dk1>
      <a:srgbClr val="2D3291"/>
    </a:dk1>
    <a:lt1>
      <a:sysClr val="window" lastClr="FFFFFF"/>
    </a:lt1>
    <a:dk2>
      <a:srgbClr val="F06423"/>
    </a:dk2>
    <a:lt2>
      <a:srgbClr val="CCCCCC"/>
    </a:lt2>
    <a:accent1>
      <a:srgbClr val="335A9A"/>
    </a:accent1>
    <a:accent2>
      <a:srgbClr val="6683B3"/>
    </a:accent2>
    <a:accent3>
      <a:srgbClr val="99ACCD"/>
    </a:accent3>
    <a:accent4>
      <a:srgbClr val="F4A533"/>
    </a:accent4>
    <a:accent5>
      <a:srgbClr val="F7BB66"/>
    </a:accent5>
    <a:accent6>
      <a:srgbClr val="F9D299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989</Words>
  <Application>Microsoft Office PowerPoint</Application>
  <PresentationFormat>Předvádění na obrazovce (4:3)</PresentationFormat>
  <Paragraphs>314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Prezentace aplikace PowerPoint</vt:lpstr>
      <vt:lpstr>NOVÁ STRUKTURA POSUZOVÁNÍ FARMAKOEKONOMICKÝCH ANALÝZ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Lukačišinová Anna</cp:lastModifiedBy>
  <cp:revision>55</cp:revision>
  <dcterms:created xsi:type="dcterms:W3CDTF">2012-11-07T12:54:42Z</dcterms:created>
  <dcterms:modified xsi:type="dcterms:W3CDTF">2017-05-15T11:03:29Z</dcterms:modified>
</cp:coreProperties>
</file>