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handoutMasterIdLst>
    <p:handoutMasterId r:id="rId27"/>
  </p:handoutMasterIdLst>
  <p:sldIdLst>
    <p:sldId id="256" r:id="rId3"/>
    <p:sldId id="257" r:id="rId4"/>
    <p:sldId id="280" r:id="rId5"/>
    <p:sldId id="261" r:id="rId6"/>
    <p:sldId id="258" r:id="rId7"/>
    <p:sldId id="260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81" r:id="rId16"/>
    <p:sldId id="278" r:id="rId17"/>
    <p:sldId id="282" r:id="rId18"/>
    <p:sldId id="270" r:id="rId19"/>
    <p:sldId id="271" r:id="rId20"/>
    <p:sldId id="274" r:id="rId21"/>
    <p:sldId id="279" r:id="rId22"/>
    <p:sldId id="272" r:id="rId23"/>
    <p:sldId id="275" r:id="rId24"/>
    <p:sldId id="259" r:id="rId2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ocelka Milan" initials="V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5080" autoAdjust="0"/>
  </p:normalViewPr>
  <p:slideViewPr>
    <p:cSldViewPr>
      <p:cViewPr>
        <p:scale>
          <a:sx n="60" d="100"/>
          <a:sy n="60" d="100"/>
        </p:scale>
        <p:origin x="-2448" y="-8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230"/>
    </p:cViewPr>
  </p:outlin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-share\data\cau_praha\ODD.%20FEA\Hodnocen&#237;%20FEA\Hodnocen&#237;%20FEA-v5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-share\data\cau_praha\ODD.%20FEA\Hodnocen&#237;%20FEA\Hodnocen&#237;%20FEA-v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diamond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dLbls>
            <c:numFmt formatCode="0%" sourceLinked="0"/>
            <c:txPr>
              <a:bodyPr/>
              <a:lstStyle/>
              <a:p>
                <a:pPr>
                  <a:defRPr sz="1800"/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'Analýza 19-04-2017'!$AJ$82:$AJ$87</c:f>
              <c:strCache>
                <c:ptCount val="6"/>
                <c:pt idx="0">
                  <c:v>&lt;0</c:v>
                </c:pt>
                <c:pt idx="1">
                  <c:v>0-299</c:v>
                </c:pt>
                <c:pt idx="2">
                  <c:v>300-599</c:v>
                </c:pt>
                <c:pt idx="3">
                  <c:v>600-899</c:v>
                </c:pt>
                <c:pt idx="4">
                  <c:v>900-1200</c:v>
                </c:pt>
                <c:pt idx="5">
                  <c:v>&gt;1200</c:v>
                </c:pt>
              </c:strCache>
            </c:strRef>
          </c:cat>
          <c:val>
            <c:numRef>
              <c:f>'Analýza 19-04-2017'!$AM$82:$AM$87</c:f>
              <c:numCache>
                <c:formatCode>General</c:formatCode>
                <c:ptCount val="6"/>
                <c:pt idx="0">
                  <c:v>0.53846153846153844</c:v>
                </c:pt>
                <c:pt idx="1">
                  <c:v>0.61538461538461542</c:v>
                </c:pt>
                <c:pt idx="2">
                  <c:v>0.8</c:v>
                </c:pt>
                <c:pt idx="3">
                  <c:v>0.89230769230769236</c:v>
                </c:pt>
                <c:pt idx="4">
                  <c:v>0.98461538461538467</c:v>
                </c:pt>
                <c:pt idx="5">
                  <c:v>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57051520"/>
        <c:axId val="93032832"/>
      </c:lineChart>
      <c:catAx>
        <c:axId val="1570515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600"/>
                </a:pPr>
                <a:r>
                  <a:rPr lang="cs-CZ" sz="1600"/>
                  <a:t>Výsledek analýzy v tisících Kč/QALY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93032832"/>
        <c:crosses val="autoZero"/>
        <c:auto val="1"/>
        <c:lblAlgn val="ctr"/>
        <c:lblOffset val="100"/>
        <c:noMultiLvlLbl val="0"/>
      </c:catAx>
      <c:valAx>
        <c:axId val="93032832"/>
        <c:scaling>
          <c:orientation val="minMax"/>
          <c:max val="1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600"/>
                </a:pPr>
                <a:r>
                  <a:rPr lang="cs-CZ" sz="1600"/>
                  <a:t>Podíl správních řízení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157051520"/>
        <c:crosses val="autoZero"/>
        <c:crossBetween val="between"/>
        <c:majorUnit val="0.25"/>
      </c:valAx>
    </c:plotArea>
    <c:plotVisOnly val="1"/>
    <c:dispBlanksAs val="gap"/>
    <c:showDLblsOverMax val="0"/>
  </c:chart>
  <c:spPr>
    <a:ln>
      <a:solidFill>
        <a:schemeClr val="tx1"/>
      </a:solidFill>
    </a:ln>
  </c:spPr>
  <c:txPr>
    <a:bodyPr/>
    <a:lstStyle/>
    <a:p>
      <a:pPr>
        <a:defRPr sz="14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diamond"/>
            <c:size val="7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</c:spPr>
          </c:marker>
          <c:dLbls>
            <c:dLbl>
              <c:idx val="0"/>
              <c:layout>
                <c:manualLayout>
                  <c:x val="-5.6667397829490929E-2"/>
                  <c:y val="-4.37691586693810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%" sourceLinked="0"/>
            <c:txPr>
              <a:bodyPr/>
              <a:lstStyle/>
              <a:p>
                <a:pPr>
                  <a:defRPr sz="1800"/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'Analýza 19-04-2017'!$AJ$82:$AJ$87</c:f>
              <c:strCache>
                <c:ptCount val="6"/>
                <c:pt idx="0">
                  <c:v>&lt;0</c:v>
                </c:pt>
                <c:pt idx="1">
                  <c:v>0-299</c:v>
                </c:pt>
                <c:pt idx="2">
                  <c:v>300-599</c:v>
                </c:pt>
                <c:pt idx="3">
                  <c:v>600-899</c:v>
                </c:pt>
                <c:pt idx="4">
                  <c:v>900-1200</c:v>
                </c:pt>
                <c:pt idx="5">
                  <c:v>&gt;1200</c:v>
                </c:pt>
              </c:strCache>
            </c:strRef>
          </c:cat>
          <c:val>
            <c:numRef>
              <c:f>'Analýza 19-04-2017'!$AM$82:$AM$87</c:f>
              <c:numCache>
                <c:formatCode>General</c:formatCode>
                <c:ptCount val="6"/>
                <c:pt idx="0">
                  <c:v>0</c:v>
                </c:pt>
                <c:pt idx="1">
                  <c:v>0.16666666666666666</c:v>
                </c:pt>
                <c:pt idx="2">
                  <c:v>0.56666666666666665</c:v>
                </c:pt>
                <c:pt idx="3">
                  <c:v>0.76666666666666672</c:v>
                </c:pt>
                <c:pt idx="4">
                  <c:v>0.96666666666666667</c:v>
                </c:pt>
                <c:pt idx="5">
                  <c:v>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2191744"/>
        <c:axId val="92226688"/>
      </c:lineChart>
      <c:catAx>
        <c:axId val="921917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600"/>
                </a:pPr>
                <a:r>
                  <a:rPr lang="cs-CZ" sz="1600"/>
                  <a:t>Výsledek analýzy v tisících Kč/QALY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92226688"/>
        <c:crosses val="autoZero"/>
        <c:auto val="1"/>
        <c:lblAlgn val="ctr"/>
        <c:lblOffset val="100"/>
        <c:noMultiLvlLbl val="0"/>
      </c:catAx>
      <c:valAx>
        <c:axId val="92226688"/>
        <c:scaling>
          <c:orientation val="minMax"/>
          <c:max val="1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600"/>
                </a:pPr>
                <a:r>
                  <a:rPr lang="cs-CZ" sz="1600"/>
                  <a:t>Podíl správních řízení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cs-CZ"/>
          </a:p>
        </c:txPr>
        <c:crossAx val="92191744"/>
        <c:crosses val="autoZero"/>
        <c:crossBetween val="between"/>
        <c:majorUnit val="0.25"/>
      </c:valAx>
    </c:plotArea>
    <c:plotVisOnly val="1"/>
    <c:dispBlanksAs val="gap"/>
    <c:showDLblsOverMax val="0"/>
  </c:chart>
  <c:spPr>
    <a:ln>
      <a:solidFill>
        <a:schemeClr val="tx1"/>
      </a:solidFill>
    </a:ln>
  </c:spPr>
  <c:txPr>
    <a:bodyPr/>
    <a:lstStyle/>
    <a:p>
      <a:pPr>
        <a:defRPr sz="14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B60A0E-56FF-46B3-BBD7-E6193A9239C5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10C302BD-035B-49C7-9415-BAE246793A00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</a:rPr>
            <a:t>Rok 2008</a:t>
          </a:r>
        </a:p>
        <a:p>
          <a:r>
            <a:rPr lang="cs-CZ" dirty="0" smtClean="0"/>
            <a:t>Požadavek na hodnocení FEA v zákoně</a:t>
          </a:r>
        </a:p>
        <a:p>
          <a:r>
            <a:rPr lang="cs-CZ" dirty="0" smtClean="0"/>
            <a:t>Hodnoty ICER pro LP v systému neznámé</a:t>
          </a:r>
          <a:endParaRPr lang="cs-CZ" dirty="0"/>
        </a:p>
      </dgm:t>
    </dgm:pt>
    <dgm:pt modelId="{499244A6-8AC3-4E13-8B99-23D6841452F8}" type="parTrans" cxnId="{7B1595C2-B23C-458A-BEA4-ABE8EEC7D851}">
      <dgm:prSet/>
      <dgm:spPr/>
      <dgm:t>
        <a:bodyPr/>
        <a:lstStyle/>
        <a:p>
          <a:endParaRPr lang="cs-CZ"/>
        </a:p>
      </dgm:t>
    </dgm:pt>
    <dgm:pt modelId="{44722594-036A-42DF-8C3A-04079669980F}" type="sibTrans" cxnId="{7B1595C2-B23C-458A-BEA4-ABE8EEC7D851}">
      <dgm:prSet/>
      <dgm:spPr/>
      <dgm:t>
        <a:bodyPr/>
        <a:lstStyle/>
        <a:p>
          <a:endParaRPr lang="cs-CZ"/>
        </a:p>
      </dgm:t>
    </dgm:pt>
    <dgm:pt modelId="{29F992D3-5CD0-478A-9C9E-9F59E8559E16}">
      <dgm:prSet phldrT="[Text]"/>
      <dgm:spPr/>
      <dgm:t>
        <a:bodyPr/>
        <a:lstStyle/>
        <a:p>
          <a:r>
            <a:rPr lang="cs-CZ" b="1" dirty="0" smtClean="0"/>
            <a:t>Roky 2008–2013</a:t>
          </a:r>
        </a:p>
        <a:p>
          <a:r>
            <a:rPr lang="cs-CZ" dirty="0" smtClean="0"/>
            <a:t>Nastavování procesů posuzování FE analýz</a:t>
          </a:r>
        </a:p>
        <a:p>
          <a:r>
            <a:rPr lang="cs-CZ" dirty="0" smtClean="0"/>
            <a:t>Probíhající odborná diskuse nad výší hranice</a:t>
          </a:r>
          <a:endParaRPr lang="cs-CZ" dirty="0"/>
        </a:p>
      </dgm:t>
    </dgm:pt>
    <dgm:pt modelId="{DD244D5E-DF83-4EB1-942F-464E30B85CE5}" type="parTrans" cxnId="{0883F151-4222-4440-90A2-48F75288D765}">
      <dgm:prSet/>
      <dgm:spPr/>
      <dgm:t>
        <a:bodyPr/>
        <a:lstStyle/>
        <a:p>
          <a:endParaRPr lang="cs-CZ"/>
        </a:p>
      </dgm:t>
    </dgm:pt>
    <dgm:pt modelId="{49729F76-343D-447C-BC73-35E3DA786F85}" type="sibTrans" cxnId="{0883F151-4222-4440-90A2-48F75288D765}">
      <dgm:prSet/>
      <dgm:spPr/>
      <dgm:t>
        <a:bodyPr/>
        <a:lstStyle/>
        <a:p>
          <a:endParaRPr lang="cs-CZ"/>
        </a:p>
      </dgm:t>
    </dgm:pt>
    <dgm:pt modelId="{363DADB4-079E-432E-AB33-D17A0AD50457}">
      <dgm:prSet phldrT="[Text]"/>
      <dgm:spPr/>
      <dgm:t>
        <a:bodyPr/>
        <a:lstStyle/>
        <a:p>
          <a:r>
            <a:rPr lang="cs-CZ" b="1" dirty="0" smtClean="0"/>
            <a:t>Roky 2013–2016</a:t>
          </a:r>
        </a:p>
        <a:p>
          <a:r>
            <a:rPr lang="cs-CZ" dirty="0" smtClean="0"/>
            <a:t>Vydání metodik, standardizace požadavků na kvalitu analýz</a:t>
          </a:r>
          <a:br>
            <a:rPr lang="cs-CZ" dirty="0" smtClean="0"/>
          </a:br>
          <a:r>
            <a:rPr lang="cs-CZ" dirty="0" smtClean="0"/>
            <a:t>Uplatňovaná hranice ve výši 3násobku HDP</a:t>
          </a:r>
          <a:br>
            <a:rPr lang="cs-CZ" dirty="0" smtClean="0"/>
          </a:br>
          <a:r>
            <a:rPr lang="cs-CZ" dirty="0" smtClean="0"/>
            <a:t>Reálně od cca 1,0 do 1,2 mil. Kč/QALY</a:t>
          </a:r>
          <a:endParaRPr lang="cs-CZ" dirty="0"/>
        </a:p>
      </dgm:t>
    </dgm:pt>
    <dgm:pt modelId="{31AE86BF-06A3-4AC7-8E2E-221E301086CE}" type="parTrans" cxnId="{BC3360CB-831D-4068-94D2-29364185FE69}">
      <dgm:prSet/>
      <dgm:spPr/>
      <dgm:t>
        <a:bodyPr/>
        <a:lstStyle/>
        <a:p>
          <a:endParaRPr lang="cs-CZ"/>
        </a:p>
      </dgm:t>
    </dgm:pt>
    <dgm:pt modelId="{3E18B69A-A0C6-4696-8DC0-E1F7AB5686BA}" type="sibTrans" cxnId="{BC3360CB-831D-4068-94D2-29364185FE69}">
      <dgm:prSet/>
      <dgm:spPr/>
      <dgm:t>
        <a:bodyPr/>
        <a:lstStyle/>
        <a:p>
          <a:endParaRPr lang="cs-CZ"/>
        </a:p>
      </dgm:t>
    </dgm:pt>
    <dgm:pt modelId="{CC13CEF3-F8BD-42F1-877B-4D41C46DAA3B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Rok 2017</a:t>
          </a:r>
        </a:p>
        <a:p>
          <a:r>
            <a:rPr lang="cs-CZ" dirty="0" smtClean="0">
              <a:solidFill>
                <a:schemeClr val="tx1"/>
              </a:solidFill>
            </a:rPr>
            <a:t>Retrospektivní analýza poměrů nákladů a přínosů LP hrazených z prostředků </a:t>
          </a:r>
          <a:r>
            <a:rPr lang="cs-CZ" dirty="0" err="1" smtClean="0">
              <a:solidFill>
                <a:schemeClr val="tx1"/>
              </a:solidFill>
            </a:rPr>
            <a:t>v.z.p</a:t>
          </a:r>
          <a:r>
            <a:rPr lang="cs-CZ" dirty="0" smtClean="0">
              <a:solidFill>
                <a:schemeClr val="tx1"/>
              </a:solidFill>
            </a:rPr>
            <a:t>.</a:t>
          </a:r>
        </a:p>
        <a:p>
          <a:r>
            <a:rPr lang="cs-CZ" dirty="0" smtClean="0">
              <a:solidFill>
                <a:schemeClr val="tx1"/>
              </a:solidFill>
            </a:rPr>
            <a:t>97 % standardních SŘ mělo ICER pod 3násobek HDP (1,2 mil.)</a:t>
          </a:r>
          <a:endParaRPr lang="cs-CZ" dirty="0">
            <a:solidFill>
              <a:schemeClr val="tx1"/>
            </a:solidFill>
          </a:endParaRPr>
        </a:p>
      </dgm:t>
    </dgm:pt>
    <dgm:pt modelId="{779781B8-C17A-4E94-9CB5-EBAA34A4C797}" type="parTrans" cxnId="{F413431B-FA6F-46F4-AB55-268D1333796E}">
      <dgm:prSet/>
      <dgm:spPr/>
      <dgm:t>
        <a:bodyPr/>
        <a:lstStyle/>
        <a:p>
          <a:endParaRPr lang="cs-CZ"/>
        </a:p>
      </dgm:t>
    </dgm:pt>
    <dgm:pt modelId="{C9B0B0AA-0B5F-4411-97E2-7ADEDF47CD8B}" type="sibTrans" cxnId="{F413431B-FA6F-46F4-AB55-268D1333796E}">
      <dgm:prSet/>
      <dgm:spPr/>
      <dgm:t>
        <a:bodyPr/>
        <a:lstStyle/>
        <a:p>
          <a:endParaRPr lang="cs-CZ"/>
        </a:p>
      </dgm:t>
    </dgm:pt>
    <dgm:pt modelId="{EEDA664E-FAF7-41B9-8EF4-135FD4199F72}" type="pres">
      <dgm:prSet presAssocID="{D3B60A0E-56FF-46B3-BBD7-E6193A9239C5}" presName="CompostProcess" presStyleCnt="0">
        <dgm:presLayoutVars>
          <dgm:dir/>
          <dgm:resizeHandles val="exact"/>
        </dgm:presLayoutVars>
      </dgm:prSet>
      <dgm:spPr/>
    </dgm:pt>
    <dgm:pt modelId="{A259E793-803F-4AC6-B911-67DA8FF24BFC}" type="pres">
      <dgm:prSet presAssocID="{D3B60A0E-56FF-46B3-BBD7-E6193A9239C5}" presName="arrow" presStyleLbl="bgShp" presStyleIdx="0" presStyleCnt="1" custScaleY="17500" custLinFactNeighborX="-109" custLinFactNeighborY="27602"/>
      <dgm:spPr/>
    </dgm:pt>
    <dgm:pt modelId="{F78CC3B1-34D9-42F5-8F45-98D7F7F27941}" type="pres">
      <dgm:prSet presAssocID="{D3B60A0E-56FF-46B3-BBD7-E6193A9239C5}" presName="linearProcess" presStyleCnt="0"/>
      <dgm:spPr/>
    </dgm:pt>
    <dgm:pt modelId="{4F87BB65-8C89-4D66-92D3-E72F6A259FDD}" type="pres">
      <dgm:prSet presAssocID="{10C302BD-035B-49C7-9415-BAE246793A00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8BEA08-1568-49AF-9A26-6428D2F05895}" type="pres">
      <dgm:prSet presAssocID="{44722594-036A-42DF-8C3A-04079669980F}" presName="sibTrans" presStyleCnt="0"/>
      <dgm:spPr/>
    </dgm:pt>
    <dgm:pt modelId="{D344FACA-9779-456B-9A5A-DD42B9FB5F56}" type="pres">
      <dgm:prSet presAssocID="{29F992D3-5CD0-478A-9C9E-9F59E8559E16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BDABD6-5909-467D-BA3B-7BAE7B72AE49}" type="pres">
      <dgm:prSet presAssocID="{49729F76-343D-447C-BC73-35E3DA786F85}" presName="sibTrans" presStyleCnt="0"/>
      <dgm:spPr/>
    </dgm:pt>
    <dgm:pt modelId="{6E893542-E948-4C05-8828-5FA6A625DA9F}" type="pres">
      <dgm:prSet presAssocID="{363DADB4-079E-432E-AB33-D17A0AD5045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F67B79-0B28-4F79-AB9C-22C40328A8D2}" type="pres">
      <dgm:prSet presAssocID="{3E18B69A-A0C6-4696-8DC0-E1F7AB5686BA}" presName="sibTrans" presStyleCnt="0"/>
      <dgm:spPr/>
    </dgm:pt>
    <dgm:pt modelId="{EAA6C390-FB7A-42AF-A642-86B64B774317}" type="pres">
      <dgm:prSet presAssocID="{CC13CEF3-F8BD-42F1-877B-4D41C46DAA3B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484FFA-3150-4758-AB03-48C4EA5D8E92}" type="presOf" srcId="{D3B60A0E-56FF-46B3-BBD7-E6193A9239C5}" destId="{EEDA664E-FAF7-41B9-8EF4-135FD4199F72}" srcOrd="0" destOrd="0" presId="urn:microsoft.com/office/officeart/2005/8/layout/hProcess9"/>
    <dgm:cxn modelId="{BC3360CB-831D-4068-94D2-29364185FE69}" srcId="{D3B60A0E-56FF-46B3-BBD7-E6193A9239C5}" destId="{363DADB4-079E-432E-AB33-D17A0AD50457}" srcOrd="2" destOrd="0" parTransId="{31AE86BF-06A3-4AC7-8E2E-221E301086CE}" sibTransId="{3E18B69A-A0C6-4696-8DC0-E1F7AB5686BA}"/>
    <dgm:cxn modelId="{262E8B45-58A0-4C66-8602-E53D4E697CE8}" type="presOf" srcId="{29F992D3-5CD0-478A-9C9E-9F59E8559E16}" destId="{D344FACA-9779-456B-9A5A-DD42B9FB5F56}" srcOrd="0" destOrd="0" presId="urn:microsoft.com/office/officeart/2005/8/layout/hProcess9"/>
    <dgm:cxn modelId="{94D80DBE-17CC-4D6A-81E0-C6F072B74079}" type="presOf" srcId="{CC13CEF3-F8BD-42F1-877B-4D41C46DAA3B}" destId="{EAA6C390-FB7A-42AF-A642-86B64B774317}" srcOrd="0" destOrd="0" presId="urn:microsoft.com/office/officeart/2005/8/layout/hProcess9"/>
    <dgm:cxn modelId="{0883F151-4222-4440-90A2-48F75288D765}" srcId="{D3B60A0E-56FF-46B3-BBD7-E6193A9239C5}" destId="{29F992D3-5CD0-478A-9C9E-9F59E8559E16}" srcOrd="1" destOrd="0" parTransId="{DD244D5E-DF83-4EB1-942F-464E30B85CE5}" sibTransId="{49729F76-343D-447C-BC73-35E3DA786F85}"/>
    <dgm:cxn modelId="{7B1595C2-B23C-458A-BEA4-ABE8EEC7D851}" srcId="{D3B60A0E-56FF-46B3-BBD7-E6193A9239C5}" destId="{10C302BD-035B-49C7-9415-BAE246793A00}" srcOrd="0" destOrd="0" parTransId="{499244A6-8AC3-4E13-8B99-23D6841452F8}" sibTransId="{44722594-036A-42DF-8C3A-04079669980F}"/>
    <dgm:cxn modelId="{AF6E7E51-8E32-4CC5-8814-3D7C434D11B3}" type="presOf" srcId="{10C302BD-035B-49C7-9415-BAE246793A00}" destId="{4F87BB65-8C89-4D66-92D3-E72F6A259FDD}" srcOrd="0" destOrd="0" presId="urn:microsoft.com/office/officeart/2005/8/layout/hProcess9"/>
    <dgm:cxn modelId="{0243E51A-B937-494F-893E-1A3C28F74407}" type="presOf" srcId="{363DADB4-079E-432E-AB33-D17A0AD50457}" destId="{6E893542-E948-4C05-8828-5FA6A625DA9F}" srcOrd="0" destOrd="0" presId="urn:microsoft.com/office/officeart/2005/8/layout/hProcess9"/>
    <dgm:cxn modelId="{F413431B-FA6F-46F4-AB55-268D1333796E}" srcId="{D3B60A0E-56FF-46B3-BBD7-E6193A9239C5}" destId="{CC13CEF3-F8BD-42F1-877B-4D41C46DAA3B}" srcOrd="3" destOrd="0" parTransId="{779781B8-C17A-4E94-9CB5-EBAA34A4C797}" sibTransId="{C9B0B0AA-0B5F-4411-97E2-7ADEDF47CD8B}"/>
    <dgm:cxn modelId="{C618F3E2-01DB-4917-ADFA-ECB9541FB0E8}" type="presParOf" srcId="{EEDA664E-FAF7-41B9-8EF4-135FD4199F72}" destId="{A259E793-803F-4AC6-B911-67DA8FF24BFC}" srcOrd="0" destOrd="0" presId="urn:microsoft.com/office/officeart/2005/8/layout/hProcess9"/>
    <dgm:cxn modelId="{82F0423F-63C9-4921-B815-327210F02AEA}" type="presParOf" srcId="{EEDA664E-FAF7-41B9-8EF4-135FD4199F72}" destId="{F78CC3B1-34D9-42F5-8F45-98D7F7F27941}" srcOrd="1" destOrd="0" presId="urn:microsoft.com/office/officeart/2005/8/layout/hProcess9"/>
    <dgm:cxn modelId="{58AEC4DC-96AB-4BB3-B0F9-844F2F474886}" type="presParOf" srcId="{F78CC3B1-34D9-42F5-8F45-98D7F7F27941}" destId="{4F87BB65-8C89-4D66-92D3-E72F6A259FDD}" srcOrd="0" destOrd="0" presId="urn:microsoft.com/office/officeart/2005/8/layout/hProcess9"/>
    <dgm:cxn modelId="{FBB3817D-014D-4C02-9380-720449DD91B2}" type="presParOf" srcId="{F78CC3B1-34D9-42F5-8F45-98D7F7F27941}" destId="{4E8BEA08-1568-49AF-9A26-6428D2F05895}" srcOrd="1" destOrd="0" presId="urn:microsoft.com/office/officeart/2005/8/layout/hProcess9"/>
    <dgm:cxn modelId="{D9D5A08C-EF35-43CC-9DC8-172ADA7F4114}" type="presParOf" srcId="{F78CC3B1-34D9-42F5-8F45-98D7F7F27941}" destId="{D344FACA-9779-456B-9A5A-DD42B9FB5F56}" srcOrd="2" destOrd="0" presId="urn:microsoft.com/office/officeart/2005/8/layout/hProcess9"/>
    <dgm:cxn modelId="{FCF27464-55D4-49EC-A806-0DD4BF6FAA15}" type="presParOf" srcId="{F78CC3B1-34D9-42F5-8F45-98D7F7F27941}" destId="{A6BDABD6-5909-467D-BA3B-7BAE7B72AE49}" srcOrd="3" destOrd="0" presId="urn:microsoft.com/office/officeart/2005/8/layout/hProcess9"/>
    <dgm:cxn modelId="{D7EA1E2C-5F59-40E4-BD41-B306CD6A697B}" type="presParOf" srcId="{F78CC3B1-34D9-42F5-8F45-98D7F7F27941}" destId="{6E893542-E948-4C05-8828-5FA6A625DA9F}" srcOrd="4" destOrd="0" presId="urn:microsoft.com/office/officeart/2005/8/layout/hProcess9"/>
    <dgm:cxn modelId="{5618DD1A-B0A4-469A-B1F1-38F01004A6D9}" type="presParOf" srcId="{F78CC3B1-34D9-42F5-8F45-98D7F7F27941}" destId="{A8F67B79-0B28-4F79-AB9C-22C40328A8D2}" srcOrd="5" destOrd="0" presId="urn:microsoft.com/office/officeart/2005/8/layout/hProcess9"/>
    <dgm:cxn modelId="{D279032B-75D1-4045-8C79-55DF81C92765}" type="presParOf" srcId="{F78CC3B1-34D9-42F5-8F45-98D7F7F27941}" destId="{EAA6C390-FB7A-42AF-A642-86B64B77431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59E793-803F-4AC6-B911-67DA8FF24BFC}">
      <dsp:nvSpPr>
        <dsp:cNvPr id="0" name=""/>
        <dsp:cNvSpPr/>
      </dsp:nvSpPr>
      <dsp:spPr>
        <a:xfrm>
          <a:off x="630065" y="3749407"/>
          <a:ext cx="7230053" cy="95298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87BB65-8C89-4D66-92D3-E72F6A259FDD}">
      <dsp:nvSpPr>
        <dsp:cNvPr id="0" name=""/>
        <dsp:cNvSpPr/>
      </dsp:nvSpPr>
      <dsp:spPr>
        <a:xfrm>
          <a:off x="4257" y="1633681"/>
          <a:ext cx="2047573" cy="217824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</a:rPr>
            <a:t>Rok 2008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Požadavek na hodnocení FEA v zákoně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Hodnoty ICER pro LP v systému neznámé</a:t>
          </a:r>
          <a:endParaRPr lang="cs-CZ" sz="1400" kern="1200" dirty="0"/>
        </a:p>
      </dsp:txBody>
      <dsp:txXfrm>
        <a:off x="104211" y="1733635"/>
        <a:ext cx="1847665" cy="1978334"/>
      </dsp:txXfrm>
    </dsp:sp>
    <dsp:sp modelId="{D344FACA-9779-456B-9A5A-DD42B9FB5F56}">
      <dsp:nvSpPr>
        <dsp:cNvPr id="0" name=""/>
        <dsp:cNvSpPr/>
      </dsp:nvSpPr>
      <dsp:spPr>
        <a:xfrm>
          <a:off x="2154209" y="1633681"/>
          <a:ext cx="2047573" cy="217824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Roky 2008–2013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Nastavování procesů posuzování FE analýz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Probíhající odborná diskuse nad výší hranice</a:t>
          </a:r>
          <a:endParaRPr lang="cs-CZ" sz="1400" kern="1200" dirty="0"/>
        </a:p>
      </dsp:txBody>
      <dsp:txXfrm>
        <a:off x="2254163" y="1733635"/>
        <a:ext cx="1847665" cy="1978334"/>
      </dsp:txXfrm>
    </dsp:sp>
    <dsp:sp modelId="{6E893542-E948-4C05-8828-5FA6A625DA9F}">
      <dsp:nvSpPr>
        <dsp:cNvPr id="0" name=""/>
        <dsp:cNvSpPr/>
      </dsp:nvSpPr>
      <dsp:spPr>
        <a:xfrm>
          <a:off x="4304161" y="1633681"/>
          <a:ext cx="2047573" cy="217824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/>
            <a:t>Roky 2013–2016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Vydání metodik, standardizace požadavků na kvalitu analýz</a:t>
          </a:r>
          <a:br>
            <a:rPr lang="cs-CZ" sz="1400" kern="1200" dirty="0" smtClean="0"/>
          </a:br>
          <a:r>
            <a:rPr lang="cs-CZ" sz="1400" kern="1200" dirty="0" smtClean="0"/>
            <a:t>Uplatňovaná hranice ve výši 3násobku HDP</a:t>
          </a:r>
          <a:br>
            <a:rPr lang="cs-CZ" sz="1400" kern="1200" dirty="0" smtClean="0"/>
          </a:br>
          <a:r>
            <a:rPr lang="cs-CZ" sz="1400" kern="1200" dirty="0" smtClean="0"/>
            <a:t>Reálně od cca 1,0 do 1,2 mil. Kč/QALY</a:t>
          </a:r>
          <a:endParaRPr lang="cs-CZ" sz="1400" kern="1200" dirty="0"/>
        </a:p>
      </dsp:txBody>
      <dsp:txXfrm>
        <a:off x="4404115" y="1733635"/>
        <a:ext cx="1847665" cy="1978334"/>
      </dsp:txXfrm>
    </dsp:sp>
    <dsp:sp modelId="{EAA6C390-FB7A-42AF-A642-86B64B774317}">
      <dsp:nvSpPr>
        <dsp:cNvPr id="0" name=""/>
        <dsp:cNvSpPr/>
      </dsp:nvSpPr>
      <dsp:spPr>
        <a:xfrm>
          <a:off x="6454114" y="1633681"/>
          <a:ext cx="2047573" cy="217824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tx1"/>
              </a:solidFill>
            </a:rPr>
            <a:t>Rok 2017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solidFill>
                <a:schemeClr val="tx1"/>
              </a:solidFill>
            </a:rPr>
            <a:t>Retrospektivní analýza poměrů nákladů a přínosů LP hrazených z prostředků </a:t>
          </a:r>
          <a:r>
            <a:rPr lang="cs-CZ" sz="1400" kern="1200" dirty="0" err="1" smtClean="0">
              <a:solidFill>
                <a:schemeClr val="tx1"/>
              </a:solidFill>
            </a:rPr>
            <a:t>v.z.p</a:t>
          </a:r>
          <a:r>
            <a:rPr lang="cs-CZ" sz="1400" kern="1200" dirty="0" smtClean="0">
              <a:solidFill>
                <a:schemeClr val="tx1"/>
              </a:solidFill>
            </a:rPr>
            <a:t>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solidFill>
                <a:schemeClr val="tx1"/>
              </a:solidFill>
            </a:rPr>
            <a:t>97 % standardních SŘ mělo ICER pod 3násobek HDP (1,2 mil.)</a:t>
          </a:r>
          <a:endParaRPr lang="cs-CZ" sz="1400" kern="1200" dirty="0">
            <a:solidFill>
              <a:schemeClr val="tx1"/>
            </a:solidFill>
          </a:endParaRPr>
        </a:p>
      </dsp:txBody>
      <dsp:txXfrm>
        <a:off x="6554068" y="1733635"/>
        <a:ext cx="1847665" cy="19783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3052965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202909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8239C78C-557A-42C5-8A92-695250ED426A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573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61C592D-CE39-4AB8-B574-8E5AA4CA7344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238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07C3C5D-E202-4C5C-917E-14AC4AE7474D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6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DE14305B-C318-4FC7-88D1-C2B5D72B2B62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4987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BD26B06C-2A23-42C5-9E93-34321A53A283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8338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C9D3A0AD-A529-42E1-ACCD-D91F404E9FDD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15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237BA14-930C-4B49-9997-136FB420715B}" type="datetime1">
              <a:rPr lang="cs-CZ" smtClean="0"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042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15.5.2017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A0C3F-A53A-44F8-8098-FD5DB09CC525}" type="datetime1">
              <a:rPr lang="cs-CZ" smtClean="0">
                <a:solidFill>
                  <a:schemeClr val="bg1"/>
                </a:solidFill>
              </a:rPr>
              <a:pPr/>
              <a:t>15.5.2017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 smtClean="0">
                <a:solidFill>
                  <a:schemeClr val="bg1"/>
                </a:solidFill>
              </a:rPr>
              <a:t>HRANICE OCHOTY PLATIT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2160000" y="3779999"/>
            <a:ext cx="6480000" cy="2214285"/>
          </a:xfrm>
        </p:spPr>
        <p:txBody>
          <a:bodyPr>
            <a:normAutofit/>
          </a:bodyPr>
          <a:lstStyle/>
          <a:p>
            <a:r>
              <a:rPr lang="cs-CZ" sz="2200" b="1" dirty="0" smtClean="0">
                <a:solidFill>
                  <a:schemeClr val="bg1"/>
                </a:solidFill>
              </a:rPr>
              <a:t>PharmDr. Matěj Haluska</a:t>
            </a:r>
          </a:p>
          <a:p>
            <a:r>
              <a:rPr lang="cs-CZ" sz="2200" b="1" dirty="0" smtClean="0">
                <a:solidFill>
                  <a:schemeClr val="bg1"/>
                </a:solidFill>
              </a:rPr>
              <a:t>Ing. Milan Vocelka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2200" dirty="0" smtClean="0">
                <a:solidFill>
                  <a:schemeClr val="bg1"/>
                </a:solidFill>
              </a:rPr>
              <a:t>Oddělení hodnocení zdravotnických technologií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Praha, 17. 5. 2017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sdělení prezentace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Zachování stávající rozhodovací praxe Ústavu v souvislosti s uplatňovanou hranicí ochoty platit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Úprava odůvodnění její výše v závislosti na rozhodovací praxi MZ ČR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31504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Hranice ochoty platit </a:t>
            </a:r>
            <a:r>
              <a:rPr lang="cs-CZ" dirty="0" smtClean="0"/>
              <a:t>(</a:t>
            </a:r>
            <a:r>
              <a:rPr lang="cs-CZ" dirty="0" err="1" smtClean="0"/>
              <a:t>ang</a:t>
            </a:r>
            <a:r>
              <a:rPr lang="cs-CZ" dirty="0" smtClean="0"/>
              <a:t>. </a:t>
            </a:r>
            <a:r>
              <a:rPr lang="cs-CZ" i="1" dirty="0" err="1" smtClean="0"/>
              <a:t>willingness</a:t>
            </a:r>
            <a:r>
              <a:rPr lang="cs-CZ" i="1" dirty="0" smtClean="0"/>
              <a:t> </a:t>
            </a:r>
            <a:r>
              <a:rPr lang="cs-CZ" i="1" dirty="0"/>
              <a:t>to </a:t>
            </a:r>
            <a:r>
              <a:rPr lang="cs-CZ" i="1" dirty="0" err="1"/>
              <a:t>pay</a:t>
            </a:r>
            <a:r>
              <a:rPr lang="cs-CZ" i="1" dirty="0"/>
              <a:t> </a:t>
            </a:r>
            <a:r>
              <a:rPr lang="cs-CZ" dirty="0"/>
              <a:t>– WTP) je termín, který ve farmakoekonomice kvantifikuje ochotu </a:t>
            </a:r>
            <a:r>
              <a:rPr lang="cs-CZ" dirty="0" smtClean="0"/>
              <a:t>platit </a:t>
            </a:r>
            <a:r>
              <a:rPr lang="cs-CZ" dirty="0"/>
              <a:t>za </a:t>
            </a:r>
            <a:r>
              <a:rPr lang="cs-CZ" dirty="0" smtClean="0"/>
              <a:t>získanou jednotku přínosu </a:t>
            </a:r>
            <a:r>
              <a:rPr lang="cs-CZ" dirty="0"/>
              <a:t>navíc (zpravidla QALY)</a:t>
            </a:r>
            <a:endParaRPr lang="cs-CZ" dirty="0" smtClean="0"/>
          </a:p>
          <a:p>
            <a:pPr lvl="1"/>
            <a:r>
              <a:rPr lang="cs-CZ" dirty="0" smtClean="0"/>
              <a:t>Tento </a:t>
            </a:r>
            <a:r>
              <a:rPr lang="cs-CZ" dirty="0"/>
              <a:t>nástroj umožňuje rozhodování, zda hodnocená intervence je v konkrétních podmínkách </a:t>
            </a:r>
            <a:r>
              <a:rPr lang="cs-CZ" dirty="0" smtClean="0"/>
              <a:t>nákladově </a:t>
            </a:r>
            <a:r>
              <a:rPr lang="cs-CZ" dirty="0"/>
              <a:t>efektivní či </a:t>
            </a:r>
            <a:r>
              <a:rPr lang="cs-CZ" dirty="0" smtClean="0"/>
              <a:t>nikoliv</a:t>
            </a:r>
          </a:p>
          <a:p>
            <a:pPr lvl="1"/>
            <a:r>
              <a:rPr lang="cs-CZ" dirty="0" smtClean="0"/>
              <a:t>Pomocí QALY je </a:t>
            </a:r>
            <a:r>
              <a:rPr lang="cs-CZ"/>
              <a:t>možné </a:t>
            </a:r>
            <a:r>
              <a:rPr lang="cs-CZ" smtClean="0"/>
              <a:t>porovnání výsledků analýz </a:t>
            </a:r>
            <a:r>
              <a:rPr lang="cs-CZ" dirty="0" smtClean="0"/>
              <a:t>napříč terapeutickými </a:t>
            </a:r>
            <a:r>
              <a:rPr lang="cs-CZ" dirty="0"/>
              <a:t>skupinami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36257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ybraná ustanovení zákona č. 48/1997 Sb., </a:t>
            </a:r>
            <a:br>
              <a:rPr lang="cs-CZ" dirty="0" smtClean="0"/>
            </a:br>
            <a:r>
              <a:rPr lang="cs-CZ" dirty="0" smtClean="0"/>
              <a:t>o veřejném zdravotním pojištění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§ 15 odst. 7 zákona č. 48/1997 Sb. </a:t>
            </a:r>
          </a:p>
          <a:p>
            <a:pPr lvl="1"/>
            <a:r>
              <a:rPr lang="cs-CZ" dirty="0" smtClean="0"/>
              <a:t>Definuje účelnou terapeutickou intervenci</a:t>
            </a:r>
          </a:p>
          <a:p>
            <a:r>
              <a:rPr lang="cs-CZ" b="1" dirty="0" smtClean="0"/>
              <a:t>§ 15 odst. 8 zákona č. 48/1997 Sb. </a:t>
            </a:r>
          </a:p>
          <a:p>
            <a:pPr lvl="1"/>
            <a:r>
              <a:rPr lang="cs-CZ" b="1" dirty="0" smtClean="0"/>
              <a:t>Definuje nákladovou efektivitu</a:t>
            </a:r>
            <a:r>
              <a:rPr lang="cs-CZ" dirty="0" smtClean="0"/>
              <a:t>, parametry přínosu, komparátor a situace, kdy je hodnocení nákladové efektivity vyžadováno </a:t>
            </a:r>
          </a:p>
          <a:p>
            <a:r>
              <a:rPr lang="cs-CZ" dirty="0" smtClean="0"/>
              <a:t>§ 39b odst. 2 písm. c) </a:t>
            </a:r>
            <a:r>
              <a:rPr lang="cs-CZ" dirty="0"/>
              <a:t>zákona č. 48/1997 </a:t>
            </a:r>
            <a:r>
              <a:rPr lang="cs-CZ" dirty="0" smtClean="0"/>
              <a:t>Sb.</a:t>
            </a:r>
          </a:p>
          <a:p>
            <a:pPr lvl="1"/>
            <a:r>
              <a:rPr lang="cs-CZ" dirty="0" smtClean="0"/>
              <a:t>Definuje požadavek na předkládání farmakoekonomických analýz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Účelná terapeutická intervence (§ 15 odst. 7)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„… Účelnou terapeutickou intervencí se rozumí zdravotní služby poskytované k prevenci nebo léčbě onemocnění za účelem dosažení co nejúčinnější a nejbezpečnější léčby </a:t>
            </a:r>
            <a:r>
              <a:rPr lang="cs-CZ" b="1" dirty="0" smtClean="0"/>
              <a:t>při zachování nákladové efektivity.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6000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Nákladová efektivita (§ 15 odst. 8)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„Nákladovou efektivitou se rozumí určení poměru mezi náklady a přínosy spojenými s použitím léčivého přípravku…“ </a:t>
            </a:r>
          </a:p>
          <a:p>
            <a:r>
              <a:rPr lang="cs-CZ" dirty="0" smtClean="0"/>
              <a:t>„Nákladově efektivní jsou takové postupy,</a:t>
            </a:r>
          </a:p>
          <a:p>
            <a:pPr lvl="1"/>
            <a:r>
              <a:rPr lang="cs-CZ" dirty="0" smtClean="0"/>
              <a:t>a) které při srovnatelných nákladech přinášejí stejný nebo vyšší terapeutický účinek…, </a:t>
            </a:r>
          </a:p>
          <a:p>
            <a:pPr lvl="1"/>
            <a:r>
              <a:rPr lang="cs-CZ" dirty="0" smtClean="0"/>
              <a:t>b) nebo které při alespoň srovnatelném účinku znamenají nižší celkové náklady…, </a:t>
            </a:r>
          </a:p>
          <a:p>
            <a:pPr lvl="1"/>
            <a:r>
              <a:rPr lang="cs-CZ" b="1" dirty="0" smtClean="0"/>
              <a:t>c) nebo při vyšších nákladech a vyšším terapeutickém účinku je tento poměr srovnatelný s jinými terapeutickými postupy hrazenými z prostředků zdravotního pojištění</a:t>
            </a:r>
            <a:r>
              <a:rPr lang="cs-CZ" dirty="0" smtClean="0"/>
              <a:t>. …“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99709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Rozhodnutí Ministerstva zdravotnictví ČR </a:t>
            </a:r>
            <a:r>
              <a:rPr lang="cs-CZ" b="0" dirty="0" smtClean="0"/>
              <a:t>MZDR8079/2015-3/FAR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Odvolání Svazu zdravotních pojišťoven (SZP) proti rozhodnutí Ústavu ze dne 9.1.2015 ve správním řízení vedeném pod </a:t>
            </a:r>
            <a:r>
              <a:rPr lang="cs-CZ" dirty="0" err="1" smtClean="0"/>
              <a:t>sp</a:t>
            </a:r>
            <a:r>
              <a:rPr lang="cs-CZ" dirty="0" smtClean="0"/>
              <a:t>. zn. SUKLS95804/2014</a:t>
            </a:r>
          </a:p>
          <a:p>
            <a:r>
              <a:rPr lang="cs-CZ" dirty="0" smtClean="0"/>
              <a:t>Žádost o </a:t>
            </a:r>
            <a:r>
              <a:rPr lang="cs-CZ" dirty="0"/>
              <a:t>změnu výše a podmínek úhrady léčivých </a:t>
            </a:r>
            <a:r>
              <a:rPr lang="cs-CZ" dirty="0" smtClean="0"/>
              <a:t>přípravků LEVACT 2,5 MG/ML (</a:t>
            </a:r>
            <a:r>
              <a:rPr lang="cs-CZ" dirty="0" err="1" smtClean="0"/>
              <a:t>bendamustin</a:t>
            </a:r>
            <a:r>
              <a:rPr lang="cs-CZ" dirty="0" smtClean="0"/>
              <a:t>)</a:t>
            </a:r>
          </a:p>
          <a:p>
            <a:r>
              <a:rPr lang="cs-CZ" dirty="0" smtClean="0"/>
              <a:t>K hodnotě  ICER 31 086 Kč/QALY Ústav konstatoval</a:t>
            </a:r>
          </a:p>
          <a:p>
            <a:pPr lvl="1"/>
            <a:r>
              <a:rPr lang="cs-CZ" dirty="0" smtClean="0"/>
              <a:t>nepřekročila hranici </a:t>
            </a:r>
            <a:r>
              <a:rPr lang="cs-CZ" b="1" dirty="0" smtClean="0"/>
              <a:t>jednonásobku HDP/obyvatele</a:t>
            </a:r>
            <a:r>
              <a:rPr lang="cs-CZ" dirty="0" smtClean="0"/>
              <a:t>, a proto lze použití </a:t>
            </a:r>
            <a:r>
              <a:rPr lang="cs-CZ" dirty="0" err="1" smtClean="0"/>
              <a:t>bendamustinu</a:t>
            </a:r>
            <a:r>
              <a:rPr lang="cs-CZ" dirty="0" smtClean="0"/>
              <a:t> v předmětné indikaci považovat </a:t>
            </a:r>
            <a:r>
              <a:rPr lang="cs-CZ" b="1" dirty="0" smtClean="0"/>
              <a:t>v souladu s metodikou WHO za vysoce nákladově efektivní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00724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Rozhodnutí Ministerstva zdravotnictví ČR </a:t>
            </a:r>
            <a:r>
              <a:rPr lang="cs-CZ" b="0" dirty="0"/>
              <a:t>MZDR8079/2015-3/FAR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„Odvolatel SZP namítá, že </a:t>
            </a:r>
            <a:r>
              <a:rPr lang="cs-CZ" b="1" i="1" dirty="0" smtClean="0"/>
              <a:t>Ústav používá parametr hranice ochoty platit v podobě nárůstu nákladů na předmětnou terapii </a:t>
            </a:r>
            <a:r>
              <a:rPr lang="cs-CZ" b="1" i="1" dirty="0" err="1" smtClean="0"/>
              <a:t>bendamustinem</a:t>
            </a:r>
            <a:r>
              <a:rPr lang="cs-CZ" b="1" i="1" dirty="0" smtClean="0"/>
              <a:t> v jeho nové indikaci k výši HDP na obyvatele</a:t>
            </a:r>
            <a:r>
              <a:rPr lang="cs-CZ" i="1" dirty="0" smtClean="0"/>
              <a:t>, byť orientačně, ačkoliv v ČR nebyla stanovena hranice ochoty platit“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dirty="0" smtClean="0"/>
              <a:t>(str. 17 odst. 6)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4855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Rozhodnutí Ministerstva zdravotnictví ČR </a:t>
            </a:r>
            <a:r>
              <a:rPr lang="cs-CZ" b="0" dirty="0"/>
              <a:t>MZDR8079/2015-3/FAR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i="1" dirty="0" smtClean="0"/>
              <a:t>„K tomu odvolací orgán uvádí, že </a:t>
            </a:r>
            <a:r>
              <a:rPr lang="cs-CZ" b="1" i="1" dirty="0" smtClean="0"/>
              <a:t>pevná hranice </a:t>
            </a:r>
            <a:r>
              <a:rPr lang="cs-CZ" i="1" dirty="0" smtClean="0"/>
              <a:t>ochoty platit daná vztahem nárůstu nákladů na novou terapii </a:t>
            </a:r>
            <a:r>
              <a:rPr lang="cs-CZ" b="1" i="1" dirty="0" smtClean="0"/>
              <a:t>k výši HDP </a:t>
            </a:r>
            <a:r>
              <a:rPr lang="cs-CZ" i="1" dirty="0" smtClean="0"/>
              <a:t>na obyvatele </a:t>
            </a:r>
            <a:r>
              <a:rPr lang="cs-CZ" b="1" i="1" dirty="0" smtClean="0"/>
              <a:t>nebyla v ČR žádným právním předpisem stanovena</a:t>
            </a:r>
            <a:r>
              <a:rPr lang="cs-CZ" i="1" dirty="0" smtClean="0"/>
              <a:t>.“ </a:t>
            </a:r>
          </a:p>
          <a:p>
            <a:r>
              <a:rPr lang="cs-CZ" i="1" dirty="0" smtClean="0"/>
              <a:t>„Z </a:t>
            </a:r>
            <a:r>
              <a:rPr lang="cs-CZ" i="1" dirty="0"/>
              <a:t>argumentace Ústavu ve vztahu k hranici ochoty platit nelze dovozovat, že napadené rozhodnutí není v souladu s právními předpisy, neboť tento parametr není v právních předpisech uveden</a:t>
            </a:r>
            <a:r>
              <a:rPr lang="cs-CZ" i="1" dirty="0" smtClean="0"/>
              <a:t>.“ </a:t>
            </a:r>
          </a:p>
          <a:p>
            <a:pPr marL="0" indent="0">
              <a:buNone/>
            </a:pPr>
            <a:r>
              <a:rPr lang="cs-CZ" i="1" dirty="0" smtClean="0"/>
              <a:t>    </a:t>
            </a:r>
            <a:r>
              <a:rPr lang="cs-CZ" dirty="0" smtClean="0"/>
              <a:t>(str. 18 odst. 2)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4199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Rozhodnutí Ministerstva zdravotnictví ČR </a:t>
            </a:r>
            <a:r>
              <a:rPr lang="cs-CZ" b="0" dirty="0"/>
              <a:t>MZDR8079/2015-3/FAR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i="1" dirty="0" smtClean="0"/>
              <a:t>„Ustanovení </a:t>
            </a:r>
            <a:r>
              <a:rPr lang="cs-CZ" i="1" dirty="0"/>
              <a:t>§ 15 odst. 8 zákona </a:t>
            </a:r>
            <a:r>
              <a:rPr lang="cs-CZ" i="1" dirty="0" smtClean="0"/>
              <a:t>48/1997 </a:t>
            </a:r>
            <a:r>
              <a:rPr lang="cs-CZ" i="1" dirty="0"/>
              <a:t>Sb. </a:t>
            </a:r>
            <a:r>
              <a:rPr lang="cs-CZ" i="1" dirty="0" smtClean="0"/>
              <a:t>umožňuje uznat za nákladově efektivní postupy také takové léčebné postupy, které při vyšších nákladech a vyšším terapeutickém účinku mají tento </a:t>
            </a:r>
            <a:r>
              <a:rPr lang="cs-CZ" b="1" i="1" dirty="0" smtClean="0"/>
              <a:t>poměr srovnatelný s jinými terapeutickými postupy hrazenými z prostředků veřejného zdravotního pojištění.“</a:t>
            </a:r>
          </a:p>
          <a:p>
            <a:pPr marL="0" indent="0">
              <a:buNone/>
            </a:pPr>
            <a:r>
              <a:rPr lang="cs-CZ" i="1" dirty="0"/>
              <a:t> </a:t>
            </a:r>
            <a:r>
              <a:rPr lang="cs-CZ" i="1" dirty="0" smtClean="0"/>
              <a:t>    </a:t>
            </a:r>
            <a:r>
              <a:rPr lang="cs-CZ" dirty="0" smtClean="0"/>
              <a:t>(</a:t>
            </a:r>
            <a:r>
              <a:rPr lang="cs-CZ" dirty="0"/>
              <a:t>str. 18 odst. 2)</a:t>
            </a:r>
            <a:endParaRPr lang="cs-CZ" b="1" i="1" dirty="0" smtClean="0"/>
          </a:p>
          <a:p>
            <a:pPr marL="0" indent="0">
              <a:buNone/>
            </a:pPr>
            <a:r>
              <a:rPr lang="cs-CZ" b="1" i="1" dirty="0"/>
              <a:t> </a:t>
            </a:r>
            <a:r>
              <a:rPr lang="cs-CZ" b="1" i="1" dirty="0" smtClean="0"/>
              <a:t>   </a:t>
            </a:r>
            <a:endParaRPr lang="cs-CZ" b="1" i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752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Rozhodnutí Ministerstva zdravotnictví ČR </a:t>
            </a:r>
            <a:r>
              <a:rPr lang="cs-CZ" b="0" dirty="0"/>
              <a:t>MZDR8079/2015-3/FAR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i="1" dirty="0" smtClean="0"/>
              <a:t>„Napadené rozhodnutí </a:t>
            </a:r>
            <a:r>
              <a:rPr lang="cs-CZ" b="1" i="1" dirty="0" smtClean="0"/>
              <a:t>neuvádí pro porovnání žádný jiný konkrétní terapeutický postup hrazený z prostředků veřejného zdravotního pojištění, který má poměr inkrementálních nákladů a přínosů srovnatelný s předmětnou terapeutickou intervencí, jak požaduje ustanovení § 15 odst. 8 zákona o veřejném zdravotním pojištění</a:t>
            </a:r>
            <a:r>
              <a:rPr lang="cs-CZ" i="1" dirty="0" smtClean="0"/>
              <a:t>. Bez toho však nelze posoudit, zda léčivé přípravky splňují všechny zákonné podmínky nákladové efektivity v nově hrazené indikaci. …“</a:t>
            </a:r>
          </a:p>
          <a:p>
            <a:pPr marL="0" indent="0">
              <a:buNone/>
            </a:pPr>
            <a:r>
              <a:rPr lang="cs-CZ" dirty="0" smtClean="0"/>
              <a:t>    (str. 18 odst. 4)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6131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Rozhodnutí Ministerstva zdravotnictví ČR </a:t>
            </a:r>
            <a:r>
              <a:rPr lang="cs-CZ" b="0" dirty="0"/>
              <a:t>MZDR8079/2015-3/FAR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„</a:t>
            </a:r>
            <a:r>
              <a:rPr lang="cs-CZ" b="1" i="1" dirty="0" smtClean="0"/>
              <a:t>Rozhodnutí </a:t>
            </a:r>
            <a:r>
              <a:rPr lang="cs-CZ" b="1" i="1" dirty="0"/>
              <a:t>je tak nepřezkoumatelné z důvodu nedostatečného odůvodnění a odvolacímu orgánu nezbývá než jej zrušit a věc vrátit k novému </a:t>
            </a:r>
            <a:r>
              <a:rPr lang="cs-CZ" b="1" i="1" dirty="0" smtClean="0"/>
              <a:t>projednání.“</a:t>
            </a:r>
          </a:p>
          <a:p>
            <a:pPr marL="0" indent="0">
              <a:buNone/>
            </a:pPr>
            <a:r>
              <a:rPr lang="cs-CZ" dirty="0" smtClean="0"/>
              <a:t>    (str. 19 odst. 1)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4811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Hranice chronologicky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8076703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82441"/>
              </p:ext>
            </p:extLst>
          </p:nvPr>
        </p:nvGraphicFramePr>
        <p:xfrm>
          <a:off x="386534" y="863714"/>
          <a:ext cx="8505945" cy="54456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situace kolem hranice v čase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2471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Analýza rozhodnutí SÚKL 2013-2017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144537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Metodika – výběr SŘ k lednu 2017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Pravomocně rozhodnutá SŘ zahájená od r. 2013 evidovaná na FEA: 155</a:t>
            </a:r>
          </a:p>
          <a:p>
            <a:r>
              <a:rPr lang="cs-CZ" sz="2400" dirty="0" smtClean="0"/>
              <a:t>Trvalá úhrada VILP nebo </a:t>
            </a:r>
            <a:r>
              <a:rPr lang="cs-CZ" sz="2400" dirty="0" err="1" smtClean="0"/>
              <a:t>neVILP</a:t>
            </a:r>
            <a:r>
              <a:rPr lang="cs-CZ" sz="2400" dirty="0" smtClean="0"/>
              <a:t>: 132</a:t>
            </a:r>
          </a:p>
          <a:p>
            <a:r>
              <a:rPr lang="cs-CZ" sz="2400" dirty="0" smtClean="0"/>
              <a:t>SŘ, kde nebyla vzata žádost zpět: 117</a:t>
            </a:r>
          </a:p>
          <a:p>
            <a:r>
              <a:rPr lang="cs-CZ" sz="2400" dirty="0" smtClean="0"/>
              <a:t>SŘ, kde se byly známy údaje o dohodách/slevách: 105</a:t>
            </a:r>
          </a:p>
          <a:p>
            <a:r>
              <a:rPr lang="cs-CZ" sz="2400" dirty="0" smtClean="0"/>
              <a:t>SŘ, kde se hodnotila ANE (nezařazené do RS, aj.): 84</a:t>
            </a:r>
          </a:p>
          <a:p>
            <a:r>
              <a:rPr lang="cs-CZ" sz="2400" dirty="0" smtClean="0"/>
              <a:t>SŘ, ve kterých ANE vyhovovala kvalitou: 73</a:t>
            </a:r>
          </a:p>
          <a:p>
            <a:r>
              <a:rPr lang="cs-CZ" sz="2400" dirty="0" smtClean="0"/>
              <a:t>SŘ, ve kterých byla ANE typu CUA nebo CMA: 71</a:t>
            </a:r>
          </a:p>
          <a:p>
            <a:r>
              <a:rPr lang="cs-CZ" sz="2400" dirty="0" smtClean="0"/>
              <a:t>SŘ, ve kterých nebylo hodnoceno </a:t>
            </a:r>
            <a:r>
              <a:rPr lang="cs-CZ" sz="2400" smtClean="0"/>
              <a:t>více kritérií: 65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44630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720080"/>
          </a:xfrm>
        </p:spPr>
        <p:txBody>
          <a:bodyPr>
            <a:normAutofit/>
          </a:bodyPr>
          <a:lstStyle/>
          <a:p>
            <a:r>
              <a:rPr lang="cs-CZ" dirty="0" smtClean="0"/>
              <a:t>Charakteristika SŘ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/>
          <a:lstStyle/>
          <a:p>
            <a:r>
              <a:rPr lang="cs-CZ" dirty="0" smtClean="0"/>
              <a:t>ISŘ vs. RSŘ: 68 vs. 4</a:t>
            </a:r>
          </a:p>
          <a:p>
            <a:r>
              <a:rPr lang="cs-CZ" dirty="0" smtClean="0"/>
              <a:t>CUA vs. CMA: 48 vs. 23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7126506"/>
              </p:ext>
            </p:extLst>
          </p:nvPr>
        </p:nvGraphicFramePr>
        <p:xfrm>
          <a:off x="5022050" y="2438890"/>
          <a:ext cx="3690410" cy="3901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70330"/>
                <a:gridCol w="72008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 smtClean="0">
                          <a:effectLst/>
                        </a:rPr>
                        <a:t>Indikace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 smtClean="0">
                          <a:effectLst/>
                        </a:rPr>
                        <a:t>Počet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HIV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12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CHOPN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6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DM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6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HCV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 err="1" smtClean="0">
                          <a:effectLst/>
                        </a:rPr>
                        <a:t>Hematoonko</a:t>
                      </a:r>
                      <a:r>
                        <a:rPr lang="cs-CZ" sz="1600" u="none" strike="noStrike" baseline="0" dirty="0" smtClean="0">
                          <a:effectLst/>
                        </a:rPr>
                        <a:t> (</a:t>
                      </a:r>
                      <a:r>
                        <a:rPr lang="cs-CZ" sz="1600" u="none" strike="noStrike" dirty="0" smtClean="0">
                          <a:effectLst/>
                        </a:rPr>
                        <a:t>MDS</a:t>
                      </a:r>
                      <a:r>
                        <a:rPr lang="cs-CZ" sz="1600" u="none" strike="noStrike" dirty="0">
                          <a:effectLst/>
                        </a:rPr>
                        <a:t>, NHL, MM, </a:t>
                      </a:r>
                      <a:r>
                        <a:rPr lang="cs-CZ" sz="1600" u="none" strike="noStrike" dirty="0" smtClean="0">
                          <a:effectLst/>
                        </a:rPr>
                        <a:t>CLL)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5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Oftalmologie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4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 smtClean="0">
                          <a:effectLst/>
                        </a:rPr>
                        <a:t>Renální karcinom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Psoriáza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 smtClean="0">
                          <a:effectLst/>
                        </a:rPr>
                        <a:t>Jiné</a:t>
                      </a:r>
                      <a:r>
                        <a:rPr lang="cs-CZ" sz="1600" u="none" strike="noStrike" baseline="0" dirty="0" smtClean="0">
                          <a:effectLst/>
                        </a:rPr>
                        <a:t> i</a:t>
                      </a:r>
                      <a:r>
                        <a:rPr lang="cs-CZ" sz="1600" u="none" strike="noStrike" dirty="0" smtClean="0">
                          <a:effectLst/>
                        </a:rPr>
                        <a:t>nfekce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Karcinomy žaludku, ovária, plic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3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Rejekce štěpu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Karcinom prostaty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Astma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Hyperaktivní moč. měchýř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>
                          <a:effectLst/>
                        </a:rPr>
                        <a:t>2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Ostatní</a:t>
                      </a:r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600" u="none" strike="noStrike" dirty="0">
                          <a:effectLst/>
                        </a:rPr>
                        <a:t>13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894226"/>
              </p:ext>
            </p:extLst>
          </p:nvPr>
        </p:nvGraphicFramePr>
        <p:xfrm>
          <a:off x="1511660" y="3068960"/>
          <a:ext cx="3240360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16477"/>
                <a:gridCol w="561445"/>
                <a:gridCol w="762438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Skupina ATC1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Počet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Podíl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A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10%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B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G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H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J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19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26%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 dirty="0">
                          <a:effectLst/>
                        </a:rPr>
                        <a:t>L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21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29%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M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N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R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14%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S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7%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u="none" strike="noStrike">
                          <a:effectLst/>
                        </a:rPr>
                        <a:t>Celkem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 smtClean="0">
                          <a:effectLst/>
                        </a:rPr>
                        <a:t>100%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2515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900100"/>
          </a:xfrm>
        </p:spPr>
        <p:txBody>
          <a:bodyPr/>
          <a:lstStyle/>
          <a:p>
            <a:r>
              <a:rPr lang="cs-CZ" dirty="0" smtClean="0"/>
              <a:t>Struktura výsledků (bez SŘ s více kritérii)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595605"/>
              </p:ext>
            </p:extLst>
          </p:nvPr>
        </p:nvGraphicFramePr>
        <p:xfrm>
          <a:off x="296525" y="2483895"/>
          <a:ext cx="3002995" cy="2438400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2198621"/>
                <a:gridCol w="804374"/>
              </a:tblGrid>
              <a:tr h="52369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 smtClean="0">
                          <a:effectLst/>
                        </a:rPr>
                        <a:t>Výsledek</a:t>
                      </a:r>
                      <a:br>
                        <a:rPr lang="cs-CZ" sz="2000" u="none" strike="noStrike" dirty="0" smtClean="0">
                          <a:effectLst/>
                        </a:rPr>
                      </a:br>
                      <a:r>
                        <a:rPr lang="cs-CZ" sz="2000" u="none" strike="noStrike" dirty="0" smtClean="0">
                          <a:effectLst/>
                        </a:rPr>
                        <a:t>v tisících</a:t>
                      </a:r>
                      <a:r>
                        <a:rPr lang="cs-CZ" sz="2000" u="none" strike="noStrike" baseline="0" dirty="0" smtClean="0">
                          <a:effectLst/>
                        </a:rPr>
                        <a:t> Kč/QALY</a:t>
                      </a:r>
                      <a:endParaRPr lang="cs-CZ" sz="2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 smtClean="0">
                          <a:effectLst/>
                        </a:rPr>
                        <a:t>Počet</a:t>
                      </a:r>
                      <a:endParaRPr lang="cs-CZ" sz="2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&lt;</a:t>
                      </a:r>
                      <a:r>
                        <a:rPr lang="cs-CZ" sz="2000" u="none" strike="noStrike" dirty="0" smtClean="0">
                          <a:effectLst/>
                        </a:rPr>
                        <a:t>0*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35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0 – 299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>
                          <a:effectLst/>
                        </a:rPr>
                        <a:t>5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300 – 599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>
                          <a:effectLst/>
                        </a:rPr>
                        <a:t>12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600 – 899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6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900 – 1 200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6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&gt;</a:t>
                      </a:r>
                      <a:r>
                        <a:rPr lang="cs-CZ" sz="2000" u="none" strike="noStrike" baseline="0" dirty="0" smtClean="0">
                          <a:effectLst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1200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 smtClean="0">
                          <a:effectLst/>
                        </a:rPr>
                        <a:t>1**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54214" y="5466130"/>
            <a:ext cx="640305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 včetně dominantních a náklady šetřících výsledků (CMA)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** představeny 2 scénáře, použit horší výsledek</a:t>
            </a: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2662193"/>
              </p:ext>
            </p:extLst>
          </p:nvPr>
        </p:nvGraphicFramePr>
        <p:xfrm>
          <a:off x="3626894" y="2213865"/>
          <a:ext cx="5265585" cy="3195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537808" y="1763815"/>
            <a:ext cx="839967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Nákladově efektivní terapeutické postupy dle § 15 odst. 8 části věty </a:t>
            </a:r>
            <a:r>
              <a:rPr lang="cs-CZ" sz="24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a), b), c) </a:t>
            </a: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viz </a:t>
            </a:r>
            <a:r>
              <a:rPr lang="cs-CZ" sz="2400" kern="1200" baseline="30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slide</a:t>
            </a: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č. 6 </a:t>
            </a:r>
          </a:p>
        </p:txBody>
      </p:sp>
    </p:spTree>
    <p:extLst>
      <p:ext uri="{BB962C8B-B14F-4D97-AF65-F5344CB8AC3E}">
        <p14:creationId xmlns:p14="http://schemas.microsoft.com/office/powerpoint/2010/main" val="39941762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900100"/>
          </a:xfrm>
        </p:spPr>
        <p:txBody>
          <a:bodyPr/>
          <a:lstStyle/>
          <a:p>
            <a:r>
              <a:rPr lang="cs-CZ" dirty="0" smtClean="0"/>
              <a:t>Struktura výsledků (bez SŘ s více kritérii)</a:t>
            </a:r>
            <a:endParaRPr lang="cs-CZ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2072905"/>
              </p:ext>
            </p:extLst>
          </p:nvPr>
        </p:nvGraphicFramePr>
        <p:xfrm>
          <a:off x="296525" y="2483895"/>
          <a:ext cx="3002995" cy="2438400"/>
        </p:xfrm>
        <a:graphic>
          <a:graphicData uri="http://schemas.openxmlformats.org/drawingml/2006/table">
            <a:tbl>
              <a:tblPr>
                <a:tableStyleId>{7E9639D4-E3E2-4D34-9284-5A2195B3D0D7}</a:tableStyleId>
              </a:tblPr>
              <a:tblGrid>
                <a:gridCol w="2198621"/>
                <a:gridCol w="804374"/>
              </a:tblGrid>
              <a:tr h="523695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 smtClean="0">
                          <a:effectLst/>
                        </a:rPr>
                        <a:t>Výsledek</a:t>
                      </a:r>
                      <a:br>
                        <a:rPr lang="cs-CZ" sz="2000" u="none" strike="noStrike" dirty="0" smtClean="0">
                          <a:effectLst/>
                        </a:rPr>
                      </a:br>
                      <a:r>
                        <a:rPr lang="cs-CZ" sz="2000" u="none" strike="noStrike" dirty="0" smtClean="0">
                          <a:effectLst/>
                        </a:rPr>
                        <a:t>v tisících</a:t>
                      </a:r>
                      <a:r>
                        <a:rPr lang="cs-CZ" sz="2000" u="none" strike="noStrike" baseline="0" dirty="0" smtClean="0">
                          <a:effectLst/>
                        </a:rPr>
                        <a:t> Kč/QALY</a:t>
                      </a:r>
                      <a:endParaRPr lang="cs-CZ" sz="2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 smtClean="0">
                          <a:effectLst/>
                        </a:rPr>
                        <a:t>Počet</a:t>
                      </a:r>
                      <a:endParaRPr lang="cs-CZ" sz="20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>
                          <a:effectLst/>
                        </a:rPr>
                        <a:t>&lt;</a:t>
                      </a:r>
                      <a:r>
                        <a:rPr lang="cs-CZ" sz="2000" u="none" strike="noStrike" dirty="0" smtClean="0">
                          <a:effectLst/>
                        </a:rPr>
                        <a:t>0*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</a:rPr>
                        <a:t>-</a:t>
                      </a:r>
                      <a:endParaRPr lang="cs-CZ" sz="20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0 – 299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>
                          <a:effectLst/>
                        </a:rPr>
                        <a:t>5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300 – 599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>
                          <a:effectLst/>
                        </a:rPr>
                        <a:t>12</a:t>
                      </a:r>
                      <a:endParaRPr lang="cs-CZ" sz="20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600 – 899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6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900 – 1 200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>
                          <a:effectLst/>
                        </a:rPr>
                        <a:t>6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27275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u="none" strike="noStrike" dirty="0" smtClean="0">
                          <a:effectLst/>
                        </a:rPr>
                        <a:t>&gt;</a:t>
                      </a:r>
                      <a:r>
                        <a:rPr lang="cs-CZ" sz="2000" u="none" strike="noStrike" baseline="0" dirty="0" smtClean="0">
                          <a:effectLst/>
                        </a:rPr>
                        <a:t> </a:t>
                      </a:r>
                      <a:r>
                        <a:rPr lang="cs-CZ" sz="2000" u="none" strike="noStrike" dirty="0" smtClean="0">
                          <a:effectLst/>
                        </a:rPr>
                        <a:t>1200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u="none" strike="noStrike" dirty="0" smtClean="0">
                          <a:effectLst/>
                        </a:rPr>
                        <a:t>1**</a:t>
                      </a:r>
                      <a:endParaRPr lang="cs-CZ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8766910"/>
              </p:ext>
            </p:extLst>
          </p:nvPr>
        </p:nvGraphicFramePr>
        <p:xfrm>
          <a:off x="3626894" y="2213865"/>
          <a:ext cx="5265585" cy="3195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537808" y="1763815"/>
            <a:ext cx="839967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Nákladově efektivní terapeutické postupy dle § 15 odst. 8 části věty </a:t>
            </a:r>
            <a:r>
              <a:rPr lang="cs-CZ" sz="2400" b="1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c)</a:t>
            </a: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viz </a:t>
            </a:r>
            <a:r>
              <a:rPr lang="cs-CZ" sz="2400" kern="1200" baseline="30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slide</a:t>
            </a: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č. 6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54214" y="5466130"/>
            <a:ext cx="640305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 včetně dominantních a náklady šetřících výsledků (CMA)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400" kern="1200" baseline="30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** představeny 2 scénáře, použit horší výsledek</a:t>
            </a:r>
          </a:p>
        </p:txBody>
      </p:sp>
    </p:spTree>
    <p:extLst>
      <p:ext uri="{BB962C8B-B14F-4D97-AF65-F5344CB8AC3E}">
        <p14:creationId xmlns:p14="http://schemas.microsoft.com/office/powerpoint/2010/main" val="14415064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585065"/>
          </a:xfrm>
        </p:spPr>
        <p:txBody>
          <a:bodyPr/>
          <a:lstStyle/>
          <a:p>
            <a:r>
              <a:rPr lang="cs-CZ" dirty="0" smtClean="0"/>
              <a:t>Více kritérií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83796"/>
            <a:ext cx="8229600" cy="3330370"/>
          </a:xfrm>
        </p:spPr>
        <p:txBody>
          <a:bodyPr>
            <a:normAutofit/>
          </a:bodyPr>
          <a:lstStyle/>
          <a:p>
            <a:r>
              <a:rPr lang="cs-CZ" dirty="0" smtClean="0"/>
              <a:t>Zohledňují se pouze ve výjimečných situacích a při nepříznivé nákladové efektivitě</a:t>
            </a:r>
          </a:p>
          <a:p>
            <a:r>
              <a:rPr lang="cs-CZ" dirty="0" smtClean="0"/>
              <a:t>Nelze chápat pouze jako počet „pro a proti“, ale je třeba zohlednit konkrétní skutečnosti – výše ICER, dopadu, síla důkazů, klinická potřeba, aj.</a:t>
            </a:r>
          </a:p>
          <a:p>
            <a:r>
              <a:rPr lang="cs-CZ" dirty="0" smtClean="0"/>
              <a:t>Zohledněno u 6 analyzovaných pozitivních SŘ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36029"/>
              </p:ext>
            </p:extLst>
          </p:nvPr>
        </p:nvGraphicFramePr>
        <p:xfrm>
          <a:off x="341534" y="4959171"/>
          <a:ext cx="8505938" cy="12151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5134"/>
                <a:gridCol w="1215134"/>
                <a:gridCol w="1215134"/>
                <a:gridCol w="1260139"/>
                <a:gridCol w="1170129"/>
                <a:gridCol w="1215134"/>
                <a:gridCol w="1215134"/>
              </a:tblGrid>
              <a:tr h="73022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effectLst/>
                        </a:rPr>
                        <a:t>Závažnost onemocnění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effectLst/>
                        </a:rPr>
                        <a:t>Přínosy v léčbě/VILP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effectLst/>
                        </a:rPr>
                        <a:t>Bezpečnost léčby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 smtClean="0">
                          <a:effectLst/>
                        </a:rPr>
                        <a:t>Nahraditelnost </a:t>
                      </a:r>
                      <a:r>
                        <a:rPr lang="cs-CZ" sz="1600" u="none" strike="noStrike" dirty="0">
                          <a:effectLst/>
                        </a:rPr>
                        <a:t>léčby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ANE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 smtClean="0">
                          <a:effectLst/>
                        </a:rPr>
                        <a:t>Dopad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u="none" strike="noStrike" dirty="0">
                          <a:effectLst/>
                        </a:rPr>
                        <a:t>Jiné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  <a:tr h="484912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 smtClean="0">
                          <a:effectLst/>
                        </a:rPr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 smtClean="0">
                          <a:effectLst/>
                        </a:rPr>
                        <a:t>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>
                          <a:effectLst/>
                        </a:rPr>
                        <a:t>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 smtClean="0">
                          <a:effectLst/>
                        </a:rPr>
                        <a:t>6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 smtClean="0">
                          <a:effectLst/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 smtClean="0">
                          <a:effectLst/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u="none" strike="noStrike" dirty="0" smtClean="0">
                          <a:effectLst/>
                        </a:rPr>
                        <a:t>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32881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54006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Závěr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1530" y="1493785"/>
            <a:ext cx="8229600" cy="4536205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Zachování stávající rozhodovací praxe ohledně výše akceptovatelné hranice</a:t>
            </a:r>
          </a:p>
          <a:p>
            <a:r>
              <a:rPr lang="cs-CZ" dirty="0" smtClean="0"/>
              <a:t>V souladu s ROZ MZ ČR MZDR8079/2015-3/FAR odstoupení od argumentace metodikou CHOICE-WHO (3×HDP per capita/QALY)</a:t>
            </a:r>
          </a:p>
          <a:p>
            <a:r>
              <a:rPr lang="cs-CZ" dirty="0" smtClean="0"/>
              <a:t>Dle ustanovení § 15 odst. 8 zákona č. 48/1997 Sb. </a:t>
            </a:r>
            <a:r>
              <a:rPr lang="cs-CZ" dirty="0"/>
              <a:t>analyzovány poměry (</a:t>
            </a:r>
            <a:r>
              <a:rPr lang="cs-CZ" dirty="0" smtClean="0"/>
              <a:t>ICER) jiných terapeutických postupů hrazených </a:t>
            </a:r>
            <a:r>
              <a:rPr lang="cs-CZ" dirty="0"/>
              <a:t>z prostředků zdravotního </a:t>
            </a:r>
            <a:r>
              <a:rPr lang="cs-CZ" dirty="0" smtClean="0"/>
              <a:t>pojištění</a:t>
            </a:r>
          </a:p>
          <a:p>
            <a:r>
              <a:rPr lang="cs-CZ" dirty="0" smtClean="0"/>
              <a:t>97 % hodnot ICER leželo pod hranicí 1,2 mil. Kč/QALY</a:t>
            </a:r>
          </a:p>
          <a:p>
            <a:r>
              <a:rPr lang="cs-CZ" dirty="0" smtClean="0"/>
              <a:t>Maximální akceptovatelná hranice ve výši cca 1,2 mil. Kč/QALY, </a:t>
            </a:r>
            <a:r>
              <a:rPr lang="cs-CZ" dirty="0"/>
              <a:t>kterou Ústav dlouhodobě uplatňuje ve správních </a:t>
            </a:r>
            <a:r>
              <a:rPr lang="cs-CZ" dirty="0" smtClean="0"/>
              <a:t>řízeních, je tak podpořena analýzou proběhlých správních řízení</a:t>
            </a:r>
          </a:p>
          <a:p>
            <a:pPr lvl="1"/>
            <a:r>
              <a:rPr lang="cs-CZ" dirty="0" smtClean="0"/>
              <a:t>včetně vyhodnocení nejistoty spjaté s výsledkem základního scénáře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600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15.5.2017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1011</TotalTime>
  <Words>1625</Words>
  <Application>Microsoft Office PowerPoint</Application>
  <PresentationFormat>Předvádění na obrazovce (4:3)</PresentationFormat>
  <Paragraphs>313</Paragraphs>
  <Slides>23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Motiv sady Office</vt:lpstr>
      <vt:lpstr>1_Motiv sady Office</vt:lpstr>
      <vt:lpstr>Prezentace aplikace PowerPoint</vt:lpstr>
      <vt:lpstr>HRANICE OCHOTY PLATIT</vt:lpstr>
      <vt:lpstr>Hlavní sdělení prezentace</vt:lpstr>
      <vt:lpstr>Úvod</vt:lpstr>
      <vt:lpstr>Vybraná ustanovení zákona č. 48/1997 Sb.,  o veřejném zdravotním pojištění</vt:lpstr>
      <vt:lpstr>Účelná terapeutická intervence (§ 15 odst. 7)</vt:lpstr>
      <vt:lpstr>Nákladová efektivita (§ 15 odst. 8)</vt:lpstr>
      <vt:lpstr>Rozhodnutí Ministerstva zdravotnictví ČR MZDR8079/2015-3/FAR </vt:lpstr>
      <vt:lpstr>Rozhodnutí Ministerstva zdravotnictví ČR MZDR8079/2015-3/FAR </vt:lpstr>
      <vt:lpstr>Rozhodnutí Ministerstva zdravotnictví ČR MZDR8079/2015-3/FAR </vt:lpstr>
      <vt:lpstr>Rozhodnutí Ministerstva zdravotnictví ČR MZDR8079/2015-3/FAR </vt:lpstr>
      <vt:lpstr>Rozhodnutí Ministerstva zdravotnictví ČR MZDR8079/2015-3/FAR </vt:lpstr>
      <vt:lpstr>Rozhodnutí Ministerstva zdravotnictví ČR MZDR8079/2015-3/FAR </vt:lpstr>
      <vt:lpstr>Hranice chronologicky</vt:lpstr>
      <vt:lpstr>Vývoj situace kolem hranice v čase</vt:lpstr>
      <vt:lpstr>Analýza rozhodnutí SÚKL 2013-2017</vt:lpstr>
      <vt:lpstr>Metodika – výběr SŘ k lednu 2017</vt:lpstr>
      <vt:lpstr>Charakteristika SŘ</vt:lpstr>
      <vt:lpstr>Struktura výsledků (bez SŘ s více kritérii)</vt:lpstr>
      <vt:lpstr>Struktura výsledků (bez SŘ s více kritérii)</vt:lpstr>
      <vt:lpstr>Více kritérií</vt:lpstr>
      <vt:lpstr>Závěr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Haluska Matěj</cp:lastModifiedBy>
  <cp:revision>70</cp:revision>
  <cp:lastPrinted>2017-05-15T14:06:57Z</cp:lastPrinted>
  <dcterms:created xsi:type="dcterms:W3CDTF">2012-11-07T12:54:42Z</dcterms:created>
  <dcterms:modified xsi:type="dcterms:W3CDTF">2017-05-15T14:21:05Z</dcterms:modified>
</cp:coreProperties>
</file>