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handoutMasterIdLst>
    <p:handoutMasterId r:id="rId32"/>
  </p:handoutMasterIdLst>
  <p:sldIdLst>
    <p:sldId id="256" r:id="rId3"/>
    <p:sldId id="257" r:id="rId4"/>
    <p:sldId id="258" r:id="rId5"/>
    <p:sldId id="267" r:id="rId6"/>
    <p:sldId id="278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9" r:id="rId15"/>
    <p:sldId id="271" r:id="rId16"/>
    <p:sldId id="280" r:id="rId17"/>
    <p:sldId id="272" r:id="rId18"/>
    <p:sldId id="281" r:id="rId19"/>
    <p:sldId id="273" r:id="rId20"/>
    <p:sldId id="274" r:id="rId21"/>
    <p:sldId id="283" r:id="rId22"/>
    <p:sldId id="285" r:id="rId23"/>
    <p:sldId id="284" r:id="rId24"/>
    <p:sldId id="286" r:id="rId25"/>
    <p:sldId id="276" r:id="rId26"/>
    <p:sldId id="287" r:id="rId27"/>
    <p:sldId id="277" r:id="rId28"/>
    <p:sldId id="279" r:id="rId29"/>
    <p:sldId id="259" r:id="rId30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ukačišinová Anna" initials="L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219" autoAdjust="0"/>
  </p:normalViewPr>
  <p:slideViewPr>
    <p:cSldViewPr>
      <p:cViewPr varScale="1">
        <p:scale>
          <a:sx n="98" d="100"/>
          <a:sy n="98" d="100"/>
        </p:scale>
        <p:origin x="-13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2766016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4269322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187C6439-CE63-43A6-B8BA-50CE009E30FB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7633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27A8B760-ABE6-43E9-9FDB-1035D2A48A85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29335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563A3133-2A4A-4773-A18D-99679CB9B0F9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1468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0F94C12-4F0E-40FE-A373-94AE4B522DD6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4585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E06CCEC-9438-4881-8571-9EAB972A2B4A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0708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C2D4F99-2C8F-417E-879A-D1FD2EF279C4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1640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15.5.2017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15.5.2017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leciva/sp-cau-028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cedsu.org.uk/Technical-Support-Documents(1985314).htm" TargetMode="External"/><Relationship Id="rId2" Type="http://schemas.openxmlformats.org/officeDocument/2006/relationships/hyperlink" Target="http://www.ispor.org/workpaper/practices_index.asp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farmakoekonomika.cz/doporucene-postupy-cfes-pro-zdravotne-ekonomicka-hodnoceni-v-cr/" TargetMode="External"/><Relationship Id="rId4" Type="http://schemas.openxmlformats.org/officeDocument/2006/relationships/hyperlink" Target="http://www.eunethta.eu/eunethta-guidelines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15.5.2017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AKTUALIZACE </a:t>
            </a:r>
            <a:r>
              <a:rPr lang="cs-CZ" dirty="0" smtClean="0"/>
              <a:t>POSTUPU </a:t>
            </a:r>
            <a:br>
              <a:rPr lang="cs-CZ" dirty="0" smtClean="0"/>
            </a:br>
            <a:r>
              <a:rPr lang="cs-CZ" dirty="0" smtClean="0"/>
              <a:t>PRO POSUZOVÁNÍ ANALÝZY </a:t>
            </a:r>
            <a:br>
              <a:rPr lang="cs-CZ" dirty="0" smtClean="0"/>
            </a:br>
            <a:r>
              <a:rPr lang="cs-CZ" dirty="0" smtClean="0"/>
              <a:t>NÁKLADOVÉ EFEKTIVITY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200" b="1" dirty="0" smtClean="0">
                <a:solidFill>
                  <a:schemeClr val="bg1"/>
                </a:solidFill>
              </a:rPr>
              <a:t>PharmDr. Matěj </a:t>
            </a:r>
            <a:r>
              <a:rPr lang="cs-CZ" sz="2200" b="1" dirty="0" err="1" smtClean="0">
                <a:solidFill>
                  <a:schemeClr val="bg1"/>
                </a:solidFill>
              </a:rPr>
              <a:t>Haluska</a:t>
            </a:r>
            <a:endParaRPr lang="cs-CZ" sz="2200" b="1" dirty="0" smtClean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Ing. Milan </a:t>
            </a:r>
            <a:r>
              <a:rPr lang="cs-CZ" sz="2200" dirty="0" err="1" smtClean="0">
                <a:solidFill>
                  <a:schemeClr val="bg1"/>
                </a:solidFill>
              </a:rPr>
              <a:t>Vocelka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Oddělení hodnocení zdravotnických technologií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Praha, 17. 5. 2017 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Aktualizace postupu </a:t>
            </a:r>
            <a:r>
              <a:rPr lang="cs-CZ" dirty="0"/>
              <a:t>pro posuzování analýzy nákladové efektivity </a:t>
            </a:r>
            <a:r>
              <a:rPr lang="cs-CZ" dirty="0" smtClean="0"/>
              <a:t>SP-CAU-028</a:t>
            </a:r>
          </a:p>
          <a:p>
            <a:pPr lvl="1"/>
            <a:r>
              <a:rPr lang="cs-CZ" dirty="0"/>
              <a:t>platné znění účinné od </a:t>
            </a:r>
            <a:r>
              <a:rPr lang="cs-CZ" dirty="0" smtClean="0"/>
              <a:t>31.3.2017</a:t>
            </a:r>
          </a:p>
          <a:p>
            <a:r>
              <a:rPr lang="cs-CZ" b="1" dirty="0" smtClean="0"/>
              <a:t>Cílem dokumentu je stanovit </a:t>
            </a:r>
            <a:r>
              <a:rPr lang="cs-CZ" b="1" dirty="0"/>
              <a:t>postup pro posuzování farmakoekonomického hodnocení předloženého ve správním </a:t>
            </a:r>
            <a:r>
              <a:rPr lang="cs-CZ" b="1" dirty="0" smtClean="0"/>
              <a:t>řízení</a:t>
            </a:r>
            <a:endParaRPr lang="cs-CZ" b="1" dirty="0"/>
          </a:p>
          <a:p>
            <a:r>
              <a:rPr lang="cs-CZ" dirty="0" smtClean="0"/>
              <a:t>Kompletní dokument dostupný na webu SÚKL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www.sukl.cz/leciva/sp-cau-028</a:t>
            </a: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Osnova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Hodnocení a posuzování analýzy nákladové </a:t>
            </a:r>
            <a:r>
              <a:rPr lang="cs-CZ" dirty="0" smtClean="0"/>
              <a:t>efektivity</a:t>
            </a:r>
          </a:p>
          <a:p>
            <a:r>
              <a:rPr lang="cs-CZ" dirty="0" smtClean="0"/>
              <a:t>Kdy se vyžaduje hodnocení nákladové efektivity</a:t>
            </a:r>
          </a:p>
          <a:p>
            <a:r>
              <a:rPr lang="cs-CZ" dirty="0" smtClean="0"/>
              <a:t>Definice nákladově efektivního postupu</a:t>
            </a:r>
          </a:p>
          <a:p>
            <a:r>
              <a:rPr lang="cs-CZ" dirty="0" smtClean="0"/>
              <a:t>Výběr typu analýzy a parametru přínosu</a:t>
            </a:r>
          </a:p>
          <a:p>
            <a:r>
              <a:rPr lang="cs-CZ" dirty="0" smtClean="0"/>
              <a:t>Doporučené postupy významných institucí</a:t>
            </a:r>
          </a:p>
          <a:p>
            <a:r>
              <a:rPr lang="cs-CZ" b="1" dirty="0" smtClean="0"/>
              <a:t>Specifické požadavky na analýzy nákladové efektivity dle metodiky SP-CAU-028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5488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Vymezení pojmů: hodnocení vs. posuzování 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Hodnocení </a:t>
            </a:r>
            <a:r>
              <a:rPr lang="cs-CZ" dirty="0"/>
              <a:t>nákladové </a:t>
            </a:r>
            <a:r>
              <a:rPr lang="cs-CZ" dirty="0" smtClean="0"/>
              <a:t>efektivity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dirty="0"/>
              <a:t>činnosti, které vedou k vytvoření analýzy nákladové efektivity </a:t>
            </a:r>
            <a:endParaRPr lang="cs-CZ" dirty="0" smtClean="0"/>
          </a:p>
          <a:p>
            <a:pPr marL="742950" lvl="2" indent="-342900">
              <a:buBlip>
                <a:blip r:embed="rId2"/>
              </a:buBlip>
            </a:pPr>
            <a:r>
              <a:rPr lang="cs-CZ" dirty="0"/>
              <a:t>Rešerše dostupné </a:t>
            </a:r>
            <a:r>
              <a:rPr lang="cs-CZ" dirty="0" smtClean="0"/>
              <a:t>evidence</a:t>
            </a:r>
          </a:p>
          <a:p>
            <a:pPr marL="742950" lvl="2" indent="-342900">
              <a:buBlip>
                <a:blip r:embed="rId2"/>
              </a:buBlip>
            </a:pPr>
            <a:r>
              <a:rPr lang="cs-CZ" dirty="0" smtClean="0"/>
              <a:t>Sběr, vyhodnocení </a:t>
            </a:r>
            <a:r>
              <a:rPr lang="cs-CZ" dirty="0"/>
              <a:t>a syntéza </a:t>
            </a:r>
            <a:r>
              <a:rPr lang="cs-CZ" dirty="0" smtClean="0"/>
              <a:t>dat</a:t>
            </a:r>
          </a:p>
          <a:p>
            <a:pPr marL="742950" lvl="2" indent="-342900">
              <a:buBlip>
                <a:blip r:embed="rId2"/>
              </a:buBlip>
            </a:pPr>
            <a:r>
              <a:rPr lang="cs-CZ" dirty="0"/>
              <a:t>T</a:t>
            </a:r>
            <a:r>
              <a:rPr lang="cs-CZ" dirty="0" smtClean="0"/>
              <a:t>vorba </a:t>
            </a:r>
            <a:r>
              <a:rPr lang="cs-CZ" dirty="0"/>
              <a:t>matematického </a:t>
            </a:r>
            <a:r>
              <a:rPr lang="cs-CZ" dirty="0" smtClean="0"/>
              <a:t>modelu</a:t>
            </a:r>
          </a:p>
          <a:p>
            <a:pPr marL="742950" lvl="2" indent="-342900">
              <a:buBlip>
                <a:blip r:embed="rId2"/>
              </a:buBlip>
            </a:pPr>
            <a:r>
              <a:rPr lang="cs-CZ" dirty="0"/>
              <a:t>V</a:t>
            </a:r>
            <a:r>
              <a:rPr lang="cs-CZ" dirty="0" smtClean="0"/>
              <a:t>ypracování </a:t>
            </a:r>
            <a:r>
              <a:rPr lang="cs-CZ" dirty="0"/>
              <a:t>dokumentace, včetně </a:t>
            </a:r>
            <a:r>
              <a:rPr lang="cs-CZ" dirty="0" smtClean="0"/>
              <a:t>reportu</a:t>
            </a:r>
          </a:p>
          <a:p>
            <a:pPr marL="742950" lvl="2" indent="-342900">
              <a:buBlip>
                <a:blip r:embed="rId2"/>
              </a:buBlip>
            </a:pPr>
            <a:r>
              <a:rPr lang="cs-CZ" dirty="0"/>
              <a:t>A</a:t>
            </a:r>
            <a:r>
              <a:rPr lang="cs-CZ" dirty="0" smtClean="0"/>
              <a:t>ktualizace </a:t>
            </a:r>
            <a:r>
              <a:rPr lang="cs-CZ" dirty="0"/>
              <a:t>těchto kroků v závislosti na dostupném poznání </a:t>
            </a:r>
            <a:endParaRPr lang="cs-CZ" dirty="0" smtClean="0"/>
          </a:p>
          <a:p>
            <a:pPr marL="742950" lvl="2" indent="-342900">
              <a:buBlip>
                <a:blip r:embed="rId2"/>
              </a:buBlip>
            </a:pPr>
            <a:r>
              <a:rPr lang="cs-CZ" dirty="0"/>
              <a:t>V angličtině odpovídá termínu </a:t>
            </a:r>
            <a:r>
              <a:rPr lang="cs-CZ" i="1" dirty="0" err="1" smtClean="0"/>
              <a:t>assessment</a:t>
            </a:r>
            <a:endParaRPr lang="cs-CZ" dirty="0" smtClean="0"/>
          </a:p>
          <a:p>
            <a:pPr marL="742950" lvl="2" indent="-342900">
              <a:buBlip>
                <a:blip r:embed="rId2"/>
              </a:buBlip>
            </a:pPr>
            <a:endParaRPr lang="cs-CZ" dirty="0"/>
          </a:p>
          <a:p>
            <a:pPr marL="742950" lvl="2" indent="-342900">
              <a:buBlip>
                <a:blip r:embed="rId2"/>
              </a:buBlip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Posouzení analýzy nákladové efektivity 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342900" lvl="1" indent="-342900">
              <a:buBlip>
                <a:blip r:embed="rId2"/>
              </a:buBlip>
            </a:pPr>
            <a:r>
              <a:rPr lang="cs-CZ" dirty="0"/>
              <a:t>činnosti, které vedou k posouzení jednotlivých kroků předloženého hodnocení </a:t>
            </a:r>
            <a:endParaRPr lang="cs-CZ" dirty="0" smtClean="0"/>
          </a:p>
          <a:p>
            <a:pPr marL="742950" lvl="2" indent="-342900">
              <a:buBlip>
                <a:blip r:embed="rId2"/>
              </a:buBlip>
            </a:pPr>
            <a:r>
              <a:rPr lang="cs-CZ" sz="1700" dirty="0"/>
              <a:t>Důraz na jejich odůvodněnost, správnost a úplnost </a:t>
            </a:r>
            <a:endParaRPr lang="cs-CZ" sz="1700" dirty="0" smtClean="0"/>
          </a:p>
          <a:p>
            <a:pPr marL="742950" lvl="2" indent="-342900">
              <a:buBlip>
                <a:blip r:embed="rId2"/>
              </a:buBlip>
            </a:pPr>
            <a:r>
              <a:rPr lang="cs-CZ" sz="1700" dirty="0"/>
              <a:t>V angličtině odpovídá termínu </a:t>
            </a:r>
            <a:r>
              <a:rPr lang="cs-CZ" sz="1700" i="1" dirty="0" err="1"/>
              <a:t>critical</a:t>
            </a:r>
            <a:r>
              <a:rPr lang="cs-CZ" sz="1700" i="1" dirty="0"/>
              <a:t> </a:t>
            </a:r>
            <a:r>
              <a:rPr lang="cs-CZ" sz="1700" i="1" dirty="0" err="1" smtClean="0"/>
              <a:t>appraisal</a:t>
            </a:r>
            <a:endParaRPr lang="cs-CZ" sz="1700" dirty="0"/>
          </a:p>
          <a:p>
            <a:pPr marL="742950" lvl="2" indent="-342900">
              <a:buBlip>
                <a:blip r:embed="rId2"/>
              </a:buBlip>
            </a:pPr>
            <a:endParaRPr lang="cs-CZ" dirty="0" smtClean="0"/>
          </a:p>
          <a:p>
            <a:pPr marL="342900" lvl="1" indent="-342900">
              <a:buBlip>
                <a:blip r:embed="rId2"/>
              </a:buBlip>
            </a:pP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1333279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Kdy se hodnocení nákladové efektivity </a:t>
            </a:r>
            <a:r>
              <a:rPr lang="cs-CZ" u="sng" dirty="0" smtClean="0"/>
              <a:t>vyžaduje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(dle ustanovení § 15 odst. 8 zákona č. 48/1997 Sb.)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 </a:t>
            </a:r>
            <a:r>
              <a:rPr lang="cs-CZ" dirty="0"/>
              <a:t>LP/PZLÚ, které </a:t>
            </a:r>
            <a:r>
              <a:rPr lang="cs-CZ" b="1" dirty="0"/>
              <a:t>nejsou zařazeny do skupiny v zásadě terapeuticky zaměnitelných LP/PZLÚ</a:t>
            </a:r>
            <a:r>
              <a:rPr lang="cs-CZ" dirty="0"/>
              <a:t> podle ustanovení § 39c odst. 1 zákona </a:t>
            </a:r>
            <a:r>
              <a:rPr lang="cs-CZ" dirty="0" smtClean="0"/>
              <a:t>č. 48/1997 Sb. a </a:t>
            </a:r>
            <a:r>
              <a:rPr lang="cs-CZ" dirty="0"/>
              <a:t>je žádáno o stanovení nebo změnu výše a podmínek úhrady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 </a:t>
            </a:r>
            <a:r>
              <a:rPr lang="cs-CZ" dirty="0"/>
              <a:t>LP/PZLÚ, u </a:t>
            </a:r>
            <a:r>
              <a:rPr lang="cs-CZ" b="1" dirty="0"/>
              <a:t>kterých je navrhováno preskripční nebo indikační omezení odlišně</a:t>
            </a:r>
            <a:r>
              <a:rPr lang="cs-CZ" dirty="0"/>
              <a:t> od LP/PZLÚ ve </a:t>
            </a:r>
            <a:r>
              <a:rPr lang="cs-CZ" dirty="0" smtClean="0"/>
              <a:t>skupině </a:t>
            </a:r>
            <a:r>
              <a:rPr lang="cs-CZ" dirty="0"/>
              <a:t>v zásadě zaměnitelných terapeutických LP/PZLÚ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 </a:t>
            </a:r>
            <a:r>
              <a:rPr lang="cs-CZ" dirty="0"/>
              <a:t>LP/PZLÚ, u kterých </a:t>
            </a:r>
            <a:r>
              <a:rPr lang="cs-CZ" b="1" dirty="0"/>
              <a:t>je žádáno o stanovení nebo změnu další zvýšené úhrady</a:t>
            </a:r>
            <a:r>
              <a:rPr lang="cs-CZ" dirty="0"/>
              <a:t> a podmínek této úhrady podle ustanovení § 39b odst. 11 zákona </a:t>
            </a:r>
            <a:r>
              <a:rPr lang="cs-CZ" dirty="0" smtClean="0"/>
              <a:t>č. 48/1997 Sb.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 </a:t>
            </a:r>
            <a:r>
              <a:rPr lang="cs-CZ" dirty="0"/>
              <a:t>LP/PZLÚ, u kterých </a:t>
            </a:r>
            <a:r>
              <a:rPr lang="cs-CZ" b="1" dirty="0"/>
              <a:t>je žádáno o zvýšení úhrady oproti základní úhradě </a:t>
            </a:r>
            <a:r>
              <a:rPr lang="cs-CZ" dirty="0"/>
              <a:t>(bonifikace podle </a:t>
            </a:r>
            <a:r>
              <a:rPr lang="cs-CZ" dirty="0" smtClean="0"/>
              <a:t>ustanovení </a:t>
            </a:r>
            <a:r>
              <a:rPr lang="cs-CZ" dirty="0"/>
              <a:t>§ 25 a následně vyhlášky </a:t>
            </a:r>
            <a:r>
              <a:rPr lang="cs-CZ" dirty="0" smtClean="0"/>
              <a:t>376/2011 </a:t>
            </a:r>
            <a:r>
              <a:rPr lang="cs-CZ" dirty="0"/>
              <a:t>Sb.)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0179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nákladové efektivity se také </a:t>
            </a:r>
            <a:r>
              <a:rPr lang="cs-CZ" u="sng" dirty="0" smtClean="0"/>
              <a:t>vyžaduje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cs-CZ" sz="2000" b="1" dirty="0" smtClean="0"/>
              <a:t>u neregistrovaného LP </a:t>
            </a:r>
            <a:r>
              <a:rPr lang="cs-CZ" sz="2000" dirty="0" smtClean="0"/>
              <a:t>(tzv. </a:t>
            </a:r>
            <a:r>
              <a:rPr lang="cs-CZ" sz="2000" i="1" dirty="0" err="1" smtClean="0"/>
              <a:t>off</a:t>
            </a:r>
            <a:r>
              <a:rPr lang="cs-CZ" sz="2000" i="1" dirty="0" smtClean="0"/>
              <a:t> label </a:t>
            </a:r>
            <a:r>
              <a:rPr lang="cs-CZ" sz="2000" dirty="0" smtClean="0"/>
              <a:t>indikace, indikace neuvedená v SPC) podle ustanovení § 39b odst. 3 zákona č. 48/1997 Sb.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cs-CZ" sz="2000" b="1" dirty="0" smtClean="0"/>
              <a:t>u </a:t>
            </a:r>
            <a:r>
              <a:rPr lang="cs-CZ" sz="2000" b="1" dirty="0"/>
              <a:t>vysoce inovativních léčivých přípravků </a:t>
            </a:r>
            <a:r>
              <a:rPr lang="cs-CZ" sz="2000" dirty="0"/>
              <a:t>podle ustanovení § </a:t>
            </a:r>
            <a:r>
              <a:rPr lang="cs-CZ" sz="2000" dirty="0" smtClean="0"/>
              <a:t>39d zákona č. 48/1997 Sb., </a:t>
            </a:r>
            <a:r>
              <a:rPr lang="cs-CZ" sz="2000" dirty="0"/>
              <a:t>a to v řízení o stanovení nebo změnu dočasné i trvalé úhrady 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25604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Dále se nákladová efektivita </a:t>
            </a:r>
            <a:r>
              <a:rPr lang="cs-CZ" u="sng" dirty="0" smtClean="0"/>
              <a:t>hodnotí</a:t>
            </a:r>
            <a:r>
              <a:rPr lang="cs-CZ" dirty="0" smtClean="0"/>
              <a:t> v případě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7"/>
            </a:pPr>
            <a:r>
              <a:rPr lang="cs-CZ" sz="2000" b="1" dirty="0" smtClean="0"/>
              <a:t>stanovení </a:t>
            </a:r>
            <a:r>
              <a:rPr lang="cs-CZ" sz="2000" b="1" dirty="0"/>
              <a:t>úhrady dle ustanovení § 39c odst. 2 písm. b) </a:t>
            </a:r>
            <a:r>
              <a:rPr lang="cs-CZ" sz="2000" dirty="0"/>
              <a:t>zákona </a:t>
            </a:r>
            <a:r>
              <a:rPr lang="cs-CZ" sz="2000" dirty="0" smtClean="0"/>
              <a:t>č. 48/1997 Sb.</a:t>
            </a:r>
            <a:endParaRPr lang="cs-CZ" sz="2000" dirty="0"/>
          </a:p>
          <a:p>
            <a:pPr marL="514350" indent="-514350">
              <a:buFont typeface="+mj-lt"/>
              <a:buAutoNum type="arabicPeriod" startAt="7"/>
            </a:pPr>
            <a:r>
              <a:rPr lang="cs-CZ" sz="2000" b="1" dirty="0" smtClean="0"/>
              <a:t>změny </a:t>
            </a:r>
            <a:r>
              <a:rPr lang="cs-CZ" sz="2000" b="1" dirty="0"/>
              <a:t>způsobu stanovení úhrady </a:t>
            </a:r>
            <a:r>
              <a:rPr lang="cs-CZ" sz="2000" dirty="0"/>
              <a:t>– pokud v minulosti nebyla </a:t>
            </a:r>
            <a:r>
              <a:rPr lang="cs-CZ" sz="2000" dirty="0" smtClean="0"/>
              <a:t>předložena analýza nákladové efektivity </a:t>
            </a:r>
            <a:r>
              <a:rPr lang="cs-CZ" sz="2000" dirty="0"/>
              <a:t>kvůli způsobu stanovení úhrady, který to nevyžadoval, ale nově se žádá o stanovení způsobem, který hodnocení vyžaduje </a:t>
            </a:r>
          </a:p>
          <a:p>
            <a:pPr marL="914400" lvl="1" indent="-457200">
              <a:buFont typeface="+mj-lt"/>
              <a:buAutoNum type="arabicPeriod"/>
            </a:pPr>
            <a:r>
              <a:rPr lang="cs-CZ" sz="1800" dirty="0" smtClean="0"/>
              <a:t>v </a:t>
            </a:r>
            <a:r>
              <a:rPr lang="cs-CZ" sz="1800" dirty="0"/>
              <a:t>prvním SŘ se stanovily </a:t>
            </a:r>
            <a:r>
              <a:rPr lang="cs-CZ" sz="1800" dirty="0" err="1"/>
              <a:t>VaPÚ</a:t>
            </a:r>
            <a:r>
              <a:rPr lang="cs-CZ" sz="1800" dirty="0"/>
              <a:t> dle ustanovení § 39c odst. 2 písm. b) </a:t>
            </a:r>
            <a:r>
              <a:rPr lang="cs-CZ" sz="1800" dirty="0" smtClean="0"/>
              <a:t>zákona č. 48/1997 Sb.</a:t>
            </a:r>
          </a:p>
          <a:p>
            <a:pPr marL="914400" lvl="1" indent="-457200">
              <a:buFont typeface="+mj-lt"/>
              <a:buAutoNum type="arabicPeriod"/>
            </a:pPr>
            <a:r>
              <a:rPr lang="cs-CZ" sz="1800" dirty="0" smtClean="0"/>
              <a:t>nově </a:t>
            </a:r>
            <a:r>
              <a:rPr lang="cs-CZ" sz="1800" dirty="0"/>
              <a:t>se ve druhém SŘ žádá o změnu/stanovení </a:t>
            </a:r>
            <a:r>
              <a:rPr lang="cs-CZ" sz="1800" dirty="0" err="1"/>
              <a:t>VaPÚ</a:t>
            </a:r>
            <a:r>
              <a:rPr lang="cs-CZ" sz="1800" dirty="0"/>
              <a:t> dle ustanovení § 39c odst. 2 písm. a) zákona </a:t>
            </a:r>
            <a:r>
              <a:rPr lang="cs-CZ" sz="1800" dirty="0" smtClean="0"/>
              <a:t>č. 48/1997 Sb., </a:t>
            </a:r>
            <a:r>
              <a:rPr lang="cs-CZ" sz="1800" dirty="0"/>
              <a:t>což povede k navýšení úhrady hodnocené </a:t>
            </a:r>
            <a:r>
              <a:rPr lang="cs-CZ" sz="1800" dirty="0" smtClean="0"/>
              <a:t>intervence </a:t>
            </a:r>
            <a:endParaRPr lang="cs-CZ" sz="1800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1501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Případy</a:t>
            </a:r>
            <a:r>
              <a:rPr lang="cs-CZ" dirty="0"/>
              <a:t>, kdy se hodnotí a nehodnotí nákladová efektivita </a:t>
            </a:r>
            <a:r>
              <a:rPr lang="cs-CZ" dirty="0" smtClean="0"/>
              <a:t>podle zákona č. 48/1997 Sb.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2618909"/>
            <a:ext cx="8280920" cy="364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490208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Definice </a:t>
            </a:r>
            <a:r>
              <a:rPr lang="cs-CZ" dirty="0"/>
              <a:t>nákladově efektivního terapeutického </a:t>
            </a:r>
            <a:r>
              <a:rPr lang="cs-CZ" dirty="0" smtClean="0"/>
              <a:t>postupu (dle § 15 odst. 8 zákona č. 48/1997 Sb.)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dirty="0"/>
              <a:t>při </a:t>
            </a:r>
            <a:r>
              <a:rPr lang="cs-CZ" b="1" dirty="0"/>
              <a:t>srovnatelných nákladech </a:t>
            </a:r>
            <a:r>
              <a:rPr lang="cs-CZ" dirty="0"/>
              <a:t>přinášejí </a:t>
            </a:r>
            <a:r>
              <a:rPr lang="cs-CZ" b="1" dirty="0"/>
              <a:t>stejný nebo vyšší terapeutický účinek</a:t>
            </a:r>
            <a:r>
              <a:rPr lang="cs-CZ" dirty="0"/>
              <a:t> (tj. v případě stanovení úhrady podle § 39c odst. 2 písm. b) zákona </a:t>
            </a:r>
            <a:r>
              <a:rPr lang="cs-CZ" dirty="0" smtClean="0"/>
              <a:t>č. 48/1997 Sb.)</a:t>
            </a:r>
            <a:endParaRPr lang="cs-CZ" dirty="0"/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při alespoň </a:t>
            </a:r>
            <a:r>
              <a:rPr lang="cs-CZ" b="1" dirty="0"/>
              <a:t>srovnatelném terapeutickém účinku </a:t>
            </a:r>
            <a:r>
              <a:rPr lang="cs-CZ" dirty="0"/>
              <a:t>znamenají </a:t>
            </a:r>
            <a:r>
              <a:rPr lang="cs-CZ" b="1" dirty="0"/>
              <a:t>nižší celkové náklady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při </a:t>
            </a:r>
            <a:r>
              <a:rPr lang="cs-CZ" b="1" dirty="0"/>
              <a:t>vyšších nákladech </a:t>
            </a:r>
            <a:r>
              <a:rPr lang="cs-CZ" dirty="0"/>
              <a:t>a </a:t>
            </a:r>
            <a:r>
              <a:rPr lang="cs-CZ" b="1" dirty="0"/>
              <a:t>vyšším terapeutickém účinku </a:t>
            </a:r>
            <a:r>
              <a:rPr lang="cs-CZ" dirty="0"/>
              <a:t>je tento poměr srovnatelný s jinými terapeutickými postupy hrazenými s prostředků veřejného zdravotního </a:t>
            </a:r>
            <a:r>
              <a:rPr lang="cs-CZ" dirty="0" smtClean="0"/>
              <a:t>pojištění</a:t>
            </a:r>
            <a:endParaRPr lang="cs-CZ" dirty="0"/>
          </a:p>
          <a:p>
            <a:pPr marL="914400" lvl="1" indent="-514350">
              <a:buFont typeface="Calibri" panose="020F0502020204030204" pitchFamily="34" charset="0"/>
              <a:buChar char="–"/>
            </a:pPr>
            <a:r>
              <a:rPr lang="cs-CZ" dirty="0" smtClean="0"/>
              <a:t>v</a:t>
            </a:r>
            <a:r>
              <a:rPr lang="cs-CZ" dirty="0"/>
              <a:t> bodě 3 je třeba porovnat výši </a:t>
            </a:r>
            <a:r>
              <a:rPr lang="cs-CZ" dirty="0" smtClean="0"/>
              <a:t>ICER </a:t>
            </a:r>
            <a:r>
              <a:rPr lang="cs-CZ" dirty="0"/>
              <a:t>hodnocené intervence s výšemi ICER v jiných </a:t>
            </a:r>
            <a:r>
              <a:rPr lang="cs-CZ" dirty="0" smtClean="0"/>
              <a:t>případech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1607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/>
              <a:t>Rozhodovací strom výběru typu analýzy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parametru přínosu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4988"/>
            <a:ext cx="6345705" cy="44843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706903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Doporučené postupy pro hodnocení nákladové efektivity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r>
              <a:rPr lang="cs-CZ" dirty="0"/>
              <a:t>P</a:t>
            </a:r>
            <a:r>
              <a:rPr lang="cs-CZ" dirty="0" smtClean="0"/>
              <a:t>řehled </a:t>
            </a:r>
            <a:r>
              <a:rPr lang="cs-CZ" dirty="0"/>
              <a:t>doporučených </a:t>
            </a:r>
            <a:r>
              <a:rPr lang="cs-CZ" dirty="0" smtClean="0"/>
              <a:t>postupů významných </a:t>
            </a:r>
            <a:r>
              <a:rPr lang="cs-CZ" dirty="0"/>
              <a:t>institucí, jež by měl autor analýzy nákladové efektivity brát v potaz </a:t>
            </a:r>
            <a:r>
              <a:rPr lang="cs-CZ" dirty="0" smtClean="0"/>
              <a:t>při hodnocení nákladové efektivity </a:t>
            </a:r>
          </a:p>
          <a:p>
            <a:pPr marL="0" lvl="0" indent="0">
              <a:buNone/>
            </a:pPr>
            <a:endParaRPr lang="cs-CZ" sz="1300" dirty="0" smtClean="0"/>
          </a:p>
          <a:p>
            <a:pPr lvl="0"/>
            <a:r>
              <a:rPr lang="cs-CZ" dirty="0" smtClean="0"/>
              <a:t>Kromě </a:t>
            </a:r>
            <a:r>
              <a:rPr lang="cs-CZ" dirty="0"/>
              <a:t>aktuální odborné literatury, jsou dalšími </a:t>
            </a:r>
            <a:r>
              <a:rPr lang="cs-CZ" dirty="0" smtClean="0"/>
              <a:t>zdroji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Dokumenty správné praxe mezinárodní odborné společnosti ISPOR</a:t>
            </a:r>
          </a:p>
          <a:p>
            <a:pPr lvl="2"/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www.ispor.org/workpaper/practices_index.asp</a:t>
            </a:r>
            <a:endParaRPr lang="cs-CZ" dirty="0"/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Doporučení skupiny NICE </a:t>
            </a:r>
            <a:r>
              <a:rPr lang="cs-CZ" dirty="0" err="1"/>
              <a:t>Decision</a:t>
            </a:r>
            <a:r>
              <a:rPr lang="cs-CZ" dirty="0"/>
              <a:t> Support Unit</a:t>
            </a:r>
          </a:p>
          <a:p>
            <a:pPr lvl="2"/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://www.nicedsu.org.uk/Technical-Support-Documents(1985314).</a:t>
            </a:r>
            <a:r>
              <a:rPr lang="cs-CZ" dirty="0" smtClean="0">
                <a:hlinkClick r:id="rId3"/>
              </a:rPr>
              <a:t>htm</a:t>
            </a:r>
            <a:endParaRPr lang="cs-CZ" dirty="0"/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Doporučené postupy organizace </a:t>
            </a:r>
            <a:r>
              <a:rPr lang="cs-CZ" dirty="0" err="1"/>
              <a:t>EUnetHTA</a:t>
            </a:r>
            <a:endParaRPr lang="cs-CZ" dirty="0"/>
          </a:p>
          <a:p>
            <a:pPr lvl="2"/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www.eunethta.eu/eunethta-guidelines</a:t>
            </a:r>
            <a:endParaRPr lang="cs-CZ" dirty="0"/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Doporučené postupy České </a:t>
            </a:r>
            <a:r>
              <a:rPr lang="cs-CZ" dirty="0" err="1"/>
              <a:t>farmako</a:t>
            </a:r>
            <a:r>
              <a:rPr lang="cs-CZ" dirty="0"/>
              <a:t>-ekonomické společnosti</a:t>
            </a:r>
          </a:p>
          <a:p>
            <a:pPr lvl="2"/>
            <a:r>
              <a:rPr lang="cs-CZ" dirty="0">
                <a:hlinkClick r:id="rId5"/>
              </a:rPr>
              <a:t>http://farmakoekonomika.cz/doporucene-postupy-cfes-pro-zdravotne-ekonomicka-hodnoceni-v-cr</a:t>
            </a:r>
            <a:r>
              <a:rPr lang="cs-CZ" dirty="0" smtClean="0">
                <a:hlinkClick r:id="rId5"/>
              </a:rPr>
              <a:t>/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9251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Vybrané </a:t>
            </a:r>
            <a:r>
              <a:rPr lang="cs-CZ" dirty="0"/>
              <a:t>s</a:t>
            </a:r>
            <a:r>
              <a:rPr lang="cs-CZ" dirty="0" smtClean="0"/>
              <a:t>pecifické požadavky na hodnocení nákladové efektivity dle metodiky SP-CAU-028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Zdrojová data analýzy</a:t>
            </a:r>
          </a:p>
          <a:p>
            <a:pPr lvl="1"/>
            <a:r>
              <a:rPr lang="cs-CZ" dirty="0" smtClean="0"/>
              <a:t>expertní panel</a:t>
            </a:r>
          </a:p>
          <a:p>
            <a:r>
              <a:rPr lang="cs-CZ" dirty="0"/>
              <a:t>K</a:t>
            </a:r>
            <a:r>
              <a:rPr lang="cs-CZ" dirty="0" smtClean="0"/>
              <a:t>omparované intervence </a:t>
            </a:r>
          </a:p>
          <a:p>
            <a:pPr lvl="1"/>
            <a:r>
              <a:rPr lang="cs-CZ" dirty="0"/>
              <a:t>v</a:t>
            </a:r>
            <a:r>
              <a:rPr lang="cs-CZ" dirty="0" smtClean="0"/>
              <a:t>ýběr s ohledem na klinickou praxi</a:t>
            </a:r>
          </a:p>
          <a:p>
            <a:r>
              <a:rPr lang="cs-CZ" dirty="0" smtClean="0"/>
              <a:t>Cílová populace</a:t>
            </a:r>
          </a:p>
          <a:p>
            <a:pPr lvl="1"/>
            <a:r>
              <a:rPr lang="cs-CZ" dirty="0" smtClean="0"/>
              <a:t>analýza podskupin pacientů</a:t>
            </a:r>
          </a:p>
          <a:p>
            <a:r>
              <a:rPr lang="cs-CZ" dirty="0" smtClean="0"/>
              <a:t>Náklady </a:t>
            </a:r>
            <a:r>
              <a:rPr lang="cs-CZ" i="1" dirty="0" smtClean="0"/>
              <a:t>(</a:t>
            </a:r>
            <a:r>
              <a:rPr lang="cs-CZ" i="1" dirty="0" err="1" smtClean="0"/>
              <a:t>costing</a:t>
            </a:r>
            <a:r>
              <a:rPr lang="cs-CZ" i="1" dirty="0" smtClean="0"/>
              <a:t>)</a:t>
            </a:r>
          </a:p>
          <a:p>
            <a:pPr lvl="1"/>
            <a:r>
              <a:rPr lang="cs-CZ" dirty="0"/>
              <a:t>u</a:t>
            </a:r>
            <a:r>
              <a:rPr lang="cs-CZ" dirty="0" smtClean="0"/>
              <a:t>rčení, vyčíslení a prezentace</a:t>
            </a:r>
          </a:p>
          <a:p>
            <a:r>
              <a:rPr lang="cs-CZ" dirty="0" smtClean="0"/>
              <a:t>Výsledek farmakoekonomického hodnocení 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rezentace výsledku</a:t>
            </a:r>
          </a:p>
          <a:p>
            <a:r>
              <a:rPr lang="cs-CZ" dirty="0" smtClean="0"/>
              <a:t>Analýzy senzitivity</a:t>
            </a:r>
          </a:p>
          <a:p>
            <a:pPr lvl="1"/>
            <a:r>
              <a:rPr lang="cs-CZ" dirty="0" smtClean="0"/>
              <a:t>Požadavky na analýzy senzitivity a jejich prezentace</a:t>
            </a:r>
          </a:p>
          <a:p>
            <a:r>
              <a:rPr lang="cs-CZ" dirty="0" smtClean="0"/>
              <a:t>Přepracování analýzy</a:t>
            </a:r>
          </a:p>
          <a:p>
            <a:pPr lvl="1"/>
            <a:r>
              <a:rPr lang="cs-CZ" dirty="0" smtClean="0"/>
              <a:t>výzva k součinnosti, změna obsahu podání žádost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02478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Zdrojová data analýzy – expertní panel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19999"/>
            <a:ext cx="8229600" cy="3834325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Zvláštním </a:t>
            </a:r>
            <a:r>
              <a:rPr lang="cs-CZ" dirty="0" smtClean="0"/>
              <a:t>typ </a:t>
            </a:r>
            <a:r>
              <a:rPr lang="cs-CZ" dirty="0"/>
              <a:t>podkladů pro popis klinické praxe a farmakoekonomická </a:t>
            </a:r>
            <a:r>
              <a:rPr lang="cs-CZ" dirty="0" smtClean="0"/>
              <a:t>hodnocení</a:t>
            </a:r>
          </a:p>
          <a:p>
            <a:r>
              <a:rPr lang="cs-CZ" dirty="0" smtClean="0"/>
              <a:t>Pro zachování přezkoumatelnosti požadavek na předložení</a:t>
            </a:r>
          </a:p>
          <a:p>
            <a:pPr lvl="1"/>
            <a:r>
              <a:rPr lang="cs-CZ" dirty="0"/>
              <a:t>j</a:t>
            </a:r>
            <a:r>
              <a:rPr lang="cs-CZ" dirty="0" smtClean="0"/>
              <a:t>menné složení </a:t>
            </a:r>
            <a:r>
              <a:rPr lang="cs-CZ" dirty="0"/>
              <a:t>s uvedením pozice nebo odbornosti </a:t>
            </a:r>
            <a:r>
              <a:rPr lang="cs-CZ" dirty="0" smtClean="0"/>
              <a:t>účastníka</a:t>
            </a:r>
          </a:p>
          <a:p>
            <a:pPr lvl="1"/>
            <a:r>
              <a:rPr lang="cs-CZ" dirty="0"/>
              <a:t>datum a místo jeho </a:t>
            </a:r>
            <a:r>
              <a:rPr lang="cs-CZ" dirty="0" smtClean="0"/>
              <a:t>konání</a:t>
            </a:r>
          </a:p>
          <a:p>
            <a:pPr lvl="1"/>
            <a:r>
              <a:rPr lang="cs-CZ" dirty="0"/>
              <a:t>seznam otázek nebo dotazníky, které byly účastníkům panelu </a:t>
            </a:r>
            <a:r>
              <a:rPr lang="cs-CZ" dirty="0" smtClean="0"/>
              <a:t>předloženy</a:t>
            </a:r>
          </a:p>
          <a:p>
            <a:pPr lvl="1"/>
            <a:r>
              <a:rPr lang="cs-CZ" dirty="0"/>
              <a:t>obsah vyjádření jednotlivých odborníků nebo výsledky statistického vyhodnocení, pokud panel obsahoval 3 a více </a:t>
            </a:r>
            <a:r>
              <a:rPr lang="cs-CZ" dirty="0" smtClean="0"/>
              <a:t>členů</a:t>
            </a:r>
          </a:p>
          <a:p>
            <a:r>
              <a:rPr lang="cs-CZ" dirty="0"/>
              <a:t>Složení odborného panelu by mělo reflektovat léčbu onemocnění v klinické </a:t>
            </a:r>
            <a:r>
              <a:rPr lang="cs-CZ" dirty="0" smtClean="0"/>
              <a:t>praxi</a:t>
            </a:r>
          </a:p>
          <a:p>
            <a:pPr lvl="1"/>
            <a:r>
              <a:rPr lang="cs-CZ" dirty="0" smtClean="0"/>
              <a:t>zastoupeni </a:t>
            </a:r>
            <a:r>
              <a:rPr lang="cs-CZ" dirty="0"/>
              <a:t>by měli být lékaři ze zdravotnických zařízení, ve kterých lze očekávat významný počet pacientů s daným onemocněním s ohledem na poměrné rozložení v České republice</a:t>
            </a:r>
            <a:r>
              <a:rPr lang="cs-CZ" dirty="0" smtClean="0"/>
              <a:t> 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očet </a:t>
            </a:r>
            <a:r>
              <a:rPr lang="cs-CZ" dirty="0"/>
              <a:t>a složení panelu odborníků by měly reflektovat situaci výskytu daného onemocnění a být řádně </a:t>
            </a:r>
            <a:r>
              <a:rPr lang="cs-CZ" dirty="0" smtClean="0"/>
              <a:t>odůvodněn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670832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Zdrojová data analýzy – expertní panel</a:t>
            </a: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7037508"/>
              </p:ext>
            </p:extLst>
          </p:nvPr>
        </p:nvGraphicFramePr>
        <p:xfrm>
          <a:off x="521550" y="2708920"/>
          <a:ext cx="7335816" cy="33303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3954"/>
                <a:gridCol w="1833954"/>
                <a:gridCol w="1833954"/>
                <a:gridCol w="1833954"/>
              </a:tblGrid>
              <a:tr h="4668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Datum konání: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Místo konání: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68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Složení panelu: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Odborník 1, Pracoviště 1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68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Odborník 2, Pracoviště 2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68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Odborník 3, Pracoviště 3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68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Otázka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Průměr / medián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Nejnižší hodnota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Nejvyšší hodnota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980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Počet návštěv za měsíc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3,3 / 4,0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2,0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4,0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980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Procento i. v. podání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10 % / 3 %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2 %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25 %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31540" y="2379947"/>
            <a:ext cx="7380820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dirty="0"/>
              <a:t>Příklad prezentace základních údajů o panelu expertů</a:t>
            </a:r>
            <a:endParaRPr lang="cs-CZ" b="1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5480019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Výběr komparované intervence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Komparátory </a:t>
            </a:r>
            <a:r>
              <a:rPr lang="cs-CZ" dirty="0"/>
              <a:t>jsou terapeutické postupy, </a:t>
            </a:r>
            <a:endParaRPr lang="cs-CZ" dirty="0" smtClean="0"/>
          </a:p>
          <a:p>
            <a:pPr lvl="1"/>
            <a:r>
              <a:rPr lang="cs-CZ" dirty="0" smtClean="0"/>
              <a:t>které </a:t>
            </a:r>
            <a:r>
              <a:rPr lang="cs-CZ" dirty="0"/>
              <a:t>jsou v terapii daného onemocnění cílové skupiny pacientů </a:t>
            </a:r>
            <a:r>
              <a:rPr lang="cs-CZ" b="1" dirty="0"/>
              <a:t>přijímány jako obvyklé </a:t>
            </a:r>
            <a:r>
              <a:rPr lang="cs-CZ" dirty="0"/>
              <a:t>pro dané stádium onemocnění a linii jeho </a:t>
            </a:r>
            <a:r>
              <a:rPr lang="cs-CZ" dirty="0" smtClean="0"/>
              <a:t>léčby</a:t>
            </a:r>
          </a:p>
          <a:p>
            <a:pPr lvl="1"/>
            <a:r>
              <a:rPr lang="cs-CZ" dirty="0" smtClean="0"/>
              <a:t>současně </a:t>
            </a:r>
            <a:r>
              <a:rPr lang="cs-CZ" b="1" dirty="0"/>
              <a:t>hrazeny z prostředků zdravotního pojištění v </a:t>
            </a:r>
            <a:r>
              <a:rPr lang="cs-CZ" b="1" dirty="0" smtClean="0"/>
              <a:t>ČR</a:t>
            </a:r>
          </a:p>
          <a:p>
            <a:r>
              <a:rPr lang="cs-CZ" dirty="0"/>
              <a:t>Je-li identifikováno více relevantních komparátorů, má být </a:t>
            </a:r>
            <a:r>
              <a:rPr lang="cs-CZ" b="1" dirty="0"/>
              <a:t>srovnání provedeno proti všem </a:t>
            </a:r>
            <a:r>
              <a:rPr lang="cs-CZ" b="1" dirty="0" smtClean="0"/>
              <a:t>odděleně</a:t>
            </a:r>
          </a:p>
          <a:p>
            <a:r>
              <a:rPr lang="cs-CZ" dirty="0"/>
              <a:t>V</a:t>
            </a:r>
            <a:r>
              <a:rPr lang="cs-CZ" dirty="0" smtClean="0"/>
              <a:t>ýběr </a:t>
            </a:r>
            <a:r>
              <a:rPr lang="cs-CZ" dirty="0"/>
              <a:t>komparátoru musí být řádně odůvodněn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181824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Výběr komparované intervence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19999"/>
            <a:ext cx="8229600" cy="3834326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Ústav obecně nedoporučuje jako </a:t>
            </a:r>
            <a:r>
              <a:rPr lang="cs-CZ" b="1" dirty="0"/>
              <a:t>hlavní komparátor pro základní scénář</a:t>
            </a:r>
            <a:r>
              <a:rPr lang="cs-CZ" dirty="0"/>
              <a:t> volit </a:t>
            </a:r>
            <a:r>
              <a:rPr lang="cs-CZ" dirty="0" smtClean="0"/>
              <a:t>LP/PZLÚ</a:t>
            </a:r>
          </a:p>
          <a:p>
            <a:pPr lvl="1"/>
            <a:r>
              <a:rPr lang="cs-CZ" dirty="0"/>
              <a:t>hrazené v rámci </a:t>
            </a:r>
            <a:r>
              <a:rPr lang="cs-CZ" b="1" dirty="0"/>
              <a:t>ústavní péče z lékového </a:t>
            </a:r>
            <a:r>
              <a:rPr lang="cs-CZ" b="1" dirty="0" smtClean="0"/>
              <a:t>paušálu</a:t>
            </a:r>
            <a:r>
              <a:rPr lang="cs-CZ" dirty="0" smtClean="0"/>
              <a:t> </a:t>
            </a:r>
          </a:p>
          <a:p>
            <a:pPr lvl="2"/>
            <a:r>
              <a:rPr lang="cs-CZ" dirty="0" smtClean="0"/>
              <a:t>pokud </a:t>
            </a:r>
            <a:r>
              <a:rPr lang="cs-CZ" dirty="0"/>
              <a:t>existuje pochybnost o jejich obdobném postavení v klinické </a:t>
            </a:r>
            <a:r>
              <a:rPr lang="cs-CZ" dirty="0" smtClean="0"/>
              <a:t>praxi </a:t>
            </a:r>
          </a:p>
          <a:p>
            <a:pPr lvl="1"/>
            <a:r>
              <a:rPr lang="cs-CZ" dirty="0" smtClean="0"/>
              <a:t>hrazené </a:t>
            </a:r>
            <a:r>
              <a:rPr lang="cs-CZ" b="1" dirty="0" smtClean="0"/>
              <a:t>v režimu podle ustanovení § 16 odst. 1 zákona o veřejném zdravotním pojištění</a:t>
            </a:r>
            <a:r>
              <a:rPr lang="cs-CZ" dirty="0" smtClean="0"/>
              <a:t>, pokud je k dispozici jiný komparátor, který je hrazen standardním úhradovým mechanismem</a:t>
            </a:r>
          </a:p>
          <a:p>
            <a:pPr lvl="2"/>
            <a:r>
              <a:rPr lang="cs-CZ" dirty="0"/>
              <a:t>p</a:t>
            </a:r>
            <a:r>
              <a:rPr lang="cs-CZ" dirty="0" smtClean="0"/>
              <a:t>okud je použit musí </a:t>
            </a:r>
            <a:r>
              <a:rPr lang="cs-CZ" dirty="0"/>
              <a:t>být ve správním řízení prokázáno, že je úhrada tímto způsobem běžně realizována, jaké jsou </a:t>
            </a:r>
            <a:r>
              <a:rPr lang="cs-CZ" dirty="0" smtClean="0"/>
              <a:t>náklady, u </a:t>
            </a:r>
            <a:r>
              <a:rPr lang="cs-CZ" dirty="0"/>
              <a:t>jakého podílu pacientů je takový postup uplatňován</a:t>
            </a:r>
            <a:endParaRPr lang="cs-CZ" dirty="0" smtClean="0"/>
          </a:p>
          <a:p>
            <a:pPr lvl="1"/>
            <a:r>
              <a:rPr lang="cs-CZ" b="1" dirty="0"/>
              <a:t>dočasně hrazené  LP/PZLÚ</a:t>
            </a:r>
            <a:r>
              <a:rPr lang="cs-CZ" dirty="0"/>
              <a:t> pro výchozí scénář, neboť  u těchto přípravků nemusela být nákladová efektivita </a:t>
            </a:r>
            <a:r>
              <a:rPr lang="cs-CZ" dirty="0" smtClean="0"/>
              <a:t>prokázána</a:t>
            </a:r>
          </a:p>
          <a:p>
            <a:pPr lvl="2"/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dirty="0"/>
              <a:t>základním scénáři </a:t>
            </a:r>
            <a:r>
              <a:rPr lang="cs-CZ" dirty="0" smtClean="0"/>
              <a:t>– trvale hrazený komparátor</a:t>
            </a:r>
          </a:p>
          <a:p>
            <a:pPr lvl="2"/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dirty="0"/>
              <a:t>alternativním scénáři </a:t>
            </a:r>
            <a:r>
              <a:rPr lang="cs-CZ" dirty="0" smtClean="0"/>
              <a:t>– dočasně hrazený komparátor</a:t>
            </a:r>
          </a:p>
          <a:p>
            <a:pPr lvl="2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479849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Cílová populace – analýza podskupin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Pokud </a:t>
            </a:r>
            <a:r>
              <a:rPr lang="cs-CZ" dirty="0"/>
              <a:t>lze identifikovat významné rozdíly v přínosech </a:t>
            </a:r>
            <a:r>
              <a:rPr lang="cs-CZ" dirty="0" smtClean="0"/>
              <a:t>(účinnost, bezpečnost) </a:t>
            </a:r>
            <a:r>
              <a:rPr lang="cs-CZ" dirty="0"/>
              <a:t>nebo nákladech u podskupin pacientů specificky definovaných jejich charakteristikami, </a:t>
            </a:r>
            <a:r>
              <a:rPr lang="cs-CZ" b="1" dirty="0"/>
              <a:t>má být předloženo také hodnocení zvlášť pro tyto </a:t>
            </a:r>
            <a:r>
              <a:rPr lang="cs-CZ" b="1" dirty="0" smtClean="0"/>
              <a:t>podskupiny </a:t>
            </a:r>
          </a:p>
          <a:p>
            <a:r>
              <a:rPr lang="cs-CZ" dirty="0"/>
              <a:t>R</a:t>
            </a:r>
            <a:r>
              <a:rPr lang="cs-CZ" dirty="0" smtClean="0"/>
              <a:t>ozdíly </a:t>
            </a:r>
            <a:r>
              <a:rPr lang="cs-CZ" dirty="0"/>
              <a:t>mohou plynout nejen z výsledků podkladové studie s danou hodnocenou intervencí, ale také z důvodu </a:t>
            </a:r>
            <a:r>
              <a:rPr lang="cs-CZ" b="1" dirty="0"/>
              <a:t>rozdílných vstupních rizik na podkladě empirických </a:t>
            </a:r>
            <a:r>
              <a:rPr lang="cs-CZ" b="1" dirty="0" smtClean="0"/>
              <a:t>studií</a:t>
            </a:r>
            <a:endParaRPr lang="cs-CZ" b="1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7157115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Určení a vyčíslení nákladů a jejich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Pokud je komparátorem LP/PZLÚ</a:t>
            </a:r>
            <a:r>
              <a:rPr lang="cs-CZ" dirty="0"/>
              <a:t>, se kterým je nebo v brzké době </a:t>
            </a:r>
            <a:r>
              <a:rPr lang="cs-CZ" dirty="0" smtClean="0"/>
              <a:t>bude</a:t>
            </a:r>
            <a:r>
              <a:rPr lang="cs-CZ" baseline="30000" dirty="0"/>
              <a:t> </a:t>
            </a:r>
            <a:r>
              <a:rPr lang="cs-CZ" dirty="0" smtClean="0"/>
              <a:t>vedena </a:t>
            </a:r>
            <a:r>
              <a:rPr lang="cs-CZ" dirty="0"/>
              <a:t>revize úhrad nebo jiné správní řízení o stanovení nebo změně </a:t>
            </a:r>
            <a:r>
              <a:rPr lang="cs-CZ" dirty="0" err="1" smtClean="0"/>
              <a:t>VaPÚ</a:t>
            </a:r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v</a:t>
            </a:r>
            <a:r>
              <a:rPr lang="cs-CZ" dirty="0"/>
              <a:t> jednom z alternativních scénářů by </a:t>
            </a:r>
            <a:r>
              <a:rPr lang="cs-CZ" dirty="0" smtClean="0"/>
              <a:t>měla být zohledněna úhrada (náklady) zjištěná </a:t>
            </a:r>
            <a:r>
              <a:rPr lang="cs-CZ" dirty="0"/>
              <a:t>v </a:t>
            </a:r>
            <a:r>
              <a:rPr lang="cs-CZ" dirty="0" smtClean="0"/>
              <a:t>předmětném správním </a:t>
            </a:r>
            <a:r>
              <a:rPr lang="cs-CZ" dirty="0"/>
              <a:t>řízení  </a:t>
            </a:r>
            <a:endParaRPr lang="cs-CZ" dirty="0" smtClean="0"/>
          </a:p>
          <a:p>
            <a:r>
              <a:rPr lang="cs-CZ" dirty="0"/>
              <a:t>Pokud je z jiných správních řízení známo, že úhrada srovnávané intervence byla ovlivněna cenovým ujednáním nebo ujednáním o </a:t>
            </a:r>
            <a:r>
              <a:rPr lang="cs-CZ"/>
              <a:t>sdílení </a:t>
            </a:r>
            <a:r>
              <a:rPr lang="cs-CZ" smtClean="0"/>
              <a:t>rizik </a:t>
            </a:r>
            <a:endParaRPr lang="cs-CZ" dirty="0" smtClean="0"/>
          </a:p>
          <a:p>
            <a:pPr lvl="1"/>
            <a:r>
              <a:rPr lang="cs-CZ" dirty="0" smtClean="0"/>
              <a:t>v</a:t>
            </a:r>
            <a:r>
              <a:rPr lang="cs-CZ" dirty="0"/>
              <a:t> rámci analýzy senzitivity </a:t>
            </a:r>
            <a:r>
              <a:rPr lang="cs-CZ" dirty="0" smtClean="0"/>
              <a:t>by měla být představena simulace </a:t>
            </a:r>
            <a:r>
              <a:rPr lang="cs-CZ" dirty="0"/>
              <a:t>výsledků  </a:t>
            </a:r>
            <a:r>
              <a:rPr lang="cs-CZ" dirty="0" smtClean="0"/>
              <a:t>s náklady </a:t>
            </a:r>
            <a:r>
              <a:rPr lang="cs-CZ" dirty="0"/>
              <a:t>na komparátor v možném rozmezí </a:t>
            </a:r>
            <a:endParaRPr lang="cs-CZ" dirty="0" smtClean="0"/>
          </a:p>
          <a:p>
            <a:pPr lvl="2"/>
            <a:r>
              <a:rPr lang="cs-CZ" dirty="0" smtClean="0"/>
              <a:t>např</a:t>
            </a:r>
            <a:r>
              <a:rPr lang="cs-CZ" dirty="0"/>
              <a:t>. 50 %, 75 % a 90 </a:t>
            </a:r>
            <a:r>
              <a:rPr lang="cs-CZ" dirty="0" smtClean="0"/>
              <a:t>% (tj</a:t>
            </a:r>
            <a:r>
              <a:rPr lang="cs-CZ" dirty="0"/>
              <a:t>. snížení úhrady o 10−50 </a:t>
            </a:r>
            <a:r>
              <a:rPr lang="cs-CZ" dirty="0" smtClean="0"/>
              <a:t>%).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8355867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Určení a vyčíslení nákladů a jejich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9663200"/>
              </p:ext>
            </p:extLst>
          </p:nvPr>
        </p:nvGraphicFramePr>
        <p:xfrm>
          <a:off x="566555" y="3023956"/>
          <a:ext cx="7965884" cy="7200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6151"/>
                <a:gridCol w="1462148"/>
                <a:gridCol w="1463015"/>
                <a:gridCol w="1844822"/>
                <a:gridCol w="1569748"/>
              </a:tblGrid>
              <a:tr h="2985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Položka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Dávkování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ÚHR/balení v Kč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Náklady na rok v Kč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Reference č.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15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Léčivý přípravek 20X10 MG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10 mg denně 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10 000,00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182 500,00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SCAU k 1. 9. 2016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331429"/>
              </p:ext>
            </p:extLst>
          </p:nvPr>
        </p:nvGraphicFramePr>
        <p:xfrm>
          <a:off x="566555" y="4149080"/>
          <a:ext cx="7938108" cy="8100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7200"/>
                <a:gridCol w="1474344"/>
                <a:gridCol w="1114620"/>
                <a:gridCol w="1115486"/>
                <a:gridCol w="1115486"/>
                <a:gridCol w="1115486"/>
                <a:gridCol w="1115486"/>
              </a:tblGrid>
              <a:tr h="405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Kód výkonu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Název výkonu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Body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Čas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Minutová režijní sazba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Výše úhrady za bod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Náklad na výkon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5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42021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KOMPLEXNÍ VYŠETŘENÍ 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473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60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3,01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1,03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673,21 Kč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1736610"/>
              </p:ext>
            </p:extLst>
          </p:nvPr>
        </p:nvGraphicFramePr>
        <p:xfrm>
          <a:off x="566554" y="5364214"/>
          <a:ext cx="7920880" cy="7200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6964"/>
                <a:gridCol w="1575548"/>
                <a:gridCol w="1576410"/>
                <a:gridCol w="1575548"/>
                <a:gridCol w="1576410"/>
              </a:tblGrid>
              <a:tr h="360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Položka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Podíl pacientů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Průměrná doba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Jednotkový náklad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Náklady celkem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Hospitalizace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10 % 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5 dní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1 200 Kč/den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600 Kč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96289" y="2807350"/>
            <a:ext cx="59209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 prezentace použitých hodnot farmaceutických nákladů při kontinuálním užívání LP</a:t>
            </a:r>
            <a:endParaRPr kumimoji="0" lang="cs-CZ" alt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495709" y="3908666"/>
            <a:ext cx="317619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 prezentace použitých nákladů na výkon</a:t>
            </a:r>
            <a:endParaRPr kumimoji="0" lang="cs-CZ" alt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512553" y="5132221"/>
            <a:ext cx="288931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 prezentace použitého čerpání péče</a:t>
            </a:r>
            <a:endParaRPr kumimoji="0" lang="cs-CZ" alt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35120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Výsledek farmakoekonomického hodnocení a jeho prezentace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Výsledek farmakoekonomického hodnocení se vyjádří dostatečně podrobně, aby ho bylo možné </a:t>
            </a:r>
            <a:r>
              <a:rPr lang="cs-CZ" dirty="0" smtClean="0"/>
              <a:t>posoudit</a:t>
            </a:r>
          </a:p>
          <a:p>
            <a:r>
              <a:rPr lang="cs-CZ" dirty="0"/>
              <a:t>Uvedou se v něm odděleně jednotlivé kategorie nákladů, zejména se z nákladů vyčlení farmaceutické náklady na hodnocenou </a:t>
            </a:r>
            <a:r>
              <a:rPr lang="cs-CZ" dirty="0" smtClean="0"/>
              <a:t>intervenci</a:t>
            </a:r>
          </a:p>
          <a:p>
            <a:r>
              <a:rPr lang="cs-CZ" dirty="0"/>
              <a:t>V případě přínosů v analýzách typu CUA nebo CEA se uvede, v jakých stavech je zisk přínosů </a:t>
            </a:r>
            <a:r>
              <a:rPr lang="cs-CZ" dirty="0" smtClean="0"/>
              <a:t>generován</a:t>
            </a:r>
          </a:p>
          <a:p>
            <a:r>
              <a:rPr lang="cs-CZ" dirty="0"/>
              <a:t>Výsledky v přehledné a podrobné podobě jsou vyžadovány také v případě relevantních alternativních </a:t>
            </a:r>
            <a:r>
              <a:rPr lang="cs-CZ" dirty="0" smtClean="0"/>
              <a:t>scénářů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934472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487225"/>
              </p:ext>
            </p:extLst>
          </p:nvPr>
        </p:nvGraphicFramePr>
        <p:xfrm>
          <a:off x="476545" y="1169085"/>
          <a:ext cx="8100900" cy="51996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04731"/>
                <a:gridCol w="1783011"/>
                <a:gridCol w="1634714"/>
                <a:gridCol w="1578444"/>
              </a:tblGrid>
              <a:tr h="335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400" dirty="0">
                        <a:effectLst/>
                        <a:latin typeface="Calibri"/>
                      </a:endParaRPr>
                    </a:p>
                  </a:txBody>
                  <a:tcPr marL="45752" marR="45752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800" dirty="0">
                          <a:effectLst/>
                        </a:rPr>
                        <a:t>Scénář 1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Náklady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Hodnocená intervence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Komparátor 1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Rozdíl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Farmaceutické na hodnocený LP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Farmaceutické ostatní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Symptomatická léčba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Návštěvy lékaře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Diagnostika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Hospitalizace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Nežádoucí účinky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Léčba po progresi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Celkem náklady</a:t>
                      </a:r>
                      <a:endParaRPr lang="cs-CZ" sz="14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QALY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Stav 1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Stav 2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Stav 3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Celkem QALY</a:t>
                      </a:r>
                      <a:endParaRPr lang="cs-CZ" sz="14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i="0" dirty="0">
                          <a:effectLst/>
                        </a:rPr>
                        <a:t>LYG</a:t>
                      </a:r>
                      <a:endParaRPr lang="cs-CZ" sz="1400" b="1" i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Stav 1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Stav 2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0" dirty="0">
                          <a:effectLst/>
                        </a:rPr>
                        <a:t>Stav 3</a:t>
                      </a:r>
                      <a:endParaRPr lang="cs-CZ" sz="14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Celkem LYG</a:t>
                      </a:r>
                      <a:endParaRPr lang="cs-CZ" sz="14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</a:tr>
              <a:tr h="2246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ICER (Kč/QALY)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5752" marR="45752" marT="0" marB="0" anchor="ctr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400" dirty="0">
                        <a:effectLst/>
                        <a:latin typeface="Calibri"/>
                      </a:endParaRPr>
                    </a:p>
                  </a:txBody>
                  <a:tcPr marL="45752" marR="45752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431540" y="818710"/>
            <a:ext cx="7380820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rezentace výsledků analýzy nákladové efektivity</a:t>
            </a:r>
            <a:endParaRPr lang="cs-CZ" b="1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2389286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Výsledek farmakoekonomického hodnocení a jeho prezentace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r>
                  <a:rPr lang="cs-CZ" dirty="0"/>
                  <a:t>Došlo-li v analýzách předkládaných v průběhu času ke změnám v nastavení nebo ve výsledcích (např. v analýze pro stanovení trvalé úhrady oproti analýze pro </a:t>
                </a:r>
                <a:r>
                  <a:rPr lang="cs-CZ" dirty="0" smtClean="0"/>
                  <a:t>stanovení </a:t>
                </a:r>
                <a:r>
                  <a:rPr lang="cs-CZ" dirty="0"/>
                  <a:t>dočasné úhrady), měly být </a:t>
                </a:r>
                <a:r>
                  <a:rPr lang="cs-CZ" dirty="0" smtClean="0"/>
                  <a:t>popsány </a:t>
                </a:r>
                <a:r>
                  <a:rPr lang="cs-CZ" dirty="0"/>
                  <a:t>důvody těchto </a:t>
                </a:r>
                <a:r>
                  <a:rPr lang="cs-CZ" dirty="0" smtClean="0"/>
                  <a:t>rozdílů</a:t>
                </a:r>
                <a:endParaRPr lang="cs-CZ" dirty="0"/>
              </a:p>
              <a:p>
                <a:r>
                  <a:rPr lang="cs-CZ" dirty="0" smtClean="0"/>
                  <a:t>Výsledek analýzy se vyjádří pomocí hodnoty ICER</a:t>
                </a:r>
              </a:p>
              <a:p>
                <a:pPr marL="0" indent="0">
                  <a:buNone/>
                </a:pPr>
                <a:endParaRPr lang="cs-CZ" sz="1000" dirty="0" smtClean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cs-CZ" sz="2600" i="1">
                        <a:latin typeface="Cambria Math"/>
                      </a:rPr>
                      <m:t>𝐼𝐶𝐸𝑅</m:t>
                    </m:r>
                    <m:r>
                      <a:rPr lang="cs-CZ" sz="26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600" i="1">
                                <a:latin typeface="Cambria Math"/>
                              </a:rPr>
                              <m:t>𝑁</m:t>
                            </m:r>
                            <m:r>
                              <a:rPr lang="cs-CZ" sz="2600" i="1">
                                <a:latin typeface="Cambria Math"/>
                              </a:rPr>
                              <m:t>á</m:t>
                            </m:r>
                            <m:r>
                              <a:rPr lang="cs-CZ" sz="2600" i="1">
                                <a:latin typeface="Cambria Math"/>
                              </a:rPr>
                              <m:t>𝑘𝑙𝑎𝑑𝑦</m:t>
                            </m:r>
                          </m:e>
                          <m:sub>
                            <m:r>
                              <a:rPr lang="cs-CZ" sz="2600" i="1">
                                <a:latin typeface="Cambria Math"/>
                              </a:rPr>
                              <m:t>𝐻𝐼</m:t>
                            </m:r>
                          </m:sub>
                        </m:sSub>
                        <m:r>
                          <a:rPr lang="cs-CZ" sz="26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cs-CZ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600" i="1">
                                <a:latin typeface="Cambria Math"/>
                              </a:rPr>
                              <m:t>𝑁</m:t>
                            </m:r>
                            <m:r>
                              <a:rPr lang="cs-CZ" sz="2600" i="1">
                                <a:latin typeface="Cambria Math"/>
                              </a:rPr>
                              <m:t>á</m:t>
                            </m:r>
                            <m:r>
                              <a:rPr lang="cs-CZ" sz="2600" i="1">
                                <a:latin typeface="Cambria Math"/>
                              </a:rPr>
                              <m:t>𝑘𝑙𝑎𝑑𝑦</m:t>
                            </m:r>
                          </m:e>
                          <m:sub>
                            <m:r>
                              <a:rPr lang="cs-CZ" sz="2600" i="1">
                                <a:latin typeface="Cambria Math"/>
                              </a:rPr>
                              <m:t>𝐾𝐼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600" i="1">
                                <a:latin typeface="Cambria Math"/>
                              </a:rPr>
                              <m:t>𝑃</m:t>
                            </m:r>
                            <m:r>
                              <a:rPr lang="cs-CZ" sz="2600" i="1">
                                <a:latin typeface="Cambria Math"/>
                              </a:rPr>
                              <m:t>ří</m:t>
                            </m:r>
                            <m:r>
                              <a:rPr lang="cs-CZ" sz="2600" i="1">
                                <a:latin typeface="Cambria Math"/>
                              </a:rPr>
                              <m:t>𝑛𝑜𝑠𝑦</m:t>
                            </m:r>
                          </m:e>
                          <m:sub>
                            <m:r>
                              <a:rPr lang="cs-CZ" sz="2600" i="1">
                                <a:latin typeface="Cambria Math"/>
                              </a:rPr>
                              <m:t>𝐻𝐼</m:t>
                            </m:r>
                          </m:sub>
                        </m:sSub>
                        <m:r>
                          <a:rPr lang="cs-CZ" sz="2600" i="1">
                            <a:latin typeface="Cambria Math"/>
                          </a:rPr>
                          <m:t>− </m:t>
                        </m:r>
                        <m:sSub>
                          <m:sSubPr>
                            <m:ctrlPr>
                              <a:rPr lang="cs-CZ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600" i="1">
                                <a:latin typeface="Cambria Math"/>
                              </a:rPr>
                              <m:t>𝑃</m:t>
                            </m:r>
                            <m:r>
                              <a:rPr lang="cs-CZ" sz="2600" i="1">
                                <a:latin typeface="Cambria Math"/>
                              </a:rPr>
                              <m:t>ří</m:t>
                            </m:r>
                            <m:r>
                              <a:rPr lang="cs-CZ" sz="2600" i="1">
                                <a:latin typeface="Cambria Math"/>
                              </a:rPr>
                              <m:t>𝑛𝑜𝑠𝑦</m:t>
                            </m:r>
                          </m:e>
                          <m:sub>
                            <m:r>
                              <a:rPr lang="cs-CZ" sz="2600" i="1">
                                <a:latin typeface="Cambria Math"/>
                              </a:rPr>
                              <m:t>𝐾𝐼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sz="2200" dirty="0" smtClean="0"/>
                  <a:t> 	</a:t>
                </a:r>
              </a:p>
              <a:p>
                <a:pPr marL="0" indent="0" algn="ctr">
                  <a:buNone/>
                </a:pPr>
                <a:endParaRPr lang="cs-CZ" sz="1200" dirty="0"/>
              </a:p>
              <a:p>
                <a:pPr marL="0" indent="0" algn="ctr">
                  <a:buNone/>
                </a:pPr>
                <a:r>
                  <a:rPr lang="cs-CZ" sz="1500" dirty="0" smtClean="0"/>
                  <a:t>HI – hodnocená intervence, KI komparovaná intervence</a:t>
                </a:r>
              </a:p>
              <a:p>
                <a:pPr marL="0" indent="0">
                  <a:buNone/>
                </a:pPr>
                <a:endParaRPr lang="cs-CZ" sz="1000" dirty="0" smtClean="0"/>
              </a:p>
              <a:p>
                <a:r>
                  <a:rPr lang="cs-CZ" dirty="0" smtClean="0"/>
                  <a:t>Hranice ochoty platit cca 1,2 milionu Kč/QALY</a:t>
                </a:r>
              </a:p>
              <a:p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endParaRPr lang="cs-CZ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369" r="-370" b="-22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734384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73705"/>
            <a:ext cx="8229600" cy="1143000"/>
          </a:xfrm>
        </p:spPr>
        <p:txBody>
          <a:bodyPr/>
          <a:lstStyle/>
          <a:p>
            <a:r>
              <a:rPr lang="cs-CZ" dirty="0" smtClean="0"/>
              <a:t>Analýzy senzitivity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905544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V jednocestné analýze senzitivity nebo analýze scénářů by měl autor vždy prezentovat</a:t>
            </a:r>
          </a:p>
          <a:p>
            <a:pPr lvl="1"/>
            <a:r>
              <a:rPr lang="cs-CZ" dirty="0"/>
              <a:t>č</a:t>
            </a:r>
            <a:r>
              <a:rPr lang="cs-CZ" dirty="0" smtClean="0"/>
              <a:t>asový horizont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oužití různých typů extrapolace</a:t>
            </a:r>
          </a:p>
          <a:p>
            <a:pPr lvl="1"/>
            <a:r>
              <a:rPr lang="cs-CZ" dirty="0" smtClean="0"/>
              <a:t>utility </a:t>
            </a:r>
          </a:p>
          <a:p>
            <a:pPr lvl="1"/>
            <a:r>
              <a:rPr lang="cs-CZ" dirty="0" smtClean="0"/>
              <a:t>hodnoty hazard ratio (HR), </a:t>
            </a:r>
            <a:r>
              <a:rPr lang="cs-CZ" dirty="0" err="1" smtClean="0"/>
              <a:t>odds</a:t>
            </a:r>
            <a:r>
              <a:rPr lang="cs-CZ" dirty="0" smtClean="0"/>
              <a:t> ratio (OR) aj.</a:t>
            </a:r>
          </a:p>
          <a:p>
            <a:pPr lvl="1"/>
            <a:r>
              <a:rPr lang="cs-CZ" dirty="0" smtClean="0"/>
              <a:t>náklady</a:t>
            </a:r>
          </a:p>
          <a:p>
            <a:r>
              <a:rPr lang="cs-CZ" dirty="0" smtClean="0"/>
              <a:t>Nedílnou </a:t>
            </a:r>
            <a:r>
              <a:rPr lang="cs-CZ" dirty="0"/>
              <a:t>součástí </a:t>
            </a:r>
            <a:r>
              <a:rPr lang="cs-CZ" dirty="0" smtClean="0"/>
              <a:t> je tabulka </a:t>
            </a:r>
            <a:r>
              <a:rPr lang="cs-CZ" dirty="0"/>
              <a:t>se všemi testovanými parametry </a:t>
            </a:r>
            <a:endParaRPr lang="cs-CZ" dirty="0" smtClean="0"/>
          </a:p>
          <a:p>
            <a:pPr lvl="1"/>
            <a:r>
              <a:rPr lang="cs-CZ" dirty="0" smtClean="0"/>
              <a:t>hodnoty vstupující do </a:t>
            </a:r>
            <a:r>
              <a:rPr lang="cs-CZ" dirty="0"/>
              <a:t>základního </a:t>
            </a:r>
            <a:r>
              <a:rPr lang="cs-CZ" dirty="0" smtClean="0"/>
              <a:t>scénáře</a:t>
            </a:r>
          </a:p>
          <a:p>
            <a:pPr lvl="1"/>
            <a:r>
              <a:rPr lang="cs-CZ" dirty="0"/>
              <a:t>h</a:t>
            </a:r>
            <a:r>
              <a:rPr lang="cs-CZ" dirty="0" smtClean="0"/>
              <a:t>odnoty rozmezí tj. minima </a:t>
            </a:r>
            <a:r>
              <a:rPr lang="cs-CZ" dirty="0"/>
              <a:t>a </a:t>
            </a:r>
            <a:r>
              <a:rPr lang="cs-CZ" dirty="0" smtClean="0"/>
              <a:t>maxima vč. zdroje tohoto rozmezí (interval spolehlivosti, atd.)</a:t>
            </a:r>
          </a:p>
          <a:p>
            <a:pPr lvl="1"/>
            <a:r>
              <a:rPr lang="cs-CZ" dirty="0"/>
              <a:t>d</a:t>
            </a:r>
            <a:r>
              <a:rPr lang="cs-CZ" dirty="0" smtClean="0"/>
              <a:t>istribuce parametrů  vstupujících do probabilistické analýzy senzitivity</a:t>
            </a:r>
          </a:p>
          <a:p>
            <a:r>
              <a:rPr lang="cs-CZ" dirty="0" smtClean="0"/>
              <a:t>Prezentace výsledku</a:t>
            </a:r>
          </a:p>
          <a:p>
            <a:pPr lvl="1"/>
            <a:r>
              <a:rPr lang="cs-CZ" dirty="0" smtClean="0"/>
              <a:t>OWSA - tabulka </a:t>
            </a:r>
            <a:r>
              <a:rPr lang="cs-CZ" dirty="0"/>
              <a:t>a tornádo </a:t>
            </a:r>
            <a:r>
              <a:rPr lang="cs-CZ" dirty="0" smtClean="0"/>
              <a:t>diagram</a:t>
            </a:r>
          </a:p>
          <a:p>
            <a:pPr lvl="1"/>
            <a:r>
              <a:rPr lang="cs-CZ" dirty="0" smtClean="0"/>
              <a:t>PSA - bodový graf (</a:t>
            </a:r>
            <a:r>
              <a:rPr lang="cs-CZ" i="1" dirty="0" err="1"/>
              <a:t>cost-effectiveness</a:t>
            </a:r>
            <a:r>
              <a:rPr lang="cs-CZ" i="1" dirty="0"/>
              <a:t> plane/</a:t>
            </a:r>
            <a:r>
              <a:rPr lang="cs-CZ" i="1" dirty="0" err="1"/>
              <a:t>scatter</a:t>
            </a:r>
            <a:r>
              <a:rPr lang="cs-CZ" i="1" dirty="0"/>
              <a:t> </a:t>
            </a:r>
            <a:r>
              <a:rPr lang="cs-CZ" i="1" dirty="0" smtClean="0"/>
              <a:t>plot) a </a:t>
            </a:r>
            <a:r>
              <a:rPr lang="cs-CZ" dirty="0" smtClean="0"/>
              <a:t>křivka </a:t>
            </a:r>
            <a:r>
              <a:rPr lang="cs-CZ" dirty="0"/>
              <a:t>pravděpodobnosti nákladové </a:t>
            </a:r>
            <a:r>
              <a:rPr lang="cs-CZ" dirty="0" smtClean="0"/>
              <a:t>efektivity </a:t>
            </a:r>
            <a:r>
              <a:rPr lang="cs-CZ" i="1" dirty="0" smtClean="0"/>
              <a:t>(</a:t>
            </a:r>
            <a:r>
              <a:rPr lang="cs-CZ" i="1" dirty="0" err="1" smtClean="0"/>
              <a:t>cost-effectiveness</a:t>
            </a:r>
            <a:r>
              <a:rPr lang="cs-CZ" i="1" dirty="0" smtClean="0"/>
              <a:t> </a:t>
            </a:r>
            <a:r>
              <a:rPr lang="cs-CZ" i="1" dirty="0" err="1"/>
              <a:t>acceptability</a:t>
            </a:r>
            <a:r>
              <a:rPr lang="cs-CZ" i="1" dirty="0"/>
              <a:t> </a:t>
            </a:r>
            <a:r>
              <a:rPr lang="cs-CZ" i="1" dirty="0" err="1"/>
              <a:t>curve</a:t>
            </a:r>
            <a:r>
              <a:rPr lang="cs-CZ" i="1" dirty="0"/>
              <a:t>) </a:t>
            </a:r>
            <a:r>
              <a:rPr lang="cs-CZ" dirty="0"/>
              <a:t>při hranici 1,2 milionu </a:t>
            </a:r>
            <a:r>
              <a:rPr lang="cs-CZ" dirty="0" smtClean="0"/>
              <a:t>Kč/QALY</a:t>
            </a:r>
          </a:p>
          <a:p>
            <a:r>
              <a:rPr lang="cs-CZ" b="1" dirty="0" smtClean="0"/>
              <a:t>Pro </a:t>
            </a:r>
            <a:r>
              <a:rPr lang="cs-CZ" b="1" dirty="0"/>
              <a:t>nákladově efektivní tvrzení bude hodnocena probabilistická i jednocestná analýza senzitivity</a:t>
            </a:r>
          </a:p>
          <a:p>
            <a:pPr lvl="1"/>
            <a:r>
              <a:rPr lang="cs-CZ" b="1" dirty="0"/>
              <a:t>zejména u výsledků na </a:t>
            </a:r>
            <a:r>
              <a:rPr lang="cs-CZ" b="1" dirty="0" smtClean="0"/>
              <a:t>hranici</a:t>
            </a: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697900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054611"/>
              </p:ext>
            </p:extLst>
          </p:nvPr>
        </p:nvGraphicFramePr>
        <p:xfrm>
          <a:off x="341532" y="1358774"/>
          <a:ext cx="8415933" cy="46805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54600"/>
                <a:gridCol w="780510"/>
                <a:gridCol w="779593"/>
                <a:gridCol w="975866"/>
                <a:gridCol w="975866"/>
                <a:gridCol w="952938"/>
                <a:gridCol w="953855"/>
                <a:gridCol w="953855"/>
                <a:gridCol w="488850"/>
              </a:tblGrid>
              <a:tr h="488402"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vstupu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Průměr, hodnota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Střední chyba, 95% CI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Hodnoty v jednocestné analýze senzitivity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Hodnoty a nastavení v probabilistické analýze senzitivity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Ref.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8439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Dolní mez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Horní mez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Parametr 1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Parametr 2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Distribuce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843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Věk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32604"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Pravděpodobnostní přechod ze stavu 1 do stavu 2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4390"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Hazard ratio OS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4390"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Hazard ratio PFS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4390"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Utilita ve stavu 1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43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Utilita ve stavu 2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43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Náklady ve stavu 1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43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Náklady ve stavu 2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/>
                    </a:p>
                  </a:txBody>
                  <a:tcPr marL="68580" marR="68580" marT="0" marB="0"/>
                </a:tc>
              </a:tr>
              <a:tr h="3843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…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 dirty="0"/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96525" y="984792"/>
            <a:ext cx="7380820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rezentace vstupních parametrů analýz senzitivity</a:t>
            </a:r>
            <a:endParaRPr lang="cs-CZ" b="1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7755000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Přepracování analýzy nákladové efektivity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Zpravidla v reakci na výzvu k součinnosti nebo v souvislosti se změnou obsahu podání žádosti</a:t>
            </a:r>
          </a:p>
          <a:p>
            <a:r>
              <a:rPr lang="cs-CZ" b="1" dirty="0" smtClean="0"/>
              <a:t>Pokud autor přistoupí k rozdílnému nastavení přepracované analýzy oproti původnímu podání, je potřeba tuto změnu řádně odůvodnit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504221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statní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V případě, že nejsou </a:t>
            </a:r>
            <a:r>
              <a:rPr lang="cs-CZ" dirty="0"/>
              <a:t>tedy splněny podmínky dané </a:t>
            </a:r>
            <a:r>
              <a:rPr lang="cs-CZ" dirty="0" smtClean="0"/>
              <a:t>ustanovením </a:t>
            </a:r>
            <a:r>
              <a:rPr lang="cs-CZ" dirty="0"/>
              <a:t>§ 15 odst. 6 písm. c) </a:t>
            </a:r>
            <a:r>
              <a:rPr lang="cs-CZ" dirty="0" smtClean="0"/>
              <a:t>(tj. chybí dostatečné důkazy o terapeutické účinnosti)</a:t>
            </a:r>
          </a:p>
          <a:p>
            <a:pPr lvl="1"/>
            <a:r>
              <a:rPr lang="cs-CZ" dirty="0" smtClean="0"/>
              <a:t>předložené podklady nebyly </a:t>
            </a:r>
            <a:r>
              <a:rPr lang="cs-CZ" dirty="0"/>
              <a:t>shledány za dostatečné pro stanovení výše a podmínek </a:t>
            </a:r>
            <a:r>
              <a:rPr lang="cs-CZ" dirty="0" smtClean="0"/>
              <a:t>úhrady </a:t>
            </a:r>
          </a:p>
          <a:p>
            <a:pPr lvl="1"/>
            <a:r>
              <a:rPr lang="cs-CZ" dirty="0" smtClean="0"/>
              <a:t>Ústavem </a:t>
            </a:r>
            <a:r>
              <a:rPr lang="cs-CZ" dirty="0"/>
              <a:t>nebyly </a:t>
            </a:r>
            <a:r>
              <a:rPr lang="cs-CZ" dirty="0" smtClean="0"/>
              <a:t>nalezeny </a:t>
            </a:r>
            <a:r>
              <a:rPr lang="cs-CZ" dirty="0"/>
              <a:t>žádné </a:t>
            </a:r>
            <a:r>
              <a:rPr lang="cs-CZ" dirty="0" smtClean="0"/>
              <a:t>další </a:t>
            </a:r>
            <a:r>
              <a:rPr lang="cs-CZ" dirty="0"/>
              <a:t>relevantní </a:t>
            </a:r>
            <a:r>
              <a:rPr lang="cs-CZ" dirty="0" smtClean="0"/>
              <a:t>důkazy</a:t>
            </a:r>
          </a:p>
          <a:p>
            <a:r>
              <a:rPr lang="cs-CZ" b="1" dirty="0"/>
              <a:t>A</a:t>
            </a:r>
            <a:r>
              <a:rPr lang="cs-CZ" b="1" dirty="0" smtClean="0"/>
              <a:t>nalýza </a:t>
            </a:r>
            <a:r>
              <a:rPr lang="cs-CZ" b="1" dirty="0"/>
              <a:t>nákladové efektivity </a:t>
            </a:r>
            <a:r>
              <a:rPr lang="cs-CZ" b="1" dirty="0" smtClean="0"/>
              <a:t>je považována za irelevantní </a:t>
            </a:r>
            <a:endParaRPr lang="cs-CZ" b="1" dirty="0"/>
          </a:p>
          <a:p>
            <a:r>
              <a:rPr lang="cs-CZ" dirty="0" smtClean="0"/>
              <a:t>Ústav se </a:t>
            </a:r>
            <a:r>
              <a:rPr lang="cs-CZ" dirty="0"/>
              <a:t>k jednotlivým bodům žadatelem předložené analýzy nákladové </a:t>
            </a:r>
            <a:r>
              <a:rPr lang="cs-CZ" dirty="0" smtClean="0"/>
              <a:t>efektivity vyjadřuje pouze informativně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1346276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1140</TotalTime>
  <Words>1520</Words>
  <Application>Microsoft Office PowerPoint</Application>
  <PresentationFormat>Předvádění na obrazovce (4:3)</PresentationFormat>
  <Paragraphs>498</Paragraphs>
  <Slides>28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28</vt:i4>
      </vt:variant>
    </vt:vector>
  </HeadingPairs>
  <TitlesOfParts>
    <vt:vector size="30" baseType="lpstr">
      <vt:lpstr>Motiv sady Office</vt:lpstr>
      <vt:lpstr>1_Motiv sady Office</vt:lpstr>
      <vt:lpstr>Prezentace aplikace PowerPoint</vt:lpstr>
      <vt:lpstr>AKTUALIZACE POSTUPU  PRO POSUZOVÁNÍ ANALÝZY  NÁKLADOVÉ EFEKTIVITY</vt:lpstr>
      <vt:lpstr>Úvod</vt:lpstr>
      <vt:lpstr>Osnova prezentace</vt:lpstr>
      <vt:lpstr>Vymezení pojmů: hodnocení vs. posuzování </vt:lpstr>
      <vt:lpstr>Kdy se hodnocení nákladové efektivity vyžaduje  (dle ustanovení § 15 odst. 8 zákona č. 48/1997 Sb.)</vt:lpstr>
      <vt:lpstr>Hodnocení nákladové efektivity se také vyžaduje</vt:lpstr>
      <vt:lpstr>Dále se nákladová efektivita hodnotí v případě</vt:lpstr>
      <vt:lpstr>Případy, kdy se hodnotí a nehodnotí nákladová efektivita podle zákona č. 48/1997 Sb.</vt:lpstr>
      <vt:lpstr>Definice nákladově efektivního terapeutického postupu (dle § 15 odst. 8 zákona č. 48/1997 Sb.)</vt:lpstr>
      <vt:lpstr>Rozhodovací strom výběru typu analýzy  a parametru přínosu</vt:lpstr>
      <vt:lpstr>Doporučené postupy pro hodnocení nákladové efektivity</vt:lpstr>
      <vt:lpstr>Vybrané specifické požadavky na hodnocení nákladové efektivity dle metodiky SP-CAU-028</vt:lpstr>
      <vt:lpstr>Zdrojová data analýzy – expertní panel</vt:lpstr>
      <vt:lpstr>Zdrojová data analýzy – expertní panel</vt:lpstr>
      <vt:lpstr>Výběr komparované intervence</vt:lpstr>
      <vt:lpstr>Výběr komparované intervence</vt:lpstr>
      <vt:lpstr>Cílová populace – analýza podskupin</vt:lpstr>
      <vt:lpstr>Určení a vyčíslení nákladů a jejich prezentace</vt:lpstr>
      <vt:lpstr>Určení a vyčíslení nákladů a jejich prezentace</vt:lpstr>
      <vt:lpstr>Výsledek farmakoekonomického hodnocení a jeho prezentace</vt:lpstr>
      <vt:lpstr>Prezentace aplikace PowerPoint</vt:lpstr>
      <vt:lpstr>Výsledek farmakoekonomického hodnocení a jeho prezentace</vt:lpstr>
      <vt:lpstr>Analýzy senzitivity</vt:lpstr>
      <vt:lpstr>Prezentace aplikace PowerPoint</vt:lpstr>
      <vt:lpstr>Přepracování analýzy nákladové efektivity</vt:lpstr>
      <vt:lpstr>Ostatní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Haluska Matěj</cp:lastModifiedBy>
  <cp:revision>66</cp:revision>
  <cp:lastPrinted>2017-05-15T14:05:53Z</cp:lastPrinted>
  <dcterms:created xsi:type="dcterms:W3CDTF">2012-11-07T12:54:42Z</dcterms:created>
  <dcterms:modified xsi:type="dcterms:W3CDTF">2017-05-15T14:21:09Z</dcterms:modified>
</cp:coreProperties>
</file>