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handoutMasterIdLst>
    <p:handoutMasterId r:id="rId26"/>
  </p:handoutMasterIdLst>
  <p:sldIdLst>
    <p:sldId id="256" r:id="rId3"/>
    <p:sldId id="257" r:id="rId4"/>
    <p:sldId id="268" r:id="rId5"/>
    <p:sldId id="267" r:id="rId6"/>
    <p:sldId id="271" r:id="rId7"/>
    <p:sldId id="272" r:id="rId8"/>
    <p:sldId id="273" r:id="rId9"/>
    <p:sldId id="270" r:id="rId10"/>
    <p:sldId id="260" r:id="rId11"/>
    <p:sldId id="261" r:id="rId12"/>
    <p:sldId id="276" r:id="rId13"/>
    <p:sldId id="262" r:id="rId14"/>
    <p:sldId id="264" r:id="rId15"/>
    <p:sldId id="263" r:id="rId16"/>
    <p:sldId id="266" r:id="rId17"/>
    <p:sldId id="265" r:id="rId18"/>
    <p:sldId id="274" r:id="rId19"/>
    <p:sldId id="275" r:id="rId20"/>
    <p:sldId id="277" r:id="rId21"/>
    <p:sldId id="278" r:id="rId22"/>
    <p:sldId id="279" r:id="rId23"/>
    <p:sldId id="259" r:id="rId24"/>
  </p:sldIdLst>
  <p:sldSz cx="9144000" cy="6858000" type="screen4x3"/>
  <p:notesSz cx="6797675" cy="99822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ostalová Lenka" initials="V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64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90" autoAdjust="0"/>
  </p:normalViewPr>
  <p:slideViewPr>
    <p:cSldViewPr>
      <p:cViewPr varScale="1">
        <p:scale>
          <a:sx n="103" d="100"/>
          <a:sy n="103" d="100"/>
        </p:scale>
        <p:origin x="-121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04-27T13:25:49.506" idx="1">
    <p:pos x="3421" y="2327"/>
    <p:text>lépe "nestanovuje"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27.4.2017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958075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27.4.2017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9300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41545"/>
            <a:ext cx="5438140" cy="4491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66621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Zde doplnit </a:t>
            </a:r>
            <a:r>
              <a:rPr lang="cs-CZ" dirty="0" err="1" smtClean="0"/>
              <a:t>podnapdpis</a:t>
            </a:r>
            <a:r>
              <a:rPr lang="cs-CZ" dirty="0" smtClean="0"/>
              <a:t>:</a:t>
            </a:r>
          </a:p>
          <a:p>
            <a:r>
              <a:rPr lang="cs-CZ" dirty="0" smtClean="0"/>
              <a:t>Novela zákona č. 48/1997 Sb.</a:t>
            </a:r>
            <a:r>
              <a:rPr lang="cs-CZ" baseline="0" dirty="0" smtClean="0"/>
              <a:t> o veřejném zdravotním pojištění účinná od 1. 4. 2017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2A6A342-3233-437F-9B3C-A9EEC2C65E90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668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Co to jsou podobné přípravky a definice ze zákona.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0529644-6CD0-41DF-BAC7-4515FB850190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242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15209BD-6838-4E75-9AEC-76175420C333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5592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Zde upozornit na překlop bez nutnosti aktivní účasti MAH – aby si uvědomili, že překlop je jednoduchý, souvislost s tím, že v ISŘ jim následně MC nesnížíme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2ECF290-F457-4BF5-9EB7-148E93D38398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666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B756B49-5B1C-4D21-9E4F-47EAB363AA64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7921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7005C6C-9D1F-4FCC-B415-3C5BC7FA7CB7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123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Zde upozornit na důvod</a:t>
            </a:r>
            <a:r>
              <a:rPr lang="cs-CZ" baseline="0" dirty="0" smtClean="0"/>
              <a:t> novely a „zvláštní“ vyjádření, následující </a:t>
            </a:r>
            <a:r>
              <a:rPr lang="cs-CZ" baseline="0" dirty="0" err="1" smtClean="0"/>
              <a:t>slidy</a:t>
            </a:r>
            <a:r>
              <a:rPr lang="cs-CZ" baseline="0" dirty="0" smtClean="0"/>
              <a:t> pak budou komentovány právě s odkazem, zda byl účel naplněn či nikoli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Znázornění</a:t>
            </a:r>
            <a:r>
              <a:rPr lang="cs-CZ" baseline="0" dirty="0" smtClean="0"/>
              <a:t> situací, kdy na jednu stranu účel zákona být naplněn za ideální situace být může (zelená pole), ale naopak být nemůže, a to v případě odlišných vzorových LP s ohledem na odlišné velikost/síly nebo změny MC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a znevýhodnění každého takového dalšího podobného přípravku, jehož cena vychází z odlišné od ceny originálního LP při vstupu předchozích PP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Zde upozorníme, že se jedná o dotazy</a:t>
            </a:r>
            <a:r>
              <a:rPr lang="cs-CZ" baseline="0" dirty="0" smtClean="0"/>
              <a:t> a odpovědi předběžné, jak máme zatím předběžně nastaveno, jelikož dosud není ani jedno meritorní rozhodnutí (možná do té doby bude rozhodnut </a:t>
            </a:r>
            <a:r>
              <a:rPr lang="cs-CZ" baseline="0" dirty="0" err="1" smtClean="0"/>
              <a:t>pregabalin</a:t>
            </a:r>
            <a:r>
              <a:rPr lang="cs-CZ" baseline="0" dirty="0" smtClean="0"/>
              <a:t> – negativně)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39F7E70-701A-4B89-9AA2-C327B5317BBE}" type="datetime1">
              <a:rPr lang="cs-CZ" smtClean="0"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183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A17BB-2263-495B-BE20-F74E0FBE9153}" type="datetime1">
              <a:rPr lang="cs-CZ"/>
              <a:pPr>
                <a:defRPr/>
              </a:pPr>
              <a:t>27.4.2017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2B4C6-E3BA-4C62-9969-C6147022CCD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840067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27.4.2017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27.4.2017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tmp"/><Relationship Id="rId4" Type="http://schemas.openxmlformats.org/officeDocument/2006/relationships/hyperlink" Target="http://www.sukl.cz/sukl/prezentace-k-seminari-1-sekce-cenove-a-uhradove-regulace-2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27.4.2017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/>
              <a:t>Hodnocení </a:t>
            </a:r>
            <a:br>
              <a:rPr lang="cs-CZ" cap="all" dirty="0" smtClean="0"/>
            </a:br>
            <a:r>
              <a:rPr lang="cs-CZ" cap="all" dirty="0" smtClean="0"/>
              <a:t>podobných přípravků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84762" y="4464115"/>
            <a:ext cx="6480000" cy="180000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MVDr. Alena Kaminská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Praha, 17. </a:t>
            </a:r>
            <a:r>
              <a:rPr lang="cs-CZ" sz="2200" dirty="0">
                <a:solidFill>
                  <a:schemeClr val="bg1"/>
                </a:solidFill>
              </a:rPr>
              <a:t>5</a:t>
            </a:r>
            <a:r>
              <a:rPr lang="cs-CZ" sz="2200" dirty="0" smtClean="0">
                <a:solidFill>
                  <a:schemeClr val="bg1"/>
                </a:solidFill>
              </a:rPr>
              <a:t>. 2017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Nadpis 13"/>
          <p:cNvSpPr txBox="1">
            <a:spLocks/>
          </p:cNvSpPr>
          <p:nvPr/>
        </p:nvSpPr>
        <p:spPr>
          <a:xfrm>
            <a:off x="2165219" y="3162001"/>
            <a:ext cx="6480000" cy="144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cap="all" dirty="0"/>
          </a:p>
        </p:txBody>
      </p:sp>
      <p:sp>
        <p:nvSpPr>
          <p:cNvPr id="10" name="Podnadpis 14"/>
          <p:cNvSpPr txBox="1">
            <a:spLocks/>
          </p:cNvSpPr>
          <p:nvPr/>
        </p:nvSpPr>
        <p:spPr>
          <a:xfrm>
            <a:off x="2165219" y="3383995"/>
            <a:ext cx="6480000" cy="18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dirty="0"/>
              <a:t>Novela zákona č. 48/1997 Sb. o veřejném zdravotním pojištění účinná od 1. 4. 2017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Z:\My Documents\PREZENTACE\OBRÁZKY\depositphotos_84808256-3D-3D-character-character-3D-man-3d-person-3D-people-id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389411"/>
            <a:ext cx="888472" cy="88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Legislativní úvod aneb „co již známe“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Definice podobného přípravku</a:t>
            </a:r>
          </a:p>
          <a:p>
            <a:r>
              <a:rPr lang="cs-CZ" dirty="0" smtClean="0"/>
              <a:t>Procesní postup v režimu zkráceného řízení</a:t>
            </a:r>
          </a:p>
          <a:p>
            <a:r>
              <a:rPr lang="cs-CZ" dirty="0" smtClean="0"/>
              <a:t>Hodnocení pořadí podobných přípravků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43087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1143000"/>
          </a:xfrm>
        </p:spPr>
        <p:txBody>
          <a:bodyPr/>
          <a:lstStyle/>
          <a:p>
            <a:r>
              <a:rPr lang="cs-CZ" dirty="0" smtClean="0"/>
              <a:t>Definice podobného přípravku </a:t>
            </a:r>
            <a:r>
              <a:rPr lang="cs-CZ" b="0" dirty="0" smtClean="0"/>
              <a:t>(dále jako „PP“)</a:t>
            </a:r>
            <a:endParaRPr lang="cs-CZ" b="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303873"/>
            <a:ext cx="8229600" cy="3780421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Ustanovení </a:t>
            </a:r>
            <a:r>
              <a:rPr lang="cs-CZ" b="1" dirty="0"/>
              <a:t>§ </a:t>
            </a:r>
            <a:r>
              <a:rPr lang="cs-CZ" b="1" dirty="0" smtClean="0"/>
              <a:t>39b </a:t>
            </a:r>
            <a:r>
              <a:rPr lang="cs-CZ" b="1" dirty="0"/>
              <a:t>odst. </a:t>
            </a:r>
            <a:r>
              <a:rPr lang="cs-CZ" b="1" dirty="0" smtClean="0"/>
              <a:t>4 </a:t>
            </a:r>
            <a:r>
              <a:rPr lang="cs-CZ" dirty="0" smtClean="0"/>
              <a:t>zákona č</a:t>
            </a:r>
            <a:r>
              <a:rPr lang="cs-CZ" dirty="0"/>
              <a:t>. 48/1997 Sb., </a:t>
            </a:r>
            <a:r>
              <a:rPr lang="cs-CZ" dirty="0" smtClean="0"/>
              <a:t>o </a:t>
            </a:r>
            <a:r>
              <a:rPr lang="cs-CZ" dirty="0"/>
              <a:t>veřejném zdravotním </a:t>
            </a:r>
            <a:r>
              <a:rPr lang="cs-CZ" dirty="0" smtClean="0"/>
              <a:t>pojištění, </a:t>
            </a:r>
            <a:r>
              <a:rPr lang="cs-CZ" dirty="0"/>
              <a:t>v </a:t>
            </a:r>
            <a:r>
              <a:rPr lang="cs-CZ" dirty="0" smtClean="0"/>
              <a:t>platném znění</a:t>
            </a:r>
          </a:p>
          <a:p>
            <a:pPr marL="0" indent="0" algn="just">
              <a:buNone/>
            </a:pPr>
            <a:endParaRPr lang="cs-CZ" dirty="0"/>
          </a:p>
          <a:p>
            <a:pPr algn="just"/>
            <a:r>
              <a:rPr lang="cs-CZ" dirty="0"/>
              <a:t>L</a:t>
            </a:r>
            <a:r>
              <a:rPr lang="cs-CZ" dirty="0" smtClean="0"/>
              <a:t>éčivý </a:t>
            </a:r>
            <a:r>
              <a:rPr lang="cs-CZ" dirty="0"/>
              <a:t>přípravek, který má </a:t>
            </a:r>
            <a:r>
              <a:rPr lang="cs-CZ" b="1" dirty="0">
                <a:solidFill>
                  <a:schemeClr val="tx2"/>
                </a:solidFill>
              </a:rPr>
              <a:t>shodnou léčivou látku a shodnou nebo obdobnou lékovou formu </a:t>
            </a:r>
            <a:r>
              <a:rPr lang="cs-CZ" dirty="0"/>
              <a:t>s hrazeným léčivým přípravkem, se kterým je </a:t>
            </a:r>
            <a:r>
              <a:rPr lang="cs-CZ" b="1" dirty="0">
                <a:solidFill>
                  <a:schemeClr val="tx2"/>
                </a:solidFill>
              </a:rPr>
              <a:t>v zásadě terapeuticky zaměnitelný</a:t>
            </a:r>
            <a:r>
              <a:rPr lang="cs-CZ" b="1" dirty="0" smtClean="0">
                <a:solidFill>
                  <a:schemeClr val="tx2"/>
                </a:solidFill>
              </a:rPr>
              <a:t>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srgbClr val="2D3291"/>
                </a:solidFill>
              </a:rPr>
              <a:pPr/>
              <a:t>27.4.2017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4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43226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012295"/>
            <a:ext cx="8229600" cy="1143000"/>
          </a:xfrm>
        </p:spPr>
        <p:txBody>
          <a:bodyPr/>
          <a:lstStyle/>
          <a:p>
            <a:r>
              <a:rPr lang="cs-CZ" dirty="0" smtClean="0"/>
              <a:t>Průběh řízení - standardní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3654025"/>
            <a:ext cx="8229600" cy="239416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Lhůta pro vydání rozhodnutí </a:t>
            </a:r>
          </a:p>
          <a:p>
            <a:pPr lvl="1" algn="just"/>
            <a:r>
              <a:rPr lang="cs-CZ" altLang="cs-CZ" dirty="0" smtClean="0"/>
              <a:t>§ 39g </a:t>
            </a:r>
            <a:r>
              <a:rPr lang="cs-CZ" altLang="cs-CZ" dirty="0"/>
              <a:t>odst. 9: Pokud není rozhodnuto </a:t>
            </a:r>
            <a:r>
              <a:rPr lang="cs-CZ" altLang="cs-CZ" b="1" u="sng" dirty="0">
                <a:solidFill>
                  <a:srgbClr val="FF0000"/>
                </a:solidFill>
              </a:rPr>
              <a:t>do </a:t>
            </a:r>
            <a:r>
              <a:rPr lang="cs-CZ" altLang="cs-CZ" b="1" u="sng" dirty="0" smtClean="0">
                <a:solidFill>
                  <a:srgbClr val="FF0000"/>
                </a:solidFill>
              </a:rPr>
              <a:t>30 </a:t>
            </a:r>
            <a:r>
              <a:rPr lang="cs-CZ" altLang="cs-CZ" b="1" u="sng" dirty="0">
                <a:solidFill>
                  <a:srgbClr val="FF0000"/>
                </a:solidFill>
              </a:rPr>
              <a:t>dnů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dirty="0"/>
              <a:t>od zahájení SŘ, má se za to, že Ústav stanovil </a:t>
            </a:r>
            <a:r>
              <a:rPr lang="cs-CZ" altLang="cs-CZ" dirty="0" smtClean="0"/>
              <a:t>MC/</a:t>
            </a:r>
            <a:r>
              <a:rPr lang="cs-CZ" altLang="cs-CZ" dirty="0" err="1" smtClean="0"/>
              <a:t>VaPÚ</a:t>
            </a:r>
            <a:r>
              <a:rPr lang="cs-CZ" altLang="cs-CZ" dirty="0" smtClean="0"/>
              <a:t> </a:t>
            </a:r>
            <a:r>
              <a:rPr lang="cs-CZ" altLang="cs-CZ" dirty="0"/>
              <a:t>podle </a:t>
            </a:r>
            <a:r>
              <a:rPr lang="cs-CZ" altLang="cs-CZ" dirty="0" smtClean="0"/>
              <a:t>§ 39a </a:t>
            </a:r>
            <a:r>
              <a:rPr lang="cs-CZ" altLang="cs-CZ" dirty="0"/>
              <a:t>odst. 4 a 5 a </a:t>
            </a:r>
            <a:r>
              <a:rPr lang="cs-CZ" altLang="cs-CZ" dirty="0" smtClean="0"/>
              <a:t>§ 39b </a:t>
            </a:r>
            <a:r>
              <a:rPr lang="cs-CZ" altLang="cs-CZ" dirty="0"/>
              <a:t>odst. 5 a </a:t>
            </a:r>
            <a:r>
              <a:rPr lang="cs-CZ" altLang="cs-CZ" dirty="0" smtClean="0"/>
              <a:t>6 </a:t>
            </a:r>
            <a:r>
              <a:rPr lang="cs-CZ" altLang="cs-CZ" dirty="0" err="1" smtClean="0"/>
              <a:t>ZoVZP</a:t>
            </a:r>
            <a:r>
              <a:rPr lang="cs-CZ" altLang="cs-CZ" dirty="0" smtClean="0"/>
              <a:t>.</a:t>
            </a:r>
          </a:p>
          <a:p>
            <a:pPr lvl="1" algn="just"/>
            <a:r>
              <a:rPr lang="cs-CZ" altLang="cs-CZ" dirty="0"/>
              <a:t>Nabývá právní moci tzv. FIKCÍ (31. den řízení</a:t>
            </a:r>
            <a:r>
              <a:rPr lang="cs-CZ" altLang="cs-CZ" dirty="0" smtClean="0"/>
              <a:t>), popř. NPM meritorního ROZ (21. den po vyvěšení ROZ)</a:t>
            </a:r>
            <a:endParaRPr lang="cs-CZ" altLang="cs-CZ" dirty="0"/>
          </a:p>
          <a:p>
            <a:pPr marL="457200" lvl="1" indent="0" algn="just">
              <a:buNone/>
            </a:pPr>
            <a:endParaRPr lang="cs-CZ" altLang="cs-CZ" dirty="0"/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1403" y="4464115"/>
            <a:ext cx="18473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1691680" y="2393885"/>
            <a:ext cx="5895655" cy="671644"/>
          </a:xfrm>
          <a:prstGeom prst="leftRightArrow">
            <a:avLst>
              <a:gd name="adj1" fmla="val 50000"/>
              <a:gd name="adj2" fmla="val 9316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cs-CZ" sz="1800" dirty="0">
                <a:latin typeface="Calibri" pitchFamily="34" charset="0"/>
              </a:rPr>
              <a:t>30 dní</a:t>
            </a:r>
          </a:p>
        </p:txBody>
      </p:sp>
    </p:spTree>
    <p:extLst>
      <p:ext uri="{BB962C8B-B14F-4D97-AF65-F5344CB8AC3E}">
        <p14:creationId xmlns:p14="http://schemas.microsoft.com/office/powerpoint/2010/main" val="25430760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8"/>
          <p:cNvSpPr>
            <a:spLocks noGrp="1"/>
          </p:cNvSpPr>
          <p:nvPr>
            <p:ph type="title" idx="4294967295"/>
          </p:nvPr>
        </p:nvSpPr>
        <p:spPr>
          <a:xfrm>
            <a:off x="457200" y="81871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Průběh správního řízení – „překlopení do ISŘ“</a:t>
            </a:r>
          </a:p>
        </p:txBody>
      </p:sp>
      <p:sp>
        <p:nvSpPr>
          <p:cNvPr id="9219" name="Zástupný symbol pro obsah 19"/>
          <p:cNvSpPr>
            <a:spLocks noGrp="1"/>
          </p:cNvSpPr>
          <p:nvPr>
            <p:ph idx="4294967295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pPr marL="342900" lvl="1" indent="-342900" algn="just">
              <a:buBlip>
                <a:blip r:embed="rId3"/>
              </a:buBlip>
            </a:pPr>
            <a:r>
              <a:rPr lang="cs-CZ" altLang="cs-CZ" dirty="0" smtClean="0"/>
              <a:t>§ </a:t>
            </a:r>
            <a:r>
              <a:rPr lang="cs-CZ" altLang="cs-CZ" dirty="0"/>
              <a:t>39g odst. </a:t>
            </a:r>
            <a:r>
              <a:rPr lang="cs-CZ" altLang="cs-CZ" dirty="0" smtClean="0"/>
              <a:t>10 </a:t>
            </a:r>
            <a:r>
              <a:rPr lang="cs-CZ" altLang="cs-CZ" dirty="0" err="1" smtClean="0"/>
              <a:t>ZoVZP</a:t>
            </a:r>
            <a:r>
              <a:rPr lang="cs-CZ" altLang="cs-CZ" dirty="0" smtClean="0"/>
              <a:t>: </a:t>
            </a:r>
          </a:p>
          <a:p>
            <a:pPr marL="742950" lvl="2" indent="-342900" algn="just">
              <a:buBlip>
                <a:blip r:embed="rId3"/>
              </a:buBlip>
            </a:pPr>
            <a:r>
              <a:rPr lang="cs-CZ" altLang="cs-CZ" dirty="0" smtClean="0"/>
              <a:t>Ústav řízení podle odst. 9 </a:t>
            </a:r>
            <a:r>
              <a:rPr lang="cs-CZ" altLang="cs-CZ" dirty="0" smtClean="0">
                <a:solidFill>
                  <a:srgbClr val="FF0000"/>
                </a:solidFill>
              </a:rPr>
              <a:t>zastaví</a:t>
            </a:r>
            <a:r>
              <a:rPr lang="cs-CZ" altLang="cs-CZ" dirty="0" smtClean="0"/>
              <a:t>, zjistí-li </a:t>
            </a:r>
            <a:r>
              <a:rPr lang="cs-CZ" altLang="cs-CZ" dirty="0" smtClean="0">
                <a:solidFill>
                  <a:srgbClr val="FF0000"/>
                </a:solidFill>
              </a:rPr>
              <a:t>do 10 dnů</a:t>
            </a:r>
            <a:r>
              <a:rPr lang="cs-CZ" altLang="cs-CZ" dirty="0" smtClean="0"/>
              <a:t> od jeho zahájení, že žádost o stanovení výše a podmínek úhrady </a:t>
            </a:r>
            <a:r>
              <a:rPr lang="cs-CZ" altLang="cs-CZ" dirty="0" smtClean="0">
                <a:solidFill>
                  <a:srgbClr val="FF0000"/>
                </a:solidFill>
              </a:rPr>
              <a:t>nesplňuje náležitosti </a:t>
            </a:r>
            <a:r>
              <a:rPr lang="cs-CZ" altLang="cs-CZ" dirty="0" smtClean="0"/>
              <a:t>uvedené v § 39f odst. 8 a alespoň 1 z účastníků s tím ve lhůtě 5 dnů ode dne doručení sdělení o ukončení zjišťování podkladů pro vydání rozhodnutí </a:t>
            </a:r>
            <a:r>
              <a:rPr lang="cs-CZ" altLang="cs-CZ" dirty="0" smtClean="0">
                <a:solidFill>
                  <a:srgbClr val="FF0000"/>
                </a:solidFill>
              </a:rPr>
              <a:t>vysloví souhlas</a:t>
            </a:r>
            <a:r>
              <a:rPr lang="cs-CZ" altLang="cs-CZ" dirty="0" smtClean="0"/>
              <a:t>.</a:t>
            </a:r>
          </a:p>
          <a:p>
            <a:pPr marL="742950" lvl="2" indent="-342900" algn="just">
              <a:buBlip>
                <a:blip r:embed="rId3"/>
              </a:buBlip>
            </a:pPr>
            <a:r>
              <a:rPr lang="cs-CZ" altLang="cs-CZ" dirty="0" smtClean="0"/>
              <a:t>Dnem následujícím po právní moci usnesení o zastavení </a:t>
            </a:r>
            <a:r>
              <a:rPr lang="cs-CZ" altLang="cs-CZ" dirty="0" smtClean="0">
                <a:solidFill>
                  <a:srgbClr val="FF0000"/>
                </a:solidFill>
              </a:rPr>
              <a:t>Ústav zahájí řízení podle odst. 1 až 8 </a:t>
            </a:r>
            <a:r>
              <a:rPr lang="cs-CZ" altLang="cs-CZ" dirty="0" smtClean="0"/>
              <a:t>– ze strany žadatele tedy nejsou žádné další kroky kromě souhlasu vyžadovány.</a:t>
            </a:r>
            <a:endParaRPr lang="cs-CZ" altLang="cs-CZ" dirty="0"/>
          </a:p>
          <a:p>
            <a:pPr marL="0" indent="0" algn="just" eaLnBrk="1" hangingPunct="1">
              <a:buNone/>
            </a:pPr>
            <a:endParaRPr lang="cs-CZ" altLang="cs-CZ" dirty="0" smtClean="0"/>
          </a:p>
        </p:txBody>
      </p:sp>
      <p:sp>
        <p:nvSpPr>
          <p:cNvPr id="9220" name="Zástupný symbol pro datum 3"/>
          <p:cNvSpPr txBox="1">
            <a:spLocks noGrp="1"/>
          </p:cNvSpPr>
          <p:nvPr/>
        </p:nvSpPr>
        <p:spPr bwMode="auto">
          <a:xfrm>
            <a:off x="6875463" y="6356350"/>
            <a:ext cx="18002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Blip>
                <a:blip r:embed="rId4"/>
              </a:buBlip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9CDD0D-7D69-4C47-8D99-DC70E726B792}" type="datetime1">
              <a:rPr lang="cs-CZ" altLang="cs-CZ" sz="900"/>
              <a:pPr algn="r" eaLnBrk="1" hangingPunct="1">
                <a:spcBef>
                  <a:spcPct val="0"/>
                </a:spcBef>
                <a:buFontTx/>
                <a:buNone/>
              </a:pPr>
              <a:t>27.4.2017</a:t>
            </a:fld>
            <a:endParaRPr lang="cs-CZ" altLang="cs-CZ" sz="900"/>
          </a:p>
        </p:txBody>
      </p:sp>
      <p:sp>
        <p:nvSpPr>
          <p:cNvPr id="9221" name="Zástupný symbol pro zápatí 4"/>
          <p:cNvSpPr txBox="1">
            <a:spLocks noGrp="1"/>
          </p:cNvSpPr>
          <p:nvPr/>
        </p:nvSpPr>
        <p:spPr bwMode="auto"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Blip>
                <a:blip r:embed="rId4"/>
              </a:buBlip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900"/>
              <a:t>© 2012  STÁTNÍ ÚSTAV PRO KONTROLU LÉČIV</a:t>
            </a:r>
          </a:p>
        </p:txBody>
      </p:sp>
      <p:sp>
        <p:nvSpPr>
          <p:cNvPr id="9222" name="Zástupný symbol pro číslo snímku 5"/>
          <p:cNvSpPr txBox="1">
            <a:spLocks noGrp="1"/>
          </p:cNvSpPr>
          <p:nvPr/>
        </p:nvSpPr>
        <p:spPr bwMode="auto">
          <a:xfrm>
            <a:off x="7559675" y="539750"/>
            <a:ext cx="108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Blip>
                <a:blip r:embed="rId4"/>
              </a:buBlip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8EDA5EF8-0022-4D39-ABC3-40110C1CF4CA}" type="slidenum">
              <a:rPr lang="cs-CZ" altLang="cs-CZ" sz="900"/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cs-CZ" altLang="cs-CZ" sz="900"/>
          </a:p>
        </p:txBody>
      </p:sp>
      <p:sp>
        <p:nvSpPr>
          <p:cNvPr id="9223" name="Zástupný symbol pro text 20"/>
          <p:cNvSpPr>
            <a:spLocks noGrp="1"/>
          </p:cNvSpPr>
          <p:nvPr>
            <p:ph type="body" sz="quarter" idx="4294967295"/>
          </p:nvPr>
        </p:nvSpPr>
        <p:spPr>
          <a:xfrm>
            <a:off x="2189163" y="503238"/>
            <a:ext cx="5040312" cy="252412"/>
          </a:xfrm>
        </p:spPr>
        <p:txBody>
          <a:bodyPr wrap="none" lIns="0" tIns="0" rIns="0" bIns="0"/>
          <a:lstStyle/>
          <a:p>
            <a:pPr eaLnBrk="1" hangingPunct="1">
              <a:buFontTx/>
              <a:buNone/>
            </a:pPr>
            <a:r>
              <a:rPr lang="cs-CZ" altLang="cs-CZ" sz="1200" b="1" dirty="0" smtClean="0"/>
              <a:t>Hodnocení podobných přípravků</a:t>
            </a:r>
          </a:p>
        </p:txBody>
      </p:sp>
      <p:pic>
        <p:nvPicPr>
          <p:cNvPr id="1027" name="Picture 3" descr="Z:\My Documents\PREZENTACE\OBRÁZKY\succes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692080"/>
            <a:ext cx="1647825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8183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FA17BB-2263-495B-BE20-F74E0FBE9153}" type="datetime1">
              <a:rPr lang="cs-CZ" smtClean="0"/>
              <a:pPr>
                <a:defRPr/>
              </a:pPr>
              <a:t>27.4.2017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72B4C6-E3BA-4C62-9969-C6147022CCDE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5" name="Nadpis 18"/>
          <p:cNvSpPr txBox="1">
            <a:spLocks/>
          </p:cNvSpPr>
          <p:nvPr/>
        </p:nvSpPr>
        <p:spPr>
          <a:xfrm>
            <a:off x="457200" y="81871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dirty="0" smtClean="0"/>
              <a:t>Hodnocení pořadí podobných přípravků</a:t>
            </a:r>
          </a:p>
        </p:txBody>
      </p:sp>
      <p:sp>
        <p:nvSpPr>
          <p:cNvPr id="7" name="Zástupný symbol pro text 20"/>
          <p:cNvSpPr txBox="1">
            <a:spLocks/>
          </p:cNvSpPr>
          <p:nvPr/>
        </p:nvSpPr>
        <p:spPr>
          <a:xfrm>
            <a:off x="2189163" y="503238"/>
            <a:ext cx="5040312" cy="252412"/>
          </a:xfrm>
          <a:prstGeom prst="rect">
            <a:avLst/>
          </a:prstGeom>
        </p:spPr>
        <p:txBody>
          <a:bodyPr vert="horz" wrap="none" lIns="0" tIns="0" rIns="0" bIns="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altLang="cs-CZ" sz="1200" b="1" smtClean="0"/>
              <a:t>Hodnocení podobných přípravků</a:t>
            </a:r>
            <a:endParaRPr lang="cs-CZ" altLang="cs-CZ" sz="1200" b="1" dirty="0" smtClean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72557" y="1853825"/>
            <a:ext cx="8229600" cy="239416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Viz prezentace </a:t>
            </a:r>
            <a:r>
              <a:rPr lang="cs-CZ" b="1" dirty="0" smtClean="0">
                <a:solidFill>
                  <a:srgbClr val="F06423"/>
                </a:solidFill>
              </a:rPr>
              <a:t>„Podobné přípravky – pořadí“</a:t>
            </a:r>
          </a:p>
          <a:p>
            <a:pPr lvl="1"/>
            <a:r>
              <a:rPr lang="cs-CZ" dirty="0" smtClean="0"/>
              <a:t>Dostupná na </a:t>
            </a:r>
            <a:r>
              <a:rPr lang="cs-CZ" altLang="cs-CZ" dirty="0">
                <a:hlinkClick r:id="rId4"/>
              </a:rPr>
              <a:t>http://</a:t>
            </a:r>
            <a:r>
              <a:rPr lang="cs-CZ" altLang="cs-CZ" dirty="0" smtClean="0">
                <a:hlinkClick r:id="rId4"/>
              </a:rPr>
              <a:t>www.sukl.cz/sukl/prezentace-k-seminari-1-sekce-cenove-a-uhradove-regulace-2</a:t>
            </a:r>
            <a:endParaRPr lang="cs-CZ" altLang="cs-CZ" dirty="0" smtClean="0"/>
          </a:p>
          <a:p>
            <a:pPr lvl="1"/>
            <a:endParaRPr lang="cs-CZ" dirty="0"/>
          </a:p>
        </p:txBody>
      </p:sp>
      <p:pic>
        <p:nvPicPr>
          <p:cNvPr id="10" name="Obrázek 9" descr="Výřez obrazovk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655" y="3293985"/>
            <a:ext cx="6048989" cy="2942091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12860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Novela zákona o veřejném zdravotním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68860"/>
            <a:ext cx="8229600" cy="39511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Co se novelou mění?</a:t>
            </a:r>
          </a:p>
          <a:p>
            <a:r>
              <a:rPr lang="cs-CZ" u="sng" dirty="0"/>
              <a:t>Míra </a:t>
            </a:r>
            <a:r>
              <a:rPr lang="cs-CZ" u="sng" dirty="0" smtClean="0"/>
              <a:t>snížení</a:t>
            </a:r>
            <a:r>
              <a:rPr lang="cs-CZ" dirty="0" smtClean="0"/>
              <a:t> MC </a:t>
            </a:r>
            <a:r>
              <a:rPr lang="cs-CZ" dirty="0"/>
              <a:t>a </a:t>
            </a:r>
            <a:r>
              <a:rPr lang="cs-CZ" dirty="0" err="1"/>
              <a:t>VaPÚ</a:t>
            </a:r>
            <a:r>
              <a:rPr lang="cs-CZ" dirty="0"/>
              <a:t> prvního PP</a:t>
            </a:r>
          </a:p>
          <a:p>
            <a:r>
              <a:rPr lang="cs-CZ" u="sng" dirty="0"/>
              <a:t>Snížení MC u dalších PP</a:t>
            </a:r>
            <a:r>
              <a:rPr lang="cs-CZ" dirty="0"/>
              <a:t> </a:t>
            </a:r>
            <a:r>
              <a:rPr lang="cs-CZ" dirty="0" smtClean="0"/>
              <a:t>v SŘ vedeném podle § 39g odst. 9 </a:t>
            </a:r>
            <a:r>
              <a:rPr lang="cs-CZ" dirty="0" err="1" smtClean="0"/>
              <a:t>ZoVZP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Co se novelou nemění?</a:t>
            </a:r>
          </a:p>
          <a:p>
            <a:r>
              <a:rPr lang="cs-CZ" dirty="0" smtClean="0"/>
              <a:t>Přístup k MC dalšího podobného přípravku v ISŘ</a:t>
            </a:r>
          </a:p>
          <a:p>
            <a:r>
              <a:rPr lang="cs-CZ" dirty="0" smtClean="0"/>
              <a:t>Výše úhrady dalšího podobného přípravku</a:t>
            </a:r>
          </a:p>
          <a:p>
            <a:r>
              <a:rPr lang="cs-CZ" dirty="0" smtClean="0"/>
              <a:t>Míra snížení základní úhrady ve zkrácené revizi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srgbClr val="2D3291"/>
                </a:solidFill>
              </a:rPr>
              <a:pPr/>
              <a:t>27.4.2017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8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0037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Snížení MC/</a:t>
            </a:r>
            <a:r>
              <a:rPr lang="cs-CZ" dirty="0" err="1" smtClean="0">
                <a:solidFill>
                  <a:srgbClr val="FF0000"/>
                </a:solidFill>
              </a:rPr>
              <a:t>VaPÚ</a:t>
            </a:r>
            <a:r>
              <a:rPr lang="cs-CZ" dirty="0" smtClean="0">
                <a:solidFill>
                  <a:srgbClr val="FF0000"/>
                </a:solidFill>
              </a:rPr>
              <a:t> 1. PP</a:t>
            </a:r>
            <a:endParaRPr lang="cs-CZ" b="0" dirty="0">
              <a:solidFill>
                <a:srgbClr val="FF000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448190"/>
            <a:ext cx="3394720" cy="4131160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cs-CZ" dirty="0"/>
              <a:t>15 % – vstup 1. PP </a:t>
            </a:r>
            <a:r>
              <a:rPr lang="cs-CZ" b="1" dirty="0" err="1"/>
              <a:t>biosimilar</a:t>
            </a:r>
            <a:r>
              <a:rPr lang="cs-CZ" dirty="0"/>
              <a:t>, v RS je aktuálně jeden </a:t>
            </a:r>
            <a:r>
              <a:rPr lang="cs-CZ" b="1" dirty="0"/>
              <a:t>hrazený biologický </a:t>
            </a:r>
            <a:r>
              <a:rPr lang="cs-CZ" b="1" u="sng" dirty="0"/>
              <a:t>podobný</a:t>
            </a:r>
            <a:r>
              <a:rPr lang="cs-CZ" b="1" dirty="0"/>
              <a:t> LP</a:t>
            </a:r>
          </a:p>
          <a:p>
            <a:pPr algn="just">
              <a:lnSpc>
                <a:spcPct val="120000"/>
              </a:lnSpc>
            </a:pPr>
            <a:r>
              <a:rPr lang="cs-CZ" dirty="0"/>
              <a:t>32 % – vstup 1. PP </a:t>
            </a:r>
            <a:r>
              <a:rPr lang="cs-CZ" b="1" dirty="0" err="1"/>
              <a:t>generika</a:t>
            </a:r>
            <a:r>
              <a:rPr lang="cs-CZ" dirty="0"/>
              <a:t>, v RS je aktuálně jeden </a:t>
            </a:r>
            <a:r>
              <a:rPr lang="cs-CZ" b="1" dirty="0"/>
              <a:t>hrazený originální </a:t>
            </a:r>
            <a:r>
              <a:rPr lang="cs-CZ" b="1" u="sng" dirty="0"/>
              <a:t>podobný</a:t>
            </a:r>
            <a:r>
              <a:rPr lang="cs-CZ" b="1" dirty="0"/>
              <a:t> LP</a:t>
            </a:r>
          </a:p>
          <a:p>
            <a:pPr algn="just">
              <a:lnSpc>
                <a:spcPct val="120000"/>
              </a:lnSpc>
            </a:pPr>
            <a:r>
              <a:rPr lang="cs-CZ" dirty="0"/>
              <a:t>15 % – vstup 1. PP </a:t>
            </a:r>
            <a:r>
              <a:rPr lang="cs-CZ" b="1" dirty="0"/>
              <a:t>originálu</a:t>
            </a:r>
            <a:r>
              <a:rPr lang="cs-CZ" dirty="0"/>
              <a:t>, v RS je aktuálně jeden </a:t>
            </a:r>
            <a:r>
              <a:rPr lang="cs-CZ" b="1" dirty="0"/>
              <a:t>hrazený originální </a:t>
            </a:r>
            <a:r>
              <a:rPr lang="cs-CZ" b="1" u="sng" dirty="0"/>
              <a:t>podobný</a:t>
            </a:r>
            <a:r>
              <a:rPr lang="cs-CZ" b="1" dirty="0"/>
              <a:t> LP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2" name="Zaoblený obdélník 1"/>
          <p:cNvSpPr/>
          <p:nvPr/>
        </p:nvSpPr>
        <p:spPr>
          <a:xfrm>
            <a:off x="521550" y="1898830"/>
            <a:ext cx="3375375" cy="45005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§ 39a odst. 5 </a:t>
            </a:r>
            <a:r>
              <a:rPr lang="cs-CZ" dirty="0" err="1" smtClean="0"/>
              <a:t>ZoVZP</a:t>
            </a:r>
            <a:r>
              <a:rPr lang="cs-CZ" dirty="0" smtClean="0"/>
              <a:t> </a:t>
            </a:r>
            <a:r>
              <a:rPr lang="cs-CZ" b="1" dirty="0" smtClean="0"/>
              <a:t>do 31.3.2017</a:t>
            </a:r>
            <a:endParaRPr lang="cs-CZ" b="1" dirty="0"/>
          </a:p>
        </p:txBody>
      </p:sp>
      <p:sp>
        <p:nvSpPr>
          <p:cNvPr id="12" name="Zástupný symbol pro obsah 19"/>
          <p:cNvSpPr txBox="1">
            <a:spLocks/>
          </p:cNvSpPr>
          <p:nvPr/>
        </p:nvSpPr>
        <p:spPr>
          <a:xfrm>
            <a:off x="5137720" y="2448190"/>
            <a:ext cx="3394720" cy="413116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cs-CZ" b="1" dirty="0" smtClean="0">
                <a:solidFill>
                  <a:schemeClr val="tx2"/>
                </a:solidFill>
              </a:rPr>
              <a:t>30 %</a:t>
            </a:r>
            <a:r>
              <a:rPr lang="cs-CZ" dirty="0" smtClean="0"/>
              <a:t> – vstup 1. PP </a:t>
            </a:r>
            <a:r>
              <a:rPr lang="cs-CZ" b="1" dirty="0" err="1" smtClean="0"/>
              <a:t>biosimilar</a:t>
            </a:r>
            <a:r>
              <a:rPr lang="cs-CZ" dirty="0" smtClean="0"/>
              <a:t>, v RS je aktuálně jeden </a:t>
            </a:r>
            <a:r>
              <a:rPr lang="cs-CZ" b="1" dirty="0" smtClean="0"/>
              <a:t>hrazený biologický </a:t>
            </a:r>
            <a:r>
              <a:rPr lang="cs-CZ" b="1" u="sng" dirty="0" smtClean="0"/>
              <a:t>podobný</a:t>
            </a:r>
            <a:r>
              <a:rPr lang="cs-CZ" b="1" dirty="0" smtClean="0"/>
              <a:t> LP</a:t>
            </a:r>
          </a:p>
          <a:p>
            <a:pPr algn="just">
              <a:lnSpc>
                <a:spcPct val="120000"/>
              </a:lnSpc>
            </a:pPr>
            <a:r>
              <a:rPr lang="cs-CZ" b="1" dirty="0" smtClean="0">
                <a:solidFill>
                  <a:schemeClr val="tx2"/>
                </a:solidFill>
              </a:rPr>
              <a:t>40 %</a:t>
            </a:r>
            <a:r>
              <a:rPr lang="cs-CZ" dirty="0" smtClean="0"/>
              <a:t> – vstup 1. PP </a:t>
            </a:r>
            <a:r>
              <a:rPr lang="cs-CZ" b="1" dirty="0" err="1" smtClean="0"/>
              <a:t>generika</a:t>
            </a:r>
            <a:r>
              <a:rPr lang="cs-CZ" dirty="0" smtClean="0"/>
              <a:t>, v RS je aktuálně jeden </a:t>
            </a:r>
            <a:r>
              <a:rPr lang="cs-CZ" b="1" dirty="0" smtClean="0"/>
              <a:t>hrazený originální </a:t>
            </a:r>
            <a:r>
              <a:rPr lang="cs-CZ" b="1" u="sng" dirty="0" smtClean="0"/>
              <a:t>podobný</a:t>
            </a:r>
            <a:r>
              <a:rPr lang="cs-CZ" b="1" dirty="0" smtClean="0"/>
              <a:t> LP</a:t>
            </a:r>
          </a:p>
          <a:p>
            <a:pPr algn="just">
              <a:lnSpc>
                <a:spcPct val="120000"/>
              </a:lnSpc>
            </a:pPr>
            <a:r>
              <a:rPr lang="cs-CZ" dirty="0" smtClean="0"/>
              <a:t>15 % – vstup 1. PP </a:t>
            </a:r>
            <a:r>
              <a:rPr lang="cs-CZ" b="1" dirty="0" smtClean="0"/>
              <a:t>originálu</a:t>
            </a:r>
            <a:r>
              <a:rPr lang="cs-CZ" dirty="0" smtClean="0"/>
              <a:t>, v RS je aktuálně jeden </a:t>
            </a:r>
            <a:r>
              <a:rPr lang="cs-CZ" b="1" dirty="0" smtClean="0"/>
              <a:t>hrazený originální </a:t>
            </a:r>
            <a:r>
              <a:rPr lang="cs-CZ" b="1" u="sng" dirty="0" smtClean="0"/>
              <a:t>podobný</a:t>
            </a:r>
            <a:r>
              <a:rPr lang="cs-CZ" b="1" dirty="0" smtClean="0"/>
              <a:t> LP </a:t>
            </a:r>
            <a:endParaRPr lang="cs-CZ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5202070" y="1898830"/>
            <a:ext cx="3375375" cy="45005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§ 39a odst. 5 </a:t>
            </a:r>
            <a:r>
              <a:rPr lang="cs-CZ" dirty="0" err="1" smtClean="0"/>
              <a:t>ZoVZP</a:t>
            </a:r>
            <a:r>
              <a:rPr lang="cs-CZ" dirty="0" smtClean="0"/>
              <a:t> </a:t>
            </a:r>
            <a:r>
              <a:rPr lang="cs-CZ" b="1" dirty="0" smtClean="0"/>
              <a:t>od 1.4.2017</a:t>
            </a:r>
            <a:endParaRPr lang="cs-CZ" b="1" dirty="0"/>
          </a:p>
        </p:txBody>
      </p:sp>
      <p:sp>
        <p:nvSpPr>
          <p:cNvPr id="7" name="Šipka doprava 6"/>
          <p:cNvSpPr/>
          <p:nvPr/>
        </p:nvSpPr>
        <p:spPr>
          <a:xfrm>
            <a:off x="4211960" y="4059070"/>
            <a:ext cx="63007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40187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visející obráz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792" y="4689140"/>
            <a:ext cx="16668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Snížení ZÚ/ODTD ve zkrácené revizi</a:t>
            </a:r>
            <a:endParaRPr lang="cs-CZ" b="0" dirty="0">
              <a:solidFill>
                <a:srgbClr val="00B05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448190"/>
            <a:ext cx="3394720" cy="4131160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cs-CZ" dirty="0" smtClean="0"/>
              <a:t>32 % </a:t>
            </a:r>
            <a:r>
              <a:rPr lang="cs-CZ" dirty="0"/>
              <a:t>– vstup 1. PP </a:t>
            </a:r>
            <a:r>
              <a:rPr lang="cs-CZ" b="1" dirty="0" err="1" smtClean="0"/>
              <a:t>generika</a:t>
            </a:r>
            <a:endParaRPr lang="cs-CZ" b="1" dirty="0"/>
          </a:p>
          <a:p>
            <a:pPr algn="just">
              <a:lnSpc>
                <a:spcPct val="120000"/>
              </a:lnSpc>
            </a:pPr>
            <a:r>
              <a:rPr lang="cs-CZ" dirty="0" smtClean="0"/>
              <a:t>15 </a:t>
            </a:r>
            <a:r>
              <a:rPr lang="cs-CZ" dirty="0"/>
              <a:t>% – vstup 1. PP </a:t>
            </a:r>
            <a:r>
              <a:rPr lang="cs-CZ" b="1" dirty="0" smtClean="0"/>
              <a:t>originálu</a:t>
            </a:r>
            <a:endParaRPr lang="cs-CZ" b="1" dirty="0"/>
          </a:p>
          <a:p>
            <a:pPr algn="just">
              <a:lnSpc>
                <a:spcPct val="120000"/>
              </a:lnSpc>
            </a:pPr>
            <a:r>
              <a:rPr lang="cs-CZ" dirty="0"/>
              <a:t>15 % – vstup 1. PP </a:t>
            </a:r>
            <a:r>
              <a:rPr lang="cs-CZ" b="1" dirty="0" err="1" smtClean="0"/>
              <a:t>biosimilar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2" name="Zaoblený obdélník 1"/>
          <p:cNvSpPr/>
          <p:nvPr/>
        </p:nvSpPr>
        <p:spPr>
          <a:xfrm>
            <a:off x="521550" y="1898830"/>
            <a:ext cx="3375375" cy="45005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§ 39c odst. 9 </a:t>
            </a:r>
            <a:r>
              <a:rPr lang="cs-CZ" dirty="0" err="1" smtClean="0"/>
              <a:t>ZoVZP</a:t>
            </a:r>
            <a:r>
              <a:rPr lang="cs-CZ" dirty="0" smtClean="0"/>
              <a:t> </a:t>
            </a:r>
            <a:r>
              <a:rPr lang="cs-CZ" b="1" dirty="0" smtClean="0"/>
              <a:t>do 31.3.2017</a:t>
            </a:r>
            <a:endParaRPr lang="cs-CZ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5202070" y="1898830"/>
            <a:ext cx="3375375" cy="45005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§ 39c odst. 9 </a:t>
            </a:r>
            <a:r>
              <a:rPr lang="cs-CZ" dirty="0" err="1" smtClean="0"/>
              <a:t>ZoVZP</a:t>
            </a:r>
            <a:r>
              <a:rPr lang="cs-CZ" dirty="0" smtClean="0"/>
              <a:t> </a:t>
            </a:r>
            <a:r>
              <a:rPr lang="cs-CZ" b="1" dirty="0" smtClean="0"/>
              <a:t>od 1.4.2017</a:t>
            </a:r>
            <a:endParaRPr lang="cs-CZ" b="1" dirty="0"/>
          </a:p>
        </p:txBody>
      </p:sp>
      <p:sp>
        <p:nvSpPr>
          <p:cNvPr id="7" name="Šipka doprava 6"/>
          <p:cNvSpPr/>
          <p:nvPr/>
        </p:nvSpPr>
        <p:spPr>
          <a:xfrm>
            <a:off x="4211960" y="4059070"/>
            <a:ext cx="63007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ástupný symbol pro obsah 19"/>
          <p:cNvSpPr txBox="1">
            <a:spLocks/>
          </p:cNvSpPr>
          <p:nvPr/>
        </p:nvSpPr>
        <p:spPr>
          <a:xfrm>
            <a:off x="5182725" y="2438890"/>
            <a:ext cx="3394720" cy="413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cs-CZ" smtClean="0"/>
              <a:t>32 % – vstup 1. PP </a:t>
            </a:r>
            <a:r>
              <a:rPr lang="cs-CZ" b="1" smtClean="0"/>
              <a:t>generika</a:t>
            </a:r>
          </a:p>
          <a:p>
            <a:pPr algn="just">
              <a:lnSpc>
                <a:spcPct val="120000"/>
              </a:lnSpc>
            </a:pPr>
            <a:r>
              <a:rPr lang="cs-CZ" smtClean="0"/>
              <a:t>15 % – vstup 1. PP </a:t>
            </a:r>
            <a:r>
              <a:rPr lang="cs-CZ" b="1" smtClean="0"/>
              <a:t>originálu</a:t>
            </a:r>
          </a:p>
          <a:p>
            <a:pPr algn="just">
              <a:lnSpc>
                <a:spcPct val="120000"/>
              </a:lnSpc>
            </a:pPr>
            <a:r>
              <a:rPr lang="cs-CZ" smtClean="0"/>
              <a:t>15 % – vstup 1. PP </a:t>
            </a:r>
            <a:r>
              <a:rPr lang="cs-CZ" b="1" smtClean="0"/>
              <a:t>biosimilar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166207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Důsledek odlišnosti § 39a odst. 4 a § 39c odst. 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279031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V rámci zkrácené </a:t>
            </a:r>
            <a:r>
              <a:rPr lang="cs-CZ" dirty="0" smtClean="0"/>
              <a:t>revize </a:t>
            </a:r>
            <a:r>
              <a:rPr lang="cs-CZ" dirty="0"/>
              <a:t>po vstupu </a:t>
            </a:r>
            <a:r>
              <a:rPr lang="cs-CZ" dirty="0" smtClean="0"/>
              <a:t>1. PP </a:t>
            </a:r>
            <a:r>
              <a:rPr lang="cs-CZ" dirty="0"/>
              <a:t>nedojde ke snížení úhrady dle nových sazeb, ale dle sazeb původních. </a:t>
            </a:r>
            <a:endParaRPr lang="cs-CZ" dirty="0" smtClean="0"/>
          </a:p>
          <a:p>
            <a:pPr algn="just"/>
            <a:r>
              <a:rPr lang="cs-CZ" dirty="0" smtClean="0"/>
              <a:t>Dojde </a:t>
            </a:r>
            <a:r>
              <a:rPr lang="cs-CZ" dirty="0"/>
              <a:t>k navýšení snížené úhrady podobného přípravku. Strop úhrady je však do výše reálné ceny. </a:t>
            </a:r>
          </a:p>
          <a:p>
            <a:pPr algn="just"/>
            <a:r>
              <a:rPr lang="cs-CZ" dirty="0"/>
              <a:t>Snížení úhrad dle nových sazeb se projeví až v další </a:t>
            </a:r>
            <a:r>
              <a:rPr lang="cs-CZ" dirty="0" smtClean="0"/>
              <a:t>hloubkové </a:t>
            </a:r>
            <a:r>
              <a:rPr lang="cs-CZ" dirty="0"/>
              <a:t>nebo zkrácené revizi (z důvodu reference snížené MC</a:t>
            </a:r>
            <a:r>
              <a:rPr lang="cs-CZ" dirty="0" smtClean="0"/>
              <a:t>).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1736685" y="5049180"/>
            <a:ext cx="1044000" cy="5400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Originální LP</a:t>
            </a:r>
          </a:p>
          <a:p>
            <a:pPr algn="ctr"/>
            <a:r>
              <a:rPr lang="cs-CZ" sz="1200" b="1" dirty="0" smtClean="0"/>
              <a:t>100 Kč</a:t>
            </a:r>
            <a:endParaRPr lang="cs-CZ" sz="1200" b="1" dirty="0"/>
          </a:p>
        </p:txBody>
      </p:sp>
      <p:grpSp>
        <p:nvGrpSpPr>
          <p:cNvPr id="36" name="Skupina 35"/>
          <p:cNvGrpSpPr/>
          <p:nvPr/>
        </p:nvGrpSpPr>
        <p:grpSpPr>
          <a:xfrm>
            <a:off x="3221850" y="5049180"/>
            <a:ext cx="990110" cy="765115"/>
            <a:chOff x="3221850" y="5049180"/>
            <a:chExt cx="990110" cy="765115"/>
          </a:xfrm>
        </p:grpSpPr>
        <p:sp>
          <p:nvSpPr>
            <p:cNvPr id="30" name="Zaoblený obdélník 29"/>
            <p:cNvSpPr/>
            <p:nvPr/>
          </p:nvSpPr>
          <p:spPr>
            <a:xfrm>
              <a:off x="3428905" y="5454225"/>
              <a:ext cx="576000" cy="360070"/>
            </a:xfrm>
            <a:prstGeom prst="roundRect">
              <a:avLst/>
            </a:prstGeom>
            <a:solidFill>
              <a:srgbClr val="C0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/>
              <a:r>
                <a:rPr lang="cs-CZ" sz="1100" b="1" dirty="0" smtClean="0"/>
                <a:t>- 40 %</a:t>
              </a:r>
              <a:endParaRPr lang="cs-CZ" sz="1100" b="1" dirty="0"/>
            </a:p>
          </p:txBody>
        </p:sp>
        <p:sp>
          <p:nvSpPr>
            <p:cNvPr id="9" name="Zaoblený obdélník 8"/>
            <p:cNvSpPr/>
            <p:nvPr/>
          </p:nvSpPr>
          <p:spPr>
            <a:xfrm>
              <a:off x="3221850" y="5049180"/>
              <a:ext cx="990110" cy="5400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200" dirty="0" smtClean="0"/>
                <a:t>1. PP</a:t>
              </a:r>
            </a:p>
            <a:p>
              <a:pPr algn="ctr"/>
              <a:r>
                <a:rPr lang="cs-CZ" sz="1200" b="1" dirty="0" smtClean="0"/>
                <a:t>60 Kč</a:t>
              </a:r>
            </a:p>
          </p:txBody>
        </p:sp>
      </p:grpSp>
      <p:cxnSp>
        <p:nvCxnSpPr>
          <p:cNvPr id="11" name="Přímá spojnice se šipkou 10"/>
          <p:cNvCxnSpPr>
            <a:stCxn id="8" idx="3"/>
            <a:endCxn id="9" idx="1"/>
          </p:cNvCxnSpPr>
          <p:nvPr/>
        </p:nvCxnSpPr>
        <p:spPr>
          <a:xfrm>
            <a:off x="2780685" y="5319180"/>
            <a:ext cx="44116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Zaoblený obdélník 12"/>
          <p:cNvSpPr/>
          <p:nvPr/>
        </p:nvSpPr>
        <p:spPr>
          <a:xfrm>
            <a:off x="4707015" y="4437180"/>
            <a:ext cx="252000" cy="17640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lIns="72000" rIns="72000" rtlCol="0" anchor="ctr"/>
          <a:lstStyle/>
          <a:p>
            <a:pPr algn="ctr"/>
            <a:r>
              <a:rPr lang="cs-CZ" sz="1200" dirty="0" smtClean="0"/>
              <a:t>Zkrácená revize</a:t>
            </a:r>
            <a:endParaRPr lang="cs-CZ" sz="1200" dirty="0"/>
          </a:p>
        </p:txBody>
      </p:sp>
      <p:grpSp>
        <p:nvGrpSpPr>
          <p:cNvPr id="34" name="Skupina 33"/>
          <p:cNvGrpSpPr/>
          <p:nvPr/>
        </p:nvGrpSpPr>
        <p:grpSpPr>
          <a:xfrm>
            <a:off x="5517105" y="4509180"/>
            <a:ext cx="1044000" cy="765025"/>
            <a:chOff x="5517105" y="4509180"/>
            <a:chExt cx="1044000" cy="765025"/>
          </a:xfrm>
        </p:grpSpPr>
        <p:sp>
          <p:nvSpPr>
            <p:cNvPr id="32" name="Zaoblený obdélník 31"/>
            <p:cNvSpPr/>
            <p:nvPr/>
          </p:nvSpPr>
          <p:spPr>
            <a:xfrm>
              <a:off x="5751105" y="4914135"/>
              <a:ext cx="576000" cy="360070"/>
            </a:xfrm>
            <a:prstGeom prst="roundRect">
              <a:avLst/>
            </a:prstGeom>
            <a:solidFill>
              <a:srgbClr val="C0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/>
              <a:r>
                <a:rPr lang="cs-CZ" sz="1100" b="1" dirty="0" smtClean="0"/>
                <a:t>- 32 %</a:t>
              </a:r>
              <a:endParaRPr lang="cs-CZ" sz="1100" b="1" dirty="0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5517105" y="4509180"/>
              <a:ext cx="1044000" cy="5400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200" dirty="0" smtClean="0"/>
                <a:t>Originální LP</a:t>
              </a:r>
            </a:p>
            <a:p>
              <a:pPr algn="ctr"/>
              <a:r>
                <a:rPr lang="cs-CZ" sz="1200" b="1" dirty="0" smtClean="0"/>
                <a:t>68 Kč</a:t>
              </a:r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5517105" y="5499230"/>
            <a:ext cx="990110" cy="765115"/>
            <a:chOff x="5517105" y="5499230"/>
            <a:chExt cx="990110" cy="765115"/>
          </a:xfrm>
        </p:grpSpPr>
        <p:sp>
          <p:nvSpPr>
            <p:cNvPr id="33" name="Zaoblený obdélník 32"/>
            <p:cNvSpPr/>
            <p:nvPr/>
          </p:nvSpPr>
          <p:spPr>
            <a:xfrm>
              <a:off x="5724160" y="5904275"/>
              <a:ext cx="576000" cy="360070"/>
            </a:xfrm>
            <a:prstGeom prst="roundRect">
              <a:avLst/>
            </a:prstGeom>
            <a:solidFill>
              <a:srgbClr val="C0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/>
              <a:r>
                <a:rPr lang="cs-CZ" sz="1100" b="1" dirty="0" smtClean="0"/>
                <a:t>- 32 %</a:t>
              </a:r>
              <a:endParaRPr lang="cs-CZ" sz="1100" b="1" dirty="0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5517105" y="5499230"/>
              <a:ext cx="990110" cy="5400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200" dirty="0" smtClean="0"/>
                <a:t>1. PP</a:t>
              </a:r>
            </a:p>
            <a:p>
              <a:pPr algn="ctr"/>
              <a:r>
                <a:rPr lang="cs-CZ" sz="1200" b="1" dirty="0" smtClean="0"/>
                <a:t>68 Kč</a:t>
              </a:r>
            </a:p>
          </p:txBody>
        </p:sp>
      </p:grpSp>
      <p:cxnSp>
        <p:nvCxnSpPr>
          <p:cNvPr id="16" name="Přímá spojnice se šipkou 15"/>
          <p:cNvCxnSpPr>
            <a:stCxn id="13" idx="3"/>
            <a:endCxn id="14" idx="1"/>
          </p:cNvCxnSpPr>
          <p:nvPr/>
        </p:nvCxnSpPr>
        <p:spPr>
          <a:xfrm flipV="1">
            <a:off x="4959015" y="4779180"/>
            <a:ext cx="558090" cy="540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13" idx="3"/>
            <a:endCxn id="15" idx="1"/>
          </p:cNvCxnSpPr>
          <p:nvPr/>
        </p:nvCxnSpPr>
        <p:spPr>
          <a:xfrm>
            <a:off x="4959015" y="5319180"/>
            <a:ext cx="558090" cy="4500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6721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35850"/>
            <a:ext cx="8229600" cy="1143000"/>
          </a:xfrm>
        </p:spPr>
        <p:txBody>
          <a:bodyPr/>
          <a:lstStyle/>
          <a:p>
            <a:r>
              <a:rPr lang="cs-CZ" dirty="0" smtClean="0"/>
              <a:t>Snížení MC </a:t>
            </a:r>
            <a:r>
              <a:rPr lang="cs-CZ" dirty="0" smtClean="0">
                <a:solidFill>
                  <a:schemeClr val="tx2"/>
                </a:solidFill>
              </a:rPr>
              <a:t>dalších PP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68170"/>
            <a:ext cx="8229600" cy="4131160"/>
          </a:xfrm>
        </p:spPr>
        <p:txBody>
          <a:bodyPr/>
          <a:lstStyle/>
          <a:p>
            <a:pPr algn="just"/>
            <a:r>
              <a:rPr lang="cs-CZ" dirty="0" smtClean="0"/>
              <a:t>Od 1. 4. 2017 vložen do § 39a nový odst. 7:</a:t>
            </a:r>
          </a:p>
          <a:p>
            <a:pPr lvl="1" algn="just"/>
            <a:r>
              <a:rPr lang="cs-CZ" i="1" dirty="0" smtClean="0"/>
              <a:t>„Ústav </a:t>
            </a:r>
            <a:r>
              <a:rPr lang="cs-CZ" i="1" dirty="0"/>
              <a:t>vypočte maximální cenu dalších podobných přípravků v referenční skupině podle odstavce 4 a dále tuto cenu sníží postupem podle odstavce </a:t>
            </a:r>
            <a:r>
              <a:rPr lang="cs-CZ" i="1" dirty="0" smtClean="0"/>
              <a:t>5.“</a:t>
            </a:r>
          </a:p>
          <a:p>
            <a:pPr marL="457200" lvl="1" indent="0" algn="just">
              <a:buNone/>
            </a:pPr>
            <a:endParaRPr lang="cs-CZ" i="1" dirty="0"/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Každému dalšímu přípravku splňujícímu definici PP a vstupujícímu přes SŘ dle § 39g odst. 9 </a:t>
            </a:r>
            <a:r>
              <a:rPr lang="cs-CZ" dirty="0" err="1" smtClean="0"/>
              <a:t>ZoVZP</a:t>
            </a:r>
            <a:r>
              <a:rPr lang="cs-CZ" dirty="0" smtClean="0"/>
              <a:t> je snížena MC o 30/40/15 %.</a:t>
            </a:r>
          </a:p>
          <a:p>
            <a:pPr marL="0" indent="0" algn="just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Šipka doprava 8"/>
          <p:cNvSpPr/>
          <p:nvPr/>
        </p:nvSpPr>
        <p:spPr>
          <a:xfrm>
            <a:off x="584517" y="4526826"/>
            <a:ext cx="405045" cy="27003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3661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Z:\My Documents\PREZENTACE\OBRÁZKY\otazník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265" y="863715"/>
            <a:ext cx="1634773" cy="122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Proč?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57200" y="1988840"/>
            <a:ext cx="8229600" cy="41311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i="1" dirty="0" smtClean="0"/>
              <a:t>„[…] v </a:t>
            </a:r>
            <a:r>
              <a:rPr lang="cs-CZ" i="1" dirty="0"/>
              <a:t>zájmu vyšší efektivity regulace cen a úhrad léčivých přípravků stanovit, aby se </a:t>
            </a:r>
            <a:r>
              <a:rPr lang="cs-CZ" b="1" i="1" dirty="0"/>
              <a:t>snížení cen týkalo nejen prvního podobného, ale i všech dalších podobných léčivých přípravků</a:t>
            </a:r>
            <a:r>
              <a:rPr lang="cs-CZ" i="1" dirty="0"/>
              <a:t> v referenční skupině</a:t>
            </a:r>
            <a:r>
              <a:rPr lang="cs-CZ" i="1" dirty="0" smtClean="0"/>
              <a:t>.“</a:t>
            </a:r>
          </a:p>
          <a:p>
            <a:pPr algn="just"/>
            <a:r>
              <a:rPr lang="cs-CZ" i="1" dirty="0" smtClean="0"/>
              <a:t>„[…] podle </a:t>
            </a:r>
            <a:r>
              <a:rPr lang="cs-CZ" i="1" dirty="0"/>
              <a:t>současné legislativy je systém nastaven tak, že způsobuje vznik </a:t>
            </a:r>
            <a:r>
              <a:rPr lang="cs-CZ" b="1" i="1" dirty="0"/>
              <a:t>nerovného přístupu stanovení výše úhrady</a:t>
            </a:r>
            <a:r>
              <a:rPr lang="cs-CZ" i="1" dirty="0"/>
              <a:t> mezi podobnými přípravky vzhledem k pořadí podání žádosti o stanovení výše a podmínek úhrady. […] Úpravou legislativy podle návrhu předkladatele dojde k </a:t>
            </a:r>
            <a:r>
              <a:rPr lang="cs-CZ" b="1" i="1" dirty="0"/>
              <a:t>racionalizaci, a to v průběhu pravidelných revizí prováděných Ústavem</a:t>
            </a:r>
            <a:r>
              <a:rPr lang="cs-CZ" i="1" dirty="0"/>
              <a:t>.“</a:t>
            </a:r>
            <a:endParaRPr lang="cs-CZ" i="1" dirty="0" smtClean="0"/>
          </a:p>
        </p:txBody>
      </p:sp>
    </p:spTree>
    <p:extLst>
      <p:ext uri="{BB962C8B-B14F-4D97-AF65-F5344CB8AC3E}">
        <p14:creationId xmlns:p14="http://schemas.microsoft.com/office/powerpoint/2010/main" val="16930858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Snížení MC </a:t>
            </a:r>
            <a:r>
              <a:rPr lang="cs-CZ" dirty="0" smtClean="0">
                <a:solidFill>
                  <a:schemeClr val="tx2"/>
                </a:solidFill>
              </a:rPr>
              <a:t>dalších PP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pic>
        <p:nvPicPr>
          <p:cNvPr id="10" name="Picture 2" descr="Výsledek obrázku pro decrea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716" y="1040684"/>
            <a:ext cx="1460477" cy="1460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521550" y="2123855"/>
            <a:ext cx="2001640" cy="37703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Originální LP - 100 Kč</a:t>
            </a:r>
            <a:endParaRPr lang="cs-CZ" sz="12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532370" y="2686166"/>
            <a:ext cx="1980000" cy="37703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První PP - 60 Kč </a:t>
            </a:r>
            <a:r>
              <a:rPr lang="cs-CZ" sz="1000" dirty="0" smtClean="0"/>
              <a:t>(100 Kč*0,60)</a:t>
            </a:r>
            <a:endParaRPr lang="cs-CZ" sz="1400" dirty="0"/>
          </a:p>
        </p:txBody>
      </p:sp>
      <p:cxnSp>
        <p:nvCxnSpPr>
          <p:cNvPr id="9" name="Přímá spojnice se šipkou 8"/>
          <p:cNvCxnSpPr>
            <a:stCxn id="2" idx="2"/>
            <a:endCxn id="11" idx="0"/>
          </p:cNvCxnSpPr>
          <p:nvPr/>
        </p:nvCxnSpPr>
        <p:spPr>
          <a:xfrm>
            <a:off x="1522370" y="2500891"/>
            <a:ext cx="0" cy="1852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9" name="Zaoblený obdélník 38"/>
          <p:cNvSpPr/>
          <p:nvPr/>
        </p:nvSpPr>
        <p:spPr>
          <a:xfrm>
            <a:off x="2951820" y="3333359"/>
            <a:ext cx="1440160" cy="105307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dirty="0" smtClean="0"/>
              <a:t>Další PP</a:t>
            </a:r>
          </a:p>
          <a:p>
            <a:pPr algn="ctr"/>
            <a:endParaRPr lang="cs-CZ" sz="1200" dirty="0" smtClean="0"/>
          </a:p>
          <a:p>
            <a:pPr algn="ctr"/>
            <a:endParaRPr lang="cs-CZ" sz="1200" dirty="0"/>
          </a:p>
          <a:p>
            <a:pPr algn="ctr"/>
            <a:endParaRPr lang="cs-CZ" sz="1400" dirty="0"/>
          </a:p>
        </p:txBody>
      </p:sp>
      <p:sp>
        <p:nvSpPr>
          <p:cNvPr id="44" name="Zaoblený obdélník 43"/>
          <p:cNvSpPr/>
          <p:nvPr/>
        </p:nvSpPr>
        <p:spPr>
          <a:xfrm>
            <a:off x="3160260" y="4042616"/>
            <a:ext cx="1080000" cy="2520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900" b="1" dirty="0"/>
              <a:t>60 Kč (100 Kč*0,60)</a:t>
            </a:r>
          </a:p>
        </p:txBody>
      </p:sp>
      <p:sp>
        <p:nvSpPr>
          <p:cNvPr id="56" name="Zaoblený obdélník 55"/>
          <p:cNvSpPr/>
          <p:nvPr/>
        </p:nvSpPr>
        <p:spPr>
          <a:xfrm>
            <a:off x="3160260" y="3702572"/>
            <a:ext cx="1080000" cy="2520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000" b="1" dirty="0"/>
              <a:t>36 Kč (60 Kč*0,60)</a:t>
            </a:r>
          </a:p>
        </p:txBody>
      </p:sp>
      <p:cxnSp>
        <p:nvCxnSpPr>
          <p:cNvPr id="50" name="Pravoúhlá spojnice 49"/>
          <p:cNvCxnSpPr>
            <a:stCxn id="2" idx="1"/>
            <a:endCxn id="44" idx="1"/>
          </p:cNvCxnSpPr>
          <p:nvPr/>
        </p:nvCxnSpPr>
        <p:spPr>
          <a:xfrm rot="10800000" flipH="1" flipV="1">
            <a:off x="521550" y="2312372"/>
            <a:ext cx="2638710" cy="1856243"/>
          </a:xfrm>
          <a:prstGeom prst="bentConnector3">
            <a:avLst>
              <a:gd name="adj1" fmla="val -8663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Pravoúhlá spojnice 67"/>
          <p:cNvCxnSpPr>
            <a:stCxn id="11" idx="3"/>
            <a:endCxn id="56" idx="1"/>
          </p:cNvCxnSpPr>
          <p:nvPr/>
        </p:nvCxnSpPr>
        <p:spPr>
          <a:xfrm>
            <a:off x="2512370" y="2874684"/>
            <a:ext cx="647890" cy="9538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9" name="Zaoblený obdélník 88"/>
          <p:cNvSpPr/>
          <p:nvPr/>
        </p:nvSpPr>
        <p:spPr>
          <a:xfrm>
            <a:off x="4977045" y="3383401"/>
            <a:ext cx="1440160" cy="13385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dirty="0" smtClean="0"/>
              <a:t>Další PP</a:t>
            </a:r>
          </a:p>
          <a:p>
            <a:pPr algn="ctr"/>
            <a:endParaRPr lang="cs-CZ" sz="1200" dirty="0"/>
          </a:p>
          <a:p>
            <a:pPr algn="ctr"/>
            <a:endParaRPr lang="cs-CZ" sz="1200" dirty="0" smtClean="0"/>
          </a:p>
          <a:p>
            <a:pPr algn="ctr"/>
            <a:endParaRPr lang="cs-CZ" sz="1200" dirty="0" smtClean="0"/>
          </a:p>
          <a:p>
            <a:pPr algn="ctr"/>
            <a:endParaRPr lang="cs-CZ" sz="1200" dirty="0"/>
          </a:p>
          <a:p>
            <a:pPr algn="ctr"/>
            <a:endParaRPr lang="cs-CZ" sz="1400" dirty="0"/>
          </a:p>
        </p:txBody>
      </p:sp>
      <p:sp>
        <p:nvSpPr>
          <p:cNvPr id="91" name="Zaoblený obdélník 90"/>
          <p:cNvSpPr/>
          <p:nvPr/>
        </p:nvSpPr>
        <p:spPr>
          <a:xfrm>
            <a:off x="5133219" y="4375837"/>
            <a:ext cx="1127812" cy="2520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900" b="1" dirty="0"/>
              <a:t>60 Kč (100 Kč*0,60)</a:t>
            </a:r>
          </a:p>
        </p:txBody>
      </p:sp>
      <p:sp>
        <p:nvSpPr>
          <p:cNvPr id="92" name="Zaoblený obdélník 91"/>
          <p:cNvSpPr/>
          <p:nvPr/>
        </p:nvSpPr>
        <p:spPr>
          <a:xfrm>
            <a:off x="5133219" y="4044264"/>
            <a:ext cx="1127812" cy="2520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b="1" dirty="0" smtClean="0"/>
              <a:t>36 Kč </a:t>
            </a:r>
            <a:r>
              <a:rPr lang="cs-CZ" sz="700" dirty="0" smtClean="0"/>
              <a:t>(60 Kč*0,60)</a:t>
            </a:r>
            <a:endParaRPr lang="cs-CZ" sz="700" dirty="0"/>
          </a:p>
        </p:txBody>
      </p:sp>
      <p:sp>
        <p:nvSpPr>
          <p:cNvPr id="98" name="Zaoblený obdélník 97"/>
          <p:cNvSpPr/>
          <p:nvPr/>
        </p:nvSpPr>
        <p:spPr>
          <a:xfrm>
            <a:off x="5133218" y="3704912"/>
            <a:ext cx="1127813" cy="252000"/>
          </a:xfrm>
          <a:prstGeom prst="roundRect">
            <a:avLst/>
          </a:prstGeom>
          <a:solidFill>
            <a:schemeClr val="tx2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b="1" dirty="0" smtClean="0"/>
              <a:t>21,60 Kč </a:t>
            </a:r>
            <a:r>
              <a:rPr lang="cs-CZ" sz="700" dirty="0" smtClean="0"/>
              <a:t>(36 Kč*0,60)</a:t>
            </a:r>
            <a:endParaRPr lang="cs-CZ" sz="700" dirty="0"/>
          </a:p>
        </p:txBody>
      </p:sp>
      <p:cxnSp>
        <p:nvCxnSpPr>
          <p:cNvPr id="87" name="Přímá spojnice se šipkou 86"/>
          <p:cNvCxnSpPr>
            <a:stCxn id="56" idx="3"/>
            <a:endCxn id="98" idx="1"/>
          </p:cNvCxnSpPr>
          <p:nvPr/>
        </p:nvCxnSpPr>
        <p:spPr>
          <a:xfrm>
            <a:off x="4240260" y="3828572"/>
            <a:ext cx="892958" cy="23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1" name="Přímá spojnice se šipkou 100"/>
          <p:cNvCxnSpPr>
            <a:stCxn id="44" idx="3"/>
            <a:endCxn id="92" idx="1"/>
          </p:cNvCxnSpPr>
          <p:nvPr/>
        </p:nvCxnSpPr>
        <p:spPr>
          <a:xfrm>
            <a:off x="4240260" y="4168616"/>
            <a:ext cx="892959" cy="16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4" name="Pravoúhlá spojnice 103"/>
          <p:cNvCxnSpPr>
            <a:stCxn id="2" idx="1"/>
            <a:endCxn id="91" idx="1"/>
          </p:cNvCxnSpPr>
          <p:nvPr/>
        </p:nvCxnSpPr>
        <p:spPr>
          <a:xfrm rot="10800000" flipH="1" flipV="1">
            <a:off x="521549" y="2312373"/>
            <a:ext cx="4611669" cy="2189464"/>
          </a:xfrm>
          <a:prstGeom prst="bentConnector3">
            <a:avLst>
              <a:gd name="adj1" fmla="val -4957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0" name="Zaoblený obdélník 109"/>
          <p:cNvSpPr/>
          <p:nvPr/>
        </p:nvSpPr>
        <p:spPr>
          <a:xfrm>
            <a:off x="6966716" y="3404306"/>
            <a:ext cx="1605650" cy="17310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dirty="0" smtClean="0"/>
              <a:t>Další PP</a:t>
            </a:r>
          </a:p>
          <a:p>
            <a:pPr algn="ctr"/>
            <a:endParaRPr lang="cs-CZ" sz="1200" dirty="0"/>
          </a:p>
          <a:p>
            <a:pPr algn="ctr"/>
            <a:endParaRPr lang="cs-CZ" sz="1200" dirty="0" smtClean="0"/>
          </a:p>
          <a:p>
            <a:pPr algn="ctr"/>
            <a:endParaRPr lang="cs-CZ" sz="1200" dirty="0"/>
          </a:p>
          <a:p>
            <a:pPr algn="ctr"/>
            <a:endParaRPr lang="cs-CZ" sz="1200" dirty="0" smtClean="0"/>
          </a:p>
          <a:p>
            <a:pPr algn="ctr"/>
            <a:endParaRPr lang="cs-CZ" sz="1200" dirty="0" smtClean="0"/>
          </a:p>
          <a:p>
            <a:pPr algn="ctr"/>
            <a:endParaRPr lang="cs-CZ" sz="1200" dirty="0"/>
          </a:p>
          <a:p>
            <a:pPr algn="ctr"/>
            <a:endParaRPr lang="cs-CZ" sz="1400" dirty="0"/>
          </a:p>
        </p:txBody>
      </p:sp>
      <p:sp>
        <p:nvSpPr>
          <p:cNvPr id="111" name="Zaoblený obdélník 110"/>
          <p:cNvSpPr/>
          <p:nvPr/>
        </p:nvSpPr>
        <p:spPr>
          <a:xfrm>
            <a:off x="7116969" y="4396742"/>
            <a:ext cx="1305144" cy="2520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b="1" dirty="0"/>
              <a:t>36Kč (60 Kč*0,60)</a:t>
            </a:r>
          </a:p>
        </p:txBody>
      </p:sp>
      <p:sp>
        <p:nvSpPr>
          <p:cNvPr id="113" name="Zaoblený obdélník 112"/>
          <p:cNvSpPr/>
          <p:nvPr/>
        </p:nvSpPr>
        <p:spPr>
          <a:xfrm>
            <a:off x="7116968" y="3725817"/>
            <a:ext cx="1305145" cy="252000"/>
          </a:xfrm>
          <a:prstGeom prst="roundRect">
            <a:avLst/>
          </a:prstGeom>
          <a:solidFill>
            <a:srgbClr val="FF00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b="1" dirty="0" smtClean="0"/>
              <a:t>12,96 Kč </a:t>
            </a:r>
            <a:r>
              <a:rPr lang="cs-CZ" sz="700" dirty="0" smtClean="0"/>
              <a:t>(21,60 Kč*0,60)</a:t>
            </a:r>
            <a:endParaRPr lang="cs-CZ" sz="700" dirty="0"/>
          </a:p>
        </p:txBody>
      </p:sp>
      <p:sp>
        <p:nvSpPr>
          <p:cNvPr id="114" name="Zaoblený obdélník 113"/>
          <p:cNvSpPr/>
          <p:nvPr/>
        </p:nvSpPr>
        <p:spPr>
          <a:xfrm>
            <a:off x="7116969" y="4742901"/>
            <a:ext cx="1305144" cy="2520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900" b="1" dirty="0"/>
              <a:t>60 Kč (100 Kč*0,60)</a:t>
            </a:r>
          </a:p>
        </p:txBody>
      </p:sp>
      <p:sp>
        <p:nvSpPr>
          <p:cNvPr id="115" name="Zaoblený obdélník 114"/>
          <p:cNvSpPr/>
          <p:nvPr/>
        </p:nvSpPr>
        <p:spPr>
          <a:xfrm>
            <a:off x="7116969" y="4051777"/>
            <a:ext cx="1305144" cy="252000"/>
          </a:xfrm>
          <a:prstGeom prst="roundRect">
            <a:avLst/>
          </a:prstGeom>
          <a:solidFill>
            <a:schemeClr val="tx2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cs-CZ" sz="1200" b="1" dirty="0" smtClean="0"/>
              <a:t>21,60 Kč </a:t>
            </a:r>
            <a:r>
              <a:rPr lang="cs-CZ" sz="700" dirty="0" smtClean="0"/>
              <a:t>(36 Kč*0,60)</a:t>
            </a:r>
            <a:endParaRPr lang="cs-CZ" sz="700" dirty="0"/>
          </a:p>
        </p:txBody>
      </p:sp>
      <p:cxnSp>
        <p:nvCxnSpPr>
          <p:cNvPr id="116" name="Přímá spojnice se šipkou 115"/>
          <p:cNvCxnSpPr>
            <a:stCxn id="98" idx="3"/>
            <a:endCxn id="113" idx="1"/>
          </p:cNvCxnSpPr>
          <p:nvPr/>
        </p:nvCxnSpPr>
        <p:spPr>
          <a:xfrm>
            <a:off x="6261031" y="3830912"/>
            <a:ext cx="855937" cy="20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9" name="Přímá spojnice se šipkou 118"/>
          <p:cNvCxnSpPr>
            <a:stCxn id="92" idx="3"/>
            <a:endCxn id="115" idx="1"/>
          </p:cNvCxnSpPr>
          <p:nvPr/>
        </p:nvCxnSpPr>
        <p:spPr>
          <a:xfrm>
            <a:off x="6261031" y="4170264"/>
            <a:ext cx="855938" cy="75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2" name="Přímá spojnice se šipkou 121"/>
          <p:cNvCxnSpPr>
            <a:stCxn id="91" idx="3"/>
            <a:endCxn id="111" idx="1"/>
          </p:cNvCxnSpPr>
          <p:nvPr/>
        </p:nvCxnSpPr>
        <p:spPr>
          <a:xfrm>
            <a:off x="6261031" y="4501837"/>
            <a:ext cx="855938" cy="20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5" name="Pravoúhlá spojnice 124"/>
          <p:cNvCxnSpPr>
            <a:stCxn id="2" idx="1"/>
            <a:endCxn id="114" idx="1"/>
          </p:cNvCxnSpPr>
          <p:nvPr/>
        </p:nvCxnSpPr>
        <p:spPr>
          <a:xfrm rot="10800000" flipH="1" flipV="1">
            <a:off x="521549" y="2312373"/>
            <a:ext cx="6595419" cy="2556528"/>
          </a:xfrm>
          <a:prstGeom prst="bentConnector3">
            <a:avLst>
              <a:gd name="adj1" fmla="val -3466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01997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35850"/>
            <a:ext cx="8229600" cy="1143000"/>
          </a:xfrm>
        </p:spPr>
        <p:txBody>
          <a:bodyPr/>
          <a:lstStyle/>
          <a:p>
            <a:r>
              <a:rPr lang="cs-CZ" dirty="0" smtClean="0"/>
              <a:t>Očekávaný dopad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57200" y="2223165"/>
            <a:ext cx="8229600" cy="41311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Nerovný </a:t>
            </a:r>
            <a:r>
              <a:rPr lang="cs-CZ" dirty="0"/>
              <a:t>přístup k </a:t>
            </a:r>
            <a:r>
              <a:rPr lang="cs-CZ" dirty="0" smtClean="0"/>
              <a:t>léčivému přípravku nově vstupujícímu na trh, pokud se nepřipodobní k původnímu originálnímu LP.</a:t>
            </a:r>
          </a:p>
          <a:p>
            <a:pPr lvl="1" algn="just"/>
            <a:r>
              <a:rPr lang="cs-CZ" dirty="0" smtClean="0"/>
              <a:t>„nechuť“ vstoupit na český trh</a:t>
            </a:r>
          </a:p>
          <a:p>
            <a:pPr algn="just"/>
            <a:r>
              <a:rPr lang="cs-CZ" dirty="0" smtClean="0"/>
              <a:t>Snížení počtu žádostí o stanovení </a:t>
            </a:r>
            <a:r>
              <a:rPr lang="cs-CZ" dirty="0" err="1" smtClean="0"/>
              <a:t>MC+VaPÚ</a:t>
            </a:r>
            <a:r>
              <a:rPr lang="cs-CZ" dirty="0" smtClean="0"/>
              <a:t> v režimu zkráceného řízení postupem § 39g odst. 9 </a:t>
            </a:r>
            <a:r>
              <a:rPr lang="cs-CZ" dirty="0" err="1" smtClean="0"/>
              <a:t>ZoVZP</a:t>
            </a:r>
            <a:r>
              <a:rPr lang="cs-CZ" dirty="0"/>
              <a:t> </a:t>
            </a:r>
            <a:r>
              <a:rPr lang="cs-CZ" dirty="0" smtClean="0"/>
              <a:t>a preference standardního ISŘ vedeného postupem dle § 39g odst. 2 až 8 </a:t>
            </a:r>
            <a:r>
              <a:rPr lang="cs-CZ" dirty="0" err="1" smtClean="0"/>
              <a:t>ZoVZP</a:t>
            </a:r>
            <a:r>
              <a:rPr lang="cs-CZ" dirty="0" smtClean="0"/>
              <a:t>.</a:t>
            </a:r>
          </a:p>
          <a:p>
            <a:pPr lvl="1" algn="just"/>
            <a:r>
              <a:rPr lang="cs-CZ" dirty="0" smtClean="0"/>
              <a:t>Prodloužení doby do vstupu léčivého přípravku do systému úhrad.</a:t>
            </a:r>
          </a:p>
          <a:p>
            <a:pPr algn="just"/>
            <a:r>
              <a:rPr lang="cs-CZ" dirty="0" smtClean="0"/>
              <a:t>Navyšování úhrady 1.PP v rámci zkrácené revize.</a:t>
            </a:r>
          </a:p>
        </p:txBody>
      </p:sp>
      <p:sp>
        <p:nvSpPr>
          <p:cNvPr id="2" name="Šipka doprava 1"/>
          <p:cNvSpPr/>
          <p:nvPr/>
        </p:nvSpPr>
        <p:spPr>
          <a:xfrm>
            <a:off x="911250" y="3348290"/>
            <a:ext cx="315035" cy="135015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926595" y="5013475"/>
            <a:ext cx="315035" cy="135015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1845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Často kladené dotazy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57200" y="1988840"/>
            <a:ext cx="8229600" cy="413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i="1" dirty="0" smtClean="0"/>
              <a:t>Dokdy budeme další PP snižovat? </a:t>
            </a:r>
          </a:p>
          <a:p>
            <a:pPr lvl="1" algn="just"/>
            <a:r>
              <a:rPr lang="cs-CZ" i="1" dirty="0" smtClean="0"/>
              <a:t>Např.: v případě, kdy se v rámci ISŘ či revize MC změní cena originálního LP/předchozích PP? </a:t>
            </a:r>
          </a:p>
          <a:p>
            <a:pPr marL="457200" lvl="1" indent="0" algn="just">
              <a:buNone/>
            </a:pPr>
            <a:endParaRPr lang="cs-CZ" dirty="0"/>
          </a:p>
          <a:p>
            <a:pPr algn="just"/>
            <a:r>
              <a:rPr lang="cs-CZ" dirty="0" err="1" smtClean="0"/>
              <a:t>ZoVZP</a:t>
            </a:r>
            <a:r>
              <a:rPr lang="cs-CZ" dirty="0" smtClean="0"/>
              <a:t> neumožňuje </a:t>
            </a:r>
            <a:r>
              <a:rPr lang="cs-CZ" dirty="0"/>
              <a:t>stanovení hranice pro snižování maximálních cen dalších </a:t>
            </a:r>
            <a:r>
              <a:rPr lang="cs-CZ" dirty="0" smtClean="0"/>
              <a:t>PP.</a:t>
            </a:r>
          </a:p>
          <a:p>
            <a:pPr marL="457200" lvl="1" indent="0" algn="just">
              <a:buNone/>
            </a:pPr>
            <a:r>
              <a:rPr lang="cs-CZ" dirty="0" smtClean="0"/>
              <a:t>	Snížení </a:t>
            </a:r>
            <a:r>
              <a:rPr lang="cs-CZ" dirty="0"/>
              <a:t>maximální ceny u dalšího podobného přípravku provede </a:t>
            </a:r>
            <a:r>
              <a:rPr lang="cs-CZ" dirty="0" smtClean="0"/>
              <a:t>Ústav </a:t>
            </a:r>
            <a:r>
              <a:rPr lang="cs-CZ" dirty="0"/>
              <a:t>ve správním řízení </a:t>
            </a:r>
            <a:r>
              <a:rPr lang="cs-CZ" b="1" dirty="0" smtClean="0"/>
              <a:t>vždy.</a:t>
            </a:r>
          </a:p>
          <a:p>
            <a:pPr marL="457200" lvl="1" indent="0" algn="just">
              <a:buNone/>
            </a:pPr>
            <a:endParaRPr lang="cs-CZ" b="1" dirty="0" smtClean="0">
              <a:solidFill>
                <a:srgbClr val="FF0000"/>
              </a:solidFill>
            </a:endParaRPr>
          </a:p>
        </p:txBody>
      </p:sp>
      <p:sp>
        <p:nvSpPr>
          <p:cNvPr id="2" name="Šipka doprava 1"/>
          <p:cNvSpPr/>
          <p:nvPr/>
        </p:nvSpPr>
        <p:spPr>
          <a:xfrm>
            <a:off x="1046039" y="4824155"/>
            <a:ext cx="270030" cy="18002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2705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Často kladené dotazy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57200" y="1808820"/>
            <a:ext cx="8229600" cy="229525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i="1" dirty="0" smtClean="0"/>
              <a:t>Jak je pro účely snížení MC dalšího PP vykládán odkaz na snížení postupem podle odst. 5 (míra snížení)? Musí být pro snížení MC splněna podmínka pouze jednoho hrazeného originálního LP?</a:t>
            </a:r>
            <a:endParaRPr lang="cs-CZ" b="1" i="1" dirty="0" smtClean="0"/>
          </a:p>
          <a:p>
            <a:pPr marL="457200" lvl="1" indent="0" algn="just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>
                <a:solidFill>
                  <a:srgbClr val="FF0000"/>
                </a:solidFill>
              </a:rPr>
              <a:t>PŘIMĚŘENÁ </a:t>
            </a:r>
            <a:r>
              <a:rPr lang="cs-CZ" dirty="0"/>
              <a:t>a</a:t>
            </a:r>
            <a:r>
              <a:rPr lang="cs-CZ" dirty="0" smtClean="0"/>
              <a:t>plikace § 39a odst. 5 </a:t>
            </a:r>
            <a:r>
              <a:rPr lang="cs-CZ" dirty="0" err="1" smtClean="0"/>
              <a:t>ZoVZP</a:t>
            </a:r>
            <a:r>
              <a:rPr lang="cs-CZ" dirty="0" smtClean="0"/>
              <a:t> na další PP</a:t>
            </a:r>
            <a:r>
              <a:rPr lang="cs-CZ" dirty="0"/>
              <a:t>, tzn. aplikace </a:t>
            </a:r>
            <a:r>
              <a:rPr lang="cs-CZ" b="1" dirty="0" smtClean="0">
                <a:solidFill>
                  <a:srgbClr val="FF0000"/>
                </a:solidFill>
              </a:rPr>
              <a:t>pouze procentuálního snížení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" name="Obrázek 1" descr="Výřez obrazovky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65" y="4149080"/>
            <a:ext cx="7831947" cy="1681486"/>
          </a:xfrm>
          <a:prstGeom prst="rect">
            <a:avLst/>
          </a:prstGeom>
        </p:spPr>
      </p:pic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39" y="5943880"/>
            <a:ext cx="7777996" cy="359676"/>
          </a:xfrm>
          <a:prstGeom prst="rect">
            <a:avLst/>
          </a:prstGeom>
        </p:spPr>
      </p:pic>
      <p:sp>
        <p:nvSpPr>
          <p:cNvPr id="8" name="Zaoblený obdélník 7"/>
          <p:cNvSpPr/>
          <p:nvPr/>
        </p:nvSpPr>
        <p:spPr>
          <a:xfrm>
            <a:off x="1106615" y="6102315"/>
            <a:ext cx="1728000" cy="162000"/>
          </a:xfrm>
          <a:prstGeom prst="round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1640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Často kladené dotazy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57200" y="1853825"/>
            <a:ext cx="8229600" cy="36454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i="1" dirty="0" smtClean="0"/>
              <a:t>Jak se přistupuje k MC dalších PP v </a:t>
            </a:r>
            <a:r>
              <a:rPr lang="cs-CZ" b="1" i="1" dirty="0" smtClean="0"/>
              <a:t>klasickém ISŘ </a:t>
            </a:r>
            <a:r>
              <a:rPr lang="cs-CZ" i="1" dirty="0" smtClean="0"/>
              <a:t>(§ 39g odst. 1 až 8 </a:t>
            </a:r>
            <a:r>
              <a:rPr lang="cs-CZ" i="1" dirty="0" err="1" smtClean="0"/>
              <a:t>ZoVZP</a:t>
            </a:r>
            <a:r>
              <a:rPr lang="cs-CZ" i="1" dirty="0" smtClean="0"/>
              <a:t>). Bude postup analogický s ustanovením § 39a odst. 6 </a:t>
            </a:r>
            <a:r>
              <a:rPr lang="cs-CZ" i="1" dirty="0" err="1" smtClean="0"/>
              <a:t>ZoVZP</a:t>
            </a:r>
            <a:r>
              <a:rPr lang="cs-CZ" i="1" dirty="0" smtClean="0"/>
              <a:t> pro první PP?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Beze změny. Postup podle § 39a odst. 6 lze aplikovat pouze na první PP, nikoli na další PP. V případě postupu dle § 39g odst. 1 až 8 </a:t>
            </a:r>
            <a:r>
              <a:rPr lang="cs-CZ" dirty="0" err="1" smtClean="0"/>
              <a:t>ZoVZP</a:t>
            </a:r>
            <a:r>
              <a:rPr lang="cs-CZ" dirty="0" smtClean="0"/>
              <a:t> nedojde ke snížení MC.</a:t>
            </a:r>
          </a:p>
        </p:txBody>
      </p:sp>
      <p:pic>
        <p:nvPicPr>
          <p:cNvPr id="2" name="Obrázek 1" descr="Výřez obrazovky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364215"/>
            <a:ext cx="8202170" cy="581106"/>
          </a:xfrm>
          <a:prstGeom prst="rect">
            <a:avLst/>
          </a:prstGeom>
        </p:spPr>
      </p:pic>
      <p:sp>
        <p:nvSpPr>
          <p:cNvPr id="10" name="Zaoblený obdélník 9"/>
          <p:cNvSpPr/>
          <p:nvPr/>
        </p:nvSpPr>
        <p:spPr>
          <a:xfrm>
            <a:off x="3356865" y="5418230"/>
            <a:ext cx="1980220" cy="162000"/>
          </a:xfrm>
          <a:prstGeom prst="roundRect">
            <a:avLst/>
          </a:prstGeom>
          <a:solidFill>
            <a:srgbClr val="FF0000">
              <a:alpha val="35000"/>
            </a:srgbClr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457200" y="5274206"/>
            <a:ext cx="8120245" cy="765084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98162" y="5418230"/>
            <a:ext cx="8079283" cy="52709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41640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Často kladené dotazy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57200" y="1808820"/>
            <a:ext cx="8229600" cy="413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i="1" dirty="0" smtClean="0"/>
              <a:t>Platí pro další PP stejné pravidlo jako pro první PP uvedené v § 39a odst. 8 </a:t>
            </a:r>
            <a:r>
              <a:rPr lang="cs-CZ" i="1" dirty="0" err="1" smtClean="0"/>
              <a:t>ZoVZP</a:t>
            </a:r>
            <a:r>
              <a:rPr lang="cs-CZ" i="1" dirty="0" smtClean="0"/>
              <a:t>, tedy MC se nesmí zvýšit až do provedení následující revize MC?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Ano. Ustanovení § 39a odst. 8 odkazuje na postup stanovení MC dle odst. 5 a 6. Vzhledem k tomu, že maximální cena dalšího PP je stanovena rovněž podle odst. 5, použije se toto ustanovení i pro další PP</a:t>
            </a:r>
            <a:endParaRPr lang="cs-CZ" b="1" dirty="0" smtClean="0"/>
          </a:p>
          <a:p>
            <a:pPr marL="457200" lvl="1" indent="0" algn="just">
              <a:buNone/>
            </a:pPr>
            <a:endParaRPr lang="cs-CZ" b="1" dirty="0" smtClean="0">
              <a:solidFill>
                <a:srgbClr val="FF0000"/>
              </a:solidFill>
            </a:endParaRPr>
          </a:p>
        </p:txBody>
      </p:sp>
      <p:pic>
        <p:nvPicPr>
          <p:cNvPr id="2" name="Obrázek 1" descr="Výřez obrazovky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51" y="5703242"/>
            <a:ext cx="8230749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6981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Často kladené dotazy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57200" y="1988840"/>
            <a:ext cx="8229600" cy="413116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i="1" dirty="0" smtClean="0"/>
              <a:t>Jak je to v případě, kdy do systému vstupuje další PP od stejného MAH, jehož LP již je hrazený?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Ústav k těmto přípravkům přistupuje v souladu se stanoviskem Ministerstva zdravotnictví České republiky MZDR15701/2012 jako k totožným z pohledu určení pořadí podobných přípravků v referenční skupině. </a:t>
            </a:r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 </a:t>
            </a:r>
          </a:p>
          <a:p>
            <a:pPr lvl="1" algn="just"/>
            <a:r>
              <a:rPr lang="cs-CZ" dirty="0" smtClean="0"/>
              <a:t>Pokud předchozí PP od stejného MAH nepodléhal snížení, nepodléhá snížení ani nově vstupující PP.</a:t>
            </a:r>
          </a:p>
          <a:p>
            <a:pPr lvl="1" algn="just"/>
            <a:r>
              <a:rPr lang="cs-CZ" dirty="0" smtClean="0"/>
              <a:t>Pokud předchozí PP od stejného MAH podléhal snížení, podléhá snížení i nově vstupující PP.</a:t>
            </a:r>
          </a:p>
          <a:p>
            <a:pPr lvl="1" algn="just"/>
            <a:r>
              <a:rPr lang="cs-CZ" dirty="0"/>
              <a:t>P</a:t>
            </a:r>
            <a:r>
              <a:rPr lang="cs-CZ" dirty="0" smtClean="0"/>
              <a:t>okud se však připodobní ke „svému“ již sníženému LP, k dalšímu snížení ceny již nedojde.</a:t>
            </a:r>
          </a:p>
          <a:p>
            <a:pPr marL="457200" lvl="1" indent="0" algn="just">
              <a:buNone/>
            </a:pPr>
            <a:endParaRPr lang="cs-CZ" dirty="0"/>
          </a:p>
          <a:p>
            <a:pPr marL="457200" lvl="1" indent="0" algn="just">
              <a:buNone/>
            </a:pPr>
            <a:endParaRPr lang="cs-CZ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4777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použitých zkratek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ZoVZP</a:t>
            </a:r>
            <a:r>
              <a:rPr lang="cs-CZ" dirty="0" smtClean="0"/>
              <a:t> - zákon </a:t>
            </a:r>
            <a:r>
              <a:rPr lang="cs-CZ" dirty="0"/>
              <a:t>č. 48/1997 Sb., o veřejném zdravotním pojištění, v platném znění</a:t>
            </a:r>
            <a:r>
              <a:rPr lang="cs-CZ" dirty="0" smtClean="0"/>
              <a:t> </a:t>
            </a:r>
          </a:p>
          <a:p>
            <a:r>
              <a:rPr lang="cs-CZ" dirty="0" smtClean="0"/>
              <a:t>PP – podobný přípravek</a:t>
            </a:r>
          </a:p>
          <a:p>
            <a:r>
              <a:rPr lang="cs-CZ" dirty="0" smtClean="0"/>
              <a:t>MC – maximální cena</a:t>
            </a:r>
          </a:p>
          <a:p>
            <a:r>
              <a:rPr lang="cs-CZ" dirty="0" err="1" smtClean="0"/>
              <a:t>VaPÚ</a:t>
            </a:r>
            <a:r>
              <a:rPr lang="cs-CZ" dirty="0" smtClean="0"/>
              <a:t> – výše a podmínky úhrady</a:t>
            </a:r>
          </a:p>
          <a:p>
            <a:r>
              <a:rPr lang="cs-CZ" dirty="0"/>
              <a:t>NPM – nabytí právní moci</a:t>
            </a:r>
          </a:p>
          <a:p>
            <a:r>
              <a:rPr lang="cs-CZ" dirty="0"/>
              <a:t>ROZ – </a:t>
            </a:r>
            <a:r>
              <a:rPr lang="cs-CZ" dirty="0" smtClean="0"/>
              <a:t>rozhodnutí</a:t>
            </a:r>
          </a:p>
          <a:p>
            <a:r>
              <a:rPr lang="cs-CZ" dirty="0"/>
              <a:t>SŘ – správní </a:t>
            </a:r>
            <a:r>
              <a:rPr lang="cs-CZ" dirty="0" smtClean="0"/>
              <a:t>řízení</a:t>
            </a:r>
            <a:endParaRPr lang="cs-CZ" dirty="0"/>
          </a:p>
          <a:p>
            <a:r>
              <a:rPr lang="cs-CZ" dirty="0"/>
              <a:t>ISŘ – individuální správní řízení vedené postupem podle § 39g odst. 1 až 8 </a:t>
            </a:r>
            <a:r>
              <a:rPr lang="cs-CZ" dirty="0" err="1" smtClean="0"/>
              <a:t>ZoVZP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Hodnocení podobných přípravků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08064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1312</TotalTime>
  <Words>1952</Words>
  <Application>Microsoft Office PowerPoint</Application>
  <PresentationFormat>Předvádění na obrazovce (4:3)</PresentationFormat>
  <Paragraphs>315</Paragraphs>
  <Slides>22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Motiv sady Office</vt:lpstr>
      <vt:lpstr>1_Motiv sady Office</vt:lpstr>
      <vt:lpstr>Prezentace aplikace PowerPoint</vt:lpstr>
      <vt:lpstr>Hodnocení  podobných přípravků</vt:lpstr>
      <vt:lpstr>Legislativní úvod aneb „co již známe“</vt:lpstr>
      <vt:lpstr>Definice podobného přípravku (dále jako „PP“)</vt:lpstr>
      <vt:lpstr>Průběh řízení - standardní</vt:lpstr>
      <vt:lpstr>Průběh správního řízení – „překlopení do ISŘ“</vt:lpstr>
      <vt:lpstr>Prezentace aplikace PowerPoint</vt:lpstr>
      <vt:lpstr>Novela zákona o veřejném zdravotním pojištění</vt:lpstr>
      <vt:lpstr>Snížení MC/VaPÚ 1. PP</vt:lpstr>
      <vt:lpstr>Snížení ZÚ/ODTD ve zkrácené revizi</vt:lpstr>
      <vt:lpstr>Důsledek odlišnosti § 39a odst. 4 a § 39c odst. 9</vt:lpstr>
      <vt:lpstr>Snížení MC dalších PP</vt:lpstr>
      <vt:lpstr>Proč?</vt:lpstr>
      <vt:lpstr>Snížení MC dalších PP</vt:lpstr>
      <vt:lpstr>Očekávaný dopad</vt:lpstr>
      <vt:lpstr>Často kladené dotazy</vt:lpstr>
      <vt:lpstr>Často kladené dotazy</vt:lpstr>
      <vt:lpstr>Často kladené dotazy</vt:lpstr>
      <vt:lpstr>Často kladené dotazy</vt:lpstr>
      <vt:lpstr>Často kladené dotazy</vt:lpstr>
      <vt:lpstr>Seznam použitých zkratek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Vostalová Lenka</cp:lastModifiedBy>
  <cp:revision>82</cp:revision>
  <cp:lastPrinted>2017-04-27T11:28:36Z</cp:lastPrinted>
  <dcterms:created xsi:type="dcterms:W3CDTF">2012-11-07T12:54:42Z</dcterms:created>
  <dcterms:modified xsi:type="dcterms:W3CDTF">2017-04-27T11:54:11Z</dcterms:modified>
</cp:coreProperties>
</file>