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handoutMasterIdLst>
    <p:handoutMasterId r:id="rId26"/>
  </p:handoutMasterIdLst>
  <p:sldIdLst>
    <p:sldId id="256" r:id="rId3"/>
    <p:sldId id="257" r:id="rId4"/>
    <p:sldId id="258" r:id="rId5"/>
    <p:sldId id="265" r:id="rId6"/>
    <p:sldId id="260" r:id="rId7"/>
    <p:sldId id="267" r:id="rId8"/>
    <p:sldId id="269" r:id="rId9"/>
    <p:sldId id="268" r:id="rId10"/>
    <p:sldId id="270" r:id="rId11"/>
    <p:sldId id="271" r:id="rId12"/>
    <p:sldId id="266" r:id="rId13"/>
    <p:sldId id="272" r:id="rId14"/>
    <p:sldId id="274" r:id="rId15"/>
    <p:sldId id="273" r:id="rId16"/>
    <p:sldId id="275" r:id="rId17"/>
    <p:sldId id="261" r:id="rId18"/>
    <p:sldId id="262" r:id="rId19"/>
    <p:sldId id="263" r:id="rId20"/>
    <p:sldId id="276" r:id="rId21"/>
    <p:sldId id="277" r:id="rId22"/>
    <p:sldId id="264" r:id="rId23"/>
    <p:sldId id="25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44" y="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20.4.2017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634/2004 Placené jsou:</a:t>
            </a:r>
          </a:p>
          <a:p>
            <a:pPr marL="228600" indent="-228600">
              <a:buAutoNum type="arabicParenR"/>
            </a:pPr>
            <a:r>
              <a:rPr lang="cs-CZ" baseline="0" dirty="0"/>
              <a:t>Žádosti o prodloužení a notifikaci od výrobce/ zplnomocněného zástupce – 500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cs-CZ" baseline="0" dirty="0"/>
              <a:t>Žádosti o změnu od výrobce/ zplnomocněného zástupce – 50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cs-CZ" baseline="0" dirty="0"/>
              <a:t>Ohlášení činnosti – 2500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cs-CZ" baseline="0" dirty="0"/>
              <a:t>Žádost o povolení klinické zkoušky – 500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cs-CZ" baseline="0" dirty="0"/>
              <a:t>Žádost o vystavení FSC - 500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B5C3B5C-87D9-4DCF-99A7-C0A70BF27292}" type="datetime1">
              <a:rPr lang="cs-CZ" smtClean="0"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591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B5C3B5C-87D9-4DCF-99A7-C0A70BF27292}" type="datetime1">
              <a:rPr lang="cs-CZ" smtClean="0"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649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B5C3B5C-87D9-4DCF-99A7-C0A70BF27292}" type="datetime1">
              <a:rPr lang="cs-CZ" smtClean="0"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514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B5C3B5C-87D9-4DCF-99A7-C0A70BF27292}" type="datetime1">
              <a:rPr lang="cs-CZ" smtClean="0"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453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B5C3B5C-87D9-4DCF-99A7-C0A70BF27292}" type="datetime1">
              <a:rPr lang="cs-CZ" smtClean="0"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877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B5C3B5C-87D9-4DCF-99A7-C0A70BF27292}" type="datetime1">
              <a:rPr lang="cs-CZ" smtClean="0"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5983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B5C3B5C-87D9-4DCF-99A7-C0A70BF27292}" type="datetime1">
              <a:rPr lang="cs-CZ" smtClean="0"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834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20.4.2017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20.4.2017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20.4.2017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www.sukl.cz/file/85421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zdravotnicke-prostredky/otazky-a-odpovedi-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ukl.cz/zdravotnicke-prostredky/kontakty-5" TargetMode="External"/><Relationship Id="rId5" Type="http://schemas.openxmlformats.org/officeDocument/2006/relationships/hyperlink" Target="http://www.sukl.cz/zdravotnicke-prostredky/registr-zdravotnickych-prostredku" TargetMode="External"/><Relationship Id="rId4" Type="http://schemas.openxmlformats.org/officeDocument/2006/relationships/hyperlink" Target="http://www.sukl.cz/zdravotnicke-prostredky/legislativa-zp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SZP_RZPRO_dotazy@sukl.cz" TargetMode="External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hyperlink" Target="mailto:helpdesk.registry@ksrzis.cz" TargetMode="Externa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ukl.cz/modules/contacts/search.php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7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Praha, 24. 4. 2017</a:t>
            </a:r>
          </a:p>
        </p:txBody>
      </p:sp>
      <p:sp>
        <p:nvSpPr>
          <p:cNvPr id="9" name="Zástupný symbol pro zápatí 3"/>
          <p:cNvSpPr>
            <a:spLocks noGrp="1"/>
          </p:cNvSpPr>
          <p:nvPr>
            <p:ph type="ftr" sz="quarter" idx="4294967295"/>
          </p:nvPr>
        </p:nvSpPr>
        <p:spPr>
          <a:xfrm>
            <a:off x="457200" y="6453376"/>
            <a:ext cx="2895600" cy="268099"/>
          </a:xfrm>
          <a:prstGeom prst="rect">
            <a:avLst/>
          </a:prstGeom>
        </p:spPr>
        <p:txBody>
          <a:bodyPr/>
          <a:lstStyle/>
          <a:p>
            <a:r>
              <a:rPr lang="cs-CZ" sz="900" dirty="0">
                <a:solidFill>
                  <a:schemeClr val="bg1"/>
                </a:solidFill>
              </a:rPr>
              <a:t>© 2012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>
                <a:solidFill>
                  <a:schemeClr val="bg1"/>
                </a:solidFill>
              </a:rPr>
              <a:t>Ohlášení změny údajů osoby</a:t>
            </a: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60000" y="3699030"/>
            <a:ext cx="6480000" cy="1880970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bg1"/>
                </a:solidFill>
              </a:rPr>
              <a:t>Státní ústav pro kontrolu léčiv</a:t>
            </a:r>
          </a:p>
          <a:p>
            <a:endParaRPr lang="cs-CZ" sz="800" dirty="0">
              <a:solidFill>
                <a:schemeClr val="bg1"/>
              </a:solidFill>
            </a:endParaRPr>
          </a:p>
          <a:p>
            <a:r>
              <a:rPr lang="cs-CZ" sz="1600" dirty="0">
                <a:solidFill>
                  <a:schemeClr val="bg1"/>
                </a:solidFill>
              </a:rPr>
              <a:t>Mgr. Petra Remešová, koordinátor správy systému RZPRO SZP</a:t>
            </a:r>
          </a:p>
          <a:p>
            <a:r>
              <a:rPr lang="cs-CZ" sz="1600" dirty="0">
                <a:solidFill>
                  <a:schemeClr val="bg1"/>
                </a:solidFill>
              </a:rPr>
              <a:t>petra.remesova@sukl.cz </a:t>
            </a:r>
          </a:p>
          <a:p>
            <a:endParaRPr lang="cs-CZ" sz="800" dirty="0">
              <a:solidFill>
                <a:schemeClr val="bg1"/>
              </a:solidFill>
            </a:endParaRPr>
          </a:p>
          <a:p>
            <a:r>
              <a:rPr lang="cs-CZ" sz="1600" dirty="0">
                <a:solidFill>
                  <a:schemeClr val="bg1"/>
                </a:solidFill>
              </a:rPr>
              <a:t>Ing. Barbora Hřibalová, odborný hodnotitel Oddělení registrace a notifikace</a:t>
            </a:r>
          </a:p>
          <a:p>
            <a:r>
              <a:rPr lang="cs-CZ" sz="1600" dirty="0">
                <a:solidFill>
                  <a:schemeClr val="bg1"/>
                </a:solidFill>
              </a:rPr>
              <a:t>barbora.hribalova@sukl.cz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8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Praha, 24. 4. 2017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Legislativní vymezení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91198"/>
            <a:ext cx="8229600" cy="3600000"/>
          </a:xfrm>
        </p:spPr>
        <p:txBody>
          <a:bodyPr/>
          <a:lstStyle/>
          <a:p>
            <a:pPr algn="just"/>
            <a:r>
              <a:rPr lang="cs-CZ" dirty="0"/>
              <a:t>Zákon </a:t>
            </a:r>
            <a:r>
              <a:rPr lang="cs-CZ" b="1" dirty="0"/>
              <a:t>268/2014 Sb.</a:t>
            </a:r>
            <a:r>
              <a:rPr lang="cs-CZ" dirty="0"/>
              <a:t>, o zdravotnických prostředcích a o změně zákona č. 634/2004 Sb., o správních poplatcích, ve znění pozdějších předpisů (dále ZZP)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dirty="0"/>
              <a:t>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b="1" dirty="0"/>
              <a:t>                    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Legislativní vymezení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Legislativní vymezení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91198"/>
            <a:ext cx="8229600" cy="3600000"/>
          </a:xfrm>
        </p:spPr>
        <p:txBody>
          <a:bodyPr/>
          <a:lstStyle/>
          <a:p>
            <a:pPr algn="just"/>
            <a:r>
              <a:rPr lang="cs-CZ" dirty="0"/>
              <a:t>Zákon </a:t>
            </a:r>
            <a:r>
              <a:rPr lang="cs-CZ" b="1" dirty="0"/>
              <a:t>268/2014 Sb.</a:t>
            </a:r>
            <a:r>
              <a:rPr lang="cs-CZ" dirty="0"/>
              <a:t>, o zdravotnických prostředcích a o změně zákona č. 634/2004 Sb., o správních poplatcích, ve znění pozdějších předpisů (dále ZZP)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dirty="0"/>
              <a:t>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b="1" dirty="0"/>
              <a:t>                     § 29 odst. 3 ZZP - 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Legislativní vymezení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2" name="Šipka: ohnutá nahoru 1"/>
          <p:cNvSpPr/>
          <p:nvPr/>
        </p:nvSpPr>
        <p:spPr>
          <a:xfrm rot="5400000">
            <a:off x="1634968" y="3897776"/>
            <a:ext cx="540059" cy="405045"/>
          </a:xfrm>
          <a:prstGeom prst="bent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797024" y="4010288"/>
            <a:ext cx="3150351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cs-CZ" sz="2400" dirty="0"/>
              <a:t>v případě změny údajů      uvedených v registraci, povinnost ohlásit tuto změnu do 30 dnů prostřednictvím RZPRO</a:t>
            </a:r>
            <a:endParaRPr lang="cs-CZ" sz="2400" b="1" kern="1200" baseline="30000" dirty="0">
              <a:solidFill>
                <a:schemeClr val="tx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737" y="5120651"/>
            <a:ext cx="2727969" cy="738619"/>
          </a:xfrm>
          <a:prstGeom prst="rect">
            <a:avLst/>
          </a:prstGeom>
        </p:spPr>
      </p:pic>
      <p:sp>
        <p:nvSpPr>
          <p:cNvPr id="1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709537144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05289"/>
            <a:ext cx="8229600" cy="1143000"/>
          </a:xfrm>
        </p:spPr>
        <p:txBody>
          <a:bodyPr/>
          <a:lstStyle/>
          <a:p>
            <a:r>
              <a:rPr lang="cs-CZ" dirty="0"/>
              <a:t>Správní poplatky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85289"/>
            <a:ext cx="8229600" cy="3799006"/>
          </a:xfrm>
        </p:spPr>
        <p:txBody>
          <a:bodyPr/>
          <a:lstStyle/>
          <a:p>
            <a:r>
              <a:rPr lang="cs-CZ" b="1" dirty="0"/>
              <a:t>Ohlášení změny údajů osoby není zpoplatněno</a:t>
            </a:r>
          </a:p>
          <a:p>
            <a:endParaRPr lang="cs-CZ" b="1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  (vychází z § 103 ZZP – změna zákona o správních poplatcích)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Správní poplatky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2902480"/>
            <a:ext cx="6696075" cy="2371725"/>
          </a:xfrm>
          <a:prstGeom prst="rect">
            <a:avLst/>
          </a:prstGeom>
        </p:spPr>
      </p:pic>
      <p:sp>
        <p:nvSpPr>
          <p:cNvPr id="10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324514059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Úvod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49090" y="2258870"/>
            <a:ext cx="8190910" cy="3600000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2600" b="1" dirty="0"/>
              <a:t>Ohlášení změny údajů osoby slouží k provedení změny                       v identifikačních údajích osoby nebo v registrovaných činnostech </a:t>
            </a:r>
            <a:endParaRPr lang="cs-CZ" sz="2600" dirty="0"/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dirty="0"/>
              <a:t>včetně změn doplňkových informací u jednotlivých činností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dirty="0"/>
              <a:t>je možné měnit identifikační údaje o osobě, údaje              ve stávajících činnostech, případně smazat registrovanou činnost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dirty="0"/>
              <a:t>nelze přidávat další činnosti</a:t>
            </a:r>
            <a:endParaRPr lang="cs-CZ" b="1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Úvod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3893568423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Formulář RZPRO – informace o oznamovateli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Formulář RZPRO – informace o oznamovateli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71" y="2123855"/>
            <a:ext cx="8424857" cy="4102686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4617005" y="4014065"/>
            <a:ext cx="4022995" cy="4500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323746265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Formulář RZPRO – změna identifikačních údajů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263520" cy="252000"/>
          </a:xfrm>
        </p:spPr>
        <p:txBody>
          <a:bodyPr/>
          <a:lstStyle/>
          <a:p>
            <a:r>
              <a:rPr lang="cs-CZ" dirty="0"/>
              <a:t>OHLÁŠENÍ ZMĚNY ÚDAJŮ OSOBY / Formulář RZPRO – změna identifikačních údajů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99" y="2168860"/>
            <a:ext cx="8451202" cy="3631995"/>
          </a:xfrm>
          <a:prstGeom prst="rect">
            <a:avLst/>
          </a:prstGeom>
        </p:spPr>
      </p:pic>
      <p:sp>
        <p:nvSpPr>
          <p:cNvPr id="10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55548133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Formulář RZPRO – změna identifikačních údajů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263520" cy="252000"/>
          </a:xfrm>
        </p:spPr>
        <p:txBody>
          <a:bodyPr/>
          <a:lstStyle/>
          <a:p>
            <a:r>
              <a:rPr lang="cs-CZ" dirty="0"/>
              <a:t>OHLÁŠENÍ ZMĚNY ÚDAJŮ OSOBY / Formulář RZPRO – změna identifikačních údajů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046" y="2351020"/>
            <a:ext cx="8509907" cy="3521645"/>
          </a:xfrm>
          <a:prstGeom prst="rect">
            <a:avLst/>
          </a:prstGeom>
        </p:spPr>
      </p:pic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088377618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Formulář RZPRO – změna identifikačních údajů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263520" cy="252000"/>
          </a:xfrm>
        </p:spPr>
        <p:txBody>
          <a:bodyPr/>
          <a:lstStyle/>
          <a:p>
            <a:r>
              <a:rPr lang="cs-CZ" dirty="0"/>
              <a:t>OHLÁŠENÍ ZMĚNY ÚDAJŮ OSOBY / Formulář RZPRO – změna identifikačních údajů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36" y="2213865"/>
            <a:ext cx="8300727" cy="3598132"/>
          </a:xfrm>
          <a:prstGeom prst="rect">
            <a:avLst/>
          </a:prstGeom>
        </p:spPr>
      </p:pic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68040903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Předmět ohlášení změny údajů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91198"/>
            <a:ext cx="6230035" cy="3600000"/>
          </a:xfrm>
        </p:spPr>
        <p:txBody>
          <a:bodyPr/>
          <a:lstStyle/>
          <a:p>
            <a:pPr algn="just"/>
            <a:r>
              <a:rPr lang="cs-CZ" dirty="0"/>
              <a:t>Položka je aktivní pro uvedení změn (je předmětem ohlášení změny údajů)</a:t>
            </a:r>
          </a:p>
          <a:p>
            <a:pPr marL="0" indent="0" algn="just">
              <a:buNone/>
            </a:pPr>
            <a:endParaRPr lang="cs-CZ" dirty="0"/>
          </a:p>
          <a:p>
            <a:pPr algn="just"/>
            <a:r>
              <a:rPr lang="cs-CZ" dirty="0"/>
              <a:t>Položka není aktivní pro uvedení změn (není předmětem ohlášení změny údajů)                  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b="1" dirty="0"/>
              <a:t>                    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Předmět ohlášení změny údajů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7265" y="2618910"/>
            <a:ext cx="1417820" cy="62480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276" y="3965664"/>
            <a:ext cx="1425519" cy="624802"/>
          </a:xfrm>
          <a:prstGeom prst="rect">
            <a:avLst/>
          </a:prstGeom>
        </p:spPr>
      </p:pic>
      <p:sp>
        <p:nvSpPr>
          <p:cNvPr id="10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4997033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345270" cy="1143000"/>
          </a:xfrm>
        </p:spPr>
        <p:txBody>
          <a:bodyPr/>
          <a:lstStyle/>
          <a:p>
            <a:r>
              <a:rPr lang="cs-CZ" dirty="0"/>
              <a:t>Formulář RZPRO – změny u jednotlivých činností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263520" cy="252000"/>
          </a:xfrm>
        </p:spPr>
        <p:txBody>
          <a:bodyPr/>
          <a:lstStyle/>
          <a:p>
            <a:r>
              <a:rPr lang="cs-CZ" dirty="0"/>
              <a:t>OHLÁŠENÍ ZMĚNY ÚDAJŮ OSOBY / Formulář RZPRO – změny u jednotlivých činností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2078850"/>
            <a:ext cx="8896350" cy="25717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39" y="3113965"/>
            <a:ext cx="8934450" cy="2381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25" y="2843935"/>
            <a:ext cx="8896350" cy="24765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610" y="4104075"/>
            <a:ext cx="8934450" cy="2286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679067" y="2303875"/>
            <a:ext cx="7785865" cy="60529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kern="1200" baseline="30000" dirty="0">
                <a:solidFill>
                  <a:schemeClr val="tx1"/>
                </a:solidFill>
              </a:rPr>
              <a:t>- Generické skupiny vyráběných zdravotnických prostředků (GMDN kódy) (§ 28 odst. 2, písm. c) ZZP)</a:t>
            </a:r>
            <a:r>
              <a:rPr lang="cs-CZ" sz="2000" b="1" kern="1200" dirty="0">
                <a:solidFill>
                  <a:schemeClr val="tx1"/>
                </a:solidFill>
              </a:rPr>
              <a:t> </a:t>
            </a:r>
            <a:endParaRPr lang="cs-CZ" sz="2000" b="1" kern="1200" baseline="30000" dirty="0">
              <a:solidFill>
                <a:schemeClr val="tx1"/>
              </a:solidFill>
            </a:endParaRPr>
          </a:p>
          <a:p>
            <a:pPr lvl="1"/>
            <a:r>
              <a:rPr lang="cs-CZ" sz="2000" b="1" baseline="30000" dirty="0"/>
              <a:t>- Přidání/odebrání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79067" y="3429000"/>
            <a:ext cx="7673353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</a:pPr>
            <a:r>
              <a:rPr lang="cs-CZ" sz="2000" b="1" kern="1200" baseline="30000" dirty="0">
                <a:solidFill>
                  <a:schemeClr val="tx1"/>
                </a:solidFill>
              </a:rPr>
              <a:t>- Zdravotnický prostředek</a:t>
            </a:r>
          </a:p>
          <a:p>
            <a:pPr lvl="1"/>
            <a:r>
              <a:rPr lang="cs-CZ" sz="2000" b="1" baseline="30000" dirty="0"/>
              <a:t>- Přidání (</a:t>
            </a:r>
            <a:r>
              <a:rPr lang="cs-CZ" sz="2000" b="1" baseline="30000" dirty="0" err="1"/>
              <a:t>přinotifikace</a:t>
            </a:r>
            <a:r>
              <a:rPr lang="cs-CZ" sz="2000" b="1" baseline="30000" dirty="0"/>
              <a:t>, § 33 odst. 2 ZZP)</a:t>
            </a:r>
          </a:p>
          <a:p>
            <a:pPr lvl="1"/>
            <a:r>
              <a:rPr lang="cs-CZ" sz="2000" b="1" kern="1200" baseline="30000" dirty="0">
                <a:solidFill>
                  <a:schemeClr val="tx1"/>
                </a:solidFill>
              </a:rPr>
              <a:t>- Odebrání (uvedení informace, že ZP již není uváděn/dodáván na trh, § 35 odst. 6 ZZP) 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79067" y="4374105"/>
            <a:ext cx="7673353" cy="60529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kern="1200" baseline="30000" dirty="0">
                <a:solidFill>
                  <a:schemeClr val="tx1"/>
                </a:solidFill>
              </a:rPr>
              <a:t>- Výrobce, jehož ZP jsou </a:t>
            </a:r>
            <a:r>
              <a:rPr lang="cs-CZ" sz="2000" b="1" baseline="30000" dirty="0"/>
              <a:t>servisovány (§ 28 odst. 2, písm. e) ZZP)</a:t>
            </a:r>
            <a:r>
              <a:rPr lang="cs-CZ" sz="2000" b="1" dirty="0"/>
              <a:t> </a:t>
            </a:r>
            <a:endParaRPr lang="cs-CZ" sz="2000" b="1" kern="1200" baseline="30000" dirty="0">
              <a:solidFill>
                <a:schemeClr val="tx1"/>
              </a:solidFill>
            </a:endParaRPr>
          </a:p>
          <a:p>
            <a:pPr lvl="1"/>
            <a:r>
              <a:rPr lang="cs-CZ" sz="2000" b="1" baseline="30000" dirty="0"/>
              <a:t>- Přidání/odebrání/změna údajů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79067" y="4891112"/>
            <a:ext cx="7673353" cy="60529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kern="1200" baseline="30000" dirty="0">
                <a:solidFill>
                  <a:schemeClr val="tx1"/>
                </a:solidFill>
              </a:rPr>
              <a:t>- Doklad o školení, kopie autorizace </a:t>
            </a:r>
            <a:r>
              <a:rPr lang="cs-CZ" sz="2000" b="1" baseline="30000" dirty="0"/>
              <a:t>(§ 28 odst. 2, písm. e) ZZP)</a:t>
            </a:r>
            <a:r>
              <a:rPr lang="cs-CZ" sz="2000" b="1" dirty="0"/>
              <a:t> </a:t>
            </a:r>
            <a:endParaRPr lang="cs-CZ" sz="2000" b="1" kern="1200" baseline="30000" dirty="0">
              <a:solidFill>
                <a:schemeClr val="tx1"/>
              </a:solidFill>
            </a:endParaRPr>
          </a:p>
          <a:p>
            <a:pPr lvl="1"/>
            <a:r>
              <a:rPr lang="cs-CZ" sz="2000" b="1" baseline="30000" dirty="0"/>
              <a:t>- Přidání/odebrání</a:t>
            </a: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139" y="5490774"/>
            <a:ext cx="8905875" cy="257175"/>
          </a:xfrm>
          <a:prstGeom prst="rect">
            <a:avLst/>
          </a:prstGeom>
        </p:spPr>
      </p:pic>
      <p:sp>
        <p:nvSpPr>
          <p:cNvPr id="20" name="TextovéPole 19"/>
          <p:cNvSpPr txBox="1"/>
          <p:nvPr/>
        </p:nvSpPr>
        <p:spPr>
          <a:xfrm>
            <a:off x="679067" y="5763364"/>
            <a:ext cx="7673353" cy="60529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000" b="1" kern="1200" baseline="30000" dirty="0">
                <a:solidFill>
                  <a:schemeClr val="tx1"/>
                </a:solidFill>
              </a:rPr>
              <a:t>- Mimoevropský výrobce, který je zastupován</a:t>
            </a:r>
            <a:r>
              <a:rPr lang="cs-CZ" sz="2000" b="1" baseline="30000" dirty="0"/>
              <a:t> (§ 28 odst. 2, písm. d) ZZP)</a:t>
            </a:r>
            <a:r>
              <a:rPr lang="cs-CZ" sz="2000" b="1" dirty="0"/>
              <a:t> </a:t>
            </a:r>
            <a:endParaRPr lang="cs-CZ" sz="2000" b="1" kern="1200" baseline="30000" dirty="0">
              <a:solidFill>
                <a:schemeClr val="tx1"/>
              </a:solidFill>
            </a:endParaRPr>
          </a:p>
          <a:p>
            <a:pPr lvl="1"/>
            <a:r>
              <a:rPr lang="cs-CZ" sz="2000" b="1" baseline="30000" dirty="0"/>
              <a:t>- Přidání/odebrání/změna údajů</a:t>
            </a:r>
          </a:p>
        </p:txBody>
      </p:sp>
      <p:sp>
        <p:nvSpPr>
          <p:cNvPr id="1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4187012133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229600" cy="1143000"/>
          </a:xfrm>
        </p:spPr>
        <p:txBody>
          <a:bodyPr/>
          <a:lstStyle/>
          <a:p>
            <a:r>
              <a:rPr lang="cs-CZ" dirty="0"/>
              <a:t>Předmět ohlášení změny údajů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291197"/>
            <a:ext cx="6230035" cy="3793097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Položka byla změněna</a:t>
            </a:r>
          </a:p>
          <a:p>
            <a:pPr marL="0" indent="0" algn="just">
              <a:buNone/>
            </a:pPr>
            <a:endParaRPr lang="cs-CZ" dirty="0"/>
          </a:p>
          <a:p>
            <a:pPr algn="just"/>
            <a:r>
              <a:rPr lang="cs-CZ" dirty="0"/>
              <a:t>Položka nebyla změněna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Položka byla přidána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Položka byla odebrána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b="1" dirty="0"/>
              <a:t>                    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Předmět ohlášení změny údajů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785" y="3912375"/>
            <a:ext cx="933450" cy="86677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8790" y="3068960"/>
            <a:ext cx="752475" cy="762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3453" y="4933680"/>
            <a:ext cx="838200" cy="79057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6790" y="2168860"/>
            <a:ext cx="771525" cy="704850"/>
          </a:xfrm>
          <a:prstGeom prst="rect">
            <a:avLst/>
          </a:prstGeom>
        </p:spPr>
      </p:pic>
      <p:sp>
        <p:nvSpPr>
          <p:cNvPr id="12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38506529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345270" cy="1143000"/>
          </a:xfrm>
        </p:spPr>
        <p:txBody>
          <a:bodyPr/>
          <a:lstStyle/>
          <a:p>
            <a:r>
              <a:rPr lang="cs-CZ" dirty="0"/>
              <a:t>Praktická ukázka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263520" cy="252000"/>
          </a:xfrm>
        </p:spPr>
        <p:txBody>
          <a:bodyPr/>
          <a:lstStyle/>
          <a:p>
            <a:r>
              <a:rPr lang="cs-CZ" dirty="0"/>
              <a:t>OHLÁŠENÍ ZMĚNY ÚDAJŮ OSOBY / Praktická ukázka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12" name="Zástupný symbol pro obsah 19"/>
          <p:cNvSpPr>
            <a:spLocks noGrp="1"/>
          </p:cNvSpPr>
          <p:nvPr>
            <p:ph idx="1"/>
          </p:nvPr>
        </p:nvSpPr>
        <p:spPr>
          <a:xfrm>
            <a:off x="449090" y="2258870"/>
            <a:ext cx="8190910" cy="3600000"/>
          </a:xfrm>
        </p:spPr>
        <p:txBody>
          <a:bodyPr>
            <a:normAutofit/>
          </a:bodyPr>
          <a:lstStyle/>
          <a:p>
            <a:pPr algn="just"/>
            <a:r>
              <a:rPr lang="cs-CZ" sz="2600" b="1" dirty="0"/>
              <a:t>Krok po kroku v souladu s Manuálem č. 2 – Ohlášení změny údajů registrované osoby</a:t>
            </a:r>
          </a:p>
          <a:p>
            <a:pPr marL="0" indent="0" algn="just">
              <a:buNone/>
            </a:pPr>
            <a:r>
              <a:rPr lang="cs-CZ" sz="2600" dirty="0"/>
              <a:t>     </a:t>
            </a:r>
            <a:r>
              <a:rPr lang="cs-CZ" sz="2600" dirty="0">
                <a:hlinkClick r:id="rId2"/>
              </a:rPr>
              <a:t>http://www.sukl.cz/file/85421</a:t>
            </a:r>
            <a:r>
              <a:rPr lang="cs-CZ" sz="2600" dirty="0"/>
              <a:t>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870" y="4058870"/>
            <a:ext cx="8515350" cy="1647825"/>
          </a:xfrm>
          <a:prstGeom prst="rect">
            <a:avLst/>
          </a:prstGeom>
        </p:spPr>
      </p:pic>
      <p:sp>
        <p:nvSpPr>
          <p:cNvPr id="10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85878684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1198"/>
            <a:ext cx="8345270" cy="1143000"/>
          </a:xfrm>
        </p:spPr>
        <p:txBody>
          <a:bodyPr/>
          <a:lstStyle/>
          <a:p>
            <a:r>
              <a:rPr lang="cs-CZ" dirty="0"/>
              <a:t>Upozornění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263520" cy="252000"/>
          </a:xfrm>
        </p:spPr>
        <p:txBody>
          <a:bodyPr/>
          <a:lstStyle/>
          <a:p>
            <a:r>
              <a:rPr lang="cs-CZ" dirty="0"/>
              <a:t>OHLÁŠENÍ ZMĚNY ÚDAJŮ OSOBY / Praktická ukázka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12" name="Zástupný symbol pro obsah 19"/>
          <p:cNvSpPr>
            <a:spLocks noGrp="1"/>
          </p:cNvSpPr>
          <p:nvPr>
            <p:ph idx="1"/>
          </p:nvPr>
        </p:nvSpPr>
        <p:spPr>
          <a:xfrm>
            <a:off x="449090" y="2258870"/>
            <a:ext cx="8190910" cy="3600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sz="2400" b="1" dirty="0"/>
              <a:t>Nelze podat nové ohlášení změny činnosti v okamžiku, kdy na daný předmět změny je podané jiné ohlášení, které není ze strany SÚKL dosud vyřízeno. </a:t>
            </a:r>
          </a:p>
          <a:p>
            <a:pPr algn="just"/>
            <a:r>
              <a:rPr lang="cs-CZ" sz="2400" b="1" dirty="0"/>
              <a:t>Výjimkou je činnost distributor/dovozce, u kterých je možné podat další ohlášení změny aniž by bylo již podané ohlášení vyřízeno. Prostřednictvím ohlášení změny těchto činností se provádí </a:t>
            </a:r>
            <a:r>
              <a:rPr lang="cs-CZ" sz="2400" b="1" dirty="0" err="1"/>
              <a:t>přinotifikace</a:t>
            </a:r>
            <a:r>
              <a:rPr lang="cs-CZ" sz="2400" b="1" dirty="0"/>
              <a:t> ZP v souladu s § 33 odst. 2 ZZP.</a:t>
            </a:r>
          </a:p>
          <a:p>
            <a:pPr algn="just"/>
            <a:r>
              <a:rPr lang="cs-CZ" sz="2400" b="1" dirty="0"/>
              <a:t>Při změně činnosti osoba provádějící servis budete systém vyzváni na vložení adresy servisovaného výrobce do strukturovaného formuláře. Uvedené souvisí s úpravou RZPRO, tak aby byl               v souladu s ROS a RUIAN.</a:t>
            </a:r>
            <a:endParaRPr lang="cs-CZ" sz="2400" dirty="0"/>
          </a:p>
          <a:p>
            <a:pPr marL="0" indent="0" algn="just">
              <a:buNone/>
            </a:pPr>
            <a:endParaRPr lang="cs-CZ" sz="2600" dirty="0"/>
          </a:p>
        </p:txBody>
      </p:sp>
      <p:sp>
        <p:nvSpPr>
          <p:cNvPr id="10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151088268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24275"/>
            <a:ext cx="8229600" cy="1143000"/>
          </a:xfrm>
        </p:spPr>
        <p:txBody>
          <a:bodyPr/>
          <a:lstStyle/>
          <a:p>
            <a:r>
              <a:rPr lang="cs-CZ" dirty="0"/>
              <a:t>Užitečné odkazy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304275"/>
            <a:ext cx="8435280" cy="3600000"/>
          </a:xfrm>
        </p:spPr>
        <p:txBody>
          <a:bodyPr>
            <a:normAutofit/>
          </a:bodyPr>
          <a:lstStyle/>
          <a:p>
            <a:r>
              <a:rPr lang="cs-CZ" dirty="0"/>
              <a:t>Nejčastější otázky a odpovědi</a:t>
            </a:r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http://www.sukl.cz/zdravotnicke-prostredky/otazky-a-odpovedi-1</a:t>
            </a:r>
            <a:r>
              <a:rPr lang="cs-CZ" sz="1800" dirty="0"/>
              <a:t> </a:t>
            </a:r>
          </a:p>
          <a:p>
            <a:r>
              <a:rPr lang="cs-CZ" dirty="0"/>
              <a:t>Aktuální legislativa </a:t>
            </a:r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http://www.sukl.cz/zdravotnicke-prostredky/legislativa-zp</a:t>
            </a:r>
            <a:r>
              <a:rPr lang="cs-CZ" sz="1800" dirty="0"/>
              <a:t>  </a:t>
            </a:r>
          </a:p>
          <a:p>
            <a:r>
              <a:rPr lang="cs-CZ" dirty="0"/>
              <a:t>RZPRO manuály</a:t>
            </a:r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http://www.sukl.cz/zdravotnicke-prostredky/registr-zdravotnickych-prostredku</a:t>
            </a:r>
            <a:r>
              <a:rPr lang="cs-CZ" sz="1800" dirty="0"/>
              <a:t>  </a:t>
            </a:r>
          </a:p>
          <a:p>
            <a:r>
              <a:rPr lang="cs-CZ" dirty="0"/>
              <a:t>Kontakty </a:t>
            </a:r>
          </a:p>
          <a:p>
            <a:pPr marL="0" indent="0">
              <a:buNone/>
            </a:pPr>
            <a:r>
              <a:rPr lang="cs-CZ" sz="1800" dirty="0">
                <a:hlinkClick r:id="rId6"/>
              </a:rPr>
              <a:t>http://www.sukl.cz/zdravotnicke-prostredky/kontakty-5</a:t>
            </a:r>
            <a:r>
              <a:rPr lang="cs-CZ" sz="1800" dirty="0"/>
              <a:t> 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Užitečné odkazy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512108052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24155"/>
            <a:ext cx="8229600" cy="1143000"/>
          </a:xfrm>
        </p:spPr>
        <p:txBody>
          <a:bodyPr/>
          <a:lstStyle/>
          <a:p>
            <a:r>
              <a:rPr lang="cs-CZ" dirty="0"/>
              <a:t>Kontakty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2259270"/>
            <a:ext cx="4249815" cy="3600000"/>
          </a:xfrm>
        </p:spPr>
        <p:txBody>
          <a:bodyPr>
            <a:normAutofit/>
          </a:bodyPr>
          <a:lstStyle/>
          <a:p>
            <a:r>
              <a:rPr lang="cs-CZ" sz="2400" dirty="0"/>
              <a:t>SÚKL – metodická podpora</a:t>
            </a:r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1600" b="1" dirty="0"/>
              <a:t>272 185 333 </a:t>
            </a:r>
            <a:r>
              <a:rPr lang="cs-CZ" sz="1600" dirty="0"/>
              <a:t>– obecné dotazy</a:t>
            </a:r>
          </a:p>
          <a:p>
            <a:pPr marL="0" indent="0">
              <a:buNone/>
            </a:pPr>
            <a:r>
              <a:rPr lang="cs-CZ" sz="1600" b="1" dirty="0"/>
              <a:t>272 185 600 </a:t>
            </a:r>
            <a:r>
              <a:rPr lang="cs-CZ" sz="1600" dirty="0"/>
              <a:t>– odborné dotazy  modul ZP</a:t>
            </a:r>
          </a:p>
          <a:p>
            <a:pPr marL="0" indent="0">
              <a:buNone/>
            </a:pPr>
            <a:r>
              <a:rPr lang="cs-CZ" sz="1600" b="1" dirty="0"/>
              <a:t>272 185 303 </a:t>
            </a:r>
            <a:r>
              <a:rPr lang="cs-CZ" sz="1600" dirty="0"/>
              <a:t>– odborné dotazy modul OSOBA</a:t>
            </a:r>
          </a:p>
          <a:p>
            <a:pPr marL="0" indent="0">
              <a:buNone/>
            </a:pPr>
            <a:endParaRPr lang="cs-CZ" sz="200" dirty="0"/>
          </a:p>
          <a:p>
            <a:pPr marL="0" indent="0">
              <a:buNone/>
            </a:pPr>
            <a:r>
              <a:rPr lang="cs-CZ" sz="1600" u="sng" dirty="0">
                <a:hlinkClick r:id="rId3"/>
              </a:rPr>
              <a:t>SZP_RZPRO_dotazy@sukl.cz</a:t>
            </a:r>
            <a:r>
              <a:rPr lang="cs-CZ" sz="1600" b="1" i="1" u="sng" dirty="0"/>
              <a:t> </a:t>
            </a:r>
          </a:p>
          <a:p>
            <a:pPr marL="0" indent="0">
              <a:buNone/>
            </a:pPr>
            <a:endParaRPr lang="cs-CZ" sz="1600" b="1" i="1" u="sng" dirty="0"/>
          </a:p>
          <a:p>
            <a:pPr marL="0" indent="0">
              <a:buNone/>
            </a:pPr>
            <a:r>
              <a:rPr lang="cs-CZ" sz="1600" dirty="0"/>
              <a:t>Řešení žádostí na úrovni RZPRO</a:t>
            </a:r>
          </a:p>
          <a:p>
            <a:pPr marL="0" indent="0">
              <a:buNone/>
            </a:pPr>
            <a:r>
              <a:rPr lang="cs-CZ" sz="1600" dirty="0"/>
              <a:t>(žádosti a ohlášení dle ZZP)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/>
              <a:t>Datová schránka ID: qwfai2m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Kontakty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8" name="Zástupný symbol pro obsah 19"/>
          <p:cNvSpPr txBox="1">
            <a:spLocks/>
          </p:cNvSpPr>
          <p:nvPr/>
        </p:nvSpPr>
        <p:spPr>
          <a:xfrm>
            <a:off x="4707014" y="2367154"/>
            <a:ext cx="4095455" cy="3492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70000"/>
              </a:lnSpc>
              <a:spcBef>
                <a:spcPts val="0"/>
              </a:spcBef>
            </a:pPr>
            <a:r>
              <a:rPr lang="cs-CZ" sz="2400" dirty="0"/>
              <a:t>ÚZIS, odbor </a:t>
            </a:r>
            <a:r>
              <a:rPr lang="cs-CZ" sz="2400" dirty="0"/>
              <a:t>KSRZIS</a:t>
            </a:r>
            <a:endParaRPr lang="cs-CZ" sz="2400" dirty="0"/>
          </a:p>
          <a:p>
            <a:pPr marL="0" indent="0">
              <a:lnSpc>
                <a:spcPct val="70000"/>
              </a:lnSpc>
              <a:spcBef>
                <a:spcPts val="0"/>
              </a:spcBef>
              <a:buNone/>
            </a:pPr>
            <a:r>
              <a:rPr lang="cs-CZ" sz="2400" dirty="0"/>
              <a:t>        – technická podpora</a:t>
            </a:r>
          </a:p>
          <a:p>
            <a:pPr marL="0" indent="0">
              <a:buNone/>
            </a:pPr>
            <a:endParaRPr lang="cs-CZ" sz="800" b="1" dirty="0"/>
          </a:p>
          <a:p>
            <a:pPr marL="0" indent="0">
              <a:buNone/>
            </a:pPr>
            <a:r>
              <a:rPr lang="cs-CZ" sz="1600" b="1" dirty="0"/>
              <a:t>608 323 040 –</a:t>
            </a:r>
            <a:r>
              <a:rPr lang="cs-CZ" sz="1600" dirty="0"/>
              <a:t> RZPRO</a:t>
            </a:r>
          </a:p>
          <a:p>
            <a:pPr marL="0" indent="0">
              <a:buNone/>
            </a:pPr>
            <a:r>
              <a:rPr lang="cs-CZ" sz="1600" b="1" dirty="0"/>
              <a:t>222 269 999 – </a:t>
            </a:r>
            <a:r>
              <a:rPr lang="cs-CZ" sz="1600" dirty="0"/>
              <a:t>obecná linka KSRZIS</a:t>
            </a:r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1600" dirty="0">
                <a:hlinkClick r:id="rId5"/>
              </a:rPr>
              <a:t>helpdesk.registry@ksrzis.cz</a:t>
            </a:r>
            <a:r>
              <a:rPr lang="cs-CZ" sz="1600" b="1" dirty="0"/>
              <a:t> </a:t>
            </a:r>
          </a:p>
          <a:p>
            <a:pPr marL="0" indent="0">
              <a:buNone/>
            </a:pPr>
            <a:endParaRPr lang="cs-CZ" sz="1600" b="1" dirty="0"/>
          </a:p>
          <a:p>
            <a:pPr marL="0" indent="0">
              <a:buNone/>
            </a:pPr>
            <a:r>
              <a:rPr lang="cs-CZ" sz="1600" dirty="0"/>
              <a:t>Řešení žádostí na úrovni JSU </a:t>
            </a:r>
          </a:p>
          <a:p>
            <a:pPr marL="0" indent="0">
              <a:buNone/>
            </a:pPr>
            <a:r>
              <a:rPr lang="cs-CZ" sz="1600" dirty="0"/>
              <a:t>(jednotná správa uživatelů)</a:t>
            </a:r>
          </a:p>
          <a:p>
            <a:pPr marL="0" indent="0">
              <a:buFontTx/>
              <a:buNone/>
            </a:pPr>
            <a:endParaRPr lang="cs-CZ" sz="18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2545" y="4104475"/>
            <a:ext cx="704850" cy="8382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3736" y="4059470"/>
            <a:ext cx="723900" cy="866775"/>
          </a:xfrm>
          <a:prstGeom prst="rect">
            <a:avLst/>
          </a:prstGeom>
        </p:spPr>
      </p:pic>
      <p:sp>
        <p:nvSpPr>
          <p:cNvPr id="1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923203900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2140"/>
            <a:ext cx="8229600" cy="1143000"/>
          </a:xfrm>
        </p:spPr>
        <p:txBody>
          <a:bodyPr/>
          <a:lstStyle/>
          <a:p>
            <a:r>
              <a:rPr lang="cs-CZ" dirty="0"/>
              <a:t>Kontakty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2247255"/>
            <a:ext cx="4249815" cy="3600000"/>
          </a:xfrm>
        </p:spPr>
        <p:txBody>
          <a:bodyPr>
            <a:normAutofit/>
          </a:bodyPr>
          <a:lstStyle/>
          <a:p>
            <a:r>
              <a:rPr lang="cs-CZ" sz="2400" dirty="0"/>
              <a:t>SÚKL – metodická podpora</a:t>
            </a:r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1600" b="1" dirty="0"/>
              <a:t>272 185 333 </a:t>
            </a:r>
            <a:r>
              <a:rPr lang="cs-CZ" sz="1600" dirty="0"/>
              <a:t>– obecné dotazy</a:t>
            </a:r>
          </a:p>
          <a:p>
            <a:pPr marL="0" indent="0">
              <a:buNone/>
            </a:pPr>
            <a:r>
              <a:rPr lang="cs-CZ" sz="1600" b="1" dirty="0"/>
              <a:t>272 185 600 </a:t>
            </a:r>
            <a:r>
              <a:rPr lang="cs-CZ" sz="1600" dirty="0"/>
              <a:t>– odborné dotazy  modul ZP</a:t>
            </a:r>
          </a:p>
          <a:p>
            <a:pPr marL="0" indent="0">
              <a:buNone/>
            </a:pPr>
            <a:r>
              <a:rPr lang="cs-CZ" sz="1600" b="1" dirty="0"/>
              <a:t>272 185 303 </a:t>
            </a:r>
            <a:r>
              <a:rPr lang="cs-CZ" sz="1600" dirty="0"/>
              <a:t>– odborné dotazy modul OSOBA</a:t>
            </a:r>
          </a:p>
          <a:p>
            <a:pPr marL="0" indent="0">
              <a:buNone/>
            </a:pPr>
            <a:endParaRPr lang="cs-CZ" sz="200" dirty="0"/>
          </a:p>
          <a:p>
            <a:pPr marL="0" indent="0">
              <a:buNone/>
            </a:pPr>
            <a:endParaRPr lang="cs-CZ" sz="1600" b="1" i="1" u="sng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868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Kontakty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209" y="3867435"/>
            <a:ext cx="6410056" cy="152472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96524" y="5454225"/>
            <a:ext cx="8235915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b="1" dirty="0"/>
              <a:t>Telefonické kontakty na odborné hodnotitele – každý všední den od 10 do 11 hodin </a:t>
            </a:r>
            <a:r>
              <a:rPr lang="cs-CZ" dirty="0">
                <a:hlinkClick r:id="rId4"/>
              </a:rPr>
              <a:t>http://www.sukl.cz/modules/contacts/search.php</a:t>
            </a:r>
            <a:r>
              <a:rPr lang="cs-CZ" dirty="0"/>
              <a:t>  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b="1" dirty="0"/>
              <a:t> </a:t>
            </a:r>
            <a:endParaRPr lang="cs-CZ" sz="1800" b="1" kern="1200" baseline="30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3611871676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2140"/>
            <a:ext cx="8229600" cy="1143000"/>
          </a:xfrm>
        </p:spPr>
        <p:txBody>
          <a:bodyPr/>
          <a:lstStyle/>
          <a:p>
            <a:r>
              <a:rPr lang="cs-CZ" dirty="0"/>
              <a:t>Komunikace se SÚKL / KSRZIS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2247255"/>
            <a:ext cx="7985231" cy="36000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2400" dirty="0"/>
              <a:t>Spisová značka SÚKL 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Stav žádosti / ohlášení  </a:t>
            </a:r>
          </a:p>
          <a:p>
            <a:pPr>
              <a:lnSpc>
                <a:spcPct val="150000"/>
              </a:lnSpc>
            </a:pPr>
            <a:r>
              <a:rPr lang="cs-CZ" sz="2400" dirty="0" err="1"/>
              <a:t>Print</a:t>
            </a:r>
            <a:r>
              <a:rPr lang="cs-CZ" sz="2400" dirty="0"/>
              <a:t> </a:t>
            </a:r>
            <a:r>
              <a:rPr lang="cs-CZ" sz="2400" dirty="0" err="1"/>
              <a:t>screen</a:t>
            </a:r>
            <a:r>
              <a:rPr lang="cs-CZ" sz="2400" dirty="0"/>
              <a:t> hlášek generovaných RZPRO</a:t>
            </a:r>
          </a:p>
          <a:p>
            <a:pPr marL="0" indent="0">
              <a:lnSpc>
                <a:spcPct val="150000"/>
              </a:lnSpc>
              <a:buNone/>
            </a:pPr>
            <a:endParaRPr lang="cs-CZ" sz="2400" dirty="0"/>
          </a:p>
          <a:p>
            <a:pPr>
              <a:lnSpc>
                <a:spcPct val="150000"/>
              </a:lnSpc>
            </a:pPr>
            <a:r>
              <a:rPr lang="cs-CZ" sz="2400" dirty="0"/>
              <a:t>Registrační číslo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IČ </a:t>
            </a:r>
          </a:p>
          <a:p>
            <a:endParaRPr lang="cs-CZ" sz="2400" dirty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1600" b="1" i="1" u="sng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868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Komunikace se SÚKL / KSRZIS</a:t>
            </a:r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915" y="3026439"/>
            <a:ext cx="2743200" cy="4667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931" y="2293070"/>
            <a:ext cx="2733675" cy="609600"/>
          </a:xfrm>
          <a:prstGeom prst="rect">
            <a:avLst/>
          </a:prstGeom>
        </p:spPr>
      </p:pic>
      <p:sp>
        <p:nvSpPr>
          <p:cNvPr id="1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349397009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2140"/>
            <a:ext cx="8229600" cy="1143000"/>
          </a:xfrm>
        </p:spPr>
        <p:txBody>
          <a:bodyPr/>
          <a:lstStyle/>
          <a:p>
            <a:r>
              <a:rPr lang="cs-CZ" dirty="0"/>
              <a:t>Komunikace s KSRZIS -  helpdesk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868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Komunikace </a:t>
            </a:r>
            <a:r>
              <a:rPr lang="cs-CZ" dirty="0"/>
              <a:t>s KSRZIS -  helpdesk</a:t>
            </a:r>
            <a:endParaRPr lang="cs-CZ" dirty="0"/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1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2168860"/>
            <a:ext cx="8665670" cy="148881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8351" y="2573904"/>
            <a:ext cx="2664966" cy="3690411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6683317" y="2213865"/>
            <a:ext cx="1011698" cy="109799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211960" y="4734145"/>
            <a:ext cx="2205245" cy="416695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607367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212140"/>
            <a:ext cx="8229600" cy="1143000"/>
          </a:xfrm>
        </p:spPr>
        <p:txBody>
          <a:bodyPr/>
          <a:lstStyle/>
          <a:p>
            <a:r>
              <a:rPr lang="cs-CZ" dirty="0"/>
              <a:t>Komunikace s KSRZIS -  helpdesk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868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OHLÁŠENÍ ZMĚNY ÚDAJŮ OSOBY / Komunikace </a:t>
            </a:r>
            <a:r>
              <a:rPr lang="cs-CZ" dirty="0"/>
              <a:t>s KSRZIS -  helpdesk</a:t>
            </a:r>
            <a:endParaRPr lang="cs-CZ" dirty="0"/>
          </a:p>
        </p:txBody>
      </p:sp>
      <p:sp>
        <p:nvSpPr>
          <p:cNvPr id="9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tx1"/>
                </a:solidFill>
              </a:rPr>
              <a:t>Praha, 24. 4. 2017</a:t>
            </a:r>
          </a:p>
        </p:txBody>
      </p:sp>
      <p:sp>
        <p:nvSpPr>
          <p:cNvPr id="1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095" y="2004916"/>
            <a:ext cx="8033810" cy="43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60774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7" name="Zástupný symbol pro datum 1"/>
          <p:cNvSpPr txBox="1">
            <a:spLocks/>
          </p:cNvSpPr>
          <p:nvPr/>
        </p:nvSpPr>
        <p:spPr>
          <a:xfrm>
            <a:off x="7092480" y="6453376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Praha, 24. 4. 2017</a:t>
            </a:r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1239</Words>
  <Application>Microsoft Office PowerPoint</Application>
  <PresentationFormat>Předvádění na obrazovce (4:3)</PresentationFormat>
  <Paragraphs>241</Paragraphs>
  <Slides>22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Calibri</vt:lpstr>
      <vt:lpstr>Motiv sady Office</vt:lpstr>
      <vt:lpstr>1_Motiv sady Office</vt:lpstr>
      <vt:lpstr>Prezentace aplikace PowerPoint</vt:lpstr>
      <vt:lpstr>Ohlášení změny údajů osoby</vt:lpstr>
      <vt:lpstr>Legislativní vymezení</vt:lpstr>
      <vt:lpstr>Legislativní vymezení</vt:lpstr>
      <vt:lpstr>Správní poplatky</vt:lpstr>
      <vt:lpstr>Úvod</vt:lpstr>
      <vt:lpstr>Formulář RZPRO – informace o oznamovateli</vt:lpstr>
      <vt:lpstr>Formulář RZPRO – změna identifikačních údajů</vt:lpstr>
      <vt:lpstr>Formulář RZPRO – změna identifikačních údajů</vt:lpstr>
      <vt:lpstr>Formulář RZPRO – změna identifikačních údajů</vt:lpstr>
      <vt:lpstr>Předmět ohlášení změny údajů</vt:lpstr>
      <vt:lpstr>Formulář RZPRO – změny u jednotlivých činností</vt:lpstr>
      <vt:lpstr>Předmět ohlášení změny údajů</vt:lpstr>
      <vt:lpstr>Praktická ukázka</vt:lpstr>
      <vt:lpstr>Upozornění</vt:lpstr>
      <vt:lpstr>Užitečné odkazy</vt:lpstr>
      <vt:lpstr>Kontakty</vt:lpstr>
      <vt:lpstr>Kontakty</vt:lpstr>
      <vt:lpstr>Komunikace se SÚKL / KSRZIS</vt:lpstr>
      <vt:lpstr>Komunikace s KSRZIS -  helpdesk</vt:lpstr>
      <vt:lpstr>Komunikace s KSRZIS -  helpdesk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Hřibalová Barbora</cp:lastModifiedBy>
  <cp:revision>55</cp:revision>
  <dcterms:created xsi:type="dcterms:W3CDTF">2012-11-07T12:54:42Z</dcterms:created>
  <dcterms:modified xsi:type="dcterms:W3CDTF">2017-04-20T09:12:52Z</dcterms:modified>
</cp:coreProperties>
</file>