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68"/>
  </p:notesMasterIdLst>
  <p:handoutMasterIdLst>
    <p:handoutMasterId r:id="rId69"/>
  </p:handoutMasterIdLst>
  <p:sldIdLst>
    <p:sldId id="328" r:id="rId4"/>
    <p:sldId id="329" r:id="rId5"/>
    <p:sldId id="330" r:id="rId6"/>
    <p:sldId id="331" r:id="rId7"/>
    <p:sldId id="332" r:id="rId8"/>
    <p:sldId id="333" r:id="rId9"/>
    <p:sldId id="334" r:id="rId10"/>
    <p:sldId id="335" r:id="rId11"/>
    <p:sldId id="336" r:id="rId12"/>
    <p:sldId id="337" r:id="rId13"/>
    <p:sldId id="338" r:id="rId14"/>
    <p:sldId id="341" r:id="rId15"/>
    <p:sldId id="342" r:id="rId16"/>
    <p:sldId id="343" r:id="rId17"/>
    <p:sldId id="344" r:id="rId18"/>
    <p:sldId id="345" r:id="rId19"/>
    <p:sldId id="346" r:id="rId20"/>
    <p:sldId id="347" r:id="rId21"/>
    <p:sldId id="348" r:id="rId22"/>
    <p:sldId id="349" r:id="rId23"/>
    <p:sldId id="350" r:id="rId24"/>
    <p:sldId id="351" r:id="rId25"/>
    <p:sldId id="352" r:id="rId26"/>
    <p:sldId id="353" r:id="rId27"/>
    <p:sldId id="354" r:id="rId28"/>
    <p:sldId id="355" r:id="rId29"/>
    <p:sldId id="356" r:id="rId30"/>
    <p:sldId id="357" r:id="rId31"/>
    <p:sldId id="358" r:id="rId32"/>
    <p:sldId id="360" r:id="rId33"/>
    <p:sldId id="361" r:id="rId34"/>
    <p:sldId id="362" r:id="rId35"/>
    <p:sldId id="363" r:id="rId36"/>
    <p:sldId id="364" r:id="rId37"/>
    <p:sldId id="365" r:id="rId38"/>
    <p:sldId id="381" r:id="rId39"/>
    <p:sldId id="382" r:id="rId40"/>
    <p:sldId id="383" r:id="rId41"/>
    <p:sldId id="384" r:id="rId42"/>
    <p:sldId id="385" r:id="rId43"/>
    <p:sldId id="386" r:id="rId44"/>
    <p:sldId id="387" r:id="rId45"/>
    <p:sldId id="388" r:id="rId46"/>
    <p:sldId id="390" r:id="rId47"/>
    <p:sldId id="392" r:id="rId48"/>
    <p:sldId id="394" r:id="rId49"/>
    <p:sldId id="396" r:id="rId50"/>
    <p:sldId id="398" r:id="rId51"/>
    <p:sldId id="401" r:id="rId52"/>
    <p:sldId id="403" r:id="rId53"/>
    <p:sldId id="404" r:id="rId54"/>
    <p:sldId id="405" r:id="rId55"/>
    <p:sldId id="406" r:id="rId56"/>
    <p:sldId id="407" r:id="rId57"/>
    <p:sldId id="409" r:id="rId58"/>
    <p:sldId id="412" r:id="rId59"/>
    <p:sldId id="414" r:id="rId60"/>
    <p:sldId id="416" r:id="rId61"/>
    <p:sldId id="417" r:id="rId62"/>
    <p:sldId id="418" r:id="rId63"/>
    <p:sldId id="419" r:id="rId64"/>
    <p:sldId id="420" r:id="rId65"/>
    <p:sldId id="421" r:id="rId66"/>
    <p:sldId id="259" r:id="rId6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15" autoAdjust="0"/>
    <p:restoredTop sz="9466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8343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158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2716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85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4028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8177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03086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0537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425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17466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44095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07812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97779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1395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052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23983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Správní orgán je povinen přijímat podněty </a:t>
            </a:r>
            <a:r>
              <a:rPr lang="cs-CZ"/>
              <a:t>k zahájení řízení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5062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07733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69658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58209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Vybrala jsem pouze,</a:t>
            </a:r>
            <a:r>
              <a:rPr lang="cs-CZ" baseline="0" dirty="0"/>
              <a:t> co je </a:t>
            </a:r>
            <a:r>
              <a:rPr lang="cs-CZ" baseline="0" dirty="0" err="1"/>
              <a:t>relevatntní</a:t>
            </a:r>
            <a:r>
              <a:rPr lang="cs-CZ" baseline="0" dirty="0"/>
              <a:t> k FV inspekci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4024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Vybrala jsem pouze,</a:t>
            </a:r>
            <a:r>
              <a:rPr lang="cs-CZ" baseline="0" dirty="0"/>
              <a:t> co je </a:t>
            </a:r>
            <a:r>
              <a:rPr lang="cs-CZ" baseline="0" dirty="0" err="1"/>
              <a:t>relevatntní</a:t>
            </a:r>
            <a:r>
              <a:rPr lang="cs-CZ" baseline="0" dirty="0"/>
              <a:t> k FV inspekci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7174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84336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1149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02653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66552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42477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61159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09686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34034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294567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88406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80906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74660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53332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7984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23332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3167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325778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01288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860167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3134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29271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432594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837101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00766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791492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9962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00098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919414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837684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209506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271224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81510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746557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747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662693758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218648072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62676507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774649507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875576151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794375669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598460537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340600995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47328463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328547558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36282892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wm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17.1.2017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17.1.2017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17.1.2017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206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/>
          </a:bodyPr>
          <a:lstStyle/>
          <a:p>
            <a:r>
              <a:rPr lang="cs-CZ" cap="small" dirty="0" err="1" smtClean="0"/>
              <a:t>farmakovigilanční</a:t>
            </a:r>
            <a:r>
              <a:rPr lang="cs-CZ" cap="small" dirty="0" smtClean="0"/>
              <a:t> inspekce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Zuzana </a:t>
            </a:r>
            <a:r>
              <a:rPr lang="cs-CZ" sz="2000" dirty="0">
                <a:solidFill>
                  <a:schemeClr val="bg1"/>
                </a:solidFill>
              </a:rPr>
              <a:t>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914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66555" y="1808820"/>
            <a:ext cx="8073445" cy="1761605"/>
          </a:xfrm>
        </p:spPr>
        <p:txBody>
          <a:bodyPr>
            <a:noAutofit/>
          </a:bodyPr>
          <a:lstStyle/>
          <a:p>
            <a:r>
              <a:rPr lang="cs-CZ" sz="3600" dirty="0"/>
              <a:t>T</a:t>
            </a:r>
            <a:r>
              <a:rPr lang="cs-CZ" sz="3600" dirty="0" smtClean="0"/>
              <a:t>ypy </a:t>
            </a:r>
            <a:r>
              <a:rPr lang="cs-CZ" sz="3600" dirty="0" err="1"/>
              <a:t>farmakovigilančních</a:t>
            </a:r>
            <a:r>
              <a:rPr lang="cs-CZ" sz="3600" dirty="0"/>
              <a:t> inspekcí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836585" y="3780000"/>
            <a:ext cx="7803415" cy="1800000"/>
          </a:xfrm>
        </p:spPr>
        <p:txBody>
          <a:bodyPr>
            <a:normAutofit/>
          </a:bodyPr>
          <a:lstStyle/>
          <a:p>
            <a:endParaRPr lang="cs-CZ" sz="22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9799542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85688" y="2747261"/>
            <a:ext cx="2369585" cy="2369585"/>
          </a:xfrm>
          <a:prstGeom prst="rect">
            <a:avLst/>
          </a:prstGeom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922" y="3267491"/>
            <a:ext cx="1359526" cy="1359526"/>
          </a:xfrm>
          <a:prstGeom prst="rect">
            <a:avLst/>
          </a:prstGeom>
        </p:spPr>
      </p:pic>
      <p:grpSp>
        <p:nvGrpSpPr>
          <p:cNvPr id="18" name="Skupina 17"/>
          <p:cNvGrpSpPr/>
          <p:nvPr/>
        </p:nvGrpSpPr>
        <p:grpSpPr>
          <a:xfrm>
            <a:off x="4556452" y="2037063"/>
            <a:ext cx="1332585" cy="1332159"/>
            <a:chOff x="4763414" y="255594"/>
            <a:chExt cx="1332585" cy="1332159"/>
          </a:xfrm>
        </p:grpSpPr>
        <p:sp>
          <p:nvSpPr>
            <p:cNvPr id="21" name="Ovál 20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ál 4"/>
            <p:cNvSpPr txBox="1"/>
            <p:nvPr/>
          </p:nvSpPr>
          <p:spPr>
            <a:xfrm>
              <a:off x="4958567" y="450684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před-registrační</a:t>
              </a:r>
            </a:p>
          </p:txBody>
        </p:sp>
      </p:grp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5932" y="929495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 - obecně</a:t>
            </a:r>
            <a:endParaRPr lang="en-GB" dirty="0"/>
          </a:p>
        </p:txBody>
      </p:sp>
      <p:grpSp>
        <p:nvGrpSpPr>
          <p:cNvPr id="24" name="Skupina 23"/>
          <p:cNvGrpSpPr/>
          <p:nvPr/>
        </p:nvGrpSpPr>
        <p:grpSpPr>
          <a:xfrm>
            <a:off x="4568748" y="4490348"/>
            <a:ext cx="1332585" cy="1332159"/>
            <a:chOff x="4763414" y="255594"/>
            <a:chExt cx="1332585" cy="1332159"/>
          </a:xfrm>
        </p:grpSpPr>
        <p:sp>
          <p:nvSpPr>
            <p:cNvPr id="25" name="Ovál 24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Ovál 4"/>
            <p:cNvSpPr txBox="1"/>
            <p:nvPr/>
          </p:nvSpPr>
          <p:spPr>
            <a:xfrm>
              <a:off x="4958567" y="450684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systémové</a:t>
              </a: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5711200" y="4839985"/>
            <a:ext cx="1332585" cy="1332159"/>
            <a:chOff x="4763414" y="255594"/>
            <a:chExt cx="1332585" cy="1332159"/>
          </a:xfrm>
          <a:solidFill>
            <a:schemeClr val="accent2"/>
          </a:solidFill>
        </p:grpSpPr>
        <p:sp>
          <p:nvSpPr>
            <p:cNvPr id="28" name="Ovál 27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Ovál 4"/>
            <p:cNvSpPr txBox="1"/>
            <p:nvPr/>
          </p:nvSpPr>
          <p:spPr>
            <a:xfrm>
              <a:off x="4974364" y="450684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zaměřené na LP</a:t>
              </a: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6167315" y="2956483"/>
            <a:ext cx="1332585" cy="1332159"/>
            <a:chOff x="125577" y="858366"/>
            <a:chExt cx="1332585" cy="1332159"/>
          </a:xfrm>
        </p:grpSpPr>
        <p:sp>
          <p:nvSpPr>
            <p:cNvPr id="15" name="Ovál 14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cílené</a:t>
              </a: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5591526" y="1574645"/>
            <a:ext cx="1332585" cy="1332159"/>
            <a:chOff x="4763414" y="255594"/>
            <a:chExt cx="1332585" cy="1332159"/>
          </a:xfrm>
        </p:grpSpPr>
        <p:sp>
          <p:nvSpPr>
            <p:cNvPr id="12" name="Ovál 11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ál 4"/>
            <p:cNvSpPr txBox="1"/>
            <p:nvPr/>
          </p:nvSpPr>
          <p:spPr>
            <a:xfrm>
              <a:off x="5004028" y="450684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po-registrační</a:t>
              </a: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3212321" y="4634113"/>
            <a:ext cx="1332585" cy="1332159"/>
            <a:chOff x="125577" y="858366"/>
            <a:chExt cx="1332585" cy="1332159"/>
          </a:xfrm>
          <a:solidFill>
            <a:schemeClr val="accent6">
              <a:lumMod val="50000"/>
            </a:schemeClr>
          </a:solidFill>
        </p:grpSpPr>
        <p:sp>
          <p:nvSpPr>
            <p:cNvPr id="32" name="Ovál 31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ohlášené</a:t>
              </a: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2133014" y="3749695"/>
            <a:ext cx="1332585" cy="1332159"/>
            <a:chOff x="125577" y="858366"/>
            <a:chExt cx="1332585" cy="1332159"/>
          </a:xfrm>
          <a:solidFill>
            <a:schemeClr val="bg2">
              <a:lumMod val="90000"/>
            </a:schemeClr>
          </a:solidFill>
        </p:grpSpPr>
        <p:sp>
          <p:nvSpPr>
            <p:cNvPr id="38" name="Ovál 37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 místě</a:t>
              </a: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975617" y="4257458"/>
            <a:ext cx="1332585" cy="1332159"/>
            <a:chOff x="125577" y="858366"/>
            <a:chExt cx="1332585" cy="1332159"/>
          </a:xfrm>
          <a:solidFill>
            <a:schemeClr val="bg2">
              <a:lumMod val="90000"/>
            </a:schemeClr>
          </a:solidFill>
        </p:grpSpPr>
        <p:sp>
          <p:nvSpPr>
            <p:cNvPr id="41" name="Ovál 40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 dálku</a:t>
              </a: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3216036" y="1751102"/>
            <a:ext cx="1332585" cy="1332159"/>
            <a:chOff x="125577" y="858366"/>
            <a:chExt cx="1332585" cy="1332159"/>
          </a:xfrm>
          <a:solidFill>
            <a:schemeClr val="accent5">
              <a:lumMod val="75000"/>
            </a:schemeClr>
          </a:solidFill>
        </p:grpSpPr>
        <p:sp>
          <p:nvSpPr>
            <p:cNvPr id="44" name="Ovál 43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Ovál 4"/>
            <p:cNvSpPr txBox="1"/>
            <p:nvPr/>
          </p:nvSpPr>
          <p:spPr>
            <a:xfrm>
              <a:off x="359918" y="1144327"/>
              <a:ext cx="903091" cy="80687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re-inspekce</a:t>
              </a:r>
            </a:p>
          </p:txBody>
        </p:sp>
      </p:grp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grpSp>
        <p:nvGrpSpPr>
          <p:cNvPr id="47" name="Skupina 46"/>
          <p:cNvGrpSpPr/>
          <p:nvPr/>
        </p:nvGrpSpPr>
        <p:grpSpPr>
          <a:xfrm>
            <a:off x="2221324" y="5156427"/>
            <a:ext cx="1332585" cy="1332159"/>
            <a:chOff x="125577" y="858366"/>
            <a:chExt cx="1332585" cy="1332159"/>
          </a:xfrm>
          <a:solidFill>
            <a:schemeClr val="accent6">
              <a:lumMod val="50000"/>
            </a:schemeClr>
          </a:solidFill>
        </p:grpSpPr>
        <p:sp>
          <p:nvSpPr>
            <p:cNvPr id="48" name="Ovál 47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neohlášené</a:t>
              </a: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013093" y="5965945"/>
            <a:ext cx="874567" cy="840687"/>
            <a:chOff x="125577" y="858366"/>
            <a:chExt cx="1332585" cy="1332159"/>
          </a:xfrm>
          <a:solidFill>
            <a:schemeClr val="accent4">
              <a:lumMod val="50000"/>
            </a:schemeClr>
          </a:solidFill>
        </p:grpSpPr>
        <p:sp>
          <p:nvSpPr>
            <p:cNvPr id="35" name="Ovál 34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podnět</a:t>
              </a:r>
            </a:p>
          </p:txBody>
        </p:sp>
      </p:grpSp>
      <p:sp>
        <p:nvSpPr>
          <p:cNvPr id="50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1" name="Skupina 50"/>
          <p:cNvGrpSpPr/>
          <p:nvPr/>
        </p:nvGrpSpPr>
        <p:grpSpPr>
          <a:xfrm>
            <a:off x="2058406" y="2400177"/>
            <a:ext cx="1332585" cy="1332159"/>
            <a:chOff x="125577" y="858366"/>
            <a:chExt cx="1332585" cy="133215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2" name="Ovál 51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3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supervisory</a:t>
              </a:r>
              <a:r>
                <a:rPr kumimoji="0" lang="cs-CZ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cs-CZ" sz="13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authority</a:t>
              </a:r>
              <a:endParaRPr kumimoji="0" lang="cs-CZ" sz="13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1402213" y="1605578"/>
            <a:ext cx="1332585" cy="1332159"/>
            <a:chOff x="125577" y="858366"/>
            <a:chExt cx="1332585" cy="133215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5" name="Ovál 54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národní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595083" y="3174075"/>
            <a:ext cx="874567" cy="840687"/>
            <a:chOff x="125577" y="858366"/>
            <a:chExt cx="1332585" cy="1332159"/>
          </a:xfrm>
          <a:solidFill>
            <a:schemeClr val="tx2">
              <a:lumMod val="75000"/>
            </a:schemeClr>
          </a:solidFill>
        </p:grpSpPr>
        <p:sp>
          <p:nvSpPr>
            <p:cNvPr id="58" name="Ovál 57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CHMP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2707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před-registrační inspekce</a:t>
            </a:r>
          </a:p>
          <a:p>
            <a:pPr lvl="1"/>
            <a:r>
              <a:rPr lang="cs-CZ" dirty="0"/>
              <a:t>pouze pro CAP</a:t>
            </a:r>
          </a:p>
          <a:p>
            <a:pPr lvl="1"/>
            <a:r>
              <a:rPr lang="cs-CZ" dirty="0"/>
              <a:t>ověřit FV systém žadatele (stávající/navržený)</a:t>
            </a:r>
          </a:p>
          <a:p>
            <a:r>
              <a:rPr lang="cs-CZ" sz="3200" dirty="0"/>
              <a:t>po-registrační inspekce</a:t>
            </a:r>
          </a:p>
          <a:p>
            <a:pPr lvl="1"/>
            <a:r>
              <a:rPr lang="cs-CZ" dirty="0"/>
              <a:t>pro LP registrované různými procedurami</a:t>
            </a:r>
          </a:p>
          <a:p>
            <a:pPr lvl="1"/>
            <a:r>
              <a:rPr lang="cs-CZ" dirty="0"/>
              <a:t>rutinně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20569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rutinní inspekce</a:t>
            </a:r>
          </a:p>
          <a:p>
            <a:pPr lvl="1"/>
            <a:r>
              <a:rPr lang="cs-CZ" dirty="0"/>
              <a:t>kontrola dodržování legislativních požadavků</a:t>
            </a:r>
          </a:p>
          <a:p>
            <a:pPr lvl="1"/>
            <a:r>
              <a:rPr lang="cs-CZ" dirty="0"/>
              <a:t>všechny oblasti FV systému</a:t>
            </a:r>
          </a:p>
          <a:p>
            <a:r>
              <a:rPr lang="cs-CZ" sz="3200" dirty="0"/>
              <a:t>cílené inspekce</a:t>
            </a:r>
          </a:p>
          <a:p>
            <a:pPr lvl="1"/>
            <a:r>
              <a:rPr lang="cs-CZ" dirty="0"/>
              <a:t>pokud je zjištěn problém a inspekce je považována za vhodný způsob, jak danou záležitost prošetřit</a:t>
            </a:r>
          </a:p>
          <a:p>
            <a:pPr lvl="1"/>
            <a:r>
              <a:rPr lang="cs-CZ" dirty="0"/>
              <a:t>může být provedena jako systémová inspekce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12351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Důvody pro cílenou </a:t>
            </a:r>
            <a:r>
              <a:rPr lang="cs-CZ" dirty="0" err="1"/>
              <a:t>farmakovigilanční</a:t>
            </a:r>
            <a:r>
              <a:rPr lang="cs-CZ" dirty="0"/>
              <a:t> inspekci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988840"/>
            <a:ext cx="8229600" cy="4367509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zpoždění nebo opomenutí komunikovat zjištěná rizika nebo změnu poměru B/R </a:t>
            </a:r>
            <a:r>
              <a:rPr lang="cs-CZ" sz="2000" i="1" dirty="0"/>
              <a:t>nebo naopak </a:t>
            </a:r>
            <a:r>
              <a:rPr lang="cs-CZ" dirty="0"/>
              <a:t>komunikace informací souvisejících s </a:t>
            </a:r>
            <a:r>
              <a:rPr lang="cs-CZ" dirty="0" err="1"/>
              <a:t>farmakovigilancí</a:t>
            </a:r>
            <a:r>
              <a:rPr lang="cs-CZ" dirty="0"/>
              <a:t> bez informování příslušné </a:t>
            </a:r>
            <a:r>
              <a:rPr lang="cs-CZ" dirty="0" err="1"/>
              <a:t>CAs</a:t>
            </a:r>
            <a:endParaRPr lang="cs-CZ" dirty="0"/>
          </a:p>
          <a:p>
            <a:r>
              <a:rPr lang="cs-CZ" dirty="0"/>
              <a:t>pozdě hlášené </a:t>
            </a:r>
            <a:r>
              <a:rPr lang="cs-CZ" dirty="0" err="1"/>
              <a:t>ICSRs</a:t>
            </a:r>
            <a:r>
              <a:rPr lang="cs-CZ" dirty="0"/>
              <a:t>/</a:t>
            </a:r>
            <a:r>
              <a:rPr lang="cs-CZ" dirty="0" err="1"/>
              <a:t>PSURs</a:t>
            </a:r>
            <a:endParaRPr lang="cs-CZ" dirty="0"/>
          </a:p>
          <a:p>
            <a:r>
              <a:rPr lang="cs-CZ" dirty="0"/>
              <a:t>nízká kvalita </a:t>
            </a:r>
            <a:r>
              <a:rPr lang="cs-CZ" dirty="0" err="1"/>
              <a:t>ICSRs</a:t>
            </a:r>
            <a:r>
              <a:rPr lang="cs-CZ" dirty="0"/>
              <a:t>/</a:t>
            </a:r>
            <a:r>
              <a:rPr lang="cs-CZ" dirty="0" err="1"/>
              <a:t>PSURs</a:t>
            </a:r>
            <a:endParaRPr lang="cs-CZ" dirty="0"/>
          </a:p>
          <a:p>
            <a:r>
              <a:rPr lang="cs-CZ" dirty="0"/>
              <a:t>nejsou plněny povinnosti uložené v registraci LP/navržené v RMP</a:t>
            </a:r>
          </a:p>
          <a:p>
            <a:r>
              <a:rPr lang="cs-CZ" dirty="0"/>
              <a:t>nedodržení plánu nápravných a preventivních opatření</a:t>
            </a:r>
          </a:p>
          <a:p>
            <a:r>
              <a:rPr lang="cs-CZ" dirty="0"/>
              <a:t>zjištění z inspekcí ostatních </a:t>
            </a:r>
            <a:r>
              <a:rPr lang="cs-CZ" dirty="0" err="1"/>
              <a:t>CAs</a:t>
            </a:r>
            <a:endParaRPr lang="cs-CZ" dirty="0"/>
          </a:p>
          <a:p>
            <a:r>
              <a:rPr lang="cs-CZ" dirty="0"/>
              <a:t>a další…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10388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podle místa</a:t>
            </a:r>
          </a:p>
          <a:p>
            <a:pPr lvl="1"/>
            <a:r>
              <a:rPr lang="cs-CZ" sz="2800" dirty="0"/>
              <a:t>v místě PSMF/QPPV (centrála společnosti)</a:t>
            </a:r>
          </a:p>
          <a:p>
            <a:pPr lvl="1"/>
            <a:r>
              <a:rPr lang="cs-CZ" sz="2800" dirty="0"/>
              <a:t>ve filiálce/lokálním zastoupení</a:t>
            </a:r>
          </a:p>
          <a:p>
            <a:pPr lvl="1"/>
            <a:r>
              <a:rPr lang="cs-CZ" sz="2800" dirty="0"/>
              <a:t>u partnera (provádí FV činnosti)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81025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Inspekce v místě PSMF/QPPV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4140460"/>
          </a:xfrm>
        </p:spPr>
        <p:txBody>
          <a:bodyPr>
            <a:normAutofit lnSpcReduction="10000"/>
          </a:bodyPr>
          <a:lstStyle/>
          <a:p>
            <a:r>
              <a:rPr lang="cs-CZ" sz="2800" dirty="0"/>
              <a:t>kontrola všech oblastí FV systému</a:t>
            </a:r>
          </a:p>
          <a:p>
            <a:pPr lvl="1"/>
            <a:r>
              <a:rPr lang="cs-CZ" dirty="0"/>
              <a:t>QPPV a proces zastupování</a:t>
            </a:r>
          </a:p>
          <a:p>
            <a:pPr lvl="1"/>
            <a:r>
              <a:rPr lang="cs-CZ" dirty="0"/>
              <a:t>organizace společnosti MAH a kde se provádějí jednotlivé FV činnosti, smluvní partneři</a:t>
            </a:r>
          </a:p>
          <a:p>
            <a:pPr lvl="1"/>
            <a:r>
              <a:rPr lang="cs-CZ" dirty="0"/>
              <a:t>PSMF</a:t>
            </a:r>
          </a:p>
          <a:p>
            <a:pPr lvl="1"/>
            <a:r>
              <a:rPr lang="cs-CZ" dirty="0"/>
              <a:t>všechny procesy (ICSR, SUSAR, PSUR, </a:t>
            </a:r>
            <a:r>
              <a:rPr lang="cs-CZ" dirty="0" err="1"/>
              <a:t>DSURs</a:t>
            </a:r>
            <a:r>
              <a:rPr lang="cs-CZ" dirty="0"/>
              <a:t>, RMP, detekce signálů, RSI…)</a:t>
            </a:r>
          </a:p>
          <a:p>
            <a:pPr lvl="1"/>
            <a:r>
              <a:rPr lang="cs-CZ" dirty="0"/>
              <a:t>v případě lokálních činností – dohled?</a:t>
            </a:r>
          </a:p>
          <a:p>
            <a:pPr lvl="1"/>
            <a:r>
              <a:rPr lang="cs-CZ" dirty="0"/>
              <a:t>počítačové systémy, především </a:t>
            </a:r>
            <a:r>
              <a:rPr lang="cs-CZ" dirty="0" err="1"/>
              <a:t>safety</a:t>
            </a:r>
            <a:r>
              <a:rPr lang="cs-CZ" dirty="0"/>
              <a:t> databáze</a:t>
            </a:r>
          </a:p>
          <a:p>
            <a:pPr lvl="1"/>
            <a:r>
              <a:rPr lang="cs-CZ" dirty="0"/>
              <a:t>školení, audity, sledování výkonnosti systému, archivace</a:t>
            </a:r>
          </a:p>
          <a:p>
            <a:endParaRPr lang="cs-CZ" sz="2800" dirty="0"/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4269016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Inspekce ve filiálce/lokálním zastoupení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4140460"/>
          </a:xfrm>
        </p:spPr>
        <p:txBody>
          <a:bodyPr>
            <a:normAutofit lnSpcReduction="10000"/>
          </a:bodyPr>
          <a:lstStyle/>
          <a:p>
            <a:r>
              <a:rPr lang="cs-CZ" sz="2800" dirty="0"/>
              <a:t>kontrola činností, za které je zodpovědná filiálka</a:t>
            </a:r>
          </a:p>
          <a:p>
            <a:pPr lvl="1"/>
            <a:r>
              <a:rPr lang="cs-CZ" dirty="0"/>
              <a:t>lokální kontaktní osoby pro FV</a:t>
            </a:r>
          </a:p>
          <a:p>
            <a:pPr lvl="1"/>
            <a:r>
              <a:rPr lang="cs-CZ" dirty="0"/>
              <a:t>lokální partneři</a:t>
            </a:r>
          </a:p>
          <a:p>
            <a:pPr lvl="1"/>
            <a:r>
              <a:rPr lang="cs-CZ" dirty="0"/>
              <a:t>lokální činnosti (např. základní FV školení, sběr hlášení podezření na nežádoucí účinky LP, lokální monitoring literatury, lokální implementace RMM)</a:t>
            </a:r>
          </a:p>
          <a:p>
            <a:pPr lvl="1"/>
            <a:r>
              <a:rPr lang="cs-CZ" dirty="0"/>
              <a:t>QM pro filiálku (SOP, audity, školení, dokumentace)</a:t>
            </a:r>
          </a:p>
          <a:p>
            <a:pPr lvl="1"/>
            <a:r>
              <a:rPr lang="cs-CZ" dirty="0"/>
              <a:t>částečně se kontrolují i činnosti centrály (např. zpracování – hodnocení a kódování </a:t>
            </a:r>
            <a:r>
              <a:rPr lang="cs-CZ" dirty="0" err="1"/>
              <a:t>ICSRs</a:t>
            </a:r>
            <a:r>
              <a:rPr lang="cs-CZ" dirty="0"/>
              <a:t>, udržování SPC/PIL aktuální)</a:t>
            </a:r>
          </a:p>
          <a:p>
            <a:pPr lvl="1"/>
            <a:r>
              <a:rPr lang="cs-CZ" dirty="0"/>
              <a:t>vždy je vyžádán PSMF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20662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Inspekce u partnera, který provádí FV činnosti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2800" dirty="0"/>
              <a:t>vždy v rámci inspekce u MAH</a:t>
            </a:r>
          </a:p>
          <a:p>
            <a:r>
              <a:rPr lang="cs-CZ" sz="2800" dirty="0"/>
              <a:t>kontrola delegovaných činností</a:t>
            </a:r>
            <a:endParaRPr lang="cs-CZ" dirty="0"/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97624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inspekce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08820"/>
            <a:ext cx="8229600" cy="4095455"/>
          </a:xfrm>
        </p:spPr>
        <p:txBody>
          <a:bodyPr>
            <a:normAutofit/>
          </a:bodyPr>
          <a:lstStyle/>
          <a:p>
            <a:r>
              <a:rPr lang="cs-CZ" sz="3200" dirty="0" err="1"/>
              <a:t>Supervisory</a:t>
            </a:r>
            <a:r>
              <a:rPr lang="cs-CZ" sz="3200" dirty="0"/>
              <a:t> </a:t>
            </a:r>
            <a:r>
              <a:rPr lang="cs-CZ" sz="3200" dirty="0" err="1"/>
              <a:t>authority</a:t>
            </a:r>
            <a:r>
              <a:rPr lang="cs-CZ" sz="3200" dirty="0"/>
              <a:t> </a:t>
            </a:r>
          </a:p>
          <a:p>
            <a:pPr lvl="1"/>
            <a:r>
              <a:rPr lang="cs-CZ" dirty="0"/>
              <a:t>pro </a:t>
            </a:r>
            <a:r>
              <a:rPr lang="cs-CZ" dirty="0" err="1"/>
              <a:t>CAPs</a:t>
            </a:r>
            <a:endParaRPr lang="cs-CZ" dirty="0"/>
          </a:p>
          <a:p>
            <a:pPr lvl="1"/>
            <a:r>
              <a:rPr lang="cs-CZ" dirty="0"/>
              <a:t>4 letý plán rutinních EU inspekcí schvaluje CHMP</a:t>
            </a:r>
          </a:p>
          <a:p>
            <a:pPr lvl="1"/>
            <a:r>
              <a:rPr lang="cs-CZ" dirty="0"/>
              <a:t>většinou systémové inspekce (konkrétní LP jako příklad)</a:t>
            </a:r>
          </a:p>
          <a:p>
            <a:pPr lvl="1"/>
            <a:r>
              <a:rPr lang="cs-CZ" dirty="0"/>
              <a:t>LP registrované jinými registračními procedurami (národní, MRP, DCP) v rámci kontrolovaného systému mohou být zahrnuty do inspekce</a:t>
            </a:r>
          </a:p>
          <a:p>
            <a:pPr lvl="1"/>
            <a:r>
              <a:rPr lang="cs-CZ" dirty="0"/>
              <a:t>v některých případech jsou vyžádány CHMP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845377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inspekce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08820"/>
            <a:ext cx="8229600" cy="4095455"/>
          </a:xfrm>
        </p:spPr>
        <p:txBody>
          <a:bodyPr>
            <a:normAutofit/>
          </a:bodyPr>
          <a:lstStyle/>
          <a:p>
            <a:r>
              <a:rPr lang="cs-CZ" sz="3200" dirty="0"/>
              <a:t>podle národních programů inspekcí </a:t>
            </a:r>
          </a:p>
          <a:p>
            <a:pPr lvl="1"/>
            <a:r>
              <a:rPr lang="cs-CZ" sz="2800" dirty="0"/>
              <a:t>roční plán: i SA inspekce, re-inspekce, inspekce partnerů</a:t>
            </a:r>
          </a:p>
          <a:p>
            <a:pPr lvl="1"/>
            <a:r>
              <a:rPr lang="cs-CZ" sz="2800" dirty="0"/>
              <a:t>většina prováděných inspekcí</a:t>
            </a:r>
          </a:p>
          <a:p>
            <a:pPr lvl="1"/>
            <a:r>
              <a:rPr lang="cs-CZ" sz="2800" dirty="0"/>
              <a:t>plány inspekcí na základě rizik</a:t>
            </a:r>
          </a:p>
          <a:p>
            <a:pPr lvl="1"/>
            <a:r>
              <a:rPr lang="cs-CZ" sz="2800" dirty="0"/>
              <a:t>v ČR bez poplatků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278834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/>
              <a:t>Plánování </a:t>
            </a:r>
            <a:r>
              <a:rPr lang="cs-CZ" sz="3600" dirty="0" err="1"/>
              <a:t>farmakovigilančních</a:t>
            </a:r>
            <a:r>
              <a:rPr lang="cs-CZ" sz="3600" dirty="0"/>
              <a:t> inspekcí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981968104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033845"/>
            <a:ext cx="830205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roční plán inspekcí</a:t>
            </a:r>
          </a:p>
          <a:p>
            <a:pPr lvl="1"/>
            <a:r>
              <a:rPr lang="cs-CZ" sz="2800" dirty="0"/>
              <a:t>před koncem předcházejícího roku</a:t>
            </a:r>
          </a:p>
          <a:p>
            <a:pPr lvl="1"/>
            <a:r>
              <a:rPr lang="cs-CZ" sz="2800" dirty="0"/>
              <a:t>není veřejný</a:t>
            </a:r>
          </a:p>
          <a:p>
            <a:pPr lvl="1"/>
            <a:r>
              <a:rPr lang="cs-CZ" sz="2800" dirty="0"/>
              <a:t>úprava plánu během roku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502580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033845"/>
            <a:ext cx="830205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</a:t>
            </a:r>
          </a:p>
          <a:p>
            <a:pPr lvl="1"/>
            <a:r>
              <a:rPr lang="cs-CZ" sz="2800" dirty="0"/>
              <a:t>„</a:t>
            </a:r>
            <a:r>
              <a:rPr lang="cs-CZ" sz="2800" dirty="0" err="1"/>
              <a:t>compliance</a:t>
            </a:r>
            <a:r>
              <a:rPr lang="cs-CZ" sz="2800" dirty="0"/>
              <a:t> </a:t>
            </a:r>
            <a:r>
              <a:rPr lang="cs-CZ" sz="2800" dirty="0" err="1"/>
              <a:t>history</a:t>
            </a:r>
            <a:r>
              <a:rPr lang="cs-CZ" sz="2800" dirty="0"/>
              <a:t>“ – dodržování legislativních povinností zjištěných od FV hodnotitelů, </a:t>
            </a:r>
            <a:r>
              <a:rPr lang="cs-CZ" sz="2800" dirty="0" err="1"/>
              <a:t>datamanažerů</a:t>
            </a:r>
            <a:r>
              <a:rPr lang="cs-CZ" sz="2800" dirty="0"/>
              <a:t> nebo během minulých inspekcí (jiných </a:t>
            </a:r>
            <a:r>
              <a:rPr lang="cs-CZ" sz="2800" dirty="0" err="1"/>
              <a:t>CAs</a:t>
            </a:r>
            <a:r>
              <a:rPr lang="cs-CZ" sz="2800" dirty="0"/>
              <a:t>, případně jiných typů – GCP, GMP…)</a:t>
            </a:r>
          </a:p>
          <a:p>
            <a:pPr lvl="1"/>
            <a:r>
              <a:rPr lang="cs-CZ" sz="2800" dirty="0"/>
              <a:t>doporučená re-inspekce</a:t>
            </a:r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2601726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 přípravkem</a:t>
            </a:r>
          </a:p>
          <a:p>
            <a:pPr lvl="1"/>
            <a:r>
              <a:rPr lang="cs-CZ" dirty="0"/>
              <a:t>LP s dalšími FV aktivitami nebo aktivitami pro minimalizaci rizik</a:t>
            </a:r>
          </a:p>
          <a:p>
            <a:pPr lvl="1"/>
            <a:r>
              <a:rPr lang="cs-CZ" dirty="0"/>
              <a:t>uložené povinnosti k registraci (PASS nebo „</a:t>
            </a:r>
            <a:r>
              <a:rPr lang="cs-CZ" dirty="0" err="1"/>
              <a:t>additional</a:t>
            </a:r>
            <a:r>
              <a:rPr lang="cs-CZ" dirty="0"/>
              <a:t> monitoring“ – černý trojúhelník)</a:t>
            </a:r>
          </a:p>
          <a:p>
            <a:pPr lvl="1"/>
            <a:r>
              <a:rPr lang="cs-CZ" dirty="0"/>
              <a:t>LP s velkým objemem prodeje (= expozice mnoha pacientů)</a:t>
            </a:r>
          </a:p>
          <a:p>
            <a:pPr lvl="1"/>
            <a:r>
              <a:rPr lang="cs-CZ" dirty="0"/>
              <a:t>LP, které nemají náhradu (na trhu)</a:t>
            </a:r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2763104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 MAH</a:t>
            </a:r>
          </a:p>
          <a:p>
            <a:pPr lvl="1"/>
            <a:r>
              <a:rPr lang="cs-CZ" sz="2800" dirty="0"/>
              <a:t>MAH nebyl nikdy kontrolován</a:t>
            </a:r>
          </a:p>
          <a:p>
            <a:pPr lvl="1"/>
            <a:r>
              <a:rPr lang="cs-CZ" sz="2800" dirty="0"/>
              <a:t>MAH, který neměl předtím registrované LP v EU</a:t>
            </a:r>
          </a:p>
          <a:p>
            <a:pPr lvl="1"/>
            <a:r>
              <a:rPr lang="cs-CZ" sz="2800" dirty="0"/>
              <a:t>informace od jiných </a:t>
            </a:r>
            <a:r>
              <a:rPr lang="cs-CZ" sz="2800" dirty="0" err="1"/>
              <a:t>CAs</a:t>
            </a:r>
            <a:r>
              <a:rPr lang="cs-CZ" sz="2800" dirty="0"/>
              <a:t> nebo jiných orgánů</a:t>
            </a:r>
          </a:p>
          <a:p>
            <a:pPr lvl="1"/>
            <a:r>
              <a:rPr lang="cs-CZ" sz="2800" dirty="0"/>
              <a:t>významné organizační změny, např. fúze, akvizice</a:t>
            </a:r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063865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 FV systémem</a:t>
            </a:r>
          </a:p>
          <a:p>
            <a:pPr lvl="1"/>
            <a:r>
              <a:rPr lang="cs-CZ" sz="2800" dirty="0"/>
              <a:t>MAH, který má FV činnosti zajištěny smluvně, např. služby QPPV, zpracování hlášení podezření na nežádoucí účinky, příp. využívá více partnerů pro provozování FV systému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546714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se změnami ve FV systému</a:t>
            </a:r>
          </a:p>
          <a:p>
            <a:pPr lvl="1"/>
            <a:r>
              <a:rPr lang="cs-CZ" sz="2800" dirty="0"/>
              <a:t>změna QPPV</a:t>
            </a:r>
          </a:p>
          <a:p>
            <a:pPr lvl="1"/>
            <a:r>
              <a:rPr lang="cs-CZ" sz="2800" dirty="0"/>
              <a:t>změna </a:t>
            </a:r>
            <a:r>
              <a:rPr lang="cs-CZ" sz="2800" dirty="0" err="1"/>
              <a:t>safety</a:t>
            </a:r>
            <a:r>
              <a:rPr lang="cs-CZ" sz="2800" dirty="0"/>
              <a:t> databáze</a:t>
            </a:r>
          </a:p>
          <a:p>
            <a:pPr lvl="1"/>
            <a:r>
              <a:rPr lang="cs-CZ" sz="2800" dirty="0"/>
              <a:t>změna poskytovatele FV služeb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240557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další důvody pro zařazení do plánu </a:t>
            </a:r>
          </a:p>
          <a:p>
            <a:pPr lvl="1"/>
            <a:r>
              <a:rPr lang="cs-CZ" sz="2800" dirty="0"/>
              <a:t>na základě zařazení MAH do programu inspekcí EMA</a:t>
            </a:r>
          </a:p>
          <a:p>
            <a:pPr lvl="1"/>
            <a:r>
              <a:rPr lang="cs-CZ" sz="2800" dirty="0"/>
              <a:t>na základě podnětu ve smyslu §42 zákona č. 500/2004, správní řád </a:t>
            </a:r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021583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476545" y="1808820"/>
            <a:ext cx="8163455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Průběh </a:t>
            </a:r>
            <a:r>
              <a:rPr lang="cs-CZ" sz="3600" dirty="0" err="1">
                <a:solidFill>
                  <a:schemeClr val="bg1"/>
                </a:solidFill>
              </a:rPr>
              <a:t>farmakovigilanční</a:t>
            </a:r>
            <a:r>
              <a:rPr lang="cs-CZ" sz="3600" dirty="0">
                <a:solidFill>
                  <a:schemeClr val="bg1"/>
                </a:solidFill>
              </a:rPr>
              <a:t> inspekce - legislativa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93809503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2800" dirty="0"/>
              <a:t>určen legislativou - </a:t>
            </a:r>
            <a:r>
              <a:rPr lang="cs-CZ" dirty="0"/>
              <a:t>zákon č. 255/2012 Sb., o kontrole (kontrolní řád), ve znění pozdějších předpisů:</a:t>
            </a:r>
          </a:p>
          <a:p>
            <a:pPr lvl="1"/>
            <a:r>
              <a:rPr lang="cs-CZ" dirty="0"/>
              <a:t>kdo může být subjektem inspekce</a:t>
            </a:r>
          </a:p>
          <a:p>
            <a:pPr lvl="1"/>
            <a:r>
              <a:rPr lang="cs-CZ" dirty="0"/>
              <a:t>doba trvání inspekce</a:t>
            </a:r>
          </a:p>
          <a:p>
            <a:pPr lvl="1"/>
            <a:r>
              <a:rPr lang="cs-CZ" dirty="0"/>
              <a:t>práva a povinnosti inspektorů i </a:t>
            </a:r>
            <a:r>
              <a:rPr lang="cs-CZ" dirty="0" err="1"/>
              <a:t>inspektovaných</a:t>
            </a:r>
            <a:endParaRPr lang="cs-CZ" dirty="0"/>
          </a:p>
          <a:p>
            <a:pPr lvl="1"/>
            <a:r>
              <a:rPr lang="cs-CZ" dirty="0"/>
              <a:t>protokol o kontrole</a:t>
            </a:r>
          </a:p>
          <a:p>
            <a:pPr lvl="1"/>
            <a:r>
              <a:rPr lang="cs-CZ" dirty="0"/>
              <a:t>námitky</a:t>
            </a:r>
          </a:p>
          <a:p>
            <a:pPr lvl="1"/>
            <a:r>
              <a:rPr lang="cs-CZ" dirty="0"/>
              <a:t>oprava nesprávností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2959422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kdo může být subjektem inspekce</a:t>
            </a:r>
          </a:p>
          <a:p>
            <a:pPr lvl="1"/>
            <a:r>
              <a:rPr lang="cs-CZ" sz="2800" dirty="0"/>
              <a:t>„kontrolovaná osoba“ – držitel rozhodnutí o registraci</a:t>
            </a:r>
          </a:p>
          <a:p>
            <a:pPr lvl="1"/>
            <a:r>
              <a:rPr lang="cs-CZ" sz="2800" dirty="0"/>
              <a:t>„povinná osoba“ - osoba, která kontrolované osobě poskytuje služby případně se podílí na činnosti kontrolované osoby </a:t>
            </a:r>
            <a:r>
              <a:rPr lang="en-US" sz="2800" i="1" dirty="0"/>
              <a:t>[</a:t>
            </a:r>
            <a:r>
              <a:rPr lang="cs-CZ" sz="2800" i="1" dirty="0"/>
              <a:t>plný text viz kontrolní řád § 5 odst. 2 písm. a)</a:t>
            </a:r>
            <a:r>
              <a:rPr lang="en-US" sz="2800" i="1" dirty="0"/>
              <a:t>]</a:t>
            </a:r>
            <a:r>
              <a:rPr lang="cs-CZ" sz="2800" i="1" dirty="0"/>
              <a:t> </a:t>
            </a:r>
            <a:r>
              <a:rPr lang="cs-CZ" sz="2800" dirty="0"/>
              <a:t>– pracovníci filiálky nebo smluvního partnera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274756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doba trvání inspekce</a:t>
            </a:r>
          </a:p>
          <a:p>
            <a:pPr lvl="1"/>
            <a:r>
              <a:rPr lang="cs-CZ" dirty="0"/>
              <a:t>zahájení kontroly</a:t>
            </a:r>
          </a:p>
          <a:p>
            <a:pPr lvl="2"/>
            <a:r>
              <a:rPr lang="cs-CZ" dirty="0"/>
              <a:t>předložením pověření ke kontrole kontrolované osobě / povinné osobě (průkaz inspektora, pověření ředitele SÚKL)</a:t>
            </a:r>
          </a:p>
          <a:p>
            <a:pPr lvl="2"/>
            <a:r>
              <a:rPr lang="cs-CZ" dirty="0"/>
              <a:t>doručením oznámení o zahájení kontroly kontrolované osobě</a:t>
            </a:r>
            <a:endParaRPr lang="cs-CZ" sz="1300" dirty="0"/>
          </a:p>
          <a:p>
            <a:pPr lvl="1"/>
            <a:r>
              <a:rPr lang="cs-CZ" dirty="0"/>
              <a:t>ukončení kontroly </a:t>
            </a:r>
          </a:p>
          <a:p>
            <a:pPr lvl="2"/>
            <a:r>
              <a:rPr lang="cs-CZ" dirty="0"/>
              <a:t>marným uplynutím lhůty pro podání námitek</a:t>
            </a:r>
          </a:p>
          <a:p>
            <a:pPr lvl="2"/>
            <a:r>
              <a:rPr lang="cs-CZ" dirty="0"/>
              <a:t>dnem doručení vyřízení námitek kontrolované osobě</a:t>
            </a:r>
          </a:p>
          <a:p>
            <a:pPr lvl="2"/>
            <a:r>
              <a:rPr lang="cs-CZ" dirty="0"/>
              <a:t>dnem, ve kterém byly námitky předány k vyřízení správnímu orgánu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4083644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 fontScale="92500" lnSpcReduction="20000"/>
          </a:bodyPr>
          <a:lstStyle/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práva inspektorů, např.</a:t>
            </a:r>
          </a:p>
          <a:p>
            <a:pPr lvl="1"/>
            <a:r>
              <a:rPr lang="cs-CZ" dirty="0"/>
              <a:t>vstupovat do prostor</a:t>
            </a:r>
          </a:p>
          <a:p>
            <a:pPr lvl="1"/>
            <a:r>
              <a:rPr lang="cs-CZ" dirty="0"/>
              <a:t>požadovat údaje, dokumenty </a:t>
            </a:r>
          </a:p>
          <a:p>
            <a:pPr lvl="1"/>
            <a:r>
              <a:rPr lang="cs-CZ" dirty="0"/>
              <a:t>pořizovat obrazové nebo zvukové záznamy</a:t>
            </a:r>
          </a:p>
          <a:p>
            <a:pPr lvl="1"/>
            <a:r>
              <a:rPr lang="cs-CZ" dirty="0"/>
              <a:t>užívat technických prostředků kontrolované osoby (připojení na internet </a:t>
            </a:r>
            <a:r>
              <a:rPr lang="cs-CZ" dirty="0" err="1"/>
              <a:t>wi-fi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vyžadovat součinnost od kontrolované/povinné osoby</a:t>
            </a:r>
            <a:endParaRPr lang="cs-CZ" sz="2400" dirty="0"/>
          </a:p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povinnosti inspektorů</a:t>
            </a:r>
          </a:p>
          <a:p>
            <a:pPr lvl="1"/>
            <a:r>
              <a:rPr lang="cs-CZ" sz="2200" dirty="0"/>
              <a:t>zjistit stav věci</a:t>
            </a:r>
          </a:p>
          <a:p>
            <a:pPr lvl="1"/>
            <a:r>
              <a:rPr lang="cs-CZ" sz="2200" dirty="0"/>
              <a:t>šetřit práva kontrolované/povinné osoby</a:t>
            </a:r>
          </a:p>
          <a:p>
            <a:pPr lvl="1"/>
            <a:r>
              <a:rPr lang="cs-CZ" sz="2200" dirty="0"/>
              <a:t>předložit pověření ke kontrole</a:t>
            </a:r>
          </a:p>
          <a:p>
            <a:pPr lvl="1"/>
            <a:r>
              <a:rPr lang="cs-CZ" sz="2200" dirty="0"/>
              <a:t>vyhotovit protokol o kontrole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6431503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práva </a:t>
            </a:r>
            <a:r>
              <a:rPr lang="cs-CZ" sz="2800" dirty="0" err="1"/>
              <a:t>inspektovaných</a:t>
            </a:r>
            <a:endParaRPr lang="cs-CZ" sz="2800" dirty="0"/>
          </a:p>
          <a:p>
            <a:pPr lvl="1"/>
            <a:r>
              <a:rPr lang="cs-CZ" sz="2000" dirty="0"/>
              <a:t>požadovat pověření ke kontrole</a:t>
            </a:r>
          </a:p>
          <a:p>
            <a:pPr lvl="1"/>
            <a:r>
              <a:rPr lang="cs-CZ" sz="2000" dirty="0"/>
              <a:t>namítat podjatost</a:t>
            </a:r>
          </a:p>
          <a:p>
            <a:pPr lvl="1"/>
            <a:r>
              <a:rPr lang="cs-CZ" sz="2000" dirty="0"/>
              <a:t>seznámit se s obsahem protokolu o kontrole</a:t>
            </a:r>
          </a:p>
          <a:p>
            <a:pPr lvl="1"/>
            <a:r>
              <a:rPr lang="cs-CZ" sz="2000" dirty="0"/>
              <a:t>podávat námitky proti kontrolním zjištěním</a:t>
            </a:r>
          </a:p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povinnosti </a:t>
            </a:r>
            <a:r>
              <a:rPr lang="cs-CZ" sz="2800" dirty="0" err="1"/>
              <a:t>inspektovaných</a:t>
            </a:r>
            <a:endParaRPr lang="cs-CZ" sz="2800" dirty="0"/>
          </a:p>
          <a:p>
            <a:pPr lvl="1"/>
            <a:r>
              <a:rPr lang="cs-CZ" sz="2000" dirty="0"/>
              <a:t>umožnit kontrolu</a:t>
            </a:r>
          </a:p>
          <a:p>
            <a:pPr lvl="1"/>
            <a:r>
              <a:rPr lang="cs-CZ" sz="2000" dirty="0"/>
              <a:t>poskytnout součinnost</a:t>
            </a:r>
          </a:p>
          <a:p>
            <a:pPr lvl="1"/>
            <a:r>
              <a:rPr lang="cs-CZ" sz="2000" dirty="0"/>
              <a:t>v určené lhůtě podat písemnou zprávu o nápravných a preventivních opatření</a:t>
            </a:r>
          </a:p>
          <a:p>
            <a:endParaRPr lang="cs-CZ" sz="3200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1274431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protokol o kontrole</a:t>
            </a:r>
          </a:p>
          <a:p>
            <a:pPr lvl="1"/>
            <a:r>
              <a:rPr lang="cs-CZ" sz="2800" dirty="0"/>
              <a:t>zákon stanovuje povinný obsah</a:t>
            </a:r>
          </a:p>
          <a:p>
            <a:pPr lvl="1"/>
            <a:r>
              <a:rPr lang="cs-CZ" sz="2800" dirty="0"/>
              <a:t>do 30/60 dnů od posledního úkonu kontroly</a:t>
            </a:r>
          </a:p>
          <a:p>
            <a:pPr lvl="1"/>
            <a:r>
              <a:rPr lang="cs-CZ" sz="2800" dirty="0"/>
              <a:t>doručí se kontrolované osobě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463718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námitky</a:t>
            </a:r>
          </a:p>
          <a:p>
            <a:pPr lvl="1"/>
            <a:r>
              <a:rPr lang="cs-CZ" dirty="0"/>
              <a:t>námitky </a:t>
            </a:r>
            <a:r>
              <a:rPr lang="cs-CZ" b="1" dirty="0"/>
              <a:t>proti kontrolnímu zjištění </a:t>
            </a:r>
            <a:r>
              <a:rPr lang="cs-CZ" dirty="0"/>
              <a:t>uvedenému v protokolu o kontrole může kontrolovaná osoba podat ve lhůtě 15 dnů ode dne doručení protokolu o kontrole</a:t>
            </a:r>
          </a:p>
          <a:p>
            <a:pPr lvl="1"/>
            <a:r>
              <a:rPr lang="cs-CZ" dirty="0"/>
              <a:t>písemně</a:t>
            </a:r>
          </a:p>
          <a:p>
            <a:pPr lvl="1"/>
            <a:r>
              <a:rPr lang="cs-CZ" dirty="0"/>
              <a:t>musí být zřejmé, </a:t>
            </a:r>
            <a:r>
              <a:rPr lang="cs-CZ" b="1" dirty="0"/>
              <a:t>proti jakému kontrolnímu zjištění směřují </a:t>
            </a:r>
            <a:r>
              <a:rPr lang="cs-CZ" dirty="0"/>
              <a:t>a </a:t>
            </a:r>
            <a:r>
              <a:rPr lang="cs-CZ" b="1" dirty="0"/>
              <a:t>musí obsahovat odůvodnění nesouhlasu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240904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oprava nesprávností</a:t>
            </a:r>
          </a:p>
          <a:p>
            <a:pPr lvl="1"/>
            <a:r>
              <a:rPr lang="cs-CZ" dirty="0"/>
              <a:t>nesprávnosti v protokolu o kontrole se opraví formou dodatku k protokolu o kontrole</a:t>
            </a:r>
          </a:p>
          <a:p>
            <a:pPr lvl="1"/>
            <a:r>
              <a:rPr lang="cs-CZ" dirty="0"/>
              <a:t>je-li nutné, provede se došetření věci, výsledek došetření se zaznamená v dodatku k protokolu o kontrole</a:t>
            </a:r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560792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Průběh </a:t>
            </a:r>
            <a:r>
              <a:rPr lang="cs-CZ" sz="3600" dirty="0" err="1">
                <a:solidFill>
                  <a:schemeClr val="bg1"/>
                </a:solidFill>
              </a:rPr>
              <a:t>farmakovigilanční</a:t>
            </a:r>
            <a:r>
              <a:rPr lang="cs-CZ" sz="3600" dirty="0">
                <a:solidFill>
                  <a:schemeClr val="bg1"/>
                </a:solidFill>
              </a:rPr>
              <a:t> inspekce z pohledu inspektora SÚKL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3509990222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v praxi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2800" dirty="0"/>
              <a:t>zahájení inspekce – ohlášení</a:t>
            </a:r>
          </a:p>
          <a:p>
            <a:r>
              <a:rPr lang="cs-CZ" dirty="0"/>
              <a:t>vyžádaná dokumentace</a:t>
            </a:r>
          </a:p>
          <a:p>
            <a:r>
              <a:rPr lang="cs-CZ" dirty="0"/>
              <a:t>rozsah inspekce</a:t>
            </a:r>
          </a:p>
          <a:p>
            <a:r>
              <a:rPr lang="cs-CZ" dirty="0"/>
              <a:t>průběh vlastní inspekce na místě</a:t>
            </a:r>
          </a:p>
          <a:p>
            <a:r>
              <a:rPr lang="cs-CZ" dirty="0"/>
              <a:t>ukončení inspekce, příprava protokolu</a:t>
            </a:r>
          </a:p>
          <a:p>
            <a:r>
              <a:rPr lang="cs-CZ" dirty="0"/>
              <a:t>námitky, CAPA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5756874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Zahájení inspekce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7875875" cy="4275655"/>
          </a:xfrm>
        </p:spPr>
        <p:txBody>
          <a:bodyPr>
            <a:normAutofit/>
          </a:bodyPr>
          <a:lstStyle/>
          <a:p>
            <a:r>
              <a:rPr lang="cs-CZ" sz="2800" dirty="0"/>
              <a:t>ohlášení</a:t>
            </a:r>
          </a:p>
          <a:p>
            <a:pPr lvl="1"/>
            <a:r>
              <a:rPr lang="cs-CZ" dirty="0"/>
              <a:t>domluva na termínu inspekce na místě </a:t>
            </a:r>
            <a:r>
              <a:rPr lang="cs-CZ" dirty="0" smtClean="0"/>
              <a:t>– obvykle </a:t>
            </a:r>
            <a:r>
              <a:rPr lang="cs-CZ" dirty="0"/>
              <a:t>telefonicky cca 6 až 8 týdnů předem</a:t>
            </a:r>
          </a:p>
          <a:p>
            <a:pPr lvl="1"/>
            <a:r>
              <a:rPr lang="cs-CZ" dirty="0"/>
              <a:t>oznámení o zahájení kontroly na adresu držitele rozhodnutí o registraci - písemně</a:t>
            </a:r>
          </a:p>
          <a:p>
            <a:pPr lvl="1"/>
            <a:endParaRPr lang="cs-CZ" dirty="0"/>
          </a:p>
          <a:p>
            <a:pPr lvl="1"/>
            <a:r>
              <a:rPr lang="cs-CZ" dirty="0"/>
              <a:t>zahájení inspekce předložením pověření ke kontrole – výjimečně, použije se v případě neohlášené inspekce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9924462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Vyžádaná dokumentace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seznam uveden v oznámení o zahájení kontroly:</a:t>
            </a:r>
          </a:p>
          <a:p>
            <a:pPr lvl="1"/>
            <a:r>
              <a:rPr lang="cs-CZ" dirty="0"/>
              <a:t>aktuální verze PSMF, včetně příloh (přílohy obsahující seznamy ve formátu </a:t>
            </a:r>
            <a:r>
              <a:rPr lang="cs-CZ" dirty="0" err="1"/>
              <a:t>excel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písemné instrukce (SOP, WI…)</a:t>
            </a:r>
          </a:p>
          <a:p>
            <a:pPr lvl="1"/>
            <a:r>
              <a:rPr lang="cs-CZ" dirty="0"/>
              <a:t>smlouvy týkající se FV činností</a:t>
            </a:r>
          </a:p>
          <a:p>
            <a:pPr lvl="1"/>
            <a:r>
              <a:rPr lang="cs-CZ" dirty="0"/>
              <a:t>seznam hlášení podezření na nežádoucí účinky/příhody (předem definovaný rozsah) ve formátu </a:t>
            </a:r>
            <a:r>
              <a:rPr lang="cs-CZ" dirty="0" err="1"/>
              <a:t>excel</a:t>
            </a:r>
            <a:endParaRPr lang="cs-CZ" dirty="0"/>
          </a:p>
          <a:p>
            <a:pPr lvl="1"/>
            <a:r>
              <a:rPr lang="cs-CZ" dirty="0"/>
              <a:t>seznam PSUR</a:t>
            </a:r>
          </a:p>
          <a:p>
            <a:pPr lvl="1"/>
            <a:r>
              <a:rPr lang="cs-CZ" dirty="0"/>
              <a:t>seznam LP které mají zavedený RMP včetně informace o dalších FV aktivitách/opatření pro minimalizaci rizik</a:t>
            </a:r>
          </a:p>
          <a:p>
            <a:pPr lvl="1"/>
            <a:r>
              <a:rPr lang="cs-CZ" dirty="0"/>
              <a:t>seznam bezpečnostních změn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1989757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Rozsah inspekce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stanoví inspektor</a:t>
            </a:r>
          </a:p>
          <a:p>
            <a:pPr lvl="1"/>
            <a:r>
              <a:rPr lang="cs-CZ" dirty="0"/>
              <a:t>podle typu inspekce</a:t>
            </a:r>
          </a:p>
          <a:p>
            <a:pPr lvl="1"/>
            <a:r>
              <a:rPr lang="cs-CZ" dirty="0"/>
              <a:t>na základě předložené dokumentace</a:t>
            </a:r>
          </a:p>
          <a:p>
            <a:pPr lvl="1"/>
            <a:r>
              <a:rPr lang="cs-CZ" dirty="0"/>
              <a:t>případně na základě dalších zjištěných informací (databáze SÚKL, EMA, informace o inspekcích od ostatních inspektorů v rámci EU)</a:t>
            </a:r>
          </a:p>
          <a:p>
            <a:pPr lvl="1"/>
            <a:r>
              <a:rPr lang="cs-CZ" dirty="0"/>
              <a:t>program inspekce na místě –  3 až 5 </a:t>
            </a:r>
            <a:r>
              <a:rPr lang="cs-CZ" dirty="0" smtClean="0"/>
              <a:t>dní předem </a:t>
            </a:r>
            <a:r>
              <a:rPr lang="cs-CZ" dirty="0"/>
              <a:t>emailem</a:t>
            </a:r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1302528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57200" y="889969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Rozsah inspekce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673805"/>
            <a:ext cx="8229600" cy="4275655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QPPV</a:t>
            </a:r>
          </a:p>
          <a:p>
            <a:r>
              <a:rPr lang="cs-CZ" dirty="0"/>
              <a:t>organizace společnosti</a:t>
            </a:r>
          </a:p>
          <a:p>
            <a:r>
              <a:rPr lang="cs-CZ" dirty="0" smtClean="0"/>
              <a:t>PSMF</a:t>
            </a:r>
          </a:p>
          <a:p>
            <a:r>
              <a:rPr lang="cs-CZ" dirty="0"/>
              <a:t>písemné postupy</a:t>
            </a:r>
          </a:p>
          <a:p>
            <a:r>
              <a:rPr lang="cs-CZ" dirty="0" smtClean="0"/>
              <a:t>PSUR </a:t>
            </a:r>
            <a:r>
              <a:rPr lang="cs-CZ" dirty="0"/>
              <a:t>(</a:t>
            </a:r>
            <a:r>
              <a:rPr lang="cs-CZ" dirty="0" err="1"/>
              <a:t>Periodic</a:t>
            </a:r>
            <a:r>
              <a:rPr lang="cs-CZ" dirty="0"/>
              <a:t> </a:t>
            </a:r>
            <a:r>
              <a:rPr lang="cs-CZ" dirty="0" err="1"/>
              <a:t>Safety</a:t>
            </a:r>
            <a:r>
              <a:rPr lang="cs-CZ" dirty="0"/>
              <a:t> Update Report)</a:t>
            </a:r>
          </a:p>
          <a:p>
            <a:r>
              <a:rPr lang="cs-CZ" dirty="0"/>
              <a:t>RMP (Risk Management </a:t>
            </a:r>
            <a:r>
              <a:rPr lang="cs-CZ" dirty="0" err="1" smtClean="0"/>
              <a:t>System</a:t>
            </a:r>
            <a:r>
              <a:rPr lang="cs-CZ" dirty="0" smtClean="0"/>
              <a:t>), vč. dodržování RMM</a:t>
            </a:r>
          </a:p>
          <a:p>
            <a:r>
              <a:rPr lang="cs-CZ" dirty="0"/>
              <a:t>systém pro sběr, zpracování a reportování nežádoucích </a:t>
            </a:r>
            <a:r>
              <a:rPr lang="cs-CZ" dirty="0" smtClean="0"/>
              <a:t>účinků</a:t>
            </a:r>
          </a:p>
          <a:p>
            <a:r>
              <a:rPr lang="cs-CZ" dirty="0"/>
              <a:t>IT </a:t>
            </a:r>
            <a:r>
              <a:rPr lang="cs-CZ" dirty="0" smtClean="0"/>
              <a:t>systémy</a:t>
            </a:r>
          </a:p>
          <a:p>
            <a:r>
              <a:rPr lang="cs-CZ" dirty="0" smtClean="0"/>
              <a:t>studie (klinické, PASS)</a:t>
            </a:r>
            <a:endParaRPr lang="cs-CZ" dirty="0"/>
          </a:p>
          <a:p>
            <a:r>
              <a:rPr lang="cs-CZ" dirty="0" err="1"/>
              <a:t>signal</a:t>
            </a:r>
            <a:r>
              <a:rPr lang="cs-CZ" dirty="0"/>
              <a:t> management</a:t>
            </a:r>
          </a:p>
          <a:p>
            <a:r>
              <a:rPr lang="cs-CZ" dirty="0" smtClean="0"/>
              <a:t>archivace</a:t>
            </a:r>
          </a:p>
          <a:p>
            <a:r>
              <a:rPr lang="cs-CZ" dirty="0"/>
              <a:t>systém řízení jakosti (QM)</a:t>
            </a:r>
          </a:p>
          <a:p>
            <a:r>
              <a:rPr lang="cs-CZ" dirty="0" err="1"/>
              <a:t>farmakovigilanční</a:t>
            </a:r>
            <a:r>
              <a:rPr lang="cs-CZ" dirty="0"/>
              <a:t> audity</a:t>
            </a:r>
          </a:p>
          <a:p>
            <a:r>
              <a:rPr lang="cs-CZ" dirty="0"/>
              <a:t>školení</a:t>
            </a:r>
          </a:p>
          <a:p>
            <a:r>
              <a:rPr lang="cs-CZ" dirty="0" err="1"/>
              <a:t>Regulatory</a:t>
            </a:r>
            <a:r>
              <a:rPr lang="cs-CZ" dirty="0"/>
              <a:t> </a:t>
            </a:r>
            <a:r>
              <a:rPr lang="cs-CZ" dirty="0" err="1"/>
              <a:t>Affairs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6725204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Průběh vlastní inspekce na místě – co připravit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1" y="1898650"/>
            <a:ext cx="8415934" cy="4275655"/>
          </a:xfrm>
        </p:spPr>
        <p:txBody>
          <a:bodyPr>
            <a:normAutofit/>
          </a:bodyPr>
          <a:lstStyle/>
          <a:p>
            <a:r>
              <a:rPr lang="cs-CZ" dirty="0"/>
              <a:t>jednací místnost </a:t>
            </a:r>
          </a:p>
          <a:p>
            <a:pPr lvl="1"/>
            <a:r>
              <a:rPr lang="cs-CZ" dirty="0" smtClean="0"/>
              <a:t>prostor </a:t>
            </a:r>
          </a:p>
          <a:p>
            <a:pPr lvl="1"/>
            <a:r>
              <a:rPr lang="cs-CZ" dirty="0" smtClean="0"/>
              <a:t>připojení </a:t>
            </a:r>
            <a:r>
              <a:rPr lang="cs-CZ" dirty="0"/>
              <a:t>na internet (</a:t>
            </a:r>
            <a:r>
              <a:rPr lang="cs-CZ" dirty="0" err="1"/>
              <a:t>wi-fi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možnost promítání, příp. telekonference</a:t>
            </a:r>
          </a:p>
          <a:p>
            <a:r>
              <a:rPr lang="cs-CZ" dirty="0"/>
              <a:t>dokumentace a pracovníci </a:t>
            </a:r>
          </a:p>
          <a:p>
            <a:pPr marL="0" indent="0">
              <a:buNone/>
            </a:pP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811836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Průběh vlastní inspekce na místě – doba trvání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doba trvání – různá (dle velikosti MAH, rozsahu inspekce)</a:t>
            </a:r>
          </a:p>
          <a:p>
            <a:pPr lvl="1"/>
            <a:r>
              <a:rPr lang="cs-CZ" dirty="0"/>
              <a:t>jeden až 3 dny</a:t>
            </a:r>
          </a:p>
          <a:p>
            <a:pPr lvl="1"/>
            <a:r>
              <a:rPr lang="cs-CZ" dirty="0"/>
              <a:t>cca od 9 do 17 hodin</a:t>
            </a:r>
          </a:p>
          <a:p>
            <a:pPr lvl="1"/>
            <a:r>
              <a:rPr lang="cs-CZ" dirty="0"/>
              <a:t>závisí také na spolupráci </a:t>
            </a:r>
            <a:r>
              <a:rPr lang="cs-CZ" dirty="0" err="1"/>
              <a:t>inspektovaných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5874526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Průběh vlastní inspekce na místě - </a:t>
            </a:r>
            <a:r>
              <a:rPr lang="cs-CZ" dirty="0" smtClean="0">
                <a:solidFill>
                  <a:schemeClr val="accent4"/>
                </a:solidFill>
              </a:rPr>
              <a:t>scénář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příchod inspektorů (prokázat se)</a:t>
            </a:r>
          </a:p>
          <a:p>
            <a:r>
              <a:rPr lang="cs-CZ" dirty="0"/>
              <a:t>zahájení</a:t>
            </a:r>
          </a:p>
          <a:p>
            <a:r>
              <a:rPr lang="cs-CZ" dirty="0"/>
              <a:t>provedení inspekce dle programu – řízené rozhovory, kontrola dokumentace, náhled do IT systémů, sledovacích tabulek atd.</a:t>
            </a:r>
          </a:p>
          <a:p>
            <a:r>
              <a:rPr lang="cs-CZ" dirty="0"/>
              <a:t>na konci dne – </a:t>
            </a:r>
            <a:r>
              <a:rPr lang="cs-CZ" dirty="0" err="1"/>
              <a:t>wrap</a:t>
            </a:r>
            <a:r>
              <a:rPr lang="cs-CZ" dirty="0"/>
              <a:t>-up (sumarizace)</a:t>
            </a:r>
          </a:p>
          <a:p>
            <a:r>
              <a:rPr lang="cs-CZ" dirty="0"/>
              <a:t>projednání závěrů z inspekce na místě – pozor! </a:t>
            </a:r>
            <a:r>
              <a:rPr lang="cs-CZ" dirty="0" smtClean="0"/>
              <a:t>- nejedná </a:t>
            </a:r>
            <a:r>
              <a:rPr lang="cs-CZ" dirty="0"/>
              <a:t>se o konec inspekce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2162410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Ukončení inspekce, příprava protokolu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 fontScale="92500"/>
          </a:bodyPr>
          <a:lstStyle/>
          <a:p>
            <a:r>
              <a:rPr lang="cs-CZ" dirty="0"/>
              <a:t>když jsou zodpovězeny všechny dotazy inspektorů (lze řešit emailem po ukončení inspekce na místě)</a:t>
            </a:r>
          </a:p>
          <a:p>
            <a:r>
              <a:rPr lang="cs-CZ" dirty="0"/>
              <a:t>protokol do 30/60 dnů od posledního úkonu inspekce:</a:t>
            </a:r>
          </a:p>
          <a:p>
            <a:pPr lvl="1"/>
            <a:r>
              <a:rPr lang="cs-CZ" dirty="0"/>
              <a:t>administrativní část</a:t>
            </a:r>
          </a:p>
          <a:p>
            <a:pPr lvl="1"/>
            <a:r>
              <a:rPr lang="cs-CZ" dirty="0"/>
              <a:t>popis FV systému </a:t>
            </a:r>
            <a:r>
              <a:rPr lang="cs-CZ" dirty="0" err="1"/>
              <a:t>inspektovaného</a:t>
            </a:r>
            <a:endParaRPr lang="cs-CZ" dirty="0"/>
          </a:p>
          <a:p>
            <a:pPr lvl="1"/>
            <a:r>
              <a:rPr lang="cs-CZ" dirty="0"/>
              <a:t>nedostatky včetně prostoru pro návrh CAPA</a:t>
            </a:r>
          </a:p>
          <a:p>
            <a:pPr lvl="1"/>
            <a:r>
              <a:rPr lang="cs-CZ" dirty="0"/>
              <a:t>přehled </a:t>
            </a:r>
            <a:r>
              <a:rPr lang="cs-CZ" dirty="0" err="1"/>
              <a:t>inspektovaných</a:t>
            </a:r>
            <a:r>
              <a:rPr lang="cs-CZ" dirty="0"/>
              <a:t> oblastí (tabulka)</a:t>
            </a:r>
          </a:p>
          <a:p>
            <a:pPr lvl="1"/>
            <a:r>
              <a:rPr lang="cs-CZ" dirty="0"/>
              <a:t>hodnocení</a:t>
            </a:r>
          </a:p>
          <a:p>
            <a:pPr lvl="1"/>
            <a:r>
              <a:rPr lang="cs-CZ" dirty="0"/>
              <a:t>přílohy – seznam vyžádaných dokumentů, program inspekce na místě, seznam účastníků, případně další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6901307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Námitky, CAPA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námitky proti zjištěním uvedeným v protokolu o kontrole – do 15 dnů od doručení protokolu</a:t>
            </a:r>
          </a:p>
          <a:p>
            <a:r>
              <a:rPr lang="cs-CZ" dirty="0"/>
              <a:t>návrh nápravných a preventivních opatření – standardně do 30 dnů od doručení protokolu</a:t>
            </a:r>
          </a:p>
          <a:p>
            <a:pPr lvl="1"/>
            <a:r>
              <a:rPr lang="cs-CZ" dirty="0"/>
              <a:t>stanovený formát (součást protokolu)</a:t>
            </a:r>
          </a:p>
          <a:p>
            <a:pPr lvl="1"/>
            <a:r>
              <a:rPr lang="cs-CZ" dirty="0"/>
              <a:t>inspektoři se vždy vyjádří – souhlas / nesouhlas – žádost o doplnění (v některých případech se vyžaduje doložení provedení CAPA)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84199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Co následuje po inspekci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250" y="1898650"/>
            <a:ext cx="8347350" cy="3645585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na straně </a:t>
            </a:r>
            <a:r>
              <a:rPr lang="cs-CZ" dirty="0" err="1"/>
              <a:t>inspektovaného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dirty="0"/>
              <a:t>na straně inspektora:</a:t>
            </a:r>
          </a:p>
          <a:p>
            <a:pPr lvl="1"/>
            <a:r>
              <a:rPr lang="cs-CZ" dirty="0"/>
              <a:t>informace o výsledku inspekce se standardně předá do EMA </a:t>
            </a:r>
          </a:p>
          <a:p>
            <a:pPr lvl="2"/>
            <a:r>
              <a:rPr lang="cs-CZ" dirty="0"/>
              <a:t>CHMP vyžádané inspekce – celý protokol </a:t>
            </a:r>
          </a:p>
          <a:p>
            <a:pPr lvl="2"/>
            <a:r>
              <a:rPr lang="cs-CZ" dirty="0"/>
              <a:t>ostatní inspekce - na jednoduchém formuláři – informace se sdílí s ostatními inspektory v rámci EU (případně i mimo EU)</a:t>
            </a:r>
          </a:p>
          <a:p>
            <a:pPr lvl="1"/>
            <a:r>
              <a:rPr lang="cs-CZ" dirty="0"/>
              <a:t>podrobnější informace na vyžádání</a:t>
            </a:r>
          </a:p>
          <a:p>
            <a:pPr lvl="1"/>
            <a:r>
              <a:rPr lang="cs-CZ" dirty="0"/>
              <a:t>v případě SA inspekce CAP – informace a stanovení data příští inspekce </a:t>
            </a:r>
          </a:p>
          <a:p>
            <a:pPr lvl="1"/>
            <a:r>
              <a:rPr lang="cs-CZ" dirty="0"/>
              <a:t>plánování příští inspekce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6" name="Picture 2" descr="http://nd03.jxs.cz/851/385/c1e821a3f3_56351658_o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1651171"/>
            <a:ext cx="801701" cy="115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9618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Nejčastější nedostatky zjištěné při inspekci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7423572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953726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/>
              <a:t>Klasifikace nedostatků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718810"/>
            <a:ext cx="8229600" cy="472552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cs-CZ" altLang="cs-CZ" u="sng" dirty="0"/>
              <a:t>kritický nedostatek</a:t>
            </a:r>
            <a:r>
              <a:rPr lang="cs-CZ" altLang="cs-CZ" dirty="0"/>
              <a:t>: nedostatek FV systému, postupů nebo procesů, který </a:t>
            </a:r>
            <a:r>
              <a:rPr lang="cs-CZ" altLang="cs-CZ" b="1" dirty="0"/>
              <a:t>nepříznivě ovlivňuje </a:t>
            </a:r>
            <a:r>
              <a:rPr lang="cs-CZ" altLang="cs-CZ" dirty="0"/>
              <a:t>práva, bezpečnost nebo blaho pacientů nebo který </a:t>
            </a:r>
            <a:r>
              <a:rPr lang="cs-CZ" altLang="cs-CZ" b="1" dirty="0"/>
              <a:t>znamená možné riziko </a:t>
            </a:r>
            <a:r>
              <a:rPr lang="cs-CZ" altLang="cs-CZ" dirty="0"/>
              <a:t>pro veřejné zdraví nebo který představuje závažné porušení zákonů,</a:t>
            </a:r>
          </a:p>
          <a:p>
            <a:pPr>
              <a:lnSpc>
                <a:spcPct val="90000"/>
              </a:lnSpc>
            </a:pPr>
            <a:r>
              <a:rPr lang="cs-CZ" altLang="cs-CZ" u="sng" dirty="0"/>
              <a:t>významný nedostatek</a:t>
            </a:r>
            <a:r>
              <a:rPr lang="cs-CZ" altLang="cs-CZ" dirty="0"/>
              <a:t>: nedostatek FV systému, postupů nebo procesů, který </a:t>
            </a:r>
            <a:r>
              <a:rPr lang="cs-CZ" altLang="cs-CZ" b="1" dirty="0"/>
              <a:t>by mohl nepříznivě ovlivnit </a:t>
            </a:r>
            <a:r>
              <a:rPr lang="cs-CZ" altLang="cs-CZ" dirty="0"/>
              <a:t>práva, bezpečnost nebo blaho pacientů nebo který </a:t>
            </a:r>
            <a:r>
              <a:rPr lang="cs-CZ" altLang="cs-CZ" b="1" dirty="0"/>
              <a:t>by mohl znamenat možné riziko </a:t>
            </a:r>
            <a:r>
              <a:rPr lang="cs-CZ" altLang="cs-CZ" dirty="0"/>
              <a:t>pro veřejné zdraví nebo představovat závažné porušení zákonů,</a:t>
            </a:r>
          </a:p>
          <a:p>
            <a:pPr>
              <a:lnSpc>
                <a:spcPct val="90000"/>
              </a:lnSpc>
            </a:pPr>
            <a:r>
              <a:rPr lang="cs-CZ" altLang="cs-CZ" u="sng" dirty="0"/>
              <a:t>méně důležitý nedostatek</a:t>
            </a:r>
            <a:r>
              <a:rPr lang="cs-CZ" altLang="cs-CZ" dirty="0"/>
              <a:t>: nedostatek FV systému, postupů nebo procesů, u kterého se </a:t>
            </a:r>
            <a:r>
              <a:rPr lang="cs-CZ" altLang="cs-CZ" b="1" dirty="0"/>
              <a:t>nepředpokládá nepříznivé ovlivnění</a:t>
            </a:r>
            <a:r>
              <a:rPr lang="cs-CZ" altLang="cs-CZ" dirty="0"/>
              <a:t> práva, bezpečnosti nebo blaha pacientů,</a:t>
            </a:r>
          </a:p>
          <a:p>
            <a:pPr>
              <a:lnSpc>
                <a:spcPct val="90000"/>
              </a:lnSpc>
            </a:pPr>
            <a:r>
              <a:rPr lang="cs-CZ" altLang="cs-CZ" u="sng" dirty="0"/>
              <a:t>doporučení</a:t>
            </a:r>
            <a:r>
              <a:rPr lang="cs-CZ" altLang="cs-CZ" dirty="0"/>
              <a:t>: pozorování inspektorů vede k návrhu, jak </a:t>
            </a:r>
            <a:r>
              <a:rPr lang="cs-CZ" altLang="cs-CZ" b="1" dirty="0"/>
              <a:t>zlepšit</a:t>
            </a:r>
            <a:r>
              <a:rPr lang="cs-CZ" altLang="cs-CZ" dirty="0"/>
              <a:t> kvalitu nebo snížit možnost pochybení, které by mohlo v budoucnu nastat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57757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96490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QPPV/lokální kontaktní osoby pro </a:t>
            </a:r>
            <a:r>
              <a:rPr lang="cs-CZ" dirty="0" smtClean="0"/>
              <a:t>FV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59945" y="1992905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PSMF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kontaktní údaje zástupce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QPPV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informace o medicínsky vzdělané osobě (pokud QPPV nemá lékařské vzdělání)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seznam lokálních kontaktních osob pro FV, nebo seznam neobsahuje kontaktní údaje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popis odpovědností lokální kontaktní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osoby</a:t>
            </a:r>
          </a:p>
          <a:p>
            <a:pPr marL="0" lvl="0" indent="0">
              <a:buNone/>
              <a:defRPr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ontrolou zjištěno, že</a:t>
            </a:r>
          </a:p>
          <a:p>
            <a:pPr lvl="0">
              <a:defRPr/>
            </a:pPr>
            <a:r>
              <a:rPr lang="cs-CZ" dirty="0" smtClean="0">
                <a:solidFill>
                  <a:srgbClr val="2D3291"/>
                </a:solidFill>
              </a:rPr>
              <a:t>není </a:t>
            </a:r>
            <a:r>
              <a:rPr lang="cs-CZ" dirty="0">
                <a:solidFill>
                  <a:srgbClr val="2D3291"/>
                </a:solidFill>
              </a:rPr>
              <a:t>oficiální smlouva s medicínsky vzdělanou osobou, která není zaměstnanec MAH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QPPV nemá dohled nad lokální implementací RMM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centrála společnosti nevyžaduje, aby byly lokální kontaktní osobou pro FV předávány informace o lokálních legislativních požadavcích, pokynech atp.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0777098"/>
      </p:ext>
    </p:extLst>
  </p:cSld>
  <p:clrMapOvr>
    <a:masterClrMapping/>
  </p:clrMapOvr>
  <p:transition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604862"/>
          </a:xfrm>
        </p:spPr>
        <p:txBody>
          <a:bodyPr>
            <a:normAutofit/>
          </a:bodyPr>
          <a:lstStyle/>
          <a:p>
            <a:r>
              <a:rPr lang="cs-CZ" dirty="0"/>
              <a:t>Nálezy v oblasti organizační </a:t>
            </a:r>
            <a:r>
              <a:rPr lang="cs-CZ" dirty="0" smtClean="0"/>
              <a:t>struktury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810845"/>
            <a:ext cx="8096375" cy="423046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PSMF: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seznam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smluvních partnerů není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úplný/aktuální 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stručné informace o předmětu smlouvy, uvedení členského státu EU, ve kterém smlouva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platí, datum poslední aktualizace smlouvy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seznamu nejsou uvedeni lokální smluvní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partneři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  <a:latin typeface="Calibri"/>
              </a:rPr>
              <a:t>k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  <a:latin typeface="Calibri"/>
              </a:rPr>
              <a:t>ontrolou zjištěno, že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Calibri"/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smlouvy se smluvními partnery nejsou aktuální (např. seznam LP, případně nejsou zohledněny změny legislativy) 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ve smlouvách s partnery chybí ujednání o předávání bezpečnostních informací, o školení, o možnosti provést audit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3317633"/>
      </p:ext>
    </p:extLst>
  </p:cSld>
  <p:clrMapOvr>
    <a:masterClrMapping/>
  </p:clrMapOvr>
  <p:transition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zdrojů bezpečnostních </a:t>
            </a:r>
            <a:r>
              <a:rPr lang="cs-CZ" dirty="0" smtClean="0"/>
              <a:t>informací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2033754"/>
            <a:ext cx="7996030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seznam zdrojů bezpečnostních informací, jako jsou např. filiálky/lokální zastoupení, studie, pacientské programy, marketingové průzkumy, webové stránky s poradnou, místa, kde se poskytují medicínské informace (zřejmě z důvodu nepochopení, co by měla příslušná část PSMF obsahovat)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popis odpovědností filiálky/lokálního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zastoupení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sz="40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rgbClr val="2D3291"/>
                </a:solidFill>
              </a:rPr>
              <a:t>v příslušné příloze PSMF nejsou uvedeny některé zdroje informací, především lokální (např. webové stránky s poradnou, pacientské programy), které jsou významným zdrojem bezpečnostních </a:t>
            </a:r>
            <a:r>
              <a:rPr lang="cs-CZ" dirty="0" smtClean="0">
                <a:solidFill>
                  <a:srgbClr val="2D3291"/>
                </a:solidFill>
              </a:rPr>
              <a:t>informací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1308686"/>
      </p:ext>
    </p:extLst>
  </p:cSld>
  <p:clrMapOvr>
    <a:masterClrMapping/>
  </p:clrMapOvr>
  <p:transition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počítačových systémů a </a:t>
            </a:r>
            <a:r>
              <a:rPr lang="cs-CZ" dirty="0" smtClean="0"/>
              <a:t>databází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898650"/>
            <a:ext cx="7983444" cy="43206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informace o používaných počítačových systémech pro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farmakovigilanci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PSMF obsahuje pouze informaci, že MAH má databázi, nic víc - chybí popis systému, doklad o validaci, popis zálohování systému, informace o přístupech atd.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sz="5400" dirty="0">
              <a:solidFill>
                <a:schemeClr val="accent5">
                  <a:lumMod val="75000"/>
                </a:schemeClr>
              </a:solidFill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systém používaný pro přijímání, shromažďování, ukládání a reportování bezpečnostních informací neumožňuje plnit povinnosti v oblasti FV, např. vytváření tzv. line-</a:t>
            </a:r>
            <a:r>
              <a:rPr lang="cs-CZ" dirty="0" err="1">
                <a:solidFill>
                  <a:srgbClr val="2D3291"/>
                </a:solidFill>
              </a:rPr>
              <a:t>listings</a:t>
            </a:r>
            <a:r>
              <a:rPr lang="cs-CZ" dirty="0">
                <a:solidFill>
                  <a:srgbClr val="2D3291"/>
                </a:solidFill>
              </a:rPr>
              <a:t> 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systém neumožňuje dodržovat platné ICH E2B R2 standardy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2220112"/>
      </p:ext>
    </p:extLst>
  </p:cSld>
  <p:clrMapOvr>
    <a:masterClrMapping/>
  </p:clrMapOvr>
  <p:transition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</a:t>
            </a:r>
            <a:r>
              <a:rPr lang="cs-CZ" dirty="0" smtClean="0"/>
              <a:t>procesů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808820"/>
            <a:ext cx="7983444" cy="4410490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popis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procesů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chybí,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 uveden pouze seznam SOP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popisu zpracování hlášení podezření na NÚ nejsou uvedeny termíny pro např. předání informací, zpracování hlášení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nejsou popsané některé kritické FV procesy (GVP I.B.11.3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SOP smluvních partnerů, kteří vykonávají některé FV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činnosti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kontrolou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zjištěno, že</a:t>
            </a:r>
            <a:endParaRPr lang="cs-CZ" sz="7200" dirty="0">
              <a:solidFill>
                <a:schemeClr val="accent5">
                  <a:lumMod val="75000"/>
                </a:schemeClr>
              </a:solidFill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nejsou nastaveny některé FV procesy (např. spolupráce se závadami v jakosti, medicínskými informacemi, proces pro provádění FU)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nejsou popsané procesy, které se provádějí / jsou popsány procesy, které se </a:t>
            </a:r>
            <a:r>
              <a:rPr lang="cs-CZ" dirty="0" smtClean="0">
                <a:solidFill>
                  <a:srgbClr val="2D3291"/>
                </a:solidFill>
              </a:rPr>
              <a:t>neprovádějí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termíny pro předávání bezpečnostních informací nejsou konzistentní s nastavenými termíny ve smlouvách s partnery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písemné postupy nejsou aktuální (vzhledem k např. nové FV legislativě)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nesprávně nastaven den 0 pro hlášení podezření na NÚ</a:t>
            </a:r>
          </a:p>
          <a:p>
            <a:pPr lvl="0"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8152850"/>
      </p:ext>
    </p:extLst>
  </p:cSld>
  <p:clrMapOvr>
    <a:masterClrMapping/>
  </p:clrMapOvr>
  <p:transition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zpracování </a:t>
            </a:r>
            <a:r>
              <a:rPr lang="cs-CZ" dirty="0" err="1"/>
              <a:t>ISCRs</a:t>
            </a:r>
            <a:r>
              <a:rPr lang="cs-CZ" dirty="0"/>
              <a:t>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2080696"/>
            <a:ext cx="8055894" cy="4138614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3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MAH není registrovaný pro elektronickou výměnu hlášení s EMA/s MS, které vyžadují hlášení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3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na SÚKL nejsou posílány aktualizované PHV-4 registrační formuláře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ICSRs</a:t>
            </a:r>
            <a:r>
              <a:rPr kumimoji="0" lang="cs-CZ" sz="3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, která splňují expediční kritéria, nebyla hlášena SÚKL/příslušné </a:t>
            </a: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NA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cs-CZ" sz="3600" dirty="0" smtClean="0">
                <a:solidFill>
                  <a:srgbClr val="2D3291"/>
                </a:solidFill>
              </a:rPr>
              <a:t>monitoring </a:t>
            </a:r>
            <a:r>
              <a:rPr lang="cs-CZ" sz="3600" dirty="0">
                <a:solidFill>
                  <a:srgbClr val="2D3291"/>
                </a:solidFill>
              </a:rPr>
              <a:t>literatury </a:t>
            </a: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neprovádí se nebo chybí evidence</a:t>
            </a: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nesprávně nastavený proces vyhodnocování literárních článků, např. je vyžadováno potvrzení autora článku, že se jedná o přípravek </a:t>
            </a:r>
            <a:r>
              <a:rPr lang="cs-CZ" sz="3100" dirty="0" err="1">
                <a:solidFill>
                  <a:srgbClr val="2D3291"/>
                </a:solidFill>
              </a:rPr>
              <a:t>MAHa</a:t>
            </a:r>
            <a:endParaRPr lang="cs-CZ" sz="3100" dirty="0">
              <a:solidFill>
                <a:srgbClr val="2D3291"/>
              </a:solidFill>
            </a:endParaRP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nebyly zachyceny články obsahující hlášení na účinnou látku, kterou obsahuje LP </a:t>
            </a:r>
            <a:r>
              <a:rPr lang="cs-CZ" sz="3100" dirty="0" err="1">
                <a:solidFill>
                  <a:srgbClr val="2D3291"/>
                </a:solidFill>
              </a:rPr>
              <a:t>MAHa</a:t>
            </a:r>
            <a:r>
              <a:rPr lang="cs-CZ" sz="3100" dirty="0">
                <a:solidFill>
                  <a:srgbClr val="2D3291"/>
                </a:solidFill>
              </a:rPr>
              <a:t> (důvody jsou různé, např. časopis není monitorovaný, je nesprávně nastaven rozhodovací postup pro vyžádání plného znění článku nebo lidská chyba)</a:t>
            </a: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není nastaven proces pro paralelní zasílání literárních článků v </a:t>
            </a:r>
            <a:r>
              <a:rPr lang="cs-CZ" sz="3100" dirty="0" err="1">
                <a:solidFill>
                  <a:srgbClr val="2D3291"/>
                </a:solidFill>
              </a:rPr>
              <a:t>pdf</a:t>
            </a:r>
            <a:r>
              <a:rPr lang="cs-CZ" sz="3100" dirty="0">
                <a:solidFill>
                  <a:srgbClr val="2D3291"/>
                </a:solidFill>
              </a:rPr>
              <a:t> emailem v případě hlášení z literatury (PHV-4</a:t>
            </a:r>
            <a:r>
              <a:rPr lang="cs-CZ" sz="3100" dirty="0" smtClean="0">
                <a:solidFill>
                  <a:srgbClr val="2D3291"/>
                </a:solidFill>
              </a:rPr>
              <a:t>)</a:t>
            </a:r>
          </a:p>
          <a:p>
            <a:pPr lvl="1">
              <a:defRPr/>
            </a:pPr>
            <a:r>
              <a:rPr lang="cs-CZ" sz="3100" dirty="0" smtClean="0">
                <a:solidFill>
                  <a:srgbClr val="2D3291"/>
                </a:solidFill>
              </a:rPr>
              <a:t>v souvislosti s MLM - není </a:t>
            </a:r>
            <a:r>
              <a:rPr lang="cs-CZ" sz="3100" dirty="0">
                <a:solidFill>
                  <a:srgbClr val="2D3291"/>
                </a:solidFill>
              </a:rPr>
              <a:t>nastaven proces pro sledování webových stránek </a:t>
            </a:r>
            <a:r>
              <a:rPr lang="cs-CZ" sz="3100" dirty="0" err="1">
                <a:solidFill>
                  <a:srgbClr val="2D3291"/>
                </a:solidFill>
              </a:rPr>
              <a:t>EudraVigilance</a:t>
            </a:r>
            <a:r>
              <a:rPr lang="cs-CZ" sz="3100" dirty="0">
                <a:solidFill>
                  <a:srgbClr val="2D3291"/>
                </a:solidFill>
              </a:rPr>
              <a:t> a pro stahování zachycených případů</a:t>
            </a:r>
          </a:p>
          <a:p>
            <a:pPr lvl="1">
              <a:defRPr/>
            </a:pP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473765"/>
      </p:ext>
    </p:extLst>
  </p:cSld>
  <p:clrMapOvr>
    <a:masterClrMapping/>
  </p:clrMapOvr>
  <p:transition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zpracování </a:t>
            </a:r>
            <a:r>
              <a:rPr lang="cs-CZ" dirty="0" err="1"/>
              <a:t>ISCRs</a:t>
            </a:r>
            <a:r>
              <a:rPr lang="cs-CZ" dirty="0"/>
              <a:t>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nízká kvalita zpracování hlášení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nesprávně tvořeno světově unikátní číslo hlášení (v případě FU je k číslu hlášení přidáno FU1, nebo jsou použity znaky, např. „/“, které nejsou vhodné)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informace nejsou zadané ve strukturovaných polích (reakce, anamnéza pacienta, provedené testy, jednotky testů)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účinné látky nebo skupiny LP je systematicky zadáván do pole pro název LP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 hlášení ze studií/programů není uveden název LP nebo indikace pro podání přípravku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anamnéza pacienta je kódovaná mezi reakce</a:t>
            </a:r>
          </a:p>
        </p:txBody>
      </p:sp>
    </p:spTree>
    <p:extLst>
      <p:ext uri="{BB962C8B-B14F-4D97-AF65-F5344CB8AC3E}">
        <p14:creationId xmlns:p14="http://schemas.microsoft.com/office/powerpoint/2010/main" val="3414376343"/>
      </p:ext>
    </p:extLst>
  </p:cSld>
  <p:clrMapOvr>
    <a:masterClrMapping/>
  </p:clrMapOvr>
  <p:transition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zpracování </a:t>
            </a:r>
            <a:r>
              <a:rPr lang="cs-CZ" dirty="0" err="1"/>
              <a:t>ISCRs</a:t>
            </a:r>
            <a:r>
              <a:rPr lang="cs-CZ" dirty="0"/>
              <a:t>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nesprávně určený Case Report Type (hlášení spontánní vs. ze studie ostatní, často v případě hlášení z klinických studií, kde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inspektovaný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MAH není sponzor)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hlášení ze studií bez vyhodnocené kauzality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jsou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hlášeny případy z klinických intervenčních studií, které nesplňují definici pro SUSAR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systematicky je zaškrtnuto pole „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medically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confirmed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 u hlášení od zdravotnických pracovníků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iniciály pacienta s diakritikou nejsou správně převedeny v databázi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MAHa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415788"/>
      </p:ext>
    </p:extLst>
  </p:cSld>
  <p:clrMapOvr>
    <a:masterClrMapping/>
  </p:clrMapOvr>
  <p:transition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plány pro řízení rizik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RMP nejsou vypracované, přestože přípravek má edukační materiály nebo je prováděna bezpečnostní studie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RMP nejsou aktualizované (např. implementace nových informací do SPC/PIL, ukončená PASS, edukační materiály)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RMM (edukační materiály, případně informační dopis pro zdravotnické pracovníky)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evidence, zda byly distribuovány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odd. </a:t>
            </a:r>
            <a:r>
              <a:rPr kumimoji="0" lang="cs-CZ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farmakovigilance</a:t>
            </a: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SÚKL nebylo informováno o informování zdravotnických pracovníků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velikost tzv. černého trojúhelníku</a:t>
            </a:r>
          </a:p>
        </p:txBody>
      </p:sp>
    </p:spTree>
    <p:extLst>
      <p:ext uri="{BB962C8B-B14F-4D97-AF65-F5344CB8AC3E}">
        <p14:creationId xmlns:p14="http://schemas.microsoft.com/office/powerpoint/2010/main" val="686602016"/>
      </p:ext>
    </p:extLst>
  </p:cSld>
  <p:clrMapOvr>
    <a:masterClrMapping/>
  </p:clrMapOvr>
  <p:transition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PSUR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kvalita PSUR (např. nejsou zmíněny všechny FV signály, které byly za dané období posuzovány, nejsou uvedena opatření z bezpečnostních důvodů, která byla v daném období provedena, nejsou uvedeny změny, které byly provedené v textech, nejsou uvedeny chybějící informace, potenciální rizika)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předkládání PSUR jsou zjištěny nedostatky pouze výjimečně</a:t>
            </a:r>
          </a:p>
        </p:txBody>
      </p:sp>
    </p:spTree>
    <p:extLst>
      <p:ext uri="{BB962C8B-B14F-4D97-AF65-F5344CB8AC3E}">
        <p14:creationId xmlns:p14="http://schemas.microsoft.com/office/powerpoint/2010/main" val="3900082297"/>
      </p:ext>
    </p:extLst>
  </p:cSld>
  <p:clrMapOvr>
    <a:masterClrMapping/>
  </p:clrMapOvr>
  <p:transition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v oblasti výkonnosti FV </a:t>
            </a:r>
            <a:r>
              <a:rPr lang="cs-CZ" dirty="0" smtClean="0"/>
              <a:t>systému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763815"/>
            <a:ext cx="7983444" cy="463551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popisu ukazatelů výkonnosti FV systému není vysvětleno, co je cíl (např. 98% včas předložených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ICSRs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), nejsou popsány monitorovací metody (např. jakým způsobem se provádí kontrola kvality zpracování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ICSRs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přehledy ukazatelů výkonnosti uvedené v příloze PSMF nejsou uvedeny přehledně (přílohy obsahují např. čtvrtletní reporty jednotlivých filiálek, nebo velmi podrobné přehledy za měsíc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uveden přehled plnění ukazatelů za posledních 12 měsíců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že</a:t>
            </a:r>
            <a:endParaRPr lang="cs-CZ" dirty="0">
              <a:solidFill>
                <a:srgbClr val="2D3291"/>
              </a:solidFill>
              <a:latin typeface="Calibri"/>
            </a:endParaRPr>
          </a:p>
          <a:p>
            <a:r>
              <a:rPr lang="cs-CZ" dirty="0" smtClean="0">
                <a:solidFill>
                  <a:srgbClr val="2D3291"/>
                </a:solidFill>
              </a:rPr>
              <a:t>Se neprovádí nebo </a:t>
            </a:r>
            <a:r>
              <a:rPr lang="cs-CZ" dirty="0">
                <a:solidFill>
                  <a:srgbClr val="2D3291"/>
                </a:solidFill>
              </a:rPr>
              <a:t>je nedostatečná kontrola kvality zpracování hlášení podezření na </a:t>
            </a:r>
            <a:r>
              <a:rPr lang="cs-CZ" dirty="0" smtClean="0">
                <a:solidFill>
                  <a:srgbClr val="2D3291"/>
                </a:solidFill>
              </a:rPr>
              <a:t>NÚ</a:t>
            </a: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18486"/>
      </p:ext>
    </p:extLst>
  </p:cSld>
  <p:clrMapOvr>
    <a:masterClrMapping/>
  </p:clrMapOvr>
  <p:transition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63395" y="901932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v oblasti systémů kvality - </a:t>
            </a:r>
            <a:r>
              <a:rPr lang="cs-CZ" dirty="0">
                <a:solidFill>
                  <a:schemeClr val="accent4"/>
                </a:solidFill>
              </a:rPr>
              <a:t>v PSMF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628800"/>
            <a:ext cx="7983444" cy="459050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7600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sz="7600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76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chybí </a:t>
            </a:r>
            <a:r>
              <a:rPr kumimoji="0" lang="cs-CZ" sz="7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nebo není dostatečný popis plánování </a:t>
            </a: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auditů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seznamy </a:t>
            </a:r>
            <a:r>
              <a:rPr kumimoji="0" lang="cs-CZ" sz="7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provedených auditů neobsahují informace o zjištěných nedostatcích, není uvedeno, do kdy budou splněna nápravná opatření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7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plány auditů nezahrnují audity smluvních </a:t>
            </a: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partnerů</a:t>
            </a:r>
          </a:p>
          <a:p>
            <a:pPr marL="0" indent="0">
              <a:buNone/>
            </a:pPr>
            <a:r>
              <a:rPr lang="cs-CZ" sz="7600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sz="7600" dirty="0">
              <a:solidFill>
                <a:srgbClr val="2D3291"/>
              </a:solidFill>
            </a:endParaRP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není vedena nebo není dostatečná evidence (např. zastupování QPPV/lokální kontaktní osoby pro FV, školení, monitorování literatury)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nejsou školeni smluvní partneři (např. lékaři zodpovídající dotazy, nominované lokální kvalifikované osoby pro FV)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nejsou prováděny </a:t>
            </a:r>
            <a:r>
              <a:rPr lang="cs-CZ" sz="7600" dirty="0" smtClean="0">
                <a:solidFill>
                  <a:srgbClr val="2D3291"/>
                </a:solidFill>
              </a:rPr>
              <a:t>audity /nejsou </a:t>
            </a:r>
            <a:r>
              <a:rPr lang="cs-CZ" sz="7600" dirty="0">
                <a:solidFill>
                  <a:srgbClr val="2D3291"/>
                </a:solidFill>
              </a:rPr>
              <a:t>prováděny audity lokálních smluvních partnerů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audity provádí osoba, která je součástí FV systému společnosti (tzn. účastní se některých FV činností)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příliš dlouhá doba mezi auditem a finální zprávou z auditu (např. finální zpráva z auditu je datovaná rok po provedení auditu), následně nápravná opatření nejsou provedena třeba i rok a půl po provedeném auditu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zjištění z auditu nejsou klasifikována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9137346"/>
      </p:ext>
    </p:extLst>
  </p:cSld>
  <p:clrMapOvr>
    <a:masterClrMapping/>
  </p:clrMapOvr>
  <p:transition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692601"/>
          </a:xfrm>
        </p:spPr>
        <p:txBody>
          <a:bodyPr>
            <a:normAutofit/>
          </a:bodyPr>
          <a:lstStyle/>
          <a:p>
            <a:r>
              <a:rPr lang="cs-CZ" dirty="0"/>
              <a:t>Nálezy obecné - </a:t>
            </a:r>
            <a:r>
              <a:rPr lang="cs-CZ" dirty="0">
                <a:solidFill>
                  <a:schemeClr val="accent4"/>
                </a:solidFill>
              </a:rPr>
              <a:t>v PSMF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1763815"/>
            <a:ext cx="8055894" cy="459050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PSMF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aktuální (např. seznam LP)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část hlavní části PSMF nebo některé přílohy nejsou v angličtině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seznamy v přílohách nemají požadovaný obsah (např. seznam LP neobsahuje obchodní název, registrační číslo, členský stát EU, ve kterém je LP registrovaný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místo seznamu přípravků je uveden odkaz na interní databázi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logbook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chybí nebo není dostatečně podrobný (nejsou popsány provedené změny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dirty="0">
              <a:solidFill>
                <a:srgbClr val="2D3291"/>
              </a:solidFill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nedostatečný dohled QPPV nad FV systémem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nejsou udržovány aktuální texty doprovázející přípravek (SPC, PIL)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3128579"/>
      </p:ext>
    </p:extLst>
  </p:cSld>
  <p:clrMapOvr>
    <a:masterClrMapping/>
  </p:clrMapOvr>
  <p:transition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</a:t>
            </a:r>
            <a:r>
              <a:rPr lang="cs-CZ" dirty="0" smtClean="0"/>
              <a:t>týkající se Art.57 databáze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2033846"/>
            <a:ext cx="8055894" cy="4185464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nejsou všechny LP zadány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 převodu registrace není v Art.57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db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uveden aktuální držitel rozhodnutí o registraci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identifikační čísla PSMF – MFL čísla – chybně uvedena nebo více MFL čísel pro jeden FV systém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uveden název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MAHa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nebo všechny kontaktní údaje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QPPV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070258"/>
      </p:ext>
    </p:extLst>
  </p:cSld>
  <p:clrMapOvr>
    <a:masterClrMapping/>
  </p:clrMapOvr>
  <p:transition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Přestupky, správní delikty, sankce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399561382"/>
      </p:ext>
    </p:extLst>
  </p:cSld>
  <p:clrMapOvr>
    <a:masterClrMapping/>
  </p:clrMapOvr>
  <p:transition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Vysvětlení pojmů – správní delikt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1763816"/>
            <a:ext cx="8055894" cy="4455494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„Správní </a:t>
            </a:r>
            <a:r>
              <a:rPr kumimoji="0" lang="cs-CZ" sz="26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delikt je společné označení pro veřejnoprávní delikty, které projednávají správní úřady, tzn. přestupky, jichž se mohou dopustit pouze fysické osoby, a tzv. jiné správní delikty právnických osob a podnikajících fysických 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osob.“ 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Iuridictum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Encyklopedie o právu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]</a:t>
            </a:r>
            <a:endParaRPr kumimoji="0" lang="cs-CZ" sz="22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„Správní </a:t>
            </a:r>
            <a:r>
              <a:rPr kumimoji="0" lang="cs-CZ" sz="26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delikt je protiprávní jednání, jehož znaky jsou stanoveny zákonem, za které ukládá správní orgán zákonem stanovenou sankci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.“</a:t>
            </a:r>
            <a:endParaRPr kumimoji="0" lang="cs-CZ" sz="2600" b="0" i="1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„Správní </a:t>
            </a:r>
            <a:r>
              <a:rPr kumimoji="0" lang="cs-CZ" sz="26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delikty jsou jak přestupky, tak jiné správní delikty právnických osob, resp. fyzických osob podnikajících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.“ 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zdroj: webové stránky Úřadu pro ochranu osobních údajů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]</a:t>
            </a:r>
            <a:endParaRPr kumimoji="0" lang="cs-CZ" sz="22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146307"/>
      </p:ext>
    </p:extLst>
  </p:cSld>
  <p:clrMapOvr>
    <a:masterClrMapping/>
  </p:clrMapOvr>
  <p:transition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Vysvětlení pojmů - přestupek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1943835"/>
            <a:ext cx="8055893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„Přestupkem </a:t>
            </a:r>
            <a:r>
              <a:rPr kumimoji="0" lang="cs-CZ" sz="28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 zaviněné jednání, které porušuje nebo ohrožuje zájem společnosti a je za přestupek výslovně označeno v tomto nebo jiném 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zákoně…“ 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§2 odst. 1 zákona č. 200/1990 Sb. 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 přestupcích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]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může se ho dopustit pouze fyzická osoba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4949283"/>
      </p:ext>
    </p:extLst>
  </p:cSld>
  <p:clrMapOvr>
    <a:masterClrMapping/>
  </p:clrMapOvr>
  <p:transition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Vysvětlení pojmů – sankce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213864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21550" y="1898830"/>
            <a:ext cx="8229600" cy="3600000"/>
          </a:xfrm>
        </p:spPr>
        <p:txBody>
          <a:bodyPr/>
          <a:lstStyle/>
          <a:p>
            <a:r>
              <a:rPr lang="cs-CZ" i="1" dirty="0" smtClean="0"/>
              <a:t>„</a:t>
            </a:r>
            <a:r>
              <a:rPr lang="en-US" i="1" dirty="0" err="1" smtClean="0"/>
              <a:t>Trest</a:t>
            </a:r>
            <a:r>
              <a:rPr lang="en-US" i="1" dirty="0" smtClean="0"/>
              <a:t> </a:t>
            </a:r>
            <a:r>
              <a:rPr lang="en-US" i="1" dirty="0" err="1" smtClean="0"/>
              <a:t>nebo</a:t>
            </a:r>
            <a:r>
              <a:rPr lang="en-US" i="1" dirty="0" smtClean="0"/>
              <a:t> </a:t>
            </a:r>
            <a:r>
              <a:rPr lang="en-US" i="1" dirty="0" err="1" smtClean="0"/>
              <a:t>tak</a:t>
            </a:r>
            <a:r>
              <a:rPr lang="cs-CZ" i="1" dirty="0" smtClean="0"/>
              <a:t>é sankce je uvalení </a:t>
            </a:r>
            <a:r>
              <a:rPr lang="cs-CZ" i="1" dirty="0"/>
              <a:t>nějakého omezení, újmy, ztráty nebo bolesti, jímž oprávněná osoba vymáhá dodržování mravních, společenských nebo právních pravidel daného </a:t>
            </a:r>
            <a:r>
              <a:rPr lang="cs-CZ" i="1" dirty="0" smtClean="0"/>
              <a:t>společenství.“ </a:t>
            </a:r>
          </a:p>
          <a:p>
            <a:pPr marL="400050" lvl="1" indent="0">
              <a:buNone/>
            </a:pPr>
            <a:r>
              <a:rPr lang="en-US" sz="2000" dirty="0"/>
              <a:t>[</a:t>
            </a:r>
            <a:r>
              <a:rPr lang="cs-CZ" sz="2000" dirty="0" smtClean="0"/>
              <a:t>wikipedie</a:t>
            </a:r>
            <a:r>
              <a:rPr lang="en-US" sz="2000" dirty="0" smtClean="0"/>
              <a:t>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35175519"/>
      </p:ext>
    </p:extLst>
  </p:cSld>
  <p:clrMapOvr>
    <a:masterClrMapping/>
  </p:clrMapOvr>
  <p:transition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Co se uvádí v Zákonu č. 378/2007 Sb. o léčivech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213864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21550" y="1898830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DÍL 2 Správní delikty (relevantní k FV)</a:t>
            </a:r>
          </a:p>
          <a:p>
            <a:pPr marL="0" indent="0">
              <a:buNone/>
            </a:pPr>
            <a:endParaRPr lang="cs-CZ" sz="400" dirty="0" smtClean="0"/>
          </a:p>
          <a:p>
            <a:pPr marL="0" indent="0">
              <a:buNone/>
            </a:pPr>
            <a:r>
              <a:rPr lang="cs-CZ" sz="2400" dirty="0" smtClean="0"/>
              <a:t>§ 105 odst. 5 písmena a, b, d, e, f, h, i, t, u, v, w, x </a:t>
            </a:r>
          </a:p>
          <a:p>
            <a:pPr marL="0" indent="0">
              <a:buNone/>
            </a:pPr>
            <a:r>
              <a:rPr lang="cs-CZ" sz="2400" dirty="0" smtClean="0"/>
              <a:t>§ 107 odst. 1 písmena c, d, e (stanovuje max. výši pokuty, pro FV 2, 5 a 20 mil. Kč)</a:t>
            </a: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2400" dirty="0"/>
              <a:t>§ </a:t>
            </a:r>
            <a:r>
              <a:rPr lang="cs-CZ" sz="2400" dirty="0" smtClean="0"/>
              <a:t>108 odst. 7 písmena a, b (zdravotnický pracovník)</a:t>
            </a:r>
          </a:p>
          <a:p>
            <a:pPr marL="0" indent="0">
              <a:buNone/>
            </a:pPr>
            <a:r>
              <a:rPr lang="cs-CZ" sz="2400" dirty="0" smtClean="0"/>
              <a:t>§ 108 odst. 8 písmeno b (pokuta max. 300 000 Kč)</a:t>
            </a:r>
            <a:endParaRPr lang="cs-CZ" sz="2400" dirty="0"/>
          </a:p>
          <a:p>
            <a:pPr marL="0" indent="0">
              <a:buNone/>
            </a:pPr>
            <a:endParaRPr lang="cs-CZ" sz="1600" dirty="0" smtClean="0"/>
          </a:p>
          <a:p>
            <a:pPr marL="400050" indent="-400050">
              <a:buAutoNum type="romanLcParenR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625208284"/>
      </p:ext>
    </p:extLst>
  </p:cSld>
  <p:clrMapOvr>
    <a:masterClrMapping/>
  </p:clrMapOvr>
  <p:transition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Co se uvádí v Zákonu č. 378/2007 Sb. o léčivech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213864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21550" y="1898830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DÍL 2 Správní delikty (obecně) </a:t>
            </a:r>
            <a:r>
              <a:rPr lang="cs-CZ" sz="3200" dirty="0"/>
              <a:t>§ </a:t>
            </a:r>
            <a:r>
              <a:rPr lang="cs-CZ" sz="3200" dirty="0" smtClean="0"/>
              <a:t>109</a:t>
            </a:r>
          </a:p>
          <a:p>
            <a:pPr marL="0" indent="0">
              <a:buNone/>
            </a:pPr>
            <a:endParaRPr lang="cs-CZ" sz="400" dirty="0"/>
          </a:p>
          <a:p>
            <a:r>
              <a:rPr lang="cs-CZ" sz="2600" dirty="0" smtClean="0"/>
              <a:t>při vyměřování pokuty se zváží závažnost správního deliktu i následky</a:t>
            </a:r>
          </a:p>
          <a:p>
            <a:r>
              <a:rPr lang="cs-CZ" sz="2600" dirty="0" smtClean="0"/>
              <a:t>správní orgán (SÚKL) musí zahájit řízení  do 2 let od doby, kdy se o správním deliktu dozvěděl, nejpozději do 5 let ode dne, kdy byl spáchán</a:t>
            </a:r>
          </a:p>
          <a:p>
            <a:r>
              <a:rPr lang="cs-CZ" sz="2600" dirty="0" smtClean="0"/>
              <a:t>příjem z pokut - příjem státního rozpočtu</a:t>
            </a:r>
            <a:endParaRPr lang="cs-CZ" sz="3200" dirty="0" smtClean="0"/>
          </a:p>
          <a:p>
            <a:pPr marL="400050" indent="-400050">
              <a:buAutoNum type="romanLcParenR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81014762"/>
      </p:ext>
    </p:extLst>
  </p:cSld>
  <p:clrMapOvr>
    <a:masterClrMapping/>
  </p:clrMapOvr>
  <p:transition>
    <p:fad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1961</TotalTime>
  <Words>4974</Words>
  <Application>Microsoft Office PowerPoint</Application>
  <PresentationFormat>Předvádění na obrazovce (4:3)</PresentationFormat>
  <Paragraphs>1037</Paragraphs>
  <Slides>64</Slides>
  <Notes>56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64</vt:i4>
      </vt:variant>
    </vt:vector>
  </HeadingPairs>
  <TitlesOfParts>
    <vt:vector size="67" baseType="lpstr">
      <vt:lpstr>1_Motiv sady Office</vt:lpstr>
      <vt:lpstr>2_Motiv sady Office</vt:lpstr>
      <vt:lpstr>Motiv sady Office</vt:lpstr>
      <vt:lpstr>farmakovigilanční inspekce</vt:lpstr>
      <vt:lpstr>Typy farmakovigilančních inspekcí</vt:lpstr>
      <vt:lpstr>Typy farmakovigilančních inspekcí - obecně</vt:lpstr>
      <vt:lpstr>Typy farmakovigilančních inspekcí</vt:lpstr>
      <vt:lpstr>Typy farmakovigilančních inspekcí</vt:lpstr>
      <vt:lpstr>Důvody pro cílenou farmakovigilanční inspekci</vt:lpstr>
      <vt:lpstr>Typy farmakovigilančních inspekcí</vt:lpstr>
      <vt:lpstr>Inspekce v místě PSMF/QPPV</vt:lpstr>
      <vt:lpstr>Inspekce ve filiálce/lokálním zastoupení</vt:lpstr>
      <vt:lpstr>Inspekce u partnera, který provádí FV činnosti</vt:lpstr>
      <vt:lpstr>Farmakovigilanční inspekce</vt:lpstr>
      <vt:lpstr>Farmakovigilanční inspekce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Průběh farmakovigilanční inspekce - legislativa</vt:lpstr>
      <vt:lpstr>Průběh farmakovigilanční inspekce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z pohledu inspektora SÚKL</vt:lpstr>
      <vt:lpstr>Průběh farmakovigilanční inspekce v praxi</vt:lpstr>
      <vt:lpstr>Zahájení inspekce</vt:lpstr>
      <vt:lpstr>Vyžádaná dokumentace</vt:lpstr>
      <vt:lpstr>Rozsah inspekce</vt:lpstr>
      <vt:lpstr>Rozsah inspekce</vt:lpstr>
      <vt:lpstr>Průběh vlastní inspekce na místě – co připravit</vt:lpstr>
      <vt:lpstr>Průběh vlastní inspekce na místě – doba trvání</vt:lpstr>
      <vt:lpstr>Průběh vlastní inspekce na místě - scénář</vt:lpstr>
      <vt:lpstr>Ukončení inspekce, příprava protokolu</vt:lpstr>
      <vt:lpstr>Námitky, CAPA</vt:lpstr>
      <vt:lpstr>Co následuje po inspekci</vt:lpstr>
      <vt:lpstr>Nejčastější nedostatky zjištěné při inspekci</vt:lpstr>
      <vt:lpstr>Klasifikace nedostatků</vt:lpstr>
      <vt:lpstr>Nálezy v oblasti QPPV/lokální kontaktní osoby pro FV</vt:lpstr>
      <vt:lpstr>Nálezy v oblasti organizační struktury</vt:lpstr>
      <vt:lpstr>Nálezy v oblasti zdrojů bezpečnostních informací</vt:lpstr>
      <vt:lpstr>Nálezy v oblasti počítačových systémů a databází</vt:lpstr>
      <vt:lpstr>Nálezy v oblasti farmakovigilančních procesů</vt:lpstr>
      <vt:lpstr>Nálezy v oblasti farmakovigilančních procesů – zpracování ISCRs – zjištěné kontrolou</vt:lpstr>
      <vt:lpstr>Nálezy v oblasti farmakovigilančních procesů – zpracování ISCRs – zjištěné kontrolou</vt:lpstr>
      <vt:lpstr>Nálezy v oblasti farmakovigilančních procesů – zpracování ISCRs – zjištěné kontrolou</vt:lpstr>
      <vt:lpstr>Nálezy v oblasti farmakovigilančních procesů – plány pro řízení rizik – zjištěné kontrolou</vt:lpstr>
      <vt:lpstr>Nálezy v oblasti farmakovigilančních procesů – PSUR – zjištěné kontrolou</vt:lpstr>
      <vt:lpstr>Nálezy v oblasti výkonnosti FV systému</vt:lpstr>
      <vt:lpstr>Nálezy v oblasti systémů kvality - v PSMF</vt:lpstr>
      <vt:lpstr>Nálezy obecné - v PSMF</vt:lpstr>
      <vt:lpstr>Nálezy týkající se Art.57 databáze</vt:lpstr>
      <vt:lpstr>Přestupky, správní delikty, sankce</vt:lpstr>
      <vt:lpstr>Vysvětlení pojmů – správní delikt</vt:lpstr>
      <vt:lpstr>Vysvětlení pojmů - přestupek</vt:lpstr>
      <vt:lpstr>Vysvětlení pojmů – sankce</vt:lpstr>
      <vt:lpstr>Co se uvádí v Zákonu č. 378/2007 Sb. o léčivech</vt:lpstr>
      <vt:lpstr>Co se uvádí v Zákonu č. 378/2007 Sb. o léčivech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107</cp:revision>
  <dcterms:created xsi:type="dcterms:W3CDTF">2012-11-07T12:54:42Z</dcterms:created>
  <dcterms:modified xsi:type="dcterms:W3CDTF">2017-01-17T08:48:52Z</dcterms:modified>
</cp:coreProperties>
</file>