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0"/>
  </p:notesMasterIdLst>
  <p:handoutMasterIdLst>
    <p:handoutMasterId r:id="rId21"/>
  </p:handoutMasterIdLst>
  <p:sldIdLst>
    <p:sldId id="257" r:id="rId4"/>
    <p:sldId id="304" r:id="rId5"/>
    <p:sldId id="321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8" r:id="rId17"/>
    <p:sldId id="319" r:id="rId18"/>
    <p:sldId id="25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75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15" autoAdjust="0"/>
    <p:restoredTop sz="94660"/>
  </p:normalViewPr>
  <p:slideViewPr>
    <p:cSldViewPr>
      <p:cViewPr varScale="1">
        <p:scale>
          <a:sx n="100" d="100"/>
          <a:sy n="100" d="100"/>
        </p:scale>
        <p:origin x="-8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5829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5034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DC79014-B682-4FB4-8A93-FB8553960AFB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0750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Uvést ústně, kde může být uložen PSMF – v místě QPPV nebo kde se provádějí hlavní </a:t>
            </a:r>
            <a:r>
              <a:rPr lang="cs-CZ" dirty="0" err="1"/>
              <a:t>fv</a:t>
            </a:r>
            <a:r>
              <a:rPr lang="cs-CZ" dirty="0"/>
              <a:t> činnosti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05FDC95-6BCD-4629-A813-C27955F30746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989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nejen</a:t>
            </a:r>
            <a:r>
              <a:rPr lang="cs-CZ" baseline="0" dirty="0"/>
              <a:t> v rámci EU, </a:t>
            </a:r>
            <a:r>
              <a:rPr lang="cs-CZ" baseline="0" dirty="0" err="1"/>
              <a:t>ema</a:t>
            </a:r>
            <a:r>
              <a:rPr lang="cs-CZ" baseline="0" dirty="0"/>
              <a:t> má smlouvu např. s FDA, </a:t>
            </a:r>
            <a:r>
              <a:rPr lang="cs-CZ" baseline="0" dirty="0" err="1"/>
              <a:t>Canada</a:t>
            </a:r>
            <a:r>
              <a:rPr lang="cs-CZ" baseline="0" dirty="0"/>
              <a:t> </a:t>
            </a:r>
            <a:r>
              <a:rPr lang="cs-CZ" baseline="0" dirty="0" err="1"/>
              <a:t>Health</a:t>
            </a:r>
            <a:r>
              <a:rPr lang="cs-CZ" baseline="0" dirty="0"/>
              <a:t>, </a:t>
            </a:r>
            <a:r>
              <a:rPr lang="cs-CZ" baseline="0" dirty="0" err="1"/>
              <a:t>švýcarskem</a:t>
            </a:r>
            <a:r>
              <a:rPr lang="cs-CZ" baseline="0" dirty="0"/>
              <a:t> – je možné sdílet </a:t>
            </a:r>
            <a:r>
              <a:rPr lang="cs-CZ" baseline="0" dirty="0" err="1"/>
              <a:t>info</a:t>
            </a:r>
            <a:r>
              <a:rPr lang="cs-CZ" baseline="0" dirty="0"/>
              <a:t> i s nimi, 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05FDC95-6BCD-4629-A813-C27955F30746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21549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05FDC95-6BCD-4629-A813-C27955F30746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1791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05FDC95-6BCD-4629-A813-C27955F30746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599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26685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4582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028825"/>
      </p:ext>
    </p:extLst>
  </p:cSld>
  <p:clrMapOvr>
    <a:masterClrMapping/>
  </p:clrMapOvr>
  <p:transition>
    <p:fade/>
  </p:transition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8032801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562654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8777673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232672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51415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4115724"/>
      </p:ext>
    </p:extLst>
  </p:cSld>
  <p:clrMapOvr>
    <a:masterClrMapping/>
  </p:clrMapOvr>
  <p:transition>
    <p:fade/>
  </p:transition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3832282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899518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3810004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43704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6.1.2017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6.1.2017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17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147415" cy="1440000"/>
          </a:xfrm>
        </p:spPr>
        <p:txBody>
          <a:bodyPr>
            <a:normAutofit fontScale="90000"/>
          </a:bodyPr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Zuzana </a:t>
            </a:r>
            <a:r>
              <a:rPr lang="cs-CZ" sz="2000" dirty="0">
                <a:solidFill>
                  <a:schemeClr val="bg1"/>
                </a:solidFill>
              </a:rPr>
              <a:t>Chomátová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FARMAKOVIGILANČNÍ SYSTÉM a QPPV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815" y="992350"/>
            <a:ext cx="8229600" cy="1143000"/>
          </a:xfrm>
        </p:spPr>
        <p:txBody>
          <a:bodyPr/>
          <a:lstStyle/>
          <a:p>
            <a:r>
              <a:rPr lang="cs-CZ" dirty="0"/>
              <a:t>Evropská aktuální legislativa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594000" y="2021342"/>
            <a:ext cx="8229600" cy="43204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/>
              <a:t>Prováděcí nařízení Komise (EU) č. 520/2012</a:t>
            </a:r>
          </a:p>
          <a:p>
            <a:pPr lvl="1">
              <a:defRPr/>
            </a:pPr>
            <a:r>
              <a:rPr lang="cs-CZ" dirty="0"/>
              <a:t>Oddíl 2 Minimální požadavky na systémy kvality při výkonu farmakovigilančních činností  ze strany držitelů rozhodnutí o registraci, čl. 13(1,2) </a:t>
            </a:r>
          </a:p>
          <a:p>
            <a:pPr marL="0" indent="0">
              <a:buNone/>
            </a:pPr>
            <a:endParaRPr lang="cs-CZ" sz="1800" i="1" dirty="0"/>
          </a:p>
          <a:p>
            <a:pPr marL="0" indent="0" algn="just">
              <a:buNone/>
            </a:pPr>
            <a:r>
              <a:rPr lang="cs-CZ" sz="2400" i="1" dirty="0"/>
              <a:t>Audity založené na analýze rizika systému kvality musí být prováděny v pravidelných časových intervalech… Uvedené audity provádějí jednotlivci, kteří se nijak nepodílejí na záležitostech a procesech, jež jsou předmětem auditu, ani za ně nenesou odpovědnost.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1459270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815" y="992350"/>
            <a:ext cx="8229600" cy="1143000"/>
          </a:xfrm>
        </p:spPr>
        <p:txBody>
          <a:bodyPr/>
          <a:lstStyle/>
          <a:p>
            <a:r>
              <a:rPr lang="cs-CZ" dirty="0"/>
              <a:t>Evropská aktuální legislativa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3026" y="1943834"/>
            <a:ext cx="8229600" cy="4412515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cs-CZ" dirty="0"/>
              <a:t>Směrnice Evropského parlamentu a Rady 2001/83/ES</a:t>
            </a:r>
          </a:p>
          <a:p>
            <a:pPr lvl="1">
              <a:defRPr/>
            </a:pPr>
            <a:r>
              <a:rPr lang="cs-CZ" dirty="0"/>
              <a:t>čl. 104, odst. 2</a:t>
            </a:r>
          </a:p>
          <a:p>
            <a:pPr marL="457200" lvl="1" indent="0" algn="just">
              <a:buNone/>
              <a:defRPr/>
            </a:pPr>
            <a:r>
              <a:rPr lang="cs-CZ" i="1" dirty="0"/>
              <a:t>Držitel rozhodnutí o registraci provádí pravidelný audit svého </a:t>
            </a:r>
            <a:r>
              <a:rPr lang="cs-CZ" i="1" dirty="0" err="1"/>
              <a:t>farmakovigilančního</a:t>
            </a:r>
            <a:r>
              <a:rPr lang="cs-CZ" i="1" dirty="0"/>
              <a:t> systému. </a:t>
            </a:r>
            <a:endParaRPr lang="cs-CZ" dirty="0" smtClean="0"/>
          </a:p>
          <a:p>
            <a:pPr lvl="1">
              <a:defRPr/>
            </a:pPr>
            <a:r>
              <a:rPr lang="cs-CZ" dirty="0" smtClean="0"/>
              <a:t>čl</a:t>
            </a:r>
            <a:r>
              <a:rPr lang="cs-CZ" dirty="0"/>
              <a:t>. 111, odst. 1</a:t>
            </a:r>
          </a:p>
          <a:p>
            <a:pPr marL="457200" lvl="1" indent="0" algn="just">
              <a:buNone/>
              <a:defRPr/>
            </a:pPr>
            <a:r>
              <a:rPr lang="cs-CZ" i="1" dirty="0"/>
              <a:t>Příslušný orgán dotčeného členského státu ve spolupráci s agenturou zajistí, aby byly dodržovány právní požadavky na léčivé přípravky, a to inspekcemi, v případě potřeby i neohlášenými…</a:t>
            </a:r>
          </a:p>
          <a:p>
            <a:pPr lvl="1">
              <a:defRPr/>
            </a:pPr>
            <a:r>
              <a:rPr lang="cs-CZ" dirty="0"/>
              <a:t>čl. 111, odst. 1d</a:t>
            </a:r>
          </a:p>
          <a:p>
            <a:pPr marL="457200" lvl="1" indent="0" algn="just">
              <a:buNone/>
              <a:defRPr/>
            </a:pPr>
            <a:r>
              <a:rPr lang="cs-CZ" i="1" dirty="0"/>
              <a:t>Inspekce mohou být rovněž prováděny u držitelů rozhodnutí o registraci a u zprostředkovatelů léčivých přípravků.</a:t>
            </a:r>
          </a:p>
          <a:p>
            <a:pPr marL="457200" lvl="1" indent="0" algn="just">
              <a:buNone/>
              <a:defRPr/>
            </a:pPr>
            <a:endParaRPr lang="cs-CZ" dirty="0"/>
          </a:p>
          <a:p>
            <a:pPr marL="457200" lvl="1" indent="0">
              <a:buNone/>
              <a:defRPr/>
            </a:pPr>
            <a:endParaRPr lang="cs-CZ" dirty="0"/>
          </a:p>
          <a:p>
            <a:pPr lvl="1">
              <a:defRPr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4622295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815" y="992350"/>
            <a:ext cx="8229600" cy="1143000"/>
          </a:xfrm>
        </p:spPr>
        <p:txBody>
          <a:bodyPr/>
          <a:lstStyle/>
          <a:p>
            <a:r>
              <a:rPr lang="cs-CZ" dirty="0"/>
              <a:t>Evropská aktuální legislativa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3026" y="1943834"/>
            <a:ext cx="8229600" cy="441251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/>
              <a:t>Směrnice Evropského parlamentu a Rady 2001/83/ES</a:t>
            </a:r>
          </a:p>
          <a:p>
            <a:pPr lvl="1">
              <a:defRPr/>
            </a:pPr>
            <a:r>
              <a:rPr lang="cs-CZ" dirty="0"/>
              <a:t>čl. 111, odst. 1g písm. d)</a:t>
            </a:r>
          </a:p>
          <a:p>
            <a:pPr marL="457200" lvl="1" indent="0">
              <a:buNone/>
              <a:defRPr/>
            </a:pPr>
            <a:endParaRPr lang="cs-CZ" i="1" dirty="0"/>
          </a:p>
          <a:p>
            <a:pPr marL="457200" lvl="1" indent="0" algn="just">
              <a:buNone/>
              <a:defRPr/>
            </a:pPr>
            <a:r>
              <a:rPr lang="cs-CZ" i="1" dirty="0"/>
              <a:t>Inspekce provádějí pověření zástupci příslušného orgánu, kteří jsou zmocněni provádět inspekce prostor, evidence, dokumentace a základního dokumentu farmakovigilančního systému držitelů rozhodnutí o registraci nebo jakýchkoli podniků, které držitel rozhodnutí o registraci využívá pro výkon činností popsaných v hlavě IX.</a:t>
            </a:r>
          </a:p>
          <a:p>
            <a:pPr marL="457200" lvl="1" indent="0">
              <a:buNone/>
              <a:defRPr/>
            </a:pPr>
            <a:endParaRPr lang="cs-CZ" dirty="0"/>
          </a:p>
          <a:p>
            <a:pPr marL="457200" lvl="1" indent="0">
              <a:buNone/>
              <a:defRPr/>
            </a:pPr>
            <a:endParaRPr lang="cs-CZ" dirty="0"/>
          </a:p>
          <a:p>
            <a:pPr lvl="1">
              <a:defRPr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3473656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2350"/>
            <a:ext cx="8229600" cy="1143000"/>
          </a:xfrm>
        </p:spPr>
        <p:txBody>
          <a:bodyPr/>
          <a:lstStyle/>
          <a:p>
            <a:r>
              <a:rPr lang="cs-CZ" dirty="0"/>
              <a:t>Česká aktuální legislativa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46400" y="2033845"/>
            <a:ext cx="8229600" cy="360000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cs-CZ" dirty="0"/>
              <a:t>zákon o léčivech č.378/2007 Sb. ve znění pozdějších předpisů</a:t>
            </a:r>
          </a:p>
          <a:p>
            <a:pPr>
              <a:defRPr/>
            </a:pPr>
            <a:r>
              <a:rPr lang="cs-CZ" dirty="0"/>
              <a:t>vyhláška č. 228/2008 Sb., o registraci léčivých přípravků</a:t>
            </a:r>
            <a:endParaRPr lang="cs-CZ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cs-CZ" dirty="0"/>
              <a:t>zákon č. 255/2012 Sb., o kontrole (kontrolní řád), ve znění pozdějších předpisů</a:t>
            </a:r>
          </a:p>
          <a:p>
            <a:pPr>
              <a:defRPr/>
            </a:pPr>
            <a:r>
              <a:rPr lang="cs-CZ" dirty="0"/>
              <a:t>zákon č. 500/2004 Sb., o správním řízení (správní řád), ve znění pozdějších předpisů</a:t>
            </a:r>
          </a:p>
          <a:p>
            <a:pPr marL="0" indent="0">
              <a:buNone/>
              <a:defRPr/>
            </a:pPr>
            <a:endParaRPr lang="cs-CZ" dirty="0"/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4328115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53725"/>
            <a:ext cx="8229600" cy="1143000"/>
          </a:xfrm>
        </p:spPr>
        <p:txBody>
          <a:bodyPr/>
          <a:lstStyle/>
          <a:p>
            <a:r>
              <a:rPr lang="cs-CZ" dirty="0"/>
              <a:t>Zákon o léčivech č.378/2007 Sb.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943835"/>
            <a:ext cx="8229600" cy="4365484"/>
          </a:xfrm>
        </p:spPr>
        <p:txBody>
          <a:bodyPr>
            <a:normAutofit fontScale="92500" lnSpcReduction="20000"/>
          </a:bodyPr>
          <a:lstStyle/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/>
              <a:t>§13 odst. 2, písm. g)</a:t>
            </a:r>
          </a:p>
          <a:p>
            <a:pPr marL="0" lvl="1" indent="0" algn="just">
              <a:buNone/>
              <a:defRPr/>
            </a:pPr>
            <a:r>
              <a:rPr lang="cs-CZ" sz="2000" i="1" dirty="0"/>
              <a:t>Ústav v oblasti humánních léčiv kontroluje u </a:t>
            </a:r>
            <a:r>
              <a:rPr lang="cs-CZ" sz="2000" i="1" dirty="0" smtClean="0"/>
              <a:t>…držitelů </a:t>
            </a:r>
            <a:r>
              <a:rPr lang="cs-CZ" sz="2000" i="1" dirty="0"/>
              <a:t>rozhodnutí o </a:t>
            </a:r>
            <a:r>
              <a:rPr lang="cs-CZ" sz="2000" i="1" dirty="0" smtClean="0"/>
              <a:t>registraci… dodržování </a:t>
            </a:r>
            <a:r>
              <a:rPr lang="cs-CZ" sz="2000" i="1" dirty="0"/>
              <a:t>tohoto zákona</a:t>
            </a:r>
            <a:r>
              <a:rPr lang="cs-CZ" sz="2000" i="1" dirty="0" smtClean="0"/>
              <a:t>.</a:t>
            </a:r>
          </a:p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 smtClean="0"/>
              <a:t>§91 odst. 3</a:t>
            </a:r>
          </a:p>
          <a:p>
            <a:pPr marL="0" lvl="1" indent="0">
              <a:buNone/>
              <a:defRPr/>
            </a:pPr>
            <a:r>
              <a:rPr lang="cs-CZ" sz="2000" i="1" dirty="0" smtClean="0"/>
              <a:t>Držitel rozhodnutí o registraci je povinen provádět pravidelný audit svého </a:t>
            </a:r>
            <a:r>
              <a:rPr lang="cs-CZ" sz="2000" i="1" dirty="0" err="1" smtClean="0"/>
              <a:t>farmakovigilančního</a:t>
            </a:r>
            <a:r>
              <a:rPr lang="cs-CZ" sz="2000" i="1" dirty="0" smtClean="0"/>
              <a:t> systému…</a:t>
            </a:r>
          </a:p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 smtClean="0"/>
              <a:t>§</a:t>
            </a:r>
            <a:r>
              <a:rPr lang="cs-CZ" sz="2000" dirty="0"/>
              <a:t>101 odst. 4</a:t>
            </a:r>
          </a:p>
          <a:p>
            <a:pPr marL="0" lvl="1" indent="0" algn="just">
              <a:buNone/>
              <a:defRPr/>
            </a:pPr>
            <a:r>
              <a:rPr lang="cs-CZ" sz="2000" i="1" dirty="0"/>
              <a:t>Inspektoři jsou oprávnění kontrolovat dodržování tohoto zákona u </a:t>
            </a:r>
            <a:r>
              <a:rPr lang="cs-CZ" sz="2000" i="1" dirty="0" smtClean="0"/>
              <a:t>…držitelů </a:t>
            </a:r>
            <a:r>
              <a:rPr lang="cs-CZ" sz="2000" i="1" dirty="0"/>
              <a:t>rozhodnutí o </a:t>
            </a:r>
            <a:r>
              <a:rPr lang="cs-CZ" sz="2000" i="1" dirty="0" smtClean="0"/>
              <a:t>registraci… </a:t>
            </a:r>
            <a:r>
              <a:rPr lang="cs-CZ" sz="2000" i="1" dirty="0"/>
              <a:t>Dále inspektoři provádějí kontroly prostor, záznamů, dokumentů a základního dokumentu </a:t>
            </a:r>
            <a:r>
              <a:rPr lang="cs-CZ" sz="2000" i="1" dirty="0" err="1"/>
              <a:t>farmakovigilančního</a:t>
            </a:r>
            <a:r>
              <a:rPr lang="cs-CZ" sz="2000" i="1" dirty="0"/>
              <a:t> systému držitelů rozhodnutí o registraci nebo jakýchkoli subjektů, které držitel rozhodnutí o registraci používá pro vykonávání činností stanovených v hlavě páté.</a:t>
            </a:r>
          </a:p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/>
              <a:t>§101 odst. 11</a:t>
            </a:r>
          </a:p>
          <a:p>
            <a:pPr marL="0" lvl="1" indent="0" algn="just">
              <a:buNone/>
              <a:defRPr/>
            </a:pPr>
            <a:r>
              <a:rPr lang="cs-CZ" sz="2000" i="1" dirty="0"/>
              <a:t>Kontrolu příslušný ústav </a:t>
            </a:r>
            <a:r>
              <a:rPr lang="cs-CZ" sz="2000" i="1" dirty="0" smtClean="0"/>
              <a:t>provádí </a:t>
            </a:r>
            <a:r>
              <a:rPr lang="cs-CZ" sz="2000" i="1" dirty="0"/>
              <a:t>v souladu s pokyny Komise, pokud byly pro daný druh kontroly vydány.</a:t>
            </a:r>
            <a:endParaRPr lang="cs-CZ" sz="2000" dirty="0"/>
          </a:p>
          <a:p>
            <a:pPr>
              <a:defRPr/>
            </a:pPr>
            <a:endParaRPr lang="cs-CZ" sz="2200" dirty="0"/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386286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53725"/>
            <a:ext cx="8229600" cy="1143000"/>
          </a:xfrm>
        </p:spPr>
        <p:txBody>
          <a:bodyPr/>
          <a:lstStyle/>
          <a:p>
            <a:r>
              <a:rPr lang="cs-CZ" dirty="0"/>
              <a:t>Zákon o léčivech č.378/2007 Sb.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99184"/>
            <a:ext cx="8229600" cy="4410489"/>
          </a:xfrm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/>
              <a:t>§100 odst. 2</a:t>
            </a:r>
          </a:p>
          <a:p>
            <a:pPr marL="0" lvl="1" indent="0" algn="just">
              <a:buNone/>
              <a:defRPr/>
            </a:pPr>
            <a:r>
              <a:rPr lang="cs-CZ" sz="2000" i="1" dirty="0"/>
              <a:t>Na základě žádosti příslušného úřadu členského státu Ústav… sdělí tomuto úřadu obsah protokolu z kontroly.</a:t>
            </a:r>
          </a:p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/>
              <a:t>§101 odst. 10</a:t>
            </a:r>
          </a:p>
          <a:p>
            <a:pPr marL="0" lvl="1" indent="0" algn="just">
              <a:buNone/>
              <a:defRPr/>
            </a:pPr>
            <a:r>
              <a:rPr lang="cs-CZ" sz="2000" i="1" dirty="0"/>
              <a:t>Jestliže Ústav kontrolou zjistí, že držitel rozhodnutí nedodržuje </a:t>
            </a:r>
            <a:r>
              <a:rPr lang="cs-CZ" sz="2000" i="1" dirty="0" err="1"/>
              <a:t>farmakovigilanční</a:t>
            </a:r>
            <a:r>
              <a:rPr lang="cs-CZ" sz="2000" i="1" dirty="0"/>
              <a:t> systém popsaný v základním dokumentu </a:t>
            </a:r>
            <a:r>
              <a:rPr lang="cs-CZ" sz="2000" i="1" dirty="0" err="1"/>
              <a:t>farmakovigilančního</a:t>
            </a:r>
            <a:r>
              <a:rPr lang="cs-CZ" sz="2000" i="1" dirty="0"/>
              <a:t> systému a povinnosti stanovené v hlavě páté, upozorní na tyto nedostatky držitele rozhodnutí o registraci. Současně s tímto upozorněním Ústav informuje o zjištěných skutečnostech příslušné orgány ostatních členských států, agenturu a Komisi a přijme podle potřeby nezbytná opatření, včetně uplatnění sankcí.</a:t>
            </a:r>
          </a:p>
          <a:p>
            <a:pPr marL="0" indent="0">
              <a:buNone/>
              <a:defRPr/>
            </a:pPr>
            <a:endParaRPr lang="cs-CZ" sz="2000" dirty="0"/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592492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 fontScale="90000"/>
          </a:bodyPr>
          <a:lstStyle/>
          <a:p>
            <a:r>
              <a:rPr lang="cs-CZ" dirty="0"/>
              <a:t>GVP Module 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systems</a:t>
            </a:r>
            <a:r>
              <a:rPr lang="cs-CZ" dirty="0"/>
              <a:t> and </a:t>
            </a:r>
            <a:r>
              <a:rPr lang="cs-CZ" dirty="0" err="1"/>
              <a:t>their</a:t>
            </a:r>
            <a:r>
              <a:rPr lang="cs-CZ" dirty="0"/>
              <a:t> </a:t>
            </a:r>
            <a:r>
              <a:rPr lang="cs-CZ" dirty="0" err="1"/>
              <a:t>quality</a:t>
            </a:r>
            <a:r>
              <a:rPr lang="cs-CZ" dirty="0"/>
              <a:t> </a:t>
            </a:r>
            <a:r>
              <a:rPr lang="cs-CZ" dirty="0" err="1"/>
              <a:t>systems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213865"/>
            <a:ext cx="8229600" cy="4095454"/>
          </a:xfrm>
        </p:spPr>
        <p:txBody>
          <a:bodyPr/>
          <a:lstStyle/>
          <a:p>
            <a:pPr lvl="0">
              <a:defRPr/>
            </a:pPr>
            <a:r>
              <a:rPr lang="cs-CZ" dirty="0"/>
              <a:t>návod na nastavení a udržování </a:t>
            </a:r>
            <a:r>
              <a:rPr lang="cs-CZ" dirty="0" err="1"/>
              <a:t>farmakovigilančního</a:t>
            </a:r>
            <a:r>
              <a:rPr lang="cs-CZ" dirty="0"/>
              <a:t> systému (součást systému jakosti)</a:t>
            </a:r>
          </a:p>
          <a:p>
            <a:pPr lvl="1">
              <a:defRPr/>
            </a:pPr>
            <a:r>
              <a:rPr lang="cs-CZ" dirty="0"/>
              <a:t>součástí systémů jakosti – monitorování výkonu a efektivnosti FV systémů mj. prostřednictvím provádění auditů a inspekcí </a:t>
            </a:r>
            <a:r>
              <a:rPr lang="en-US" i="1" dirty="0"/>
              <a:t>[</a:t>
            </a:r>
            <a:r>
              <a:rPr lang="cs-CZ" i="1" dirty="0"/>
              <a:t>I.B.12</a:t>
            </a:r>
            <a:r>
              <a:rPr lang="en-US" i="1" dirty="0"/>
              <a:t>]</a:t>
            </a:r>
            <a:r>
              <a:rPr lang="cs-CZ" i="1" dirty="0"/>
              <a:t> </a:t>
            </a:r>
          </a:p>
          <a:p>
            <a:pPr lvl="1">
              <a:defRPr/>
            </a:pPr>
            <a:r>
              <a:rPr lang="cs-CZ" dirty="0"/>
              <a:t>kompetentní autority členských států EU provádějí farmakovigilanční inspekce (v souvislosti s registrovanými LP) </a:t>
            </a:r>
            <a:r>
              <a:rPr lang="en-US" i="1" dirty="0"/>
              <a:t>[</a:t>
            </a:r>
            <a:r>
              <a:rPr lang="cs-CZ" i="1" dirty="0"/>
              <a:t>I.C.2.1.</a:t>
            </a:r>
            <a:r>
              <a:rPr lang="en-US" i="1" dirty="0"/>
              <a:t>]</a:t>
            </a:r>
            <a:r>
              <a:rPr lang="cs-CZ" i="1" dirty="0"/>
              <a:t>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8870806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/>
              <a:t>GVP Module III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inspections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213865"/>
            <a:ext cx="8229600" cy="4095454"/>
          </a:xfrm>
        </p:spPr>
        <p:txBody>
          <a:bodyPr/>
          <a:lstStyle/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návod na plánování, provádění FV inspekcí, jejich reportování a také na provádění činností následujících po FV inspekci</a:t>
            </a:r>
          </a:p>
          <a:p>
            <a:pPr lvl="0">
              <a:defRPr/>
            </a:pPr>
            <a:r>
              <a:rPr lang="cs-CZ" dirty="0" smtClean="0">
                <a:solidFill>
                  <a:srgbClr val="2D3291"/>
                </a:solidFill>
              </a:rPr>
              <a:t>kompetentní </a:t>
            </a:r>
            <a:r>
              <a:rPr lang="cs-CZ" dirty="0">
                <a:solidFill>
                  <a:srgbClr val="2D3291"/>
                </a:solidFill>
              </a:rPr>
              <a:t>autority členských států EU provádějí FV inspekce, aby zjistily, zda držitelé rozhodnutí o registraci dodržují legislativně stanovené </a:t>
            </a:r>
            <a:r>
              <a:rPr lang="cs-CZ" dirty="0" err="1">
                <a:solidFill>
                  <a:srgbClr val="2D3291"/>
                </a:solidFill>
              </a:rPr>
              <a:t>farmakovigilanční</a:t>
            </a:r>
            <a:r>
              <a:rPr lang="cs-CZ" dirty="0">
                <a:solidFill>
                  <a:srgbClr val="2D3291"/>
                </a:solidFill>
              </a:rPr>
              <a:t> povinnosti v EU</a:t>
            </a: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505000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/>
              <a:t>GVP Module III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inspections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988840"/>
            <a:ext cx="8229600" cy="4095454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pro </a:t>
            </a:r>
            <a:r>
              <a:rPr lang="cs-CZ" dirty="0" err="1">
                <a:solidFill>
                  <a:srgbClr val="2D3291"/>
                </a:solidFill>
              </a:rPr>
              <a:t>CAPs</a:t>
            </a:r>
            <a:r>
              <a:rPr lang="cs-CZ" dirty="0">
                <a:solidFill>
                  <a:srgbClr val="2D3291"/>
                </a:solidFill>
              </a:rPr>
              <a:t> – tzv. „</a:t>
            </a:r>
            <a:r>
              <a:rPr lang="en-GB" dirty="0">
                <a:solidFill>
                  <a:srgbClr val="2D3291"/>
                </a:solidFill>
              </a:rPr>
              <a:t>supervisory</a:t>
            </a:r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en-GB" dirty="0">
                <a:solidFill>
                  <a:srgbClr val="2D3291"/>
                </a:solidFill>
              </a:rPr>
              <a:t>agency</a:t>
            </a:r>
            <a:r>
              <a:rPr lang="cs-CZ" dirty="0">
                <a:solidFill>
                  <a:srgbClr val="2D3291"/>
                </a:solidFill>
              </a:rPr>
              <a:t>“ (dozorčí úřad) - </a:t>
            </a:r>
            <a:r>
              <a:rPr lang="cs-CZ" dirty="0"/>
              <a:t>kompetentní autorita toho členského státu EU, ve kterém je umístěn PSMF </a:t>
            </a:r>
          </a:p>
          <a:p>
            <a:pPr lvl="1">
              <a:defRPr/>
            </a:pPr>
            <a:r>
              <a:rPr lang="cs-CZ" dirty="0"/>
              <a:t>může provádět před-registrační inspekce</a:t>
            </a:r>
          </a:p>
          <a:p>
            <a:pPr lvl="1">
              <a:defRPr/>
            </a:pPr>
            <a:r>
              <a:rPr lang="cs-CZ" dirty="0"/>
              <a:t>program inspekcí </a:t>
            </a:r>
            <a:r>
              <a:rPr lang="cs-CZ" dirty="0" err="1"/>
              <a:t>CAPs</a:t>
            </a:r>
            <a:r>
              <a:rPr lang="cs-CZ" dirty="0"/>
              <a:t> – stanovuje EMA (spolupráce s dozorujícími úřady, </a:t>
            </a:r>
            <a:r>
              <a:rPr lang="cs-CZ" dirty="0" err="1"/>
              <a:t>PhV</a:t>
            </a:r>
            <a:r>
              <a:rPr lang="cs-CZ" dirty="0"/>
              <a:t> IWG, PRAC a CHMP (založen na hodnocení rizik</a:t>
            </a:r>
            <a:r>
              <a:rPr lang="cs-CZ" dirty="0" smtClean="0"/>
              <a:t>))</a:t>
            </a:r>
            <a:endParaRPr lang="cs-CZ" dirty="0"/>
          </a:p>
          <a:p>
            <a:pPr lvl="1">
              <a:defRPr/>
            </a:pPr>
            <a:r>
              <a:rPr lang="cs-CZ" dirty="0"/>
              <a:t>obecně platí - MAH je kontrolován minimálně každé 4 roky</a:t>
            </a:r>
          </a:p>
          <a:p>
            <a:pPr lvl="1">
              <a:defRPr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231659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/>
              <a:t>GVP Module III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inspections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213865"/>
            <a:ext cx="8229600" cy="4095454"/>
          </a:xfrm>
        </p:spPr>
        <p:txBody>
          <a:bodyPr/>
          <a:lstStyle/>
          <a:p>
            <a:pPr lvl="0">
              <a:defRPr/>
            </a:pPr>
            <a:r>
              <a:rPr lang="cs-CZ" dirty="0"/>
              <a:t>pro non-</a:t>
            </a:r>
            <a:r>
              <a:rPr lang="cs-CZ" dirty="0" err="1"/>
              <a:t>CAPs</a:t>
            </a:r>
            <a:r>
              <a:rPr lang="cs-CZ" dirty="0"/>
              <a:t> (národní registrace, MRP, DCP) – odpovědnost příslušné kompetentní autority (spolupráce s EMA, sdílení informací mezi jednotlivými členskými státy EU)</a:t>
            </a:r>
          </a:p>
          <a:p>
            <a:pPr lvl="1">
              <a:defRPr/>
            </a:pPr>
            <a:r>
              <a:rPr lang="cs-CZ" dirty="0"/>
              <a:t>národní programy inspekcí</a:t>
            </a:r>
          </a:p>
          <a:p>
            <a:pPr lvl="1">
              <a:defRPr/>
            </a:pPr>
            <a:r>
              <a:rPr lang="cs-CZ" dirty="0"/>
              <a:t>sdílíme informace o plánovaných inspekcích i o výsledcích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0303606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/>
              <a:t>GVP Module III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inspections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943835"/>
            <a:ext cx="8229600" cy="4365484"/>
          </a:xfrm>
        </p:spPr>
        <p:txBody>
          <a:bodyPr>
            <a:normAutofit fontScale="92500" lnSpcReduction="10000"/>
          </a:bodyPr>
          <a:lstStyle/>
          <a:p>
            <a:pPr lvl="0">
              <a:defRPr/>
            </a:pPr>
            <a:r>
              <a:rPr lang="cs-CZ" dirty="0"/>
              <a:t>stanoveny i povinnosti MAH </a:t>
            </a:r>
            <a:r>
              <a:rPr lang="en-US" i="1" dirty="0"/>
              <a:t>[</a:t>
            </a:r>
            <a:r>
              <a:rPr lang="cs-CZ" i="1" dirty="0"/>
              <a:t>II.C.5.</a:t>
            </a:r>
            <a:r>
              <a:rPr lang="en-US" i="1" dirty="0"/>
              <a:t>]</a:t>
            </a:r>
            <a:endParaRPr lang="cs-CZ" i="1" dirty="0"/>
          </a:p>
          <a:p>
            <a:pPr lvl="1">
              <a:defRPr/>
            </a:pPr>
            <a:r>
              <a:rPr lang="cs-CZ" dirty="0"/>
              <a:t>být připraven na inspekci (mohou být i neohlášené)</a:t>
            </a:r>
          </a:p>
          <a:p>
            <a:pPr lvl="1">
              <a:defRPr/>
            </a:pPr>
            <a:r>
              <a:rPr lang="cs-CZ" dirty="0"/>
              <a:t>mít k dispozici Základní dokument </a:t>
            </a:r>
            <a:r>
              <a:rPr lang="cs-CZ" dirty="0" err="1"/>
              <a:t>farmakovigilančního</a:t>
            </a:r>
            <a:r>
              <a:rPr lang="cs-CZ" dirty="0"/>
              <a:t> systému (PSMF) – předložit do 7 kalendářních dnů</a:t>
            </a:r>
          </a:p>
          <a:p>
            <a:pPr lvl="1">
              <a:defRPr/>
            </a:pPr>
            <a:r>
              <a:rPr lang="cs-CZ" dirty="0"/>
              <a:t>zajistit spolupráci všech míst, které mohou být kontrolované, případně i smluvních partnerů</a:t>
            </a:r>
          </a:p>
          <a:p>
            <a:pPr lvl="1">
              <a:defRPr/>
            </a:pPr>
            <a:r>
              <a:rPr lang="cs-CZ" dirty="0"/>
              <a:t>poskytnout jakékoli informace / dokumentaci na žádost inspektorů</a:t>
            </a:r>
          </a:p>
          <a:p>
            <a:pPr lvl="1">
              <a:defRPr/>
            </a:pPr>
            <a:r>
              <a:rPr lang="cs-CZ" dirty="0"/>
              <a:t>zajistit, aby příslušní pracovníci (provádějí kontrolované činnosti) byli k dispozici a relevantní </a:t>
            </a:r>
            <a:r>
              <a:rPr lang="cs-CZ" dirty="0" err="1"/>
              <a:t>farmakovigilanční</a:t>
            </a:r>
            <a:r>
              <a:rPr lang="cs-CZ" dirty="0"/>
              <a:t> data byla přístupná</a:t>
            </a:r>
          </a:p>
          <a:p>
            <a:pPr lvl="1">
              <a:defRPr/>
            </a:pPr>
            <a:r>
              <a:rPr lang="cs-CZ" dirty="0"/>
              <a:t>zajistit odpovídající a včasný plán nápravných a preventivních opatření – ke zjištěním z inspekce</a:t>
            </a:r>
          </a:p>
          <a:p>
            <a:pPr lvl="1">
              <a:defRPr/>
            </a:pPr>
            <a:endParaRPr lang="cs-CZ" dirty="0"/>
          </a:p>
          <a:p>
            <a:pPr lvl="1">
              <a:defRPr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4143575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inspection</a:t>
            </a:r>
            <a:r>
              <a:rPr lang="cs-CZ" dirty="0"/>
              <a:t> </a:t>
            </a:r>
            <a:r>
              <a:rPr lang="cs-CZ" dirty="0" err="1"/>
              <a:t>procedures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033845"/>
            <a:ext cx="8229600" cy="4275474"/>
          </a:xfrm>
        </p:spPr>
        <p:txBody>
          <a:bodyPr>
            <a:normAutofit lnSpcReduction="10000"/>
          </a:bodyPr>
          <a:lstStyle/>
          <a:p>
            <a:pPr lvl="0">
              <a:defRPr/>
            </a:pPr>
            <a:r>
              <a:rPr lang="cs-CZ" dirty="0"/>
              <a:t>uvedeno v GVP Module III, že FV inspekce by měly být plánovány, koordinovány, prováděny, mělo by být o nich reportováno, měly by být prováděny následné činnosti a inspekce by měly být dokumentovány podle inspekčních postupů, které odpovídají schváleným unijním inspekčním postupům (zveřejněny na webových stránkách EMA)</a:t>
            </a:r>
          </a:p>
          <a:p>
            <a:pPr lvl="0">
              <a:defRPr/>
            </a:pPr>
            <a:r>
              <a:rPr lang="cs-CZ" dirty="0"/>
              <a:t>doplňují GVP Module III</a:t>
            </a:r>
          </a:p>
          <a:p>
            <a:pPr lvl="0">
              <a:defRPr/>
            </a:pPr>
            <a:r>
              <a:rPr lang="cs-CZ" dirty="0"/>
              <a:t>jsou platné pro všechny typy FV inspekcí (národní, EU, vyžádané CHMP)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1650529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GVP </a:t>
            </a:r>
            <a:r>
              <a:rPr lang="cs-CZ" dirty="0"/>
              <a:t>Module IV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audits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213865"/>
            <a:ext cx="8229600" cy="4095454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návod na plánování a provádění </a:t>
            </a:r>
            <a:r>
              <a:rPr lang="cs-CZ" dirty="0" err="1">
                <a:solidFill>
                  <a:srgbClr val="2D3291"/>
                </a:solidFill>
              </a:rPr>
              <a:t>farmakovigilančních</a:t>
            </a:r>
            <a:r>
              <a:rPr lang="cs-CZ" dirty="0">
                <a:solidFill>
                  <a:srgbClr val="2D3291"/>
                </a:solidFill>
              </a:rPr>
              <a:t> auditů</a:t>
            </a:r>
            <a:endParaRPr lang="cs-CZ" sz="100" i="1" dirty="0">
              <a:solidFill>
                <a:srgbClr val="2D3291"/>
              </a:solidFill>
            </a:endParaRPr>
          </a:p>
          <a:p>
            <a:pPr marL="0" lvl="0" indent="0">
              <a:buNone/>
              <a:defRPr/>
            </a:pPr>
            <a:endParaRPr lang="cs-CZ" dirty="0">
              <a:solidFill>
                <a:srgbClr val="2D3291"/>
              </a:solidFill>
            </a:endParaRPr>
          </a:p>
          <a:p>
            <a:pPr marL="0" lvl="0" indent="0">
              <a:buNone/>
              <a:defRPr/>
            </a:pPr>
            <a:r>
              <a:rPr lang="cs-CZ" dirty="0">
                <a:solidFill>
                  <a:srgbClr val="2D3291"/>
                </a:solidFill>
              </a:rPr>
              <a:t>od července 2012 – požadavek, aby kompetentní autority členských států EU, EMA a držitelé rozhodnutí o registraci prováděli audity svých FV systémů </a:t>
            </a:r>
            <a:r>
              <a:rPr lang="en-US" i="1" dirty="0">
                <a:solidFill>
                  <a:srgbClr val="2D3291"/>
                </a:solidFill>
              </a:rPr>
              <a:t>[</a:t>
            </a:r>
            <a:r>
              <a:rPr lang="cs-CZ" i="1" dirty="0"/>
              <a:t>DIR Art 101(2),</a:t>
            </a:r>
            <a:r>
              <a:rPr lang="cs-CZ" i="1" dirty="0">
                <a:solidFill>
                  <a:srgbClr val="FF0000"/>
                </a:solidFill>
              </a:rPr>
              <a:t> </a:t>
            </a:r>
            <a:r>
              <a:rPr lang="cs-CZ" i="1" dirty="0"/>
              <a:t>IR Art 13 (1) Art 17(1)</a:t>
            </a:r>
            <a:r>
              <a:rPr lang="en-US" i="1" dirty="0">
                <a:solidFill>
                  <a:srgbClr val="2D3291"/>
                </a:solidFill>
              </a:rPr>
              <a:t>]</a:t>
            </a:r>
            <a:endParaRPr lang="cs-CZ" i="1" dirty="0">
              <a:solidFill>
                <a:srgbClr val="2D3291"/>
              </a:solidFill>
            </a:endParaRPr>
          </a:p>
          <a:p>
            <a:pPr marL="0" lvl="0" indent="0">
              <a:buNone/>
              <a:defRPr/>
            </a:pP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602136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GVP </a:t>
            </a:r>
            <a:r>
              <a:rPr lang="cs-CZ" dirty="0"/>
              <a:t>Module IV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audits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123855"/>
            <a:ext cx="8229600" cy="4408932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cs-CZ" sz="3200" dirty="0">
                <a:solidFill>
                  <a:srgbClr val="2D3291"/>
                </a:solidFill>
              </a:rPr>
              <a:t>klasifikace nedostatků </a:t>
            </a:r>
            <a:r>
              <a:rPr lang="en-US" sz="3200" i="1" dirty="0">
                <a:solidFill>
                  <a:srgbClr val="2D3291"/>
                </a:solidFill>
              </a:rPr>
              <a:t>[</a:t>
            </a:r>
            <a:r>
              <a:rPr lang="cs-CZ" sz="3200" i="1" dirty="0">
                <a:solidFill>
                  <a:srgbClr val="2D3291"/>
                </a:solidFill>
              </a:rPr>
              <a:t>IV.B.2.3.2</a:t>
            </a:r>
            <a:r>
              <a:rPr lang="en-US" sz="3200" i="1" dirty="0">
                <a:solidFill>
                  <a:srgbClr val="2D3291"/>
                </a:solidFill>
              </a:rPr>
              <a:t>]</a:t>
            </a:r>
            <a:endParaRPr lang="cs-CZ" sz="3200" i="1" dirty="0">
              <a:solidFill>
                <a:srgbClr val="2D3291"/>
              </a:solidFill>
            </a:endParaRPr>
          </a:p>
          <a:p>
            <a:pPr lvl="0">
              <a:defRPr/>
            </a:pPr>
            <a:r>
              <a:rPr lang="cs-CZ" sz="3200" dirty="0">
                <a:solidFill>
                  <a:srgbClr val="2D3291"/>
                </a:solidFill>
              </a:rPr>
              <a:t>periodicita auditů</a:t>
            </a:r>
          </a:p>
          <a:p>
            <a:pPr lvl="1">
              <a:defRPr/>
            </a:pPr>
            <a:r>
              <a:rPr lang="cs-CZ" sz="2800" dirty="0">
                <a:solidFill>
                  <a:srgbClr val="2D3291"/>
                </a:solidFill>
              </a:rPr>
              <a:t>kompetentní autority a EMA – audit každé 2 roky,</a:t>
            </a:r>
          </a:p>
          <a:p>
            <a:pPr lvl="1">
              <a:defRPr/>
            </a:pPr>
            <a:r>
              <a:rPr lang="cs-CZ" sz="2800" dirty="0">
                <a:solidFill>
                  <a:srgbClr val="2D3291"/>
                </a:solidFill>
              </a:rPr>
              <a:t>pro MAH není stanovena (plánují na základě rizik)</a:t>
            </a:r>
          </a:p>
          <a:p>
            <a:pPr marL="0" lvl="0" indent="0">
              <a:buNone/>
              <a:defRPr/>
            </a:pP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6780001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1919</TotalTime>
  <Words>1394</Words>
  <Application>Microsoft Office PowerPoint</Application>
  <PresentationFormat>Předvádění na obrazovce (4:3)</PresentationFormat>
  <Paragraphs>180</Paragraphs>
  <Slides>16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Motiv sady Office</vt:lpstr>
      <vt:lpstr>1_Motiv sady Office</vt:lpstr>
      <vt:lpstr>2_Motiv sady Office</vt:lpstr>
      <vt:lpstr>Legislativní základ farmakovigilančního auditu a inspekce</vt:lpstr>
      <vt:lpstr>Evropská aktuální legislativa</vt:lpstr>
      <vt:lpstr>Evropská aktuální legislativa</vt:lpstr>
      <vt:lpstr>Evropská aktuální legislativa</vt:lpstr>
      <vt:lpstr>Česká aktuální legislativa</vt:lpstr>
      <vt:lpstr>Zákon o léčivech č.378/2007 Sb.</vt:lpstr>
      <vt:lpstr>Zákon o léčivech č.378/2007 Sb.</vt:lpstr>
      <vt:lpstr>GVP Module I Pharmacovigilance systems and their quality systems</vt:lpstr>
      <vt:lpstr>GVP Module III Pharmacovigilance inspections</vt:lpstr>
      <vt:lpstr>GVP Module III Pharmacovigilance inspections</vt:lpstr>
      <vt:lpstr>GVP Module III Pharmacovigilance inspections</vt:lpstr>
      <vt:lpstr>GVP Module III Pharmacovigilance inspections</vt:lpstr>
      <vt:lpstr>Pharmacovigilance inspection procedures</vt:lpstr>
      <vt:lpstr>GVP Module IV Pharmacovigilance audits</vt:lpstr>
      <vt:lpstr>GVP Module IV Pharmacovigilance audits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Chomátová Zuzana</cp:lastModifiedBy>
  <cp:revision>100</cp:revision>
  <dcterms:created xsi:type="dcterms:W3CDTF">2012-11-07T12:54:42Z</dcterms:created>
  <dcterms:modified xsi:type="dcterms:W3CDTF">2017-01-06T15:31:44Z</dcterms:modified>
</cp:coreProperties>
</file>