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9"/>
  </p:notesMasterIdLst>
  <p:handoutMasterIdLst>
    <p:handoutMasterId r:id="rId20"/>
  </p:handoutMasterIdLst>
  <p:sldIdLst>
    <p:sldId id="257" r:id="rId4"/>
    <p:sldId id="306" r:id="rId5"/>
    <p:sldId id="333" r:id="rId6"/>
    <p:sldId id="335" r:id="rId7"/>
    <p:sldId id="344" r:id="rId8"/>
    <p:sldId id="336" r:id="rId9"/>
    <p:sldId id="339" r:id="rId10"/>
    <p:sldId id="338" r:id="rId11"/>
    <p:sldId id="341" r:id="rId12"/>
    <p:sldId id="342" r:id="rId13"/>
    <p:sldId id="340" r:id="rId14"/>
    <p:sldId id="331" r:id="rId15"/>
    <p:sldId id="330" r:id="rId16"/>
    <p:sldId id="332" r:id="rId17"/>
    <p:sldId id="34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BFC8"/>
    <a:srgbClr val="05C9A8"/>
    <a:srgbClr val="000000"/>
    <a:srgbClr val="B2F4F2"/>
    <a:srgbClr val="B3F3CD"/>
    <a:srgbClr val="000104"/>
    <a:srgbClr val="249298"/>
    <a:srgbClr val="886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90F653-5334-4278-98B9-C9FFF39FEC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A7768BB-34B7-4220-830E-F087A415A7E0}">
      <dgm:prSet custT="1"/>
      <dgm:spPr>
        <a:solidFill>
          <a:srgbClr val="06BFC8"/>
        </a:solidFill>
      </dgm:spPr>
      <dgm:t>
        <a:bodyPr/>
        <a:lstStyle/>
        <a:p>
          <a:pPr rtl="0"/>
          <a:r>
            <a:rPr lang="cs-CZ" sz="2400" b="1" dirty="0" smtClean="0">
              <a:solidFill>
                <a:schemeClr val="bg1"/>
              </a:solidFill>
            </a:rPr>
            <a:t>Možný mechanismus účinku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Závažnost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Dechallenge/</a:t>
          </a:r>
          <a:r>
            <a:rPr lang="cs-CZ" sz="2400" b="1" dirty="0" err="1" smtClean="0">
              <a:solidFill>
                <a:schemeClr val="bg1"/>
              </a:solidFill>
            </a:rPr>
            <a:t>rechallenge</a:t>
          </a:r>
          <a:r>
            <a:rPr lang="cs-CZ" sz="2400" b="1" dirty="0" smtClean="0">
              <a:solidFill>
                <a:schemeClr val="bg1"/>
              </a:solidFill>
            </a:rPr>
            <a:t> (+/-)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Časová souvislost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Lékové interakce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err="1" smtClean="0">
              <a:solidFill>
                <a:schemeClr val="bg1"/>
              </a:solidFill>
            </a:rPr>
            <a:t>Konkomitantní</a:t>
          </a:r>
          <a:r>
            <a:rPr lang="cs-CZ" sz="2400" b="1" dirty="0" smtClean="0">
              <a:solidFill>
                <a:schemeClr val="bg1"/>
              </a:solidFill>
            </a:rPr>
            <a:t> faktory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Vliv základního onemocnění</a:t>
          </a:r>
          <a:endParaRPr lang="cs-CZ" sz="2400" dirty="0">
            <a:solidFill>
              <a:schemeClr val="bg1"/>
            </a:solidFill>
          </a:endParaRPr>
        </a:p>
      </dgm:t>
    </dgm:pt>
    <dgm:pt modelId="{54DDCFBA-A912-4440-BDCE-BD1FBCCA23AE}" type="parTrans" cxnId="{20E31E34-D088-4635-B88A-E687FC86F5FB}">
      <dgm:prSet/>
      <dgm:spPr/>
      <dgm:t>
        <a:bodyPr/>
        <a:lstStyle/>
        <a:p>
          <a:endParaRPr lang="cs-CZ"/>
        </a:p>
      </dgm:t>
    </dgm:pt>
    <dgm:pt modelId="{9A1D86C2-6816-43E5-BFC6-3B66C1C16045}" type="sibTrans" cxnId="{20E31E34-D088-4635-B88A-E687FC86F5FB}">
      <dgm:prSet/>
      <dgm:spPr/>
      <dgm:t>
        <a:bodyPr/>
        <a:lstStyle/>
        <a:p>
          <a:endParaRPr lang="cs-CZ"/>
        </a:p>
      </dgm:t>
    </dgm:pt>
    <dgm:pt modelId="{CA3B342F-9E69-4FA8-9A58-728A4656FA8A}" type="pres">
      <dgm:prSet presAssocID="{7290F653-5334-4278-98B9-C9FFF39FEC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ABCFC07-5A7A-4FF2-BE08-F7805DFE4C3E}" type="pres">
      <dgm:prSet presAssocID="{FA7768BB-34B7-4220-830E-F087A415A7E0}" presName="parentText" presStyleLbl="node1" presStyleIdx="0" presStyleCnt="1" custScaleX="55982" custScaleY="99510" custLinFactNeighborX="-21774" custLinFactNeighborY="-63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E31E34-D088-4635-B88A-E687FC86F5FB}" srcId="{7290F653-5334-4278-98B9-C9FFF39FECBC}" destId="{FA7768BB-34B7-4220-830E-F087A415A7E0}" srcOrd="0" destOrd="0" parTransId="{54DDCFBA-A912-4440-BDCE-BD1FBCCA23AE}" sibTransId="{9A1D86C2-6816-43E5-BFC6-3B66C1C16045}"/>
    <dgm:cxn modelId="{40A53B32-8DB0-41C3-AAFA-E15A235EC572}" type="presOf" srcId="{FA7768BB-34B7-4220-830E-F087A415A7E0}" destId="{CABCFC07-5A7A-4FF2-BE08-F7805DFE4C3E}" srcOrd="0" destOrd="0" presId="urn:microsoft.com/office/officeart/2005/8/layout/vList2"/>
    <dgm:cxn modelId="{0D5010EB-59A8-40D0-92DB-C15B45CF23A5}" type="presOf" srcId="{7290F653-5334-4278-98B9-C9FFF39FECBC}" destId="{CA3B342F-9E69-4FA8-9A58-728A4656FA8A}" srcOrd="0" destOrd="0" presId="urn:microsoft.com/office/officeart/2005/8/layout/vList2"/>
    <dgm:cxn modelId="{5E25D2B4-1EEE-460E-8C75-799F2D4B18BA}" type="presParOf" srcId="{CA3B342F-9E69-4FA8-9A58-728A4656FA8A}" destId="{CABCFC07-5A7A-4FF2-BE08-F7805DFE4C3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4CEB53-1FB9-42F1-8FCC-8F0D6E5501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F52F140-98F9-418E-92CF-322B344624FB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Kontinuálně monitorují bezpečnosti svých LP</a:t>
          </a:r>
          <a:endParaRPr lang="cs-CZ" b="1" dirty="0">
            <a:solidFill>
              <a:schemeClr val="tx1"/>
            </a:solidFill>
          </a:endParaRPr>
        </a:p>
      </dgm:t>
    </dgm:pt>
    <dgm:pt modelId="{D9BF1502-F81B-44A8-BD99-22499AB1E41F}" type="parTrans" cxnId="{C09C570B-6837-4C12-BD6F-CDDE93F627AB}">
      <dgm:prSet/>
      <dgm:spPr/>
      <dgm:t>
        <a:bodyPr/>
        <a:lstStyle/>
        <a:p>
          <a:endParaRPr lang="cs-CZ"/>
        </a:p>
      </dgm:t>
    </dgm:pt>
    <dgm:pt modelId="{7F9FA866-1FE2-47C8-82CA-C29F7FD2A9FA}" type="sibTrans" cxnId="{C09C570B-6837-4C12-BD6F-CDDE93F627AB}">
      <dgm:prSet/>
      <dgm:spPr/>
      <dgm:t>
        <a:bodyPr/>
        <a:lstStyle/>
        <a:p>
          <a:endParaRPr lang="cs-CZ"/>
        </a:p>
      </dgm:t>
    </dgm:pt>
    <dgm:pt modelId="{D5ACC4F0-EE0E-40FC-A04B-66143D0DE218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Při zjištění nového rizika neprodleně informují regulační autority</a:t>
          </a:r>
          <a:endParaRPr lang="cs-CZ" b="1" dirty="0">
            <a:solidFill>
              <a:schemeClr val="tx1"/>
            </a:solidFill>
          </a:endParaRPr>
        </a:p>
      </dgm:t>
    </dgm:pt>
    <dgm:pt modelId="{5DE0550D-8AEB-4AB3-99C7-2B2BB6C35D0A}" type="parTrans" cxnId="{80DF406E-ACE4-4467-A02A-0DE1218B7F30}">
      <dgm:prSet/>
      <dgm:spPr/>
      <dgm:t>
        <a:bodyPr/>
        <a:lstStyle/>
        <a:p>
          <a:endParaRPr lang="cs-CZ"/>
        </a:p>
      </dgm:t>
    </dgm:pt>
    <dgm:pt modelId="{4CAFF25D-D47B-4A95-B89D-72043BBCAB4D}" type="sibTrans" cxnId="{80DF406E-ACE4-4467-A02A-0DE1218B7F30}">
      <dgm:prSet/>
      <dgm:spPr/>
      <dgm:t>
        <a:bodyPr/>
        <a:lstStyle/>
        <a:p>
          <a:endParaRPr lang="cs-CZ"/>
        </a:p>
      </dgm:t>
    </dgm:pt>
    <dgm:pt modelId="{2E5B5C76-46F3-41B5-B3F0-D4C4DB1E3C04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Pravidelně provádějí aktualizaci PI tak, aby byla v souladu se současným vědeckým poznáním</a:t>
          </a:r>
          <a:endParaRPr lang="cs-CZ" b="1" dirty="0">
            <a:solidFill>
              <a:schemeClr val="tx1"/>
            </a:solidFill>
          </a:endParaRPr>
        </a:p>
      </dgm:t>
    </dgm:pt>
    <dgm:pt modelId="{5B452612-7C32-4579-9B84-52FAE682552D}" type="parTrans" cxnId="{FD5A6584-D6B6-461F-87E2-5FD7E8705243}">
      <dgm:prSet/>
      <dgm:spPr/>
      <dgm:t>
        <a:bodyPr/>
        <a:lstStyle/>
        <a:p>
          <a:endParaRPr lang="cs-CZ"/>
        </a:p>
      </dgm:t>
    </dgm:pt>
    <dgm:pt modelId="{F3E3BF29-7F71-42B4-931C-FB5308850D19}" type="sibTrans" cxnId="{FD5A6584-D6B6-461F-87E2-5FD7E8705243}">
      <dgm:prSet/>
      <dgm:spPr/>
      <dgm:t>
        <a:bodyPr/>
        <a:lstStyle/>
        <a:p>
          <a:endParaRPr lang="cs-CZ"/>
        </a:p>
      </dgm:t>
    </dgm:pt>
    <dgm:pt modelId="{75AB6273-A53A-4F97-8980-DD0F64A146C9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Sledují výsledky jednání PRAC</a:t>
          </a:r>
          <a:endParaRPr lang="cs-CZ" b="1" dirty="0">
            <a:solidFill>
              <a:schemeClr val="tx1"/>
            </a:solidFill>
          </a:endParaRPr>
        </a:p>
      </dgm:t>
    </dgm:pt>
    <dgm:pt modelId="{63E1E8C9-8E82-4113-80B4-2C5D2758DBD8}" type="parTrans" cxnId="{40AC9823-4DD5-4FEE-9BE5-27DB72FF1925}">
      <dgm:prSet/>
      <dgm:spPr/>
      <dgm:t>
        <a:bodyPr/>
        <a:lstStyle/>
        <a:p>
          <a:endParaRPr lang="cs-CZ"/>
        </a:p>
      </dgm:t>
    </dgm:pt>
    <dgm:pt modelId="{A93A2401-0C77-4B3B-87E1-E40DD710F811}" type="sibTrans" cxnId="{40AC9823-4DD5-4FEE-9BE5-27DB72FF1925}">
      <dgm:prSet/>
      <dgm:spPr/>
      <dgm:t>
        <a:bodyPr/>
        <a:lstStyle/>
        <a:p>
          <a:endParaRPr lang="cs-CZ"/>
        </a:p>
      </dgm:t>
    </dgm:pt>
    <dgm:pt modelId="{5E10A101-3441-449A-9543-1556739A24CC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Implementují závěry PRAC</a:t>
          </a:r>
          <a:endParaRPr lang="cs-CZ" b="1" dirty="0">
            <a:solidFill>
              <a:schemeClr val="tx1"/>
            </a:solidFill>
          </a:endParaRPr>
        </a:p>
      </dgm:t>
    </dgm:pt>
    <dgm:pt modelId="{BBD1D244-07D8-4344-AAFD-6B0BFC8253BD}" type="parTrans" cxnId="{19DF6032-E476-40DE-81E1-2201D6B661E2}">
      <dgm:prSet/>
      <dgm:spPr/>
      <dgm:t>
        <a:bodyPr/>
        <a:lstStyle/>
        <a:p>
          <a:endParaRPr lang="cs-CZ"/>
        </a:p>
      </dgm:t>
    </dgm:pt>
    <dgm:pt modelId="{FB30BB0E-5799-4571-8F58-977DD8F1C6B5}" type="sibTrans" cxnId="{19DF6032-E476-40DE-81E1-2201D6B661E2}">
      <dgm:prSet/>
      <dgm:spPr/>
      <dgm:t>
        <a:bodyPr/>
        <a:lstStyle/>
        <a:p>
          <a:endParaRPr lang="cs-CZ"/>
        </a:p>
      </dgm:t>
    </dgm:pt>
    <dgm:pt modelId="{CFF7EE40-96C5-4166-9601-ED85E1ADBF16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Spolupracují s výborem PRAC při hodnocení signálů (předkládaní odpovědí na </a:t>
          </a:r>
          <a:r>
            <a:rPr lang="cs-CZ" b="1" dirty="0" err="1" smtClean="0">
              <a:solidFill>
                <a:schemeClr val="tx1"/>
              </a:solidFill>
            </a:rPr>
            <a:t>LoQ</a:t>
          </a:r>
          <a:r>
            <a:rPr lang="cs-CZ" b="1" dirty="0" smtClean="0">
              <a:solidFill>
                <a:schemeClr val="tx1"/>
              </a:solidFill>
            </a:rPr>
            <a:t>)</a:t>
          </a:r>
          <a:endParaRPr lang="cs-CZ" b="1" dirty="0">
            <a:solidFill>
              <a:schemeClr val="tx1"/>
            </a:solidFill>
          </a:endParaRPr>
        </a:p>
      </dgm:t>
    </dgm:pt>
    <dgm:pt modelId="{93CCEE3E-FEC3-4294-99A3-999CC0AFF278}" type="parTrans" cxnId="{BA5DCD6E-802B-42BF-9965-64C0D8A9C88D}">
      <dgm:prSet/>
      <dgm:spPr/>
      <dgm:t>
        <a:bodyPr/>
        <a:lstStyle/>
        <a:p>
          <a:endParaRPr lang="cs-CZ"/>
        </a:p>
      </dgm:t>
    </dgm:pt>
    <dgm:pt modelId="{A43399A9-D7DE-4679-8FD4-18D5AB4D0721}" type="sibTrans" cxnId="{BA5DCD6E-802B-42BF-9965-64C0D8A9C88D}">
      <dgm:prSet/>
      <dgm:spPr/>
      <dgm:t>
        <a:bodyPr/>
        <a:lstStyle/>
        <a:p>
          <a:endParaRPr lang="cs-CZ"/>
        </a:p>
      </dgm:t>
    </dgm:pt>
    <dgm:pt modelId="{AE061C27-8198-4EA1-AFF5-6F72F3C3957F}" type="pres">
      <dgm:prSet presAssocID="{544CEB53-1FB9-42F1-8FCC-8F0D6E5501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A64BA58-20BD-48DA-BF08-4EDF18A0C977}" type="pres">
      <dgm:prSet presAssocID="{BF52F140-98F9-418E-92CF-322B344624FB}" presName="parentText" presStyleLbl="node1" presStyleIdx="0" presStyleCnt="6" custLinFactNeighborY="-3507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9FE803-D6FD-489C-8A43-017048134110}" type="pres">
      <dgm:prSet presAssocID="{7F9FA866-1FE2-47C8-82CA-C29F7FD2A9FA}" presName="spacer" presStyleCnt="0"/>
      <dgm:spPr/>
    </dgm:pt>
    <dgm:pt modelId="{5A75634E-1430-489A-A6F8-B4B75D56F973}" type="pres">
      <dgm:prSet presAssocID="{D5ACC4F0-EE0E-40FC-A04B-66143D0DE21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C559A8-DD51-4949-AADF-3E40FF70B6F3}" type="pres">
      <dgm:prSet presAssocID="{4CAFF25D-D47B-4A95-B89D-72043BBCAB4D}" presName="spacer" presStyleCnt="0"/>
      <dgm:spPr/>
    </dgm:pt>
    <dgm:pt modelId="{A2D0469A-3795-4DCC-B368-B6662A580219}" type="pres">
      <dgm:prSet presAssocID="{2E5B5C76-46F3-41B5-B3F0-D4C4DB1E3C0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27DC14-9FE6-49A8-B233-7B5C22DC18A8}" type="pres">
      <dgm:prSet presAssocID="{F3E3BF29-7F71-42B4-931C-FB5308850D19}" presName="spacer" presStyleCnt="0"/>
      <dgm:spPr/>
    </dgm:pt>
    <dgm:pt modelId="{40AA9003-D4AC-42FC-A67C-F023235636C1}" type="pres">
      <dgm:prSet presAssocID="{CFF7EE40-96C5-4166-9601-ED85E1ADBF1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BE391D-1080-4718-A3B3-164EF17CDFEA}" type="pres">
      <dgm:prSet presAssocID="{A43399A9-D7DE-4679-8FD4-18D5AB4D0721}" presName="spacer" presStyleCnt="0"/>
      <dgm:spPr/>
    </dgm:pt>
    <dgm:pt modelId="{EDB4BBA0-4013-4BB7-A56C-B98655EA4C60}" type="pres">
      <dgm:prSet presAssocID="{75AB6273-A53A-4F97-8980-DD0F64A146C9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F6DDC4-3E5F-455F-BE9B-2B27D886E07C}" type="pres">
      <dgm:prSet presAssocID="{A93A2401-0C77-4B3B-87E1-E40DD710F811}" presName="spacer" presStyleCnt="0"/>
      <dgm:spPr/>
    </dgm:pt>
    <dgm:pt modelId="{8C5ACDF3-C8FE-4A7F-A3DD-2F13B6728BB4}" type="pres">
      <dgm:prSet presAssocID="{5E10A101-3441-449A-9543-1556739A24C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9C570B-6837-4C12-BD6F-CDDE93F627AB}" srcId="{544CEB53-1FB9-42F1-8FCC-8F0D6E55019E}" destId="{BF52F140-98F9-418E-92CF-322B344624FB}" srcOrd="0" destOrd="0" parTransId="{D9BF1502-F81B-44A8-BD99-22499AB1E41F}" sibTransId="{7F9FA866-1FE2-47C8-82CA-C29F7FD2A9FA}"/>
    <dgm:cxn modelId="{1702BD51-7955-46B5-A079-0F9586DCA44E}" type="presOf" srcId="{75AB6273-A53A-4F97-8980-DD0F64A146C9}" destId="{EDB4BBA0-4013-4BB7-A56C-B98655EA4C60}" srcOrd="0" destOrd="0" presId="urn:microsoft.com/office/officeart/2005/8/layout/vList2"/>
    <dgm:cxn modelId="{BA5DCD6E-802B-42BF-9965-64C0D8A9C88D}" srcId="{544CEB53-1FB9-42F1-8FCC-8F0D6E55019E}" destId="{CFF7EE40-96C5-4166-9601-ED85E1ADBF16}" srcOrd="3" destOrd="0" parTransId="{93CCEE3E-FEC3-4294-99A3-999CC0AFF278}" sibTransId="{A43399A9-D7DE-4679-8FD4-18D5AB4D0721}"/>
    <dgm:cxn modelId="{176780B2-DF3A-465F-9DB3-172370F02E1B}" type="presOf" srcId="{D5ACC4F0-EE0E-40FC-A04B-66143D0DE218}" destId="{5A75634E-1430-489A-A6F8-B4B75D56F973}" srcOrd="0" destOrd="0" presId="urn:microsoft.com/office/officeart/2005/8/layout/vList2"/>
    <dgm:cxn modelId="{80DF406E-ACE4-4467-A02A-0DE1218B7F30}" srcId="{544CEB53-1FB9-42F1-8FCC-8F0D6E55019E}" destId="{D5ACC4F0-EE0E-40FC-A04B-66143D0DE218}" srcOrd="1" destOrd="0" parTransId="{5DE0550D-8AEB-4AB3-99C7-2B2BB6C35D0A}" sibTransId="{4CAFF25D-D47B-4A95-B89D-72043BBCAB4D}"/>
    <dgm:cxn modelId="{CA0A2F6B-7E71-40F1-94A8-3BE5F1568595}" type="presOf" srcId="{2E5B5C76-46F3-41B5-B3F0-D4C4DB1E3C04}" destId="{A2D0469A-3795-4DCC-B368-B6662A580219}" srcOrd="0" destOrd="0" presId="urn:microsoft.com/office/officeart/2005/8/layout/vList2"/>
    <dgm:cxn modelId="{FD5A6584-D6B6-461F-87E2-5FD7E8705243}" srcId="{544CEB53-1FB9-42F1-8FCC-8F0D6E55019E}" destId="{2E5B5C76-46F3-41B5-B3F0-D4C4DB1E3C04}" srcOrd="2" destOrd="0" parTransId="{5B452612-7C32-4579-9B84-52FAE682552D}" sibTransId="{F3E3BF29-7F71-42B4-931C-FB5308850D19}"/>
    <dgm:cxn modelId="{8A7EB051-6C6D-485C-9494-B938D958354E}" type="presOf" srcId="{544CEB53-1FB9-42F1-8FCC-8F0D6E55019E}" destId="{AE061C27-8198-4EA1-AFF5-6F72F3C3957F}" srcOrd="0" destOrd="0" presId="urn:microsoft.com/office/officeart/2005/8/layout/vList2"/>
    <dgm:cxn modelId="{A31F5FC8-5A9D-41FB-8AE6-C503DF8ECAE6}" type="presOf" srcId="{5E10A101-3441-449A-9543-1556739A24CC}" destId="{8C5ACDF3-C8FE-4A7F-A3DD-2F13B6728BB4}" srcOrd="0" destOrd="0" presId="urn:microsoft.com/office/officeart/2005/8/layout/vList2"/>
    <dgm:cxn modelId="{19DF6032-E476-40DE-81E1-2201D6B661E2}" srcId="{544CEB53-1FB9-42F1-8FCC-8F0D6E55019E}" destId="{5E10A101-3441-449A-9543-1556739A24CC}" srcOrd="5" destOrd="0" parTransId="{BBD1D244-07D8-4344-AAFD-6B0BFC8253BD}" sibTransId="{FB30BB0E-5799-4571-8F58-977DD8F1C6B5}"/>
    <dgm:cxn modelId="{2F192326-EF7A-4910-B9EC-531764B79BD1}" type="presOf" srcId="{BF52F140-98F9-418E-92CF-322B344624FB}" destId="{8A64BA58-20BD-48DA-BF08-4EDF18A0C977}" srcOrd="0" destOrd="0" presId="urn:microsoft.com/office/officeart/2005/8/layout/vList2"/>
    <dgm:cxn modelId="{40AC9823-4DD5-4FEE-9BE5-27DB72FF1925}" srcId="{544CEB53-1FB9-42F1-8FCC-8F0D6E55019E}" destId="{75AB6273-A53A-4F97-8980-DD0F64A146C9}" srcOrd="4" destOrd="0" parTransId="{63E1E8C9-8E82-4113-80B4-2C5D2758DBD8}" sibTransId="{A93A2401-0C77-4B3B-87E1-E40DD710F811}"/>
    <dgm:cxn modelId="{81FF397A-FC52-4B37-9EA4-EA94B77FE175}" type="presOf" srcId="{CFF7EE40-96C5-4166-9601-ED85E1ADBF16}" destId="{40AA9003-D4AC-42FC-A67C-F023235636C1}" srcOrd="0" destOrd="0" presId="urn:microsoft.com/office/officeart/2005/8/layout/vList2"/>
    <dgm:cxn modelId="{CA9BE582-9298-4696-B9D2-65DDF5056B51}" type="presParOf" srcId="{AE061C27-8198-4EA1-AFF5-6F72F3C3957F}" destId="{8A64BA58-20BD-48DA-BF08-4EDF18A0C977}" srcOrd="0" destOrd="0" presId="urn:microsoft.com/office/officeart/2005/8/layout/vList2"/>
    <dgm:cxn modelId="{3B01A9C9-0D39-4B82-8E6B-6E07205F37F7}" type="presParOf" srcId="{AE061C27-8198-4EA1-AFF5-6F72F3C3957F}" destId="{1F9FE803-D6FD-489C-8A43-017048134110}" srcOrd="1" destOrd="0" presId="urn:microsoft.com/office/officeart/2005/8/layout/vList2"/>
    <dgm:cxn modelId="{365D0EDD-B25C-4F00-A207-8F01A9AC1AAC}" type="presParOf" srcId="{AE061C27-8198-4EA1-AFF5-6F72F3C3957F}" destId="{5A75634E-1430-489A-A6F8-B4B75D56F973}" srcOrd="2" destOrd="0" presId="urn:microsoft.com/office/officeart/2005/8/layout/vList2"/>
    <dgm:cxn modelId="{C613E604-1B09-4D6E-B1D8-1E3A71C47160}" type="presParOf" srcId="{AE061C27-8198-4EA1-AFF5-6F72F3C3957F}" destId="{18C559A8-DD51-4949-AADF-3E40FF70B6F3}" srcOrd="3" destOrd="0" presId="urn:microsoft.com/office/officeart/2005/8/layout/vList2"/>
    <dgm:cxn modelId="{88B28B70-AEB8-4E03-8944-FDDB6F27DBB7}" type="presParOf" srcId="{AE061C27-8198-4EA1-AFF5-6F72F3C3957F}" destId="{A2D0469A-3795-4DCC-B368-B6662A580219}" srcOrd="4" destOrd="0" presId="urn:microsoft.com/office/officeart/2005/8/layout/vList2"/>
    <dgm:cxn modelId="{E2D425BD-7266-466C-9A22-23502EE0755E}" type="presParOf" srcId="{AE061C27-8198-4EA1-AFF5-6F72F3C3957F}" destId="{3327DC14-9FE6-49A8-B233-7B5C22DC18A8}" srcOrd="5" destOrd="0" presId="urn:microsoft.com/office/officeart/2005/8/layout/vList2"/>
    <dgm:cxn modelId="{AA3B6C05-4E5D-424D-B9A9-14EC3F51BFC3}" type="presParOf" srcId="{AE061C27-8198-4EA1-AFF5-6F72F3C3957F}" destId="{40AA9003-D4AC-42FC-A67C-F023235636C1}" srcOrd="6" destOrd="0" presId="urn:microsoft.com/office/officeart/2005/8/layout/vList2"/>
    <dgm:cxn modelId="{14A118E2-A25F-4289-8FA6-337C29383D07}" type="presParOf" srcId="{AE061C27-8198-4EA1-AFF5-6F72F3C3957F}" destId="{41BE391D-1080-4718-A3B3-164EF17CDFEA}" srcOrd="7" destOrd="0" presId="urn:microsoft.com/office/officeart/2005/8/layout/vList2"/>
    <dgm:cxn modelId="{C7E0C07F-4EBD-439A-BD6E-CB17FBEEC37C}" type="presParOf" srcId="{AE061C27-8198-4EA1-AFF5-6F72F3C3957F}" destId="{EDB4BBA0-4013-4BB7-A56C-B98655EA4C60}" srcOrd="8" destOrd="0" presId="urn:microsoft.com/office/officeart/2005/8/layout/vList2"/>
    <dgm:cxn modelId="{DF597EDD-A45B-48CD-8726-1F6FB1C04159}" type="presParOf" srcId="{AE061C27-8198-4EA1-AFF5-6F72F3C3957F}" destId="{EAF6DDC4-3E5F-455F-BE9B-2B27D886E07C}" srcOrd="9" destOrd="0" presId="urn:microsoft.com/office/officeart/2005/8/layout/vList2"/>
    <dgm:cxn modelId="{605B43A9-7395-4452-AF87-83561C74AEB5}" type="presParOf" srcId="{AE061C27-8198-4EA1-AFF5-6F72F3C3957F}" destId="{8C5ACDF3-C8FE-4A7F-A3DD-2F13B6728BB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BCFC07-5A7A-4FF2-BE08-F7805DFE4C3E}">
      <dsp:nvSpPr>
        <dsp:cNvPr id="0" name=""/>
        <dsp:cNvSpPr/>
      </dsp:nvSpPr>
      <dsp:spPr>
        <a:xfrm>
          <a:off x="19339" y="205014"/>
          <a:ext cx="4607094" cy="2831497"/>
        </a:xfrm>
        <a:prstGeom prst="roundRect">
          <a:avLst/>
        </a:prstGeom>
        <a:solidFill>
          <a:srgbClr val="06BFC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bg1"/>
              </a:solidFill>
            </a:rPr>
            <a:t>Možný mechanismus účinku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Závažnost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Dechallenge/</a:t>
          </a:r>
          <a:r>
            <a:rPr lang="cs-CZ" sz="2400" b="1" kern="1200" dirty="0" err="1" smtClean="0">
              <a:solidFill>
                <a:schemeClr val="bg1"/>
              </a:solidFill>
            </a:rPr>
            <a:t>rechallenge</a:t>
          </a:r>
          <a:r>
            <a:rPr lang="cs-CZ" sz="2400" b="1" kern="1200" dirty="0" smtClean="0">
              <a:solidFill>
                <a:schemeClr val="bg1"/>
              </a:solidFill>
            </a:rPr>
            <a:t> (+/-)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Časová souvislost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Lékové interakce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err="1" smtClean="0">
              <a:solidFill>
                <a:schemeClr val="bg1"/>
              </a:solidFill>
            </a:rPr>
            <a:t>Konkomitantní</a:t>
          </a:r>
          <a:r>
            <a:rPr lang="cs-CZ" sz="2400" b="1" kern="1200" dirty="0" smtClean="0">
              <a:solidFill>
                <a:schemeClr val="bg1"/>
              </a:solidFill>
            </a:rPr>
            <a:t> faktory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Vliv základního onemocnění</a:t>
          </a:r>
          <a:endParaRPr lang="cs-CZ" sz="2400" kern="1200" dirty="0">
            <a:solidFill>
              <a:schemeClr val="bg1"/>
            </a:solidFill>
          </a:endParaRPr>
        </a:p>
      </dsp:txBody>
      <dsp:txXfrm>
        <a:off x="157561" y="343236"/>
        <a:ext cx="4330650" cy="2555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4BA58-20BD-48DA-BF08-4EDF18A0C977}">
      <dsp:nvSpPr>
        <dsp:cNvPr id="0" name=""/>
        <dsp:cNvSpPr/>
      </dsp:nvSpPr>
      <dsp:spPr>
        <a:xfrm>
          <a:off x="0" y="84695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Kontinuálně monitorují bezpečnosti svých LP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117662"/>
        <a:ext cx="8253676" cy="609393"/>
      </dsp:txXfrm>
    </dsp:sp>
    <dsp:sp modelId="{5A75634E-1430-489A-A6F8-B4B75D56F973}">
      <dsp:nvSpPr>
        <dsp:cNvPr id="0" name=""/>
        <dsp:cNvSpPr/>
      </dsp:nvSpPr>
      <dsp:spPr>
        <a:xfrm>
          <a:off x="0" y="826154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Při zjištění nového rizika neprodleně informují regulační autority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859121"/>
        <a:ext cx="8253676" cy="609393"/>
      </dsp:txXfrm>
    </dsp:sp>
    <dsp:sp modelId="{A2D0469A-3795-4DCC-B368-B6662A580219}">
      <dsp:nvSpPr>
        <dsp:cNvPr id="0" name=""/>
        <dsp:cNvSpPr/>
      </dsp:nvSpPr>
      <dsp:spPr>
        <a:xfrm>
          <a:off x="0" y="1550442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Pravidelně provádějí aktualizaci PI tak, aby byla v souladu se současným vědeckým poznáním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1583409"/>
        <a:ext cx="8253676" cy="609393"/>
      </dsp:txXfrm>
    </dsp:sp>
    <dsp:sp modelId="{40AA9003-D4AC-42FC-A67C-F023235636C1}">
      <dsp:nvSpPr>
        <dsp:cNvPr id="0" name=""/>
        <dsp:cNvSpPr/>
      </dsp:nvSpPr>
      <dsp:spPr>
        <a:xfrm>
          <a:off x="0" y="2274730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Spolupracují s výborem PRAC při hodnocení signálů (předkládaní odpovědí na </a:t>
          </a:r>
          <a:r>
            <a:rPr lang="cs-CZ" sz="1700" b="1" kern="1200" dirty="0" err="1" smtClean="0">
              <a:solidFill>
                <a:schemeClr val="tx1"/>
              </a:solidFill>
            </a:rPr>
            <a:t>LoQ</a:t>
          </a:r>
          <a:r>
            <a:rPr lang="cs-CZ" sz="1700" b="1" kern="1200" dirty="0" smtClean="0">
              <a:solidFill>
                <a:schemeClr val="tx1"/>
              </a:solidFill>
            </a:rPr>
            <a:t>)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2307697"/>
        <a:ext cx="8253676" cy="609393"/>
      </dsp:txXfrm>
    </dsp:sp>
    <dsp:sp modelId="{EDB4BBA0-4013-4BB7-A56C-B98655EA4C60}">
      <dsp:nvSpPr>
        <dsp:cNvPr id="0" name=""/>
        <dsp:cNvSpPr/>
      </dsp:nvSpPr>
      <dsp:spPr>
        <a:xfrm>
          <a:off x="0" y="2999017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Sledují výsledky jednání PRAC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3031984"/>
        <a:ext cx="8253676" cy="609393"/>
      </dsp:txXfrm>
    </dsp:sp>
    <dsp:sp modelId="{8C5ACDF3-C8FE-4A7F-A3DD-2F13B6728BB4}">
      <dsp:nvSpPr>
        <dsp:cNvPr id="0" name=""/>
        <dsp:cNvSpPr/>
      </dsp:nvSpPr>
      <dsp:spPr>
        <a:xfrm>
          <a:off x="0" y="3723305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Implementují závěry PRAC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3756272"/>
        <a:ext cx="8253676" cy="60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44440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28073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83153CE-B8D4-4FC5-ACD4-152431EAAED1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879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06C43-2695-4376-92AE-BD0C8C7E5D54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8023B-0FA6-4A62-8D93-101E18A37A76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9F2E-78C5-491B-B100-62F3C1E8EDB9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B5C5-2E81-46DD-89FE-F148D4A56914}" type="datetime1">
              <a:rPr lang="cs-CZ" smtClean="0"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2F326-FC43-4829-A875-2949FB9E1864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4EEB9-1839-4643-8A02-E6CE164CE7CA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F7065-450E-4986-AB6A-4DF195597EC3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288BF-5FC5-4D8E-8B2E-C99C48F525A2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2DC-A991-4A94-925C-0A6173C16AC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06A2-7C84-4DBF-9C4B-80DBE5CF2AD6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83DB-C6B0-48D9-95B9-28FD10993E13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EECD-B2C0-4648-9BD7-F13B17EB3B9B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A4B69-8D7F-443F-A50D-34F94C397BE0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3C69-8769-4BBB-8A13-EA5A86D4C682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01266-9778-44BA-81EF-3BBEDC7804C2}" type="datetime1">
              <a:rPr lang="cs-CZ" smtClean="0"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6266-0F0E-4B3F-A85B-860F98E98125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6111-A13E-443E-A941-8FDF5001F814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7763A-E2E1-4397-8CB2-BBBDE082EF1B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87ADE-8AF4-47EB-9315-E56B9765DB31}" type="datetime1">
              <a:rPr lang="cs-CZ" smtClean="0"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8016-76B5-4E4C-BD30-A849F74315FF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EC410-F7C7-48D7-B776-3D1468F1246D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293B3-1F13-4E07-BF0B-D16D1213A355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743F3-1B31-4564-89C2-CCB7720D4FA7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189999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6BA01-ADB4-47CB-99A5-AECE9C13AAD6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141C7-D2A2-4BDB-A3AE-ED9F8B8F62E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53011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4"/>
          </p:nvPr>
        </p:nvSpPr>
        <p:spPr>
          <a:xfrm>
            <a:off x="2141730" y="593685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50ED-3F9A-4378-9948-FB494EB06DAA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BEEC6-5DE3-4224-88E8-4369773DD89C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671406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466A1-D79A-42C5-AA7B-1FC5714E8E41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43B6A-E156-427A-AC92-D47A89EEEDA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9803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7E21E-2E8F-4E33-AD97-FF410C8077EB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EBAE5-01E5-4463-98AC-3BE6522F6A1E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8524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BA909-661C-4A62-BDFA-227C6816A17F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4EF64-8339-4739-80EC-8F87EC0AD08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006158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478BE-CFE6-4DE0-B172-566F174C5EA6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F5E9A-1B6E-446F-B03E-FC5422A57940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 smtClean="0">
                <a:solidFill>
                  <a:srgbClr val="2D3291"/>
                </a:solidFill>
              </a:rPr>
              <a:t>© 2015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579649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8204E-D7ED-48EA-9027-F590BA928F7A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4E0E9-834A-4A65-96D6-3F7FA4A1964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35284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076C1-FA38-4AE8-A452-95FD6D2F0163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4974-4633-486E-8C19-0F459987EFF8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4328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3DBE-D974-4E76-86F3-F6C7E1CD7FF8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7C3C-E8E4-4BC4-A173-DB845C30693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47922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EEC52-34C5-4C8C-BF5C-8B1A774573BD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32A8B-1BE6-438F-86F5-D7F12CBD4DC7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774723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4EE67-3A1D-483E-B8BE-2C72D4369D6C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1B8C7-B129-4CBB-9B60-0C484CBD291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8045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2A5E-9D3B-4370-9403-867D1F604576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DBA60-0D0E-41BC-987B-67EDB7A5A12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18718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BCC7B-F5D7-4C72-842F-50B5281EFF91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E818D-D588-48AB-8724-722DD40D0E8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140365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34964-023D-45FD-B065-669BCE64E9BE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C53CD-8C80-4677-AD73-09AA1A6674C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20219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ECB26-AEBA-4179-9AEE-39CFB4CD1008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6D78F-8554-47E2-AB03-399CA184E27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916226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E1DAF-E1C2-408B-A607-67E1D92F021C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19926-5959-4E30-BB0A-1BE09E84392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30702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9A332-4745-4BFA-A114-68074399B38E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012BC-29DB-46B0-A50C-D6080EE5EA5A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 smtClean="0">
                <a:solidFill>
                  <a:srgbClr val="2D3291"/>
                </a:solidFill>
              </a:rPr>
              <a:t>© 2015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843683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090FC-0CE8-4719-81BF-BA468287E952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44FCE-E7E8-44F2-90E5-4A9F03CBA570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173304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362BB-9725-400B-A228-22314CC3C9E8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BA7DD-C44A-49C5-837D-83F89A0E89C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224080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9F5F4-38CC-4B3D-A63F-0BE0693C7BB3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E9A6-F581-4906-894C-2DDE421024E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86711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2E3CA-F1AC-41F0-8FD4-B63292292F94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A46FE-F0F8-4CA5-9314-6FEEB90CC3C2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9788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image" Target="../media/image6.wmf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image" Target="../media/image5.wmf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image" Target="../media/image4.jpeg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8B929BD-79B5-4E5C-815D-FB82F3DDCEB5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83D1A92-B567-4437-ACAB-0E4140A32263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5E059C9-C479-47CF-AA78-47673D894EAE}" type="datetime1">
              <a:rPr lang="cs-CZ" smtClean="0">
                <a:solidFill>
                  <a:prstClr val="white"/>
                </a:solidFill>
              </a:rPr>
              <a:t>19.1.2017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12763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30399E2A-5232-47CF-86A5-EB849EB2F83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1" name="Obrázek 6" descr="SÚKL - logo modré.wmf"/>
          <p:cNvPicPr>
            <a:picLocks noChangeAspect="1"/>
          </p:cNvPicPr>
          <p:nvPr userDrawn="1"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60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</p:sldLayoutIdLst>
  <p:transition>
    <p:fade/>
  </p:transition>
  <p:timing>
    <p:tnLst>
      <p:par>
        <p:cTn id="1" dur="indefinite" restart="never" nodeType="tmRoot"/>
      </p:par>
    </p:tnLst>
  </p:timing>
  <p:hf sldNum="0"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26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ema/index.jsp?curl=pages/regulation/document_listing/document_listing_000375.jsp" TargetMode="External"/><Relationship Id="rId2" Type="http://schemas.openxmlformats.org/officeDocument/2006/relationships/hyperlink" Target="http://www.sukl.cz/leciva/doporuceni-prac-k-farmakovigilancnim-signalum-2017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ema.europa.eu/ema/index.jsp?curl=pages/regulation/document_listing/document_listing_000366.jsp&amp;mid=WC0b01ac058067c852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/>
              <a:t>Farmakovigilanční signály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Jana Koprušáková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3C366-E013-4411-B7F9-5F9A263B6A01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Farmakovigilanční signál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>
            <a:normAutofit fontScale="62500" lnSpcReduction="20000"/>
          </a:bodyPr>
          <a:lstStyle/>
          <a:p>
            <a:r>
              <a:rPr lang="cs-CZ" altLang="cs-CZ" sz="3800" b="1" dirty="0">
                <a:solidFill>
                  <a:srgbClr val="05C9A8"/>
                </a:solidFill>
              </a:rPr>
              <a:t>H</a:t>
            </a:r>
            <a:r>
              <a:rPr lang="cs-CZ" altLang="cs-CZ" sz="3800" b="1" dirty="0" smtClean="0">
                <a:solidFill>
                  <a:srgbClr val="05C9A8"/>
                </a:solidFill>
              </a:rPr>
              <a:t>ypotéza o možné kauzální souvislosti mezi podaným přípravkem a konkrétním jevem</a:t>
            </a:r>
            <a:r>
              <a:rPr lang="cs-CZ" altLang="cs-CZ" sz="3800" dirty="0" smtClean="0"/>
              <a:t> - na základě informací z různých zdrojů (hlášení, literatura, PASS, PSUR…), vyžadující další ověření</a:t>
            </a:r>
          </a:p>
          <a:p>
            <a:r>
              <a:rPr lang="cs-CZ" altLang="cs-CZ" sz="3800" b="1" dirty="0" smtClean="0">
                <a:solidFill>
                  <a:srgbClr val="06BFC8"/>
                </a:solidFill>
              </a:rPr>
              <a:t>Nové riziko související s přípravkem </a:t>
            </a:r>
            <a:r>
              <a:rPr lang="cs-CZ" altLang="cs-CZ" sz="3800" dirty="0" smtClean="0"/>
              <a:t>(např. nový, dosud nepopsaný NÚ)</a:t>
            </a:r>
          </a:p>
          <a:p>
            <a:r>
              <a:rPr lang="cs-CZ" altLang="cs-CZ" sz="3800" b="1" dirty="0" smtClean="0">
                <a:solidFill>
                  <a:srgbClr val="06BFC8"/>
                </a:solidFill>
              </a:rPr>
              <a:t>Nový aspekt již známého rizika </a:t>
            </a:r>
            <a:r>
              <a:rPr lang="cs-CZ" altLang="cs-CZ" sz="3800" dirty="0" smtClean="0"/>
              <a:t>(např. vyšší závažnost než dosud známo, vyšší frekvence výskytu již dříve známého NÚ)</a:t>
            </a:r>
          </a:p>
          <a:p>
            <a:pPr marL="0" indent="0">
              <a:buNone/>
            </a:pPr>
            <a:endParaRPr lang="cs-CZ" altLang="cs-CZ" sz="3600" b="1" dirty="0" smtClean="0"/>
          </a:p>
          <a:p>
            <a:pPr marL="0" indent="0">
              <a:buNone/>
            </a:pPr>
            <a:r>
              <a:rPr lang="cs-CZ" sz="4000" b="1" dirty="0">
                <a:solidFill>
                  <a:srgbClr val="00B0F0"/>
                </a:solidFill>
              </a:rPr>
              <a:t>GVP Module IX - </a:t>
            </a:r>
            <a:r>
              <a:rPr lang="cs-CZ" sz="4000" b="1" dirty="0" err="1">
                <a:solidFill>
                  <a:srgbClr val="00B0F0"/>
                </a:solidFill>
              </a:rPr>
              <a:t>Signal</a:t>
            </a:r>
            <a:r>
              <a:rPr lang="cs-CZ" sz="4000" b="1" dirty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management </a:t>
            </a:r>
            <a:r>
              <a:rPr lang="cs-CZ" sz="4000" b="1" dirty="0" smtClean="0"/>
              <a:t>(6/2012)</a:t>
            </a:r>
            <a:endParaRPr lang="cs-CZ" sz="3400" b="1" dirty="0"/>
          </a:p>
          <a:p>
            <a:r>
              <a:rPr lang="en-US" sz="3800" b="1" dirty="0">
                <a:solidFill>
                  <a:srgbClr val="05C9A8"/>
                </a:solidFill>
              </a:rPr>
              <a:t>Rev 1</a:t>
            </a:r>
            <a:r>
              <a:rPr lang="en-US" sz="3800" b="1" dirty="0"/>
              <a:t> DRAFT for public consultation</a:t>
            </a:r>
            <a:r>
              <a:rPr lang="cs-CZ" sz="3800" dirty="0"/>
              <a:t> - veřejné připomínkování uzavřeno </a:t>
            </a:r>
            <a:r>
              <a:rPr lang="cs-CZ" sz="3800" dirty="0" smtClean="0"/>
              <a:t>8/2016</a:t>
            </a:r>
          </a:p>
          <a:p>
            <a:pPr marL="0" indent="0">
              <a:buNone/>
            </a:pPr>
            <a:endParaRPr lang="cs-CZ" sz="3600" b="1" dirty="0" smtClean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98484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Signal management process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257497"/>
            <a:ext cx="8229600" cy="41106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		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cs-CZ" b="1" dirty="0" smtClean="0"/>
              <a:t>	</a:t>
            </a:r>
            <a:r>
              <a:rPr lang="cs-CZ" dirty="0" smtClean="0"/>
              <a:t>		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06747" y="3789040"/>
            <a:ext cx="2160000" cy="900100"/>
          </a:xfrm>
          <a:prstGeom prst="ellipse">
            <a:avLst/>
          </a:prstGeom>
          <a:solidFill>
            <a:srgbClr val="05C9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validace</a:t>
            </a:r>
            <a:endParaRPr lang="cs-CZ" sz="2000" b="1" dirty="0"/>
          </a:p>
        </p:txBody>
      </p:sp>
      <p:sp>
        <p:nvSpPr>
          <p:cNvPr id="10" name="Ovál 9"/>
          <p:cNvSpPr/>
          <p:nvPr/>
        </p:nvSpPr>
        <p:spPr>
          <a:xfrm>
            <a:off x="706747" y="2397552"/>
            <a:ext cx="2160000" cy="900000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detekce</a:t>
            </a:r>
            <a:endParaRPr lang="cs-CZ" sz="2000" b="1" dirty="0"/>
          </a:p>
        </p:txBody>
      </p:sp>
      <p:sp>
        <p:nvSpPr>
          <p:cNvPr id="11" name="Ovál 10"/>
          <p:cNvSpPr/>
          <p:nvPr/>
        </p:nvSpPr>
        <p:spPr>
          <a:xfrm>
            <a:off x="623793" y="5127272"/>
            <a:ext cx="2160000" cy="900000"/>
          </a:xfrm>
          <a:prstGeom prst="ellipse">
            <a:avLst/>
          </a:prstGeom>
          <a:solidFill>
            <a:srgbClr val="8868B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konfirmace</a:t>
            </a:r>
            <a:endParaRPr lang="cs-CZ" sz="2000" b="1" dirty="0"/>
          </a:p>
        </p:txBody>
      </p:sp>
      <p:sp>
        <p:nvSpPr>
          <p:cNvPr id="12" name="Ovál 11"/>
          <p:cNvSpPr/>
          <p:nvPr/>
        </p:nvSpPr>
        <p:spPr>
          <a:xfrm>
            <a:off x="3494869" y="5127272"/>
            <a:ext cx="2160000" cy="910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a</a:t>
            </a:r>
            <a:r>
              <a:rPr lang="cs-CZ" b="1" dirty="0" smtClean="0"/>
              <a:t>nalýza + stanovení priorit</a:t>
            </a:r>
            <a:endParaRPr lang="cs-CZ" b="1" dirty="0"/>
          </a:p>
        </p:txBody>
      </p:sp>
      <p:cxnSp>
        <p:nvCxnSpPr>
          <p:cNvPr id="14" name="Přímá spojnice se šipkou 13"/>
          <p:cNvCxnSpPr>
            <a:stCxn id="10" idx="4"/>
            <a:endCxn id="7" idx="0"/>
          </p:cNvCxnSpPr>
          <p:nvPr/>
        </p:nvCxnSpPr>
        <p:spPr>
          <a:xfrm>
            <a:off x="1786747" y="3297552"/>
            <a:ext cx="0" cy="491488"/>
          </a:xfrm>
          <a:prstGeom prst="straightConnector1">
            <a:avLst/>
          </a:prstGeom>
          <a:ln w="22225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7" idx="4"/>
          </p:cNvCxnSpPr>
          <p:nvPr/>
        </p:nvCxnSpPr>
        <p:spPr>
          <a:xfrm>
            <a:off x="1786747" y="4689140"/>
            <a:ext cx="0" cy="438132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11" idx="6"/>
            <a:endCxn id="12" idx="2"/>
          </p:cNvCxnSpPr>
          <p:nvPr/>
        </p:nvCxnSpPr>
        <p:spPr>
          <a:xfrm>
            <a:off x="2783793" y="5577272"/>
            <a:ext cx="711076" cy="5089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494869" y="3321477"/>
            <a:ext cx="3327381" cy="405045"/>
          </a:xfrm>
          <a:prstGeom prst="rect">
            <a:avLst/>
          </a:prstGeom>
          <a:solidFill>
            <a:schemeClr val="tx1">
              <a:lumMod val="20000"/>
              <a:lumOff val="80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05C9A8"/>
              </a:solidFill>
            </a:endParaRPr>
          </a:p>
          <a:p>
            <a:pPr algn="ctr"/>
            <a:r>
              <a:rPr lang="cs-CZ" b="1" dirty="0" smtClean="0">
                <a:solidFill>
                  <a:srgbClr val="05C9A8"/>
                </a:solidFill>
              </a:rPr>
              <a:t>LMS</a:t>
            </a:r>
            <a:r>
              <a:rPr lang="cs-CZ" dirty="0" smtClean="0">
                <a:solidFill>
                  <a:srgbClr val="05C9A8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 err="1" smtClean="0">
                <a:solidFill>
                  <a:schemeClr val="tx1"/>
                </a:solidFill>
              </a:rPr>
              <a:t>NAPs</a:t>
            </a:r>
            <a:r>
              <a:rPr lang="cs-CZ" dirty="0" smtClean="0">
                <a:solidFill>
                  <a:schemeClr val="tx1"/>
                </a:solidFill>
              </a:rPr>
              <a:t>), </a:t>
            </a:r>
            <a:r>
              <a:rPr lang="cs-CZ" b="1" dirty="0" smtClean="0">
                <a:solidFill>
                  <a:srgbClr val="05C9A8"/>
                </a:solidFill>
              </a:rPr>
              <a:t>EMA</a:t>
            </a:r>
            <a:r>
              <a:rPr lang="cs-CZ" dirty="0" smtClean="0">
                <a:solidFill>
                  <a:srgbClr val="05C9A8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 err="1" smtClean="0">
                <a:solidFill>
                  <a:schemeClr val="tx1"/>
                </a:solidFill>
              </a:rPr>
              <a:t>CAPs</a:t>
            </a:r>
            <a:r>
              <a:rPr lang="cs-CZ" dirty="0" smtClean="0">
                <a:solidFill>
                  <a:schemeClr val="tx1"/>
                </a:solidFill>
              </a:rPr>
              <a:t>), </a:t>
            </a:r>
            <a:r>
              <a:rPr lang="cs-CZ" b="1" dirty="0" smtClean="0">
                <a:solidFill>
                  <a:srgbClr val="05C9A8"/>
                </a:solidFill>
              </a:rPr>
              <a:t>MAHs</a:t>
            </a:r>
          </a:p>
          <a:p>
            <a:pPr algn="ctr"/>
            <a:endParaRPr lang="cs-CZ" dirty="0">
              <a:solidFill>
                <a:srgbClr val="05C9A8"/>
              </a:solidFill>
            </a:endParaRPr>
          </a:p>
        </p:txBody>
      </p:sp>
      <p:cxnSp>
        <p:nvCxnSpPr>
          <p:cNvPr id="16" name="Přímá spojnice 15"/>
          <p:cNvCxnSpPr>
            <a:stCxn id="9" idx="1"/>
            <a:endCxn id="10" idx="6"/>
          </p:cNvCxnSpPr>
          <p:nvPr/>
        </p:nvCxnSpPr>
        <p:spPr>
          <a:xfrm flipH="1" flipV="1">
            <a:off x="2866747" y="2847552"/>
            <a:ext cx="628122" cy="676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9" idx="1"/>
            <a:endCxn id="7" idx="6"/>
          </p:cNvCxnSpPr>
          <p:nvPr/>
        </p:nvCxnSpPr>
        <p:spPr>
          <a:xfrm flipH="1">
            <a:off x="2866747" y="3524000"/>
            <a:ext cx="628122" cy="715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3494869" y="4253821"/>
            <a:ext cx="1884233" cy="314985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5C9A8"/>
                </a:solidFill>
              </a:rPr>
              <a:t>LMS</a:t>
            </a:r>
            <a:r>
              <a:rPr lang="cs-CZ" dirty="0" smtClean="0">
                <a:solidFill>
                  <a:srgbClr val="05C9A8"/>
                </a:solidFill>
              </a:rPr>
              <a:t>/ </a:t>
            </a:r>
            <a:r>
              <a:rPr lang="cs-CZ" b="1" dirty="0" smtClean="0">
                <a:solidFill>
                  <a:srgbClr val="05C9A8"/>
                </a:solidFill>
              </a:rPr>
              <a:t>PRAC </a:t>
            </a:r>
            <a:r>
              <a:rPr lang="cs-CZ" b="1" dirty="0" err="1" smtClean="0">
                <a:solidFill>
                  <a:srgbClr val="05C9A8"/>
                </a:solidFill>
              </a:rPr>
              <a:t>Rapp</a:t>
            </a:r>
            <a:endParaRPr lang="cs-CZ" b="1" dirty="0">
              <a:solidFill>
                <a:srgbClr val="05C9A8"/>
              </a:solidFill>
            </a:endParaRPr>
          </a:p>
        </p:txBody>
      </p:sp>
      <p:cxnSp>
        <p:nvCxnSpPr>
          <p:cNvPr id="22" name="Přímá spojnice 21"/>
          <p:cNvCxnSpPr>
            <a:stCxn id="20" idx="1"/>
            <a:endCxn id="11" idx="7"/>
          </p:cNvCxnSpPr>
          <p:nvPr/>
        </p:nvCxnSpPr>
        <p:spPr>
          <a:xfrm flipH="1">
            <a:off x="2467468" y="4411314"/>
            <a:ext cx="1027401" cy="847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2655050" y="5869775"/>
            <a:ext cx="968562" cy="314985"/>
          </a:xfrm>
          <a:prstGeom prst="rect">
            <a:avLst/>
          </a:prstGeom>
          <a:solidFill>
            <a:schemeClr val="accent3">
              <a:alpha val="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5C9A8"/>
                </a:solidFill>
              </a:rPr>
              <a:t>PRAC</a:t>
            </a:r>
            <a:endParaRPr lang="cs-CZ" b="1" dirty="0">
              <a:solidFill>
                <a:srgbClr val="05C9A8"/>
              </a:solidFill>
            </a:endParaRPr>
          </a:p>
        </p:txBody>
      </p:sp>
      <p:cxnSp>
        <p:nvCxnSpPr>
          <p:cNvPr id="24" name="Přímá spojnice se šipkou 23"/>
          <p:cNvCxnSpPr>
            <a:stCxn id="12" idx="6"/>
            <a:endCxn id="25" idx="2"/>
          </p:cNvCxnSpPr>
          <p:nvPr/>
        </p:nvCxnSpPr>
        <p:spPr>
          <a:xfrm flipV="1">
            <a:off x="5654869" y="5572183"/>
            <a:ext cx="492306" cy="101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6147175" y="4776214"/>
            <a:ext cx="2565285" cy="1591937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hodnocení + doporučení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446481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1. Detekce </a:t>
            </a:r>
            <a:r>
              <a:rPr lang="cs-CZ" dirty="0">
                <a:solidFill>
                  <a:srgbClr val="00B0F0"/>
                </a:solidFill>
              </a:rPr>
              <a:t>signálů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27783"/>
            <a:ext cx="822960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       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	           </a:t>
            </a:r>
            <a:r>
              <a:rPr lang="cs-CZ" sz="2000" b="1" dirty="0" err="1" smtClean="0"/>
              <a:t>CAPs</a:t>
            </a:r>
            <a:r>
              <a:rPr lang="cs-CZ" sz="2000" dirty="0" smtClean="0"/>
              <a:t> – EMA / PRAC </a:t>
            </a:r>
            <a:r>
              <a:rPr lang="cs-CZ" sz="2000" dirty="0" err="1" smtClean="0"/>
              <a:t>Rapp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       </a:t>
            </a:r>
            <a:r>
              <a:rPr lang="cs-CZ" sz="2000" b="1" dirty="0" err="1" smtClean="0"/>
              <a:t>NAPs</a:t>
            </a:r>
            <a:r>
              <a:rPr lang="cs-CZ" sz="2000" dirty="0" smtClean="0"/>
              <a:t> – LMS </a:t>
            </a:r>
            <a:r>
              <a:rPr lang="cs-CZ" sz="2000" b="1" dirty="0" smtClean="0">
                <a:solidFill>
                  <a:srgbClr val="05C9A8"/>
                </a:solidFill>
              </a:rPr>
              <a:t>(CZ 38 látek)</a:t>
            </a:r>
            <a:endParaRPr lang="cs-CZ" sz="2000" b="1" dirty="0">
              <a:solidFill>
                <a:srgbClr val="05C9A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618397" y="1943835"/>
            <a:ext cx="1935215" cy="945105"/>
          </a:xfrm>
          <a:prstGeom prst="ellipse">
            <a:avLst/>
          </a:prstGeom>
          <a:solidFill>
            <a:schemeClr val="tx1">
              <a:lumMod val="60000"/>
              <a:lumOff val="40000"/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900" b="1" dirty="0" smtClean="0"/>
              <a:t>Regulační autorita</a:t>
            </a:r>
            <a:endParaRPr lang="cs-CZ" sz="1900" b="1" dirty="0"/>
          </a:p>
        </p:txBody>
      </p:sp>
      <p:sp>
        <p:nvSpPr>
          <p:cNvPr id="8" name="Ovál 7"/>
          <p:cNvSpPr/>
          <p:nvPr/>
        </p:nvSpPr>
        <p:spPr>
          <a:xfrm>
            <a:off x="476545" y="2962663"/>
            <a:ext cx="1800200" cy="1080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Národní úroveň</a:t>
            </a:r>
            <a:endParaRPr lang="cs-CZ" b="1" dirty="0"/>
          </a:p>
        </p:txBody>
      </p:sp>
      <p:sp>
        <p:nvSpPr>
          <p:cNvPr id="10" name="Ovál 9"/>
          <p:cNvSpPr/>
          <p:nvPr/>
        </p:nvSpPr>
        <p:spPr>
          <a:xfrm>
            <a:off x="3086835" y="2985028"/>
            <a:ext cx="1800000" cy="1080000"/>
          </a:xfrm>
          <a:prstGeom prst="ellipse">
            <a:avLst/>
          </a:prstGeom>
          <a:solidFill>
            <a:srgbClr val="05C9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Evropská úrove</a:t>
            </a:r>
            <a:r>
              <a:rPr lang="cs-CZ" b="1" dirty="0"/>
              <a:t>ň</a:t>
            </a:r>
          </a:p>
        </p:txBody>
      </p:sp>
      <p:sp>
        <p:nvSpPr>
          <p:cNvPr id="11" name="Ovál 10"/>
          <p:cNvSpPr/>
          <p:nvPr/>
        </p:nvSpPr>
        <p:spPr>
          <a:xfrm>
            <a:off x="6282187" y="1975197"/>
            <a:ext cx="2115235" cy="900100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MAHs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6372199" y="3187628"/>
            <a:ext cx="1935215" cy="630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Monitoring literatury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371095" y="4095901"/>
            <a:ext cx="1935215" cy="630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databáze NÚ</a:t>
            </a:r>
            <a:endParaRPr lang="cs-CZ" dirty="0"/>
          </a:p>
        </p:txBody>
      </p:sp>
      <p:cxnSp>
        <p:nvCxnSpPr>
          <p:cNvPr id="16" name="Přímá spojnice 15"/>
          <p:cNvCxnSpPr>
            <a:stCxn id="12" idx="2"/>
            <a:endCxn id="13" idx="0"/>
          </p:cNvCxnSpPr>
          <p:nvPr/>
        </p:nvCxnSpPr>
        <p:spPr>
          <a:xfrm flipH="1">
            <a:off x="7338703" y="3817698"/>
            <a:ext cx="1104" cy="27820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7" idx="3"/>
            <a:endCxn id="8" idx="0"/>
          </p:cNvCxnSpPr>
          <p:nvPr/>
        </p:nvCxnSpPr>
        <p:spPr>
          <a:xfrm flipH="1">
            <a:off x="1376645" y="2750533"/>
            <a:ext cx="525158" cy="2121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7" idx="5"/>
            <a:endCxn id="10" idx="0"/>
          </p:cNvCxnSpPr>
          <p:nvPr/>
        </p:nvCxnSpPr>
        <p:spPr>
          <a:xfrm>
            <a:off x="3270206" y="2750533"/>
            <a:ext cx="716629" cy="2344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476545" y="4371537"/>
            <a:ext cx="1800200" cy="8494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CDNÚ</a:t>
            </a:r>
          </a:p>
          <a:p>
            <a:pPr algn="ctr"/>
            <a:r>
              <a:rPr lang="cs-CZ" dirty="0" smtClean="0"/>
              <a:t> (1x týdně)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3110913" y="4371537"/>
            <a:ext cx="1751844" cy="8494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EudraVigilance</a:t>
            </a:r>
          </a:p>
          <a:p>
            <a:pPr algn="ctr"/>
            <a:r>
              <a:rPr lang="cs-CZ" dirty="0"/>
              <a:t>(</a:t>
            </a:r>
            <a:r>
              <a:rPr lang="cs-CZ" dirty="0" smtClean="0"/>
              <a:t>à 30 dní, resp.</a:t>
            </a:r>
          </a:p>
          <a:p>
            <a:pPr algn="ctr"/>
            <a:r>
              <a:rPr lang="cs-CZ" dirty="0" smtClean="0"/>
              <a:t>       à 14 dní)</a:t>
            </a:r>
            <a:endParaRPr lang="cs-CZ" dirty="0"/>
          </a:p>
        </p:txBody>
      </p:sp>
      <p:cxnSp>
        <p:nvCxnSpPr>
          <p:cNvPr id="36" name="Přímá spojnice 35"/>
          <p:cNvCxnSpPr>
            <a:stCxn id="8" idx="4"/>
            <a:endCxn id="33" idx="0"/>
          </p:cNvCxnSpPr>
          <p:nvPr/>
        </p:nvCxnSpPr>
        <p:spPr>
          <a:xfrm>
            <a:off x="1376645" y="4042663"/>
            <a:ext cx="0" cy="3288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>
            <a:stCxn id="10" idx="4"/>
            <a:endCxn id="34" idx="0"/>
          </p:cNvCxnSpPr>
          <p:nvPr/>
        </p:nvCxnSpPr>
        <p:spPr>
          <a:xfrm>
            <a:off x="3986835" y="4065028"/>
            <a:ext cx="0" cy="30650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11" idx="4"/>
            <a:endCxn id="12" idx="0"/>
          </p:cNvCxnSpPr>
          <p:nvPr/>
        </p:nvCxnSpPr>
        <p:spPr>
          <a:xfrm>
            <a:off x="7339805" y="2875297"/>
            <a:ext cx="2" cy="31233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ovnoramenný trojúhelník 43"/>
          <p:cNvSpPr/>
          <p:nvPr/>
        </p:nvSpPr>
        <p:spPr>
          <a:xfrm flipV="1">
            <a:off x="3336052" y="4926412"/>
            <a:ext cx="375997" cy="225055"/>
          </a:xfrm>
          <a:prstGeom prst="triangle">
            <a:avLst/>
          </a:prstGeom>
          <a:solidFill>
            <a:srgbClr val="000104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742591" y="4065028"/>
            <a:ext cx="1170130" cy="507689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eRMR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499074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1. Detekce </a:t>
            </a:r>
            <a:r>
              <a:rPr lang="cs-CZ" dirty="0" smtClean="0">
                <a:solidFill>
                  <a:srgbClr val="00B0F0"/>
                </a:solidFill>
              </a:rPr>
              <a:t>signálů – hodnocení dostupných dat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5576977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6154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2. Validace signálů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58870"/>
            <a:ext cx="8229600" cy="3861130"/>
          </a:xfrm>
        </p:spPr>
        <p:txBody>
          <a:bodyPr>
            <a:normAutofit/>
          </a:bodyPr>
          <a:lstStyle/>
          <a:p>
            <a:r>
              <a:rPr lang="cs-CZ" dirty="0" smtClean="0"/>
              <a:t>Cílem je </a:t>
            </a:r>
            <a:r>
              <a:rPr lang="cs-CZ" b="1" dirty="0" smtClean="0">
                <a:solidFill>
                  <a:srgbClr val="06BFC8"/>
                </a:solidFill>
              </a:rPr>
              <a:t>kontrola kvality dat, vyřazení duplikátů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05C9A8"/>
                </a:solidFill>
              </a:rPr>
              <a:t>potvrzení podezření na kauzální souvislost</a:t>
            </a:r>
          </a:p>
          <a:p>
            <a:r>
              <a:rPr lang="cs-CZ" dirty="0" smtClean="0"/>
              <a:t>Validaci </a:t>
            </a:r>
            <a:r>
              <a:rPr lang="cs-CZ" dirty="0"/>
              <a:t>provádí ten, kdo signál </a:t>
            </a:r>
            <a:r>
              <a:rPr lang="cs-CZ" dirty="0" smtClean="0"/>
              <a:t>detekoval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23" y="4014065"/>
            <a:ext cx="6890455" cy="188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7253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3113965"/>
            <a:ext cx="8229600" cy="1143000"/>
          </a:xfrm>
        </p:spPr>
        <p:txBody>
          <a:bodyPr>
            <a:noAutofit/>
          </a:bodyPr>
          <a:lstStyle/>
          <a:p>
            <a:r>
              <a:rPr lang="en-US" sz="1600" dirty="0" smtClean="0"/>
              <a:t>IX. Appendix 1</a:t>
            </a:r>
            <a:br>
              <a:rPr lang="en-US" sz="1600" dirty="0" smtClean="0"/>
            </a:br>
            <a:r>
              <a:rPr lang="en-US" sz="1600" dirty="0" smtClean="0"/>
              <a:t>Figure IX.1 </a:t>
            </a:r>
            <a:br>
              <a:rPr lang="en-US" sz="1600" dirty="0" smtClean="0"/>
            </a:br>
            <a:r>
              <a:rPr lang="en-US" sz="1600" b="0" dirty="0" smtClean="0"/>
              <a:t>Notifications</a:t>
            </a:r>
            <a:br>
              <a:rPr lang="en-US" sz="1600" b="0" dirty="0" smtClean="0"/>
            </a:br>
            <a:r>
              <a:rPr lang="en-US" sz="1600" b="0" dirty="0" smtClean="0"/>
              <a:t>and procedural </a:t>
            </a:r>
            <a:br>
              <a:rPr lang="en-US" sz="1600" b="0" dirty="0" smtClean="0"/>
            </a:br>
            <a:r>
              <a:rPr lang="en-US" sz="1600" b="0" dirty="0" smtClean="0"/>
              <a:t>options for </a:t>
            </a:r>
            <a:r>
              <a:rPr lang="en-US" sz="1600" dirty="0" smtClean="0">
                <a:solidFill>
                  <a:srgbClr val="05C9A8"/>
                </a:solidFill>
              </a:rPr>
              <a:t>signals</a:t>
            </a:r>
            <a:br>
              <a:rPr lang="en-US" sz="1600" dirty="0" smtClean="0">
                <a:solidFill>
                  <a:srgbClr val="05C9A8"/>
                </a:solidFill>
              </a:rPr>
            </a:br>
            <a:r>
              <a:rPr lang="en-US" sz="1600" dirty="0" smtClean="0">
                <a:solidFill>
                  <a:srgbClr val="05C9A8"/>
                </a:solidFill>
              </a:rPr>
              <a:t>validated by MAHs</a:t>
            </a:r>
            <a:endParaRPr lang="en-US" sz="1600" dirty="0">
              <a:solidFill>
                <a:srgbClr val="05C9A8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4EEB9-1839-4643-8A02-E6CE164CE7CA}" type="datetime1">
              <a:rPr lang="cs-CZ" smtClean="0"/>
              <a:t>19.1.2017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898223"/>
              </p:ext>
            </p:extLst>
          </p:nvPr>
        </p:nvGraphicFramePr>
        <p:xfrm>
          <a:off x="1892141" y="773705"/>
          <a:ext cx="4815535" cy="5546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6" r:id="rId3" imgW="4454492" imgH="5129190" progId="Visio.Drawing.11">
                  <p:embed/>
                </p:oleObj>
              </mc:Choice>
              <mc:Fallback>
                <p:oleObj r:id="rId3" imgW="4454492" imgH="5129190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141" y="773705"/>
                        <a:ext cx="4815535" cy="55460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Ovál 9"/>
          <p:cNvSpPr/>
          <p:nvPr/>
        </p:nvSpPr>
        <p:spPr>
          <a:xfrm>
            <a:off x="6599699" y="881824"/>
            <a:ext cx="2051720" cy="990110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ESI </a:t>
            </a:r>
          </a:p>
          <a:p>
            <a:pPr algn="ctr"/>
            <a:r>
              <a:rPr lang="cs-CZ" b="1" dirty="0" smtClean="0"/>
              <a:t>(GVP VI)</a:t>
            </a:r>
            <a:endParaRPr lang="cs-CZ" b="1" dirty="0"/>
          </a:p>
        </p:txBody>
      </p:sp>
      <p:sp>
        <p:nvSpPr>
          <p:cNvPr id="11" name="Ovál 10"/>
          <p:cNvSpPr/>
          <p:nvPr/>
        </p:nvSpPr>
        <p:spPr>
          <a:xfrm>
            <a:off x="6599699" y="2933945"/>
            <a:ext cx="2051720" cy="990110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PSUR</a:t>
            </a:r>
          </a:p>
          <a:p>
            <a:pPr algn="ctr"/>
            <a:r>
              <a:rPr lang="cs-CZ" b="1" dirty="0" smtClean="0"/>
              <a:t>(GVP VII)</a:t>
            </a:r>
            <a:endParaRPr lang="cs-CZ" b="1" dirty="0"/>
          </a:p>
        </p:txBody>
      </p:sp>
      <p:sp>
        <p:nvSpPr>
          <p:cNvPr id="12" name="Ovál 11"/>
          <p:cNvSpPr/>
          <p:nvPr/>
        </p:nvSpPr>
        <p:spPr>
          <a:xfrm>
            <a:off x="1601670" y="4824155"/>
            <a:ext cx="1845205" cy="900100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Změna REG</a:t>
            </a:r>
            <a:endParaRPr lang="cs-CZ" b="1" dirty="0"/>
          </a:p>
        </p:txBody>
      </p:sp>
      <p:sp>
        <p:nvSpPr>
          <p:cNvPr id="13" name="Ovál 12"/>
          <p:cNvSpPr/>
          <p:nvPr/>
        </p:nvSpPr>
        <p:spPr>
          <a:xfrm>
            <a:off x="6710974" y="4779150"/>
            <a:ext cx="1829169" cy="9901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Notifikace do EMA a </a:t>
            </a:r>
            <a:r>
              <a:rPr lang="cs-CZ" b="1" dirty="0" err="1" smtClean="0"/>
              <a:t>NCAs</a:t>
            </a:r>
            <a:endParaRPr lang="cs-CZ" b="1" dirty="0"/>
          </a:p>
        </p:txBody>
      </p:sp>
      <p:sp>
        <p:nvSpPr>
          <p:cNvPr id="14" name="Ovál 13"/>
          <p:cNvSpPr/>
          <p:nvPr/>
        </p:nvSpPr>
        <p:spPr>
          <a:xfrm>
            <a:off x="8067590" y="1407055"/>
            <a:ext cx="936000" cy="50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dny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7992381" y="5544235"/>
            <a:ext cx="936000" cy="50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 dní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342915" y="2007697"/>
            <a:ext cx="2565285" cy="531753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P-PV-emerging-safety-issue@ema.europa.eu</a:t>
            </a:r>
            <a:endParaRPr lang="cs-CZ" sz="1200" dirty="0"/>
          </a:p>
        </p:txBody>
      </p:sp>
      <p:cxnSp>
        <p:nvCxnSpPr>
          <p:cNvPr id="18" name="Přímá spojnice 17"/>
          <p:cNvCxnSpPr>
            <a:stCxn id="16" idx="0"/>
            <a:endCxn id="10" idx="4"/>
          </p:cNvCxnSpPr>
          <p:nvPr/>
        </p:nvCxnSpPr>
        <p:spPr>
          <a:xfrm flipV="1">
            <a:off x="7625558" y="1871934"/>
            <a:ext cx="1" cy="1357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7767355" y="3789040"/>
            <a:ext cx="1260000" cy="5400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měsíce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2524272" y="5548174"/>
            <a:ext cx="1260139" cy="540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měsíce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125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3. Konfirmace signálů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30 dnů od validace signálu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Ověření již známých informací o konkrétním riziku </a:t>
            </a:r>
            <a:r>
              <a:rPr lang="cs-CZ" dirty="0" smtClean="0"/>
              <a:t>(texty, </a:t>
            </a:r>
            <a:r>
              <a:rPr lang="cs-CZ" dirty="0" err="1" smtClean="0"/>
              <a:t>PSURs</a:t>
            </a:r>
            <a:r>
              <a:rPr lang="cs-CZ" dirty="0" smtClean="0"/>
              <a:t>, signály hodnocené v minulosti…)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5C9A8"/>
                </a:solidFill>
              </a:rPr>
              <a:t>Konfirmace signálu neznamená potvrzení kauzality!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176845" y="5859268"/>
            <a:ext cx="1440160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4617005" y="5622991"/>
            <a:ext cx="1800200" cy="472553"/>
          </a:xfrm>
          <a:prstGeom prst="rect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PRAC</a:t>
            </a:r>
            <a:endParaRPr lang="cs-CZ" b="1" dirty="0"/>
          </a:p>
        </p:txBody>
      </p:sp>
      <p:sp>
        <p:nvSpPr>
          <p:cNvPr id="13" name="Obdélník 12"/>
          <p:cNvSpPr/>
          <p:nvPr/>
        </p:nvSpPr>
        <p:spPr>
          <a:xfrm>
            <a:off x="812251" y="2528900"/>
            <a:ext cx="1440160" cy="438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CAPs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713278" y="2516893"/>
            <a:ext cx="2655295" cy="45005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 </a:t>
            </a:r>
            <a:r>
              <a:rPr lang="cs-CZ" dirty="0" err="1" smtClean="0"/>
              <a:t>Rapp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839844" y="3203975"/>
            <a:ext cx="1440160" cy="39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Non - </a:t>
            </a:r>
            <a:r>
              <a:rPr lang="cs-CZ" dirty="0" err="1" smtClean="0"/>
              <a:t>CAPs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713277" y="3203975"/>
            <a:ext cx="2655295" cy="393793"/>
          </a:xfrm>
          <a:prstGeom prst="rect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LMS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855522" y="3834045"/>
            <a:ext cx="1440160" cy="450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Non – </a:t>
            </a:r>
            <a:r>
              <a:rPr lang="cs-CZ" dirty="0" err="1" smtClean="0"/>
              <a:t>CAPs</a:t>
            </a:r>
            <a:r>
              <a:rPr lang="cs-CZ" dirty="0" smtClean="0"/>
              <a:t> bez LMS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2713278" y="3834045"/>
            <a:ext cx="2655295" cy="474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Ten, kdo signál validoval</a:t>
            </a:r>
            <a:endParaRPr lang="cs-CZ" dirty="0"/>
          </a:p>
        </p:txBody>
      </p:sp>
      <p:cxnSp>
        <p:nvCxnSpPr>
          <p:cNvPr id="20" name="Přímá spojnice 19"/>
          <p:cNvCxnSpPr>
            <a:stCxn id="13" idx="3"/>
            <a:endCxn id="14" idx="1"/>
          </p:cNvCxnSpPr>
          <p:nvPr/>
        </p:nvCxnSpPr>
        <p:spPr>
          <a:xfrm flipV="1">
            <a:off x="2252411" y="2741918"/>
            <a:ext cx="460867" cy="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15" idx="3"/>
            <a:endCxn id="16" idx="1"/>
          </p:cNvCxnSpPr>
          <p:nvPr/>
        </p:nvCxnSpPr>
        <p:spPr>
          <a:xfrm>
            <a:off x="2280004" y="3400871"/>
            <a:ext cx="43327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308232" y="4059070"/>
            <a:ext cx="40504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780584" y="5622992"/>
            <a:ext cx="2700300" cy="4725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Konfirmovaný signál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517823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4. Analýza a prioritizace</a:t>
            </a:r>
            <a:r>
              <a:rPr lang="cs-CZ" dirty="0" smtClean="0">
                <a:solidFill>
                  <a:srgbClr val="00B0F0"/>
                </a:solidFill>
              </a:rPr>
              <a:t/>
            </a:r>
            <a:br>
              <a:rPr lang="cs-CZ" dirty="0" smtClean="0">
                <a:solidFill>
                  <a:srgbClr val="00B0F0"/>
                </a:solidFill>
              </a:rPr>
            </a:br>
            <a:r>
              <a:rPr lang="cs-CZ" dirty="0" smtClean="0">
                <a:solidFill>
                  <a:srgbClr val="00B0F0"/>
                </a:solidFill>
              </a:rPr>
              <a:t>5. Hodnocení a doporučení 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1" name="Zástupný symbol pro obsah 20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320480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6BFC8"/>
                </a:solidFill>
              </a:rPr>
              <a:t>Závažnost</a:t>
            </a:r>
            <a:r>
              <a:rPr lang="cs-CZ" sz="2400" b="1" dirty="0">
                <a:solidFill>
                  <a:srgbClr val="06BFC8"/>
                </a:solidFill>
              </a:rPr>
              <a:t>, riziko pro pacienty, </a:t>
            </a:r>
            <a:r>
              <a:rPr lang="cs-CZ" sz="2400" b="1" dirty="0" smtClean="0">
                <a:solidFill>
                  <a:srgbClr val="06BFC8"/>
                </a:solidFill>
              </a:rPr>
              <a:t>preventabilita, expozice, nahraditelnost LP, </a:t>
            </a:r>
            <a:r>
              <a:rPr lang="cs-CZ" sz="2400" b="1" dirty="0" err="1" smtClean="0">
                <a:solidFill>
                  <a:srgbClr val="06BFC8"/>
                </a:solidFill>
              </a:rPr>
              <a:t>class</a:t>
            </a:r>
            <a:r>
              <a:rPr lang="cs-CZ" sz="2400" b="1" dirty="0" smtClean="0">
                <a:solidFill>
                  <a:srgbClr val="06BFC8"/>
                </a:solidFill>
              </a:rPr>
              <a:t> </a:t>
            </a:r>
            <a:r>
              <a:rPr lang="cs-CZ" sz="2400" b="1" dirty="0" err="1" smtClean="0">
                <a:solidFill>
                  <a:srgbClr val="06BFC8"/>
                </a:solidFill>
              </a:rPr>
              <a:t>efect</a:t>
            </a:r>
            <a:r>
              <a:rPr lang="cs-CZ" sz="2400" b="1" dirty="0" smtClean="0">
                <a:solidFill>
                  <a:srgbClr val="06BFC8"/>
                </a:solidFill>
              </a:rPr>
              <a:t> 	 </a:t>
            </a:r>
            <a:r>
              <a:rPr lang="cs-CZ" sz="2400" b="1" dirty="0" err="1" smtClean="0">
                <a:solidFill>
                  <a:srgbClr val="05C9A8"/>
                </a:solidFill>
              </a:rPr>
              <a:t>LoQ</a:t>
            </a:r>
            <a:r>
              <a:rPr lang="cs-CZ" sz="2400" b="1" dirty="0" smtClean="0">
                <a:solidFill>
                  <a:srgbClr val="05C9A8"/>
                </a:solidFill>
              </a:rPr>
              <a:t> pro </a:t>
            </a:r>
            <a:r>
              <a:rPr lang="cs-CZ" sz="2400" b="1" dirty="0" err="1" smtClean="0">
                <a:solidFill>
                  <a:srgbClr val="05C9A8"/>
                </a:solidFill>
              </a:rPr>
              <a:t>MAHy</a:t>
            </a:r>
            <a:endParaRPr lang="cs-CZ" sz="2400" b="1" dirty="0">
              <a:solidFill>
                <a:srgbClr val="05C9A8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061876" y="2921357"/>
            <a:ext cx="2431122" cy="765086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Regulační akce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837437" y="3921756"/>
            <a:ext cx="2880000" cy="54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Změna textů (SmPC, PIL, případně obal)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837437" y="4614698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Edukační materiály, DHPC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820276" y="5089242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Referral, PASS, RMP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16172" y="5507234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Změna způsobu výdeje LP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430397" y="2921357"/>
            <a:ext cx="2605050" cy="777613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sledování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5287150" y="4614698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Uzavření signálu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292922" y="3921816"/>
            <a:ext cx="288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monitoring a následné hodnocení  (např.  v PSUR)</a:t>
            </a:r>
            <a:endParaRPr lang="cs-CZ" dirty="0"/>
          </a:p>
        </p:txBody>
      </p:sp>
      <p:cxnSp>
        <p:nvCxnSpPr>
          <p:cNvPr id="23" name="Přímá spojnice se šipkou 22"/>
          <p:cNvCxnSpPr>
            <a:stCxn id="7" idx="4"/>
            <a:endCxn id="11" idx="0"/>
          </p:cNvCxnSpPr>
          <p:nvPr/>
        </p:nvCxnSpPr>
        <p:spPr>
          <a:xfrm>
            <a:off x="2277437" y="3686443"/>
            <a:ext cx="0" cy="23531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7" idx="4"/>
            <a:endCxn id="19" idx="0"/>
          </p:cNvCxnSpPr>
          <p:nvPr/>
        </p:nvCxnSpPr>
        <p:spPr>
          <a:xfrm>
            <a:off x="6732922" y="3698970"/>
            <a:ext cx="0" cy="22284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816172" y="5868662"/>
            <a:ext cx="2875896" cy="5306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Výjimečně pozastavení/zrušení  REG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298694" y="5089242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Rutinní FV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346975" y="2663915"/>
            <a:ext cx="765085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7545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Povinnosti držitelů</a:t>
            </a:r>
            <a:endParaRPr lang="cs-CZ" dirty="0">
              <a:solidFill>
                <a:srgbClr val="00B0F0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8979444"/>
              </p:ext>
            </p:extLst>
          </p:nvPr>
        </p:nvGraphicFramePr>
        <p:xfrm>
          <a:off x="386535" y="1943835"/>
          <a:ext cx="8319610" cy="45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67782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Závěry jednání PRAC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5C9A8"/>
                </a:solidFill>
              </a:rPr>
              <a:t>SÚKL</a:t>
            </a:r>
          </a:p>
          <a:p>
            <a:pPr marL="0" indent="0">
              <a:buNone/>
            </a:pPr>
            <a:r>
              <a:rPr lang="cs-CZ" sz="2400" i="1" dirty="0" smtClean="0">
                <a:hlinkClick r:id="rId2"/>
              </a:rPr>
              <a:t>http</a:t>
            </a:r>
            <a:r>
              <a:rPr lang="cs-CZ" sz="2400" i="1" dirty="0">
                <a:hlinkClick r:id="rId2"/>
              </a:rPr>
              <a:t>://</a:t>
            </a:r>
            <a:r>
              <a:rPr lang="cs-CZ" sz="2400" i="1" dirty="0" smtClean="0">
                <a:hlinkClick r:id="rId2"/>
              </a:rPr>
              <a:t>www.sukl.cz/leciva/doporuceni-prac-k-farmakovigilancnim-signalum-2017</a:t>
            </a:r>
            <a:r>
              <a:rPr lang="cs-CZ" sz="2400" i="1" dirty="0" smtClean="0"/>
              <a:t>  </a:t>
            </a:r>
          </a:p>
          <a:p>
            <a:pPr marL="0" indent="0">
              <a:buNone/>
            </a:pPr>
            <a:endParaRPr lang="cs-CZ" sz="2400" i="1" dirty="0" smtClean="0"/>
          </a:p>
          <a:p>
            <a:pPr marL="0" indent="0">
              <a:buNone/>
            </a:pPr>
            <a:r>
              <a:rPr lang="cs-CZ" b="1" dirty="0" smtClean="0"/>
              <a:t>EMA</a:t>
            </a:r>
            <a:endParaRPr lang="cs-CZ" b="1" dirty="0"/>
          </a:p>
          <a:p>
            <a:pPr marL="0" indent="0">
              <a:buNone/>
            </a:pPr>
            <a:r>
              <a:rPr lang="cs-CZ" sz="2400" i="1" dirty="0">
                <a:hlinkClick r:id="rId3"/>
              </a:rPr>
              <a:t>http://</a:t>
            </a:r>
            <a:r>
              <a:rPr lang="cs-CZ" sz="2400" i="1" dirty="0" smtClean="0">
                <a:hlinkClick r:id="rId3"/>
              </a:rPr>
              <a:t>www.ema.europa.eu/ema/index.jsp?curl=pages/regulation/document_listing/document_listing_000375.jsp</a:t>
            </a:r>
            <a:r>
              <a:rPr lang="cs-CZ" sz="2400" i="1" dirty="0" smtClean="0"/>
              <a:t> </a:t>
            </a:r>
            <a:endParaRPr lang="cs-CZ" sz="2400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2067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3113965"/>
            <a:ext cx="8229600" cy="1143000"/>
          </a:xfrm>
        </p:spPr>
        <p:txBody>
          <a:bodyPr/>
          <a:lstStyle/>
          <a:p>
            <a:pPr algn="ctr"/>
            <a:r>
              <a:rPr lang="cs-CZ" dirty="0" err="1"/>
              <a:t>Additional</a:t>
            </a:r>
            <a:r>
              <a:rPr lang="cs-CZ" dirty="0"/>
              <a:t> </a:t>
            </a:r>
            <a:r>
              <a:rPr lang="cs-CZ" dirty="0" smtClean="0"/>
              <a:t>monitoring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6266-0F0E-4B3F-A85B-860F98E98125}" type="datetime1">
              <a:rPr lang="cs-CZ" smtClean="0"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9041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99011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Additional</a:t>
            </a:r>
            <a:r>
              <a:rPr lang="cs-CZ" dirty="0" smtClean="0">
                <a:solidFill>
                  <a:srgbClr val="00B0F0"/>
                </a:solidFill>
              </a:rPr>
              <a:t> monitoring (GVP X)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4"/>
            <a:ext cx="8229600" cy="4455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5C9A8"/>
                </a:solidFill>
              </a:rPr>
              <a:t>Rozšířený sběr bezpečnostních dat </a:t>
            </a:r>
            <a:r>
              <a:rPr lang="cs-CZ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– cílem je podpořit důsledné hlášení podezření na </a:t>
            </a:r>
            <a:r>
              <a:rPr lang="cs-CZ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NÚ</a:t>
            </a:r>
            <a:endParaRPr lang="cs-CZ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6BFC8"/>
                </a:solidFill>
              </a:rPr>
              <a:t>Povinné				Vyžádané</a:t>
            </a:r>
          </a:p>
          <a:p>
            <a:pPr marL="0" indent="0">
              <a:buNone/>
            </a:pPr>
            <a:endParaRPr lang="cs-CZ" sz="3600" b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/>
              <a:t>         </a:t>
            </a:r>
            <a:endParaRPr lang="cs-CZ" sz="3600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ADDITIONAL MONITORING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74" y="3789041"/>
            <a:ext cx="4630568" cy="261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423" y="3789041"/>
            <a:ext cx="3608917" cy="752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ál 10"/>
          <p:cNvSpPr/>
          <p:nvPr/>
        </p:nvSpPr>
        <p:spPr>
          <a:xfrm>
            <a:off x="3941930" y="4435250"/>
            <a:ext cx="1268299" cy="639452"/>
          </a:xfrm>
          <a:prstGeom prst="ellipse">
            <a:avLst/>
          </a:prstGeom>
          <a:solidFill>
            <a:srgbClr val="00010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108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Látky pod </a:t>
            </a:r>
            <a:r>
              <a:rPr lang="cs-CZ" dirty="0" err="1" smtClean="0">
                <a:solidFill>
                  <a:srgbClr val="00B0F0"/>
                </a:solidFill>
              </a:rPr>
              <a:t>additional</a:t>
            </a:r>
            <a:r>
              <a:rPr lang="cs-CZ" dirty="0" smtClean="0">
                <a:solidFill>
                  <a:srgbClr val="00B0F0"/>
                </a:solidFill>
              </a:rPr>
              <a:t> monitoring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98830"/>
            <a:ext cx="8229600" cy="4275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i="1" dirty="0" smtClean="0">
                <a:solidFill>
                  <a:schemeClr val="tx1">
                    <a:lumMod val="75000"/>
                  </a:schemeClr>
                </a:solidFill>
              </a:rPr>
              <a:t>      </a:t>
            </a:r>
            <a:r>
              <a:rPr lang="cs-CZ" sz="1800" i="1" dirty="0" smtClean="0">
                <a:solidFill>
                  <a:schemeClr val="tx1">
                    <a:lumMod val="75000"/>
                  </a:schemeClr>
                </a:solidFill>
              </a:rPr>
              <a:t>Tento </a:t>
            </a:r>
            <a:r>
              <a:rPr lang="cs-CZ" sz="1800" i="1" dirty="0">
                <a:solidFill>
                  <a:schemeClr val="tx1">
                    <a:lumMod val="75000"/>
                  </a:schemeClr>
                </a:solidFill>
              </a:rPr>
              <a:t>léčivý přípravek podléhá dalšímu sledování. To umožní rychlé získání nových informací o bezpečnosti. Žádáme zdravotnické pracovníky, aby hlásili jakákoli podezření na nežádoucí účinky. Podrobnosti o hlášení nežádoucích účinků viz bod 4.8</a:t>
            </a:r>
            <a:r>
              <a:rPr lang="cs-CZ" sz="1800" i="1" dirty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i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i="1" dirty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i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5C9A8"/>
                </a:solidFill>
              </a:rPr>
              <a:t>Informace a seznam látek na stránkách EMA:</a:t>
            </a:r>
          </a:p>
          <a:p>
            <a:pPr marL="0" indent="0">
              <a:buNone/>
            </a:pPr>
            <a:r>
              <a:rPr lang="cs-CZ" sz="2000" i="1" dirty="0" smtClean="0">
                <a:solidFill>
                  <a:srgbClr val="06BFC8"/>
                </a:solidFill>
                <a:hlinkClick r:id="rId2"/>
              </a:rPr>
              <a:t>http</a:t>
            </a:r>
            <a:r>
              <a:rPr lang="cs-CZ" sz="2000" i="1" dirty="0">
                <a:solidFill>
                  <a:srgbClr val="06BFC8"/>
                </a:solidFill>
                <a:hlinkClick r:id="rId2"/>
              </a:rPr>
              <a:t>://</a:t>
            </a:r>
            <a:r>
              <a:rPr lang="cs-CZ" sz="2000" i="1" dirty="0" smtClean="0">
                <a:solidFill>
                  <a:srgbClr val="06BFC8"/>
                </a:solidFill>
                <a:hlinkClick r:id="rId2"/>
              </a:rPr>
              <a:t>www.ema.europa.eu/ema/index.jsp?curl=pages/regulation/document_listing/document_listing_000366.jsp&amp;mid=WC0b01ac058067c852</a:t>
            </a:r>
            <a:r>
              <a:rPr lang="cs-CZ" sz="2000" i="1" dirty="0" smtClean="0">
                <a:solidFill>
                  <a:srgbClr val="06BFC8"/>
                </a:solidFill>
              </a:rPr>
              <a:t> </a:t>
            </a:r>
            <a:endParaRPr lang="cs-CZ" sz="2000" i="1" dirty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ADDITIONAL MONITORING</a:t>
            </a:r>
          </a:p>
          <a:p>
            <a:endParaRPr lang="cs-CZ" dirty="0"/>
          </a:p>
        </p:txBody>
      </p:sp>
      <p:sp>
        <p:nvSpPr>
          <p:cNvPr id="8" name="Rovnoramenný trojúhelník 7"/>
          <p:cNvSpPr/>
          <p:nvPr/>
        </p:nvSpPr>
        <p:spPr>
          <a:xfrm rot="10800000">
            <a:off x="652777" y="2026349"/>
            <a:ext cx="360000" cy="286172"/>
          </a:xfrm>
          <a:prstGeom prst="triangle">
            <a:avLst/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0" y="3248980"/>
            <a:ext cx="7474638" cy="1517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1815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dnadpis 9"/>
          <p:cNvSpPr>
            <a:spLocks noGrp="1"/>
          </p:cNvSpPr>
          <p:nvPr>
            <p:ph type="body" sz="half" idx="2"/>
          </p:nvPr>
        </p:nvSpPr>
        <p:spPr>
          <a:xfrm>
            <a:off x="3356865" y="4779150"/>
            <a:ext cx="4191853" cy="112302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8596" y="1673804"/>
            <a:ext cx="4494856" cy="121513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299841" y="356750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Děkuji za pozornost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5698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3549</TotalTime>
  <Words>668</Words>
  <Application>Microsoft Office PowerPoint</Application>
  <PresentationFormat>Předvádění na obrazovce (4:3)</PresentationFormat>
  <Paragraphs>179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Motiv sady Office</vt:lpstr>
      <vt:lpstr>1_Motiv sady Office</vt:lpstr>
      <vt:lpstr>2_Motiv sady Office</vt:lpstr>
      <vt:lpstr>Visio.Drawing.11</vt:lpstr>
      <vt:lpstr>Farmakovigilanční signály</vt:lpstr>
      <vt:lpstr>Farmakovigilanční signál</vt:lpstr>
      <vt:lpstr>Signal management process</vt:lpstr>
      <vt:lpstr>1. Detekce signálů</vt:lpstr>
      <vt:lpstr>1. Detekce signálů – hodnocení dostupných dat</vt:lpstr>
      <vt:lpstr>2. Validace signálů</vt:lpstr>
      <vt:lpstr>IX. Appendix 1 Figure IX.1  Notifications and procedural  options for signals validated by MAHs</vt:lpstr>
      <vt:lpstr>3. Konfirmace signálů</vt:lpstr>
      <vt:lpstr>4. Analýza a prioritizace 5. Hodnocení a doporučení </vt:lpstr>
      <vt:lpstr>Povinnosti držitelů</vt:lpstr>
      <vt:lpstr>Závěry jednání PRAC</vt:lpstr>
      <vt:lpstr>Additional monitoring </vt:lpstr>
      <vt:lpstr>Additional monitoring (GVP X)</vt:lpstr>
      <vt:lpstr>Látky pod additional monitoring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566</cp:revision>
  <dcterms:created xsi:type="dcterms:W3CDTF">2012-11-07T12:54:42Z</dcterms:created>
  <dcterms:modified xsi:type="dcterms:W3CDTF">2017-01-19T16:23:34Z</dcterms:modified>
</cp:coreProperties>
</file>