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48"/>
  </p:notesMasterIdLst>
  <p:handoutMasterIdLst>
    <p:handoutMasterId r:id="rId49"/>
  </p:handoutMasterIdLst>
  <p:sldIdLst>
    <p:sldId id="256" r:id="rId4"/>
    <p:sldId id="257" r:id="rId5"/>
    <p:sldId id="260" r:id="rId6"/>
    <p:sldId id="274" r:id="rId7"/>
    <p:sldId id="326" r:id="rId8"/>
    <p:sldId id="275" r:id="rId9"/>
    <p:sldId id="328" r:id="rId10"/>
    <p:sldId id="327" r:id="rId11"/>
    <p:sldId id="338" r:id="rId12"/>
    <p:sldId id="333" r:id="rId13"/>
    <p:sldId id="334" r:id="rId14"/>
    <p:sldId id="335" r:id="rId15"/>
    <p:sldId id="339" r:id="rId16"/>
    <p:sldId id="279" r:id="rId17"/>
    <p:sldId id="281" r:id="rId18"/>
    <p:sldId id="331" r:id="rId19"/>
    <p:sldId id="280" r:id="rId20"/>
    <p:sldId id="332" r:id="rId21"/>
    <p:sldId id="282" r:id="rId22"/>
    <p:sldId id="285" r:id="rId23"/>
    <p:sldId id="290" r:id="rId24"/>
    <p:sldId id="292" r:id="rId25"/>
    <p:sldId id="296" r:id="rId26"/>
    <p:sldId id="297" r:id="rId27"/>
    <p:sldId id="346" r:id="rId28"/>
    <p:sldId id="300" r:id="rId29"/>
    <p:sldId id="302" r:id="rId30"/>
    <p:sldId id="303" r:id="rId31"/>
    <p:sldId id="340" r:id="rId32"/>
    <p:sldId id="306" r:id="rId33"/>
    <p:sldId id="307" r:id="rId34"/>
    <p:sldId id="308" r:id="rId35"/>
    <p:sldId id="329" r:id="rId36"/>
    <p:sldId id="309" r:id="rId37"/>
    <p:sldId id="310" r:id="rId38"/>
    <p:sldId id="311" r:id="rId39"/>
    <p:sldId id="341" r:id="rId40"/>
    <p:sldId id="312" r:id="rId41"/>
    <p:sldId id="313" r:id="rId42"/>
    <p:sldId id="315" r:id="rId43"/>
    <p:sldId id="342" r:id="rId44"/>
    <p:sldId id="317" r:id="rId45"/>
    <p:sldId id="330" r:id="rId46"/>
    <p:sldId id="259" r:id="rId47"/>
  </p:sldIdLst>
  <p:sldSz cx="9144000" cy="6858000" type="screen4x3"/>
  <p:notesSz cx="6669088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A46"/>
    <a:srgbClr val="00FFFF"/>
    <a:srgbClr val="CCFFFF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799" autoAdjust="0"/>
  </p:normalViewPr>
  <p:slideViewPr>
    <p:cSldViewPr>
      <p:cViewPr varScale="1">
        <p:scale>
          <a:sx n="73" d="100"/>
          <a:sy n="73" d="100"/>
        </p:scale>
        <p:origin x="10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AD7CFC-1853-40D1-B37B-9DE7173D6C36}" type="doc">
      <dgm:prSet loTypeId="urn:microsoft.com/office/officeart/2008/layout/HorizontalMultiLevelHierarchy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6BC6CA8-6542-42F1-8BE9-BE18502758F0}">
      <dgm:prSet phldrT="[Text]"/>
      <dgm:spPr/>
      <dgm:t>
        <a:bodyPr/>
        <a:lstStyle/>
        <a:p>
          <a:r>
            <a:rPr lang="cs-CZ" dirty="0"/>
            <a:t>EV </a:t>
          </a:r>
          <a:r>
            <a:rPr lang="cs-CZ" dirty="0" err="1"/>
            <a:t>Gateway</a:t>
          </a:r>
          <a:endParaRPr lang="cs-CZ" dirty="0"/>
        </a:p>
      </dgm:t>
    </dgm:pt>
    <dgm:pt modelId="{A39E723B-8922-4FF0-B943-E72771076A19}" type="parTrans" cxnId="{CE33DE38-E0BD-4432-88DB-E6E945D54083}">
      <dgm:prSet/>
      <dgm:spPr/>
      <dgm:t>
        <a:bodyPr/>
        <a:lstStyle/>
        <a:p>
          <a:endParaRPr lang="cs-CZ"/>
        </a:p>
      </dgm:t>
    </dgm:pt>
    <dgm:pt modelId="{FCA755FF-2C90-404C-9FB4-613FFA68E6D1}" type="sibTrans" cxnId="{CE33DE38-E0BD-4432-88DB-E6E945D54083}">
      <dgm:prSet/>
      <dgm:spPr/>
      <dgm:t>
        <a:bodyPr/>
        <a:lstStyle/>
        <a:p>
          <a:endParaRPr lang="cs-CZ"/>
        </a:p>
      </dgm:t>
    </dgm:pt>
    <dgm:pt modelId="{D8F3B67E-DC90-4076-9705-CE455BF789B9}">
      <dgm:prSet phldrT="[Text]"/>
      <dgm:spPr/>
      <dgm:t>
        <a:bodyPr/>
        <a:lstStyle/>
        <a:p>
          <a:r>
            <a:rPr lang="cs-CZ" dirty="0"/>
            <a:t>EVPM</a:t>
          </a:r>
        </a:p>
      </dgm:t>
    </dgm:pt>
    <dgm:pt modelId="{FEF2804B-CA1B-4428-BA39-E7EC355F4EB1}" type="parTrans" cxnId="{74EEA223-F8B0-4CAE-B9F4-49D8F2D43923}">
      <dgm:prSet/>
      <dgm:spPr/>
      <dgm:t>
        <a:bodyPr/>
        <a:lstStyle/>
        <a:p>
          <a:endParaRPr lang="cs-CZ"/>
        </a:p>
      </dgm:t>
    </dgm:pt>
    <dgm:pt modelId="{8CDCE515-CA3F-43C0-8F49-022E860BE358}" type="sibTrans" cxnId="{74EEA223-F8B0-4CAE-B9F4-49D8F2D43923}">
      <dgm:prSet/>
      <dgm:spPr/>
      <dgm:t>
        <a:bodyPr/>
        <a:lstStyle/>
        <a:p>
          <a:endParaRPr lang="cs-CZ"/>
        </a:p>
      </dgm:t>
    </dgm:pt>
    <dgm:pt modelId="{B092671B-F961-4885-A9D6-31D299283C79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/>
            <a:t>EVCTM</a:t>
          </a:r>
        </a:p>
      </dgm:t>
    </dgm:pt>
    <dgm:pt modelId="{6E6A535F-5401-4BA9-B2E6-75B734042D93}" type="parTrans" cxnId="{ED1FDCE9-762C-4612-8BE6-0DD909343C0C}">
      <dgm:prSet/>
      <dgm:spPr/>
      <dgm:t>
        <a:bodyPr/>
        <a:lstStyle/>
        <a:p>
          <a:endParaRPr lang="cs-CZ"/>
        </a:p>
      </dgm:t>
    </dgm:pt>
    <dgm:pt modelId="{1500D3DE-815D-47DA-880B-E8FEF675B890}" type="sibTrans" cxnId="{ED1FDCE9-762C-4612-8BE6-0DD909343C0C}">
      <dgm:prSet/>
      <dgm:spPr/>
      <dgm:t>
        <a:bodyPr/>
        <a:lstStyle/>
        <a:p>
          <a:endParaRPr lang="cs-CZ"/>
        </a:p>
      </dgm:t>
    </dgm:pt>
    <dgm:pt modelId="{D6B8B7D8-3900-4F4C-911D-73E7747786F0}" type="pres">
      <dgm:prSet presAssocID="{7EAD7CFC-1853-40D1-B37B-9DE7173D6C3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0332083-5F8D-4768-A50C-1DCC478D36FA}" type="pres">
      <dgm:prSet presAssocID="{06BC6CA8-6542-42F1-8BE9-BE18502758F0}" presName="root1" presStyleCnt="0"/>
      <dgm:spPr/>
    </dgm:pt>
    <dgm:pt modelId="{22375F87-E728-46AB-8066-C31E0DC74408}" type="pres">
      <dgm:prSet presAssocID="{06BC6CA8-6542-42F1-8BE9-BE18502758F0}" presName="LevelOneTextNode" presStyleLbl="node0" presStyleIdx="0" presStyleCnt="1" custScaleX="89758">
        <dgm:presLayoutVars>
          <dgm:chPref val="3"/>
        </dgm:presLayoutVars>
      </dgm:prSet>
      <dgm:spPr/>
    </dgm:pt>
    <dgm:pt modelId="{B0EF8C05-EEB7-4A40-8750-3748D11A7380}" type="pres">
      <dgm:prSet presAssocID="{06BC6CA8-6542-42F1-8BE9-BE18502758F0}" presName="level2hierChild" presStyleCnt="0"/>
      <dgm:spPr/>
    </dgm:pt>
    <dgm:pt modelId="{10364825-3687-40E1-B738-2EA14B2D4186}" type="pres">
      <dgm:prSet presAssocID="{FEF2804B-CA1B-4428-BA39-E7EC355F4EB1}" presName="conn2-1" presStyleLbl="parChTrans1D2" presStyleIdx="0" presStyleCnt="2"/>
      <dgm:spPr/>
    </dgm:pt>
    <dgm:pt modelId="{4715C50A-0638-424A-940C-CD0608E52374}" type="pres">
      <dgm:prSet presAssocID="{FEF2804B-CA1B-4428-BA39-E7EC355F4EB1}" presName="connTx" presStyleLbl="parChTrans1D2" presStyleIdx="0" presStyleCnt="2"/>
      <dgm:spPr/>
    </dgm:pt>
    <dgm:pt modelId="{7994B060-0639-457C-B2D5-38775654AE44}" type="pres">
      <dgm:prSet presAssocID="{D8F3B67E-DC90-4076-9705-CE455BF789B9}" presName="root2" presStyleCnt="0"/>
      <dgm:spPr/>
    </dgm:pt>
    <dgm:pt modelId="{C3A7832D-50D0-4CCD-BE9A-4060FB0B1A9F}" type="pres">
      <dgm:prSet presAssocID="{D8F3B67E-DC90-4076-9705-CE455BF789B9}" presName="LevelTwoTextNode" presStyleLbl="node2" presStyleIdx="0" presStyleCnt="2" custLinFactNeighborX="-431" custLinFactNeighborY="-9633">
        <dgm:presLayoutVars>
          <dgm:chPref val="3"/>
        </dgm:presLayoutVars>
      </dgm:prSet>
      <dgm:spPr/>
    </dgm:pt>
    <dgm:pt modelId="{A725DD07-1676-4162-B645-AA5B57A7AF2D}" type="pres">
      <dgm:prSet presAssocID="{D8F3B67E-DC90-4076-9705-CE455BF789B9}" presName="level3hierChild" presStyleCnt="0"/>
      <dgm:spPr/>
    </dgm:pt>
    <dgm:pt modelId="{FB61348D-81B4-48D1-B7E2-E05E6479870A}" type="pres">
      <dgm:prSet presAssocID="{6E6A535F-5401-4BA9-B2E6-75B734042D93}" presName="conn2-1" presStyleLbl="parChTrans1D2" presStyleIdx="1" presStyleCnt="2"/>
      <dgm:spPr/>
    </dgm:pt>
    <dgm:pt modelId="{01BFA7FB-59EE-4C3D-84D5-519237CF18F0}" type="pres">
      <dgm:prSet presAssocID="{6E6A535F-5401-4BA9-B2E6-75B734042D93}" presName="connTx" presStyleLbl="parChTrans1D2" presStyleIdx="1" presStyleCnt="2"/>
      <dgm:spPr/>
    </dgm:pt>
    <dgm:pt modelId="{8DE03682-211E-4F94-875F-80EAEA48A378}" type="pres">
      <dgm:prSet presAssocID="{B092671B-F961-4885-A9D6-31D299283C79}" presName="root2" presStyleCnt="0"/>
      <dgm:spPr/>
    </dgm:pt>
    <dgm:pt modelId="{DB5405B2-9271-4AC8-B74D-01AFFFAC8677}" type="pres">
      <dgm:prSet presAssocID="{B092671B-F961-4885-A9D6-31D299283C79}" presName="LevelTwoTextNode" presStyleLbl="node2" presStyleIdx="1" presStyleCnt="2" custLinFactNeighborX="756" custLinFactNeighborY="-3859">
        <dgm:presLayoutVars>
          <dgm:chPref val="3"/>
        </dgm:presLayoutVars>
      </dgm:prSet>
      <dgm:spPr/>
    </dgm:pt>
    <dgm:pt modelId="{7B58CC1E-EB98-46F0-A446-F3FE1B08DAB3}" type="pres">
      <dgm:prSet presAssocID="{B092671B-F961-4885-A9D6-31D299283C79}" presName="level3hierChild" presStyleCnt="0"/>
      <dgm:spPr/>
    </dgm:pt>
  </dgm:ptLst>
  <dgm:cxnLst>
    <dgm:cxn modelId="{0790CD3F-3AD7-4B9A-9CF4-B52A48FD99F7}" type="presOf" srcId="{6E6A535F-5401-4BA9-B2E6-75B734042D93}" destId="{FB61348D-81B4-48D1-B7E2-E05E6479870A}" srcOrd="0" destOrd="0" presId="urn:microsoft.com/office/officeart/2008/layout/HorizontalMultiLevelHierarchy"/>
    <dgm:cxn modelId="{F558956E-DE4D-4E8E-9284-3C55B864FA49}" type="presOf" srcId="{FEF2804B-CA1B-4428-BA39-E7EC355F4EB1}" destId="{10364825-3687-40E1-B738-2EA14B2D4186}" srcOrd="0" destOrd="0" presId="urn:microsoft.com/office/officeart/2008/layout/HorizontalMultiLevelHierarchy"/>
    <dgm:cxn modelId="{CE33DE38-E0BD-4432-88DB-E6E945D54083}" srcId="{7EAD7CFC-1853-40D1-B37B-9DE7173D6C36}" destId="{06BC6CA8-6542-42F1-8BE9-BE18502758F0}" srcOrd="0" destOrd="0" parTransId="{A39E723B-8922-4FF0-B943-E72771076A19}" sibTransId="{FCA755FF-2C90-404C-9FB4-613FFA68E6D1}"/>
    <dgm:cxn modelId="{64103225-3CB4-4460-8D57-096845B4BA16}" type="presOf" srcId="{FEF2804B-CA1B-4428-BA39-E7EC355F4EB1}" destId="{4715C50A-0638-424A-940C-CD0608E52374}" srcOrd="1" destOrd="0" presId="urn:microsoft.com/office/officeart/2008/layout/HorizontalMultiLevelHierarchy"/>
    <dgm:cxn modelId="{36284EEB-21E8-41DA-BE8E-54727FB835D7}" type="presOf" srcId="{7EAD7CFC-1853-40D1-B37B-9DE7173D6C36}" destId="{D6B8B7D8-3900-4F4C-911D-73E7747786F0}" srcOrd="0" destOrd="0" presId="urn:microsoft.com/office/officeart/2008/layout/HorizontalMultiLevelHierarchy"/>
    <dgm:cxn modelId="{B352833A-2077-4A56-BABE-CBCD2E63E708}" type="presOf" srcId="{6E6A535F-5401-4BA9-B2E6-75B734042D93}" destId="{01BFA7FB-59EE-4C3D-84D5-519237CF18F0}" srcOrd="1" destOrd="0" presId="urn:microsoft.com/office/officeart/2008/layout/HorizontalMultiLevelHierarchy"/>
    <dgm:cxn modelId="{19FB51F9-4FEA-48AB-9C1C-3479FA54980F}" type="presOf" srcId="{B092671B-F961-4885-A9D6-31D299283C79}" destId="{DB5405B2-9271-4AC8-B74D-01AFFFAC8677}" srcOrd="0" destOrd="0" presId="urn:microsoft.com/office/officeart/2008/layout/HorizontalMultiLevelHierarchy"/>
    <dgm:cxn modelId="{48E2374A-94F7-4E95-8706-E1A074440DBA}" type="presOf" srcId="{D8F3B67E-DC90-4076-9705-CE455BF789B9}" destId="{C3A7832D-50D0-4CCD-BE9A-4060FB0B1A9F}" srcOrd="0" destOrd="0" presId="urn:microsoft.com/office/officeart/2008/layout/HorizontalMultiLevelHierarchy"/>
    <dgm:cxn modelId="{74EEA223-F8B0-4CAE-B9F4-49D8F2D43923}" srcId="{06BC6CA8-6542-42F1-8BE9-BE18502758F0}" destId="{D8F3B67E-DC90-4076-9705-CE455BF789B9}" srcOrd="0" destOrd="0" parTransId="{FEF2804B-CA1B-4428-BA39-E7EC355F4EB1}" sibTransId="{8CDCE515-CA3F-43C0-8F49-022E860BE358}"/>
    <dgm:cxn modelId="{ED1FDCE9-762C-4612-8BE6-0DD909343C0C}" srcId="{06BC6CA8-6542-42F1-8BE9-BE18502758F0}" destId="{B092671B-F961-4885-A9D6-31D299283C79}" srcOrd="1" destOrd="0" parTransId="{6E6A535F-5401-4BA9-B2E6-75B734042D93}" sibTransId="{1500D3DE-815D-47DA-880B-E8FEF675B890}"/>
    <dgm:cxn modelId="{32106617-36ED-49E4-AB56-CDD348AF0882}" type="presOf" srcId="{06BC6CA8-6542-42F1-8BE9-BE18502758F0}" destId="{22375F87-E728-46AB-8066-C31E0DC74408}" srcOrd="0" destOrd="0" presId="urn:microsoft.com/office/officeart/2008/layout/HorizontalMultiLevelHierarchy"/>
    <dgm:cxn modelId="{4D153C74-5768-4FF2-8532-EE904DC1C32B}" type="presParOf" srcId="{D6B8B7D8-3900-4F4C-911D-73E7747786F0}" destId="{10332083-5F8D-4768-A50C-1DCC478D36FA}" srcOrd="0" destOrd="0" presId="urn:microsoft.com/office/officeart/2008/layout/HorizontalMultiLevelHierarchy"/>
    <dgm:cxn modelId="{5338B502-8AF1-4AA6-A528-2474D2BF19BD}" type="presParOf" srcId="{10332083-5F8D-4768-A50C-1DCC478D36FA}" destId="{22375F87-E728-46AB-8066-C31E0DC74408}" srcOrd="0" destOrd="0" presId="urn:microsoft.com/office/officeart/2008/layout/HorizontalMultiLevelHierarchy"/>
    <dgm:cxn modelId="{CB7BF7ED-6094-4E5F-A1C6-D1ABD53E43F9}" type="presParOf" srcId="{10332083-5F8D-4768-A50C-1DCC478D36FA}" destId="{B0EF8C05-EEB7-4A40-8750-3748D11A7380}" srcOrd="1" destOrd="0" presId="urn:microsoft.com/office/officeart/2008/layout/HorizontalMultiLevelHierarchy"/>
    <dgm:cxn modelId="{635BD599-13FF-47DE-8061-02BDC3940AE7}" type="presParOf" srcId="{B0EF8C05-EEB7-4A40-8750-3748D11A7380}" destId="{10364825-3687-40E1-B738-2EA14B2D4186}" srcOrd="0" destOrd="0" presId="urn:microsoft.com/office/officeart/2008/layout/HorizontalMultiLevelHierarchy"/>
    <dgm:cxn modelId="{51511D5F-ACEA-4177-8BEA-148FDB51DB84}" type="presParOf" srcId="{10364825-3687-40E1-B738-2EA14B2D4186}" destId="{4715C50A-0638-424A-940C-CD0608E52374}" srcOrd="0" destOrd="0" presId="urn:microsoft.com/office/officeart/2008/layout/HorizontalMultiLevelHierarchy"/>
    <dgm:cxn modelId="{B8E5EDE9-B29D-4833-91C4-5AB82E9A764E}" type="presParOf" srcId="{B0EF8C05-EEB7-4A40-8750-3748D11A7380}" destId="{7994B060-0639-457C-B2D5-38775654AE44}" srcOrd="1" destOrd="0" presId="urn:microsoft.com/office/officeart/2008/layout/HorizontalMultiLevelHierarchy"/>
    <dgm:cxn modelId="{5CB07AED-BEBA-4ABC-804A-044FD0CA9AB9}" type="presParOf" srcId="{7994B060-0639-457C-B2D5-38775654AE44}" destId="{C3A7832D-50D0-4CCD-BE9A-4060FB0B1A9F}" srcOrd="0" destOrd="0" presId="urn:microsoft.com/office/officeart/2008/layout/HorizontalMultiLevelHierarchy"/>
    <dgm:cxn modelId="{23F8C1E5-42CC-4C97-A487-C41AB4455F25}" type="presParOf" srcId="{7994B060-0639-457C-B2D5-38775654AE44}" destId="{A725DD07-1676-4162-B645-AA5B57A7AF2D}" srcOrd="1" destOrd="0" presId="urn:microsoft.com/office/officeart/2008/layout/HorizontalMultiLevelHierarchy"/>
    <dgm:cxn modelId="{7E4F45F6-2A75-4C17-B094-BA7551A76AF9}" type="presParOf" srcId="{B0EF8C05-EEB7-4A40-8750-3748D11A7380}" destId="{FB61348D-81B4-48D1-B7E2-E05E6479870A}" srcOrd="2" destOrd="0" presId="urn:microsoft.com/office/officeart/2008/layout/HorizontalMultiLevelHierarchy"/>
    <dgm:cxn modelId="{27128418-5F1B-45CB-AC9F-F2335A6A0235}" type="presParOf" srcId="{FB61348D-81B4-48D1-B7E2-E05E6479870A}" destId="{01BFA7FB-59EE-4C3D-84D5-519237CF18F0}" srcOrd="0" destOrd="0" presId="urn:microsoft.com/office/officeart/2008/layout/HorizontalMultiLevelHierarchy"/>
    <dgm:cxn modelId="{5664FF5E-BDA5-4A5D-BAA2-6C8CC5F003D3}" type="presParOf" srcId="{B0EF8C05-EEB7-4A40-8750-3748D11A7380}" destId="{8DE03682-211E-4F94-875F-80EAEA48A378}" srcOrd="3" destOrd="0" presId="urn:microsoft.com/office/officeart/2008/layout/HorizontalMultiLevelHierarchy"/>
    <dgm:cxn modelId="{4513488A-8D44-4000-88F3-FEA8F4A8CE1E}" type="presParOf" srcId="{8DE03682-211E-4F94-875F-80EAEA48A378}" destId="{DB5405B2-9271-4AC8-B74D-01AFFFAC8677}" srcOrd="0" destOrd="0" presId="urn:microsoft.com/office/officeart/2008/layout/HorizontalMultiLevelHierarchy"/>
    <dgm:cxn modelId="{96273800-B87E-43D2-992A-4E86AFABCD07}" type="presParOf" srcId="{8DE03682-211E-4F94-875F-80EAEA48A378}" destId="{7B58CC1E-EB98-46F0-A446-F3FE1B08DAB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AD7CFC-1853-40D1-B37B-9DE7173D6C36}" type="doc">
      <dgm:prSet loTypeId="urn:microsoft.com/office/officeart/2008/layout/HorizontalMultiLevelHierarchy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6BC6CA8-6542-42F1-8BE9-BE18502758F0}">
      <dgm:prSet phldrT="[Text]"/>
      <dgm:spPr/>
      <dgm:t>
        <a:bodyPr/>
        <a:lstStyle/>
        <a:p>
          <a:r>
            <a:rPr lang="cs-CZ" dirty="0"/>
            <a:t>EV </a:t>
          </a:r>
          <a:r>
            <a:rPr lang="cs-CZ" dirty="0" err="1"/>
            <a:t>Gateway</a:t>
          </a:r>
          <a:endParaRPr lang="cs-CZ" dirty="0"/>
        </a:p>
      </dgm:t>
    </dgm:pt>
    <dgm:pt modelId="{A39E723B-8922-4FF0-B943-E72771076A19}" type="parTrans" cxnId="{CE33DE38-E0BD-4432-88DB-E6E945D54083}">
      <dgm:prSet/>
      <dgm:spPr/>
      <dgm:t>
        <a:bodyPr/>
        <a:lstStyle/>
        <a:p>
          <a:endParaRPr lang="cs-CZ"/>
        </a:p>
      </dgm:t>
    </dgm:pt>
    <dgm:pt modelId="{FCA755FF-2C90-404C-9FB4-613FFA68E6D1}" type="sibTrans" cxnId="{CE33DE38-E0BD-4432-88DB-E6E945D54083}">
      <dgm:prSet/>
      <dgm:spPr/>
      <dgm:t>
        <a:bodyPr/>
        <a:lstStyle/>
        <a:p>
          <a:endParaRPr lang="cs-CZ"/>
        </a:p>
      </dgm:t>
    </dgm:pt>
    <dgm:pt modelId="{D8F3B67E-DC90-4076-9705-CE455BF789B9}">
      <dgm:prSet phldrT="[Text]"/>
      <dgm:spPr/>
      <dgm:t>
        <a:bodyPr/>
        <a:lstStyle/>
        <a:p>
          <a:r>
            <a:rPr lang="cs-CZ" dirty="0"/>
            <a:t>EVPM</a:t>
          </a:r>
        </a:p>
      </dgm:t>
    </dgm:pt>
    <dgm:pt modelId="{FEF2804B-CA1B-4428-BA39-E7EC355F4EB1}" type="parTrans" cxnId="{74EEA223-F8B0-4CAE-B9F4-49D8F2D43923}">
      <dgm:prSet/>
      <dgm:spPr/>
      <dgm:t>
        <a:bodyPr/>
        <a:lstStyle/>
        <a:p>
          <a:endParaRPr lang="cs-CZ"/>
        </a:p>
      </dgm:t>
    </dgm:pt>
    <dgm:pt modelId="{8CDCE515-CA3F-43C0-8F49-022E860BE358}" type="sibTrans" cxnId="{74EEA223-F8B0-4CAE-B9F4-49D8F2D43923}">
      <dgm:prSet/>
      <dgm:spPr/>
      <dgm:t>
        <a:bodyPr/>
        <a:lstStyle/>
        <a:p>
          <a:endParaRPr lang="cs-CZ"/>
        </a:p>
      </dgm:t>
    </dgm:pt>
    <dgm:pt modelId="{B092671B-F961-4885-A9D6-31D299283C79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/>
            <a:t>EVCTM</a:t>
          </a:r>
        </a:p>
      </dgm:t>
    </dgm:pt>
    <dgm:pt modelId="{6E6A535F-5401-4BA9-B2E6-75B734042D93}" type="parTrans" cxnId="{ED1FDCE9-762C-4612-8BE6-0DD909343C0C}">
      <dgm:prSet/>
      <dgm:spPr/>
      <dgm:t>
        <a:bodyPr/>
        <a:lstStyle/>
        <a:p>
          <a:endParaRPr lang="cs-CZ"/>
        </a:p>
      </dgm:t>
    </dgm:pt>
    <dgm:pt modelId="{1500D3DE-815D-47DA-880B-E8FEF675B890}" type="sibTrans" cxnId="{ED1FDCE9-762C-4612-8BE6-0DD909343C0C}">
      <dgm:prSet/>
      <dgm:spPr/>
      <dgm:t>
        <a:bodyPr/>
        <a:lstStyle/>
        <a:p>
          <a:endParaRPr lang="cs-CZ"/>
        </a:p>
      </dgm:t>
    </dgm:pt>
    <dgm:pt modelId="{D6B8B7D8-3900-4F4C-911D-73E7747786F0}" type="pres">
      <dgm:prSet presAssocID="{7EAD7CFC-1853-40D1-B37B-9DE7173D6C3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0332083-5F8D-4768-A50C-1DCC478D36FA}" type="pres">
      <dgm:prSet presAssocID="{06BC6CA8-6542-42F1-8BE9-BE18502758F0}" presName="root1" presStyleCnt="0"/>
      <dgm:spPr/>
    </dgm:pt>
    <dgm:pt modelId="{22375F87-E728-46AB-8066-C31E0DC74408}" type="pres">
      <dgm:prSet presAssocID="{06BC6CA8-6542-42F1-8BE9-BE18502758F0}" presName="LevelOneTextNode" presStyleLbl="node0" presStyleIdx="0" presStyleCnt="1" custScaleX="89758">
        <dgm:presLayoutVars>
          <dgm:chPref val="3"/>
        </dgm:presLayoutVars>
      </dgm:prSet>
      <dgm:spPr/>
    </dgm:pt>
    <dgm:pt modelId="{B0EF8C05-EEB7-4A40-8750-3748D11A7380}" type="pres">
      <dgm:prSet presAssocID="{06BC6CA8-6542-42F1-8BE9-BE18502758F0}" presName="level2hierChild" presStyleCnt="0"/>
      <dgm:spPr/>
    </dgm:pt>
    <dgm:pt modelId="{10364825-3687-40E1-B738-2EA14B2D4186}" type="pres">
      <dgm:prSet presAssocID="{FEF2804B-CA1B-4428-BA39-E7EC355F4EB1}" presName="conn2-1" presStyleLbl="parChTrans1D2" presStyleIdx="0" presStyleCnt="2"/>
      <dgm:spPr/>
    </dgm:pt>
    <dgm:pt modelId="{4715C50A-0638-424A-940C-CD0608E52374}" type="pres">
      <dgm:prSet presAssocID="{FEF2804B-CA1B-4428-BA39-E7EC355F4EB1}" presName="connTx" presStyleLbl="parChTrans1D2" presStyleIdx="0" presStyleCnt="2"/>
      <dgm:spPr/>
    </dgm:pt>
    <dgm:pt modelId="{7994B060-0639-457C-B2D5-38775654AE44}" type="pres">
      <dgm:prSet presAssocID="{D8F3B67E-DC90-4076-9705-CE455BF789B9}" presName="root2" presStyleCnt="0"/>
      <dgm:spPr/>
    </dgm:pt>
    <dgm:pt modelId="{C3A7832D-50D0-4CCD-BE9A-4060FB0B1A9F}" type="pres">
      <dgm:prSet presAssocID="{D8F3B67E-DC90-4076-9705-CE455BF789B9}" presName="LevelTwoTextNode" presStyleLbl="node2" presStyleIdx="0" presStyleCnt="2" custLinFactNeighborX="-431" custLinFactNeighborY="-9633">
        <dgm:presLayoutVars>
          <dgm:chPref val="3"/>
        </dgm:presLayoutVars>
      </dgm:prSet>
      <dgm:spPr/>
    </dgm:pt>
    <dgm:pt modelId="{A725DD07-1676-4162-B645-AA5B57A7AF2D}" type="pres">
      <dgm:prSet presAssocID="{D8F3B67E-DC90-4076-9705-CE455BF789B9}" presName="level3hierChild" presStyleCnt="0"/>
      <dgm:spPr/>
    </dgm:pt>
    <dgm:pt modelId="{FB61348D-81B4-48D1-B7E2-E05E6479870A}" type="pres">
      <dgm:prSet presAssocID="{6E6A535F-5401-4BA9-B2E6-75B734042D93}" presName="conn2-1" presStyleLbl="parChTrans1D2" presStyleIdx="1" presStyleCnt="2"/>
      <dgm:spPr/>
    </dgm:pt>
    <dgm:pt modelId="{01BFA7FB-59EE-4C3D-84D5-519237CF18F0}" type="pres">
      <dgm:prSet presAssocID="{6E6A535F-5401-4BA9-B2E6-75B734042D93}" presName="connTx" presStyleLbl="parChTrans1D2" presStyleIdx="1" presStyleCnt="2"/>
      <dgm:spPr/>
    </dgm:pt>
    <dgm:pt modelId="{8DE03682-211E-4F94-875F-80EAEA48A378}" type="pres">
      <dgm:prSet presAssocID="{B092671B-F961-4885-A9D6-31D299283C79}" presName="root2" presStyleCnt="0"/>
      <dgm:spPr/>
    </dgm:pt>
    <dgm:pt modelId="{DB5405B2-9271-4AC8-B74D-01AFFFAC8677}" type="pres">
      <dgm:prSet presAssocID="{B092671B-F961-4885-A9D6-31D299283C79}" presName="LevelTwoTextNode" presStyleLbl="node2" presStyleIdx="1" presStyleCnt="2" custLinFactNeighborX="756" custLinFactNeighborY="-3859">
        <dgm:presLayoutVars>
          <dgm:chPref val="3"/>
        </dgm:presLayoutVars>
      </dgm:prSet>
      <dgm:spPr/>
    </dgm:pt>
    <dgm:pt modelId="{7B58CC1E-EB98-46F0-A446-F3FE1B08DAB3}" type="pres">
      <dgm:prSet presAssocID="{B092671B-F961-4885-A9D6-31D299283C79}" presName="level3hierChild" presStyleCnt="0"/>
      <dgm:spPr/>
    </dgm:pt>
  </dgm:ptLst>
  <dgm:cxnLst>
    <dgm:cxn modelId="{8EA5B76F-A959-48EB-8F25-E88850E18862}" type="presOf" srcId="{6E6A535F-5401-4BA9-B2E6-75B734042D93}" destId="{FB61348D-81B4-48D1-B7E2-E05E6479870A}" srcOrd="0" destOrd="0" presId="urn:microsoft.com/office/officeart/2008/layout/HorizontalMultiLevelHierarchy"/>
    <dgm:cxn modelId="{A081EF5F-9538-4C8C-A6E0-A27F831532DC}" type="presOf" srcId="{B092671B-F961-4885-A9D6-31D299283C79}" destId="{DB5405B2-9271-4AC8-B74D-01AFFFAC8677}" srcOrd="0" destOrd="0" presId="urn:microsoft.com/office/officeart/2008/layout/HorizontalMultiLevelHierarchy"/>
    <dgm:cxn modelId="{CE33DE38-E0BD-4432-88DB-E6E945D54083}" srcId="{7EAD7CFC-1853-40D1-B37B-9DE7173D6C36}" destId="{06BC6CA8-6542-42F1-8BE9-BE18502758F0}" srcOrd="0" destOrd="0" parTransId="{A39E723B-8922-4FF0-B943-E72771076A19}" sibTransId="{FCA755FF-2C90-404C-9FB4-613FFA68E6D1}"/>
    <dgm:cxn modelId="{E9697A1E-61FE-494C-94C5-B31282E03A48}" type="presOf" srcId="{6E6A535F-5401-4BA9-B2E6-75B734042D93}" destId="{01BFA7FB-59EE-4C3D-84D5-519237CF18F0}" srcOrd="1" destOrd="0" presId="urn:microsoft.com/office/officeart/2008/layout/HorizontalMultiLevelHierarchy"/>
    <dgm:cxn modelId="{A602CE4D-99AA-4775-88AD-1CC446D47D6E}" type="presOf" srcId="{FEF2804B-CA1B-4428-BA39-E7EC355F4EB1}" destId="{4715C50A-0638-424A-940C-CD0608E52374}" srcOrd="1" destOrd="0" presId="urn:microsoft.com/office/officeart/2008/layout/HorizontalMultiLevelHierarchy"/>
    <dgm:cxn modelId="{F0D86D32-B99F-41AA-AED0-3D08CE6FE573}" type="presOf" srcId="{06BC6CA8-6542-42F1-8BE9-BE18502758F0}" destId="{22375F87-E728-46AB-8066-C31E0DC74408}" srcOrd="0" destOrd="0" presId="urn:microsoft.com/office/officeart/2008/layout/HorizontalMultiLevelHierarchy"/>
    <dgm:cxn modelId="{1F0E4D22-BC25-45D7-84B5-2DC63C20F7E2}" type="presOf" srcId="{FEF2804B-CA1B-4428-BA39-E7EC355F4EB1}" destId="{10364825-3687-40E1-B738-2EA14B2D4186}" srcOrd="0" destOrd="0" presId="urn:microsoft.com/office/officeart/2008/layout/HorizontalMultiLevelHierarchy"/>
    <dgm:cxn modelId="{74EEA223-F8B0-4CAE-B9F4-49D8F2D43923}" srcId="{06BC6CA8-6542-42F1-8BE9-BE18502758F0}" destId="{D8F3B67E-DC90-4076-9705-CE455BF789B9}" srcOrd="0" destOrd="0" parTransId="{FEF2804B-CA1B-4428-BA39-E7EC355F4EB1}" sibTransId="{8CDCE515-CA3F-43C0-8F49-022E860BE358}"/>
    <dgm:cxn modelId="{342B3B8C-3216-46D9-BCFD-8EC426E1D344}" type="presOf" srcId="{7EAD7CFC-1853-40D1-B37B-9DE7173D6C36}" destId="{D6B8B7D8-3900-4F4C-911D-73E7747786F0}" srcOrd="0" destOrd="0" presId="urn:microsoft.com/office/officeart/2008/layout/HorizontalMultiLevelHierarchy"/>
    <dgm:cxn modelId="{ED1FDCE9-762C-4612-8BE6-0DD909343C0C}" srcId="{06BC6CA8-6542-42F1-8BE9-BE18502758F0}" destId="{B092671B-F961-4885-A9D6-31D299283C79}" srcOrd="1" destOrd="0" parTransId="{6E6A535F-5401-4BA9-B2E6-75B734042D93}" sibTransId="{1500D3DE-815D-47DA-880B-E8FEF675B890}"/>
    <dgm:cxn modelId="{C54F7EDD-EB5D-438D-B600-10A91BB93A64}" type="presOf" srcId="{D8F3B67E-DC90-4076-9705-CE455BF789B9}" destId="{C3A7832D-50D0-4CCD-BE9A-4060FB0B1A9F}" srcOrd="0" destOrd="0" presId="urn:microsoft.com/office/officeart/2008/layout/HorizontalMultiLevelHierarchy"/>
    <dgm:cxn modelId="{62C6CCD0-227F-4CA2-8E72-BF2F60CA474C}" type="presParOf" srcId="{D6B8B7D8-3900-4F4C-911D-73E7747786F0}" destId="{10332083-5F8D-4768-A50C-1DCC478D36FA}" srcOrd="0" destOrd="0" presId="urn:microsoft.com/office/officeart/2008/layout/HorizontalMultiLevelHierarchy"/>
    <dgm:cxn modelId="{C8B16883-6362-405B-8538-776993B2A448}" type="presParOf" srcId="{10332083-5F8D-4768-A50C-1DCC478D36FA}" destId="{22375F87-E728-46AB-8066-C31E0DC74408}" srcOrd="0" destOrd="0" presId="urn:microsoft.com/office/officeart/2008/layout/HorizontalMultiLevelHierarchy"/>
    <dgm:cxn modelId="{45B5ADF4-B92B-4F46-A8DF-772ADA86DD11}" type="presParOf" srcId="{10332083-5F8D-4768-A50C-1DCC478D36FA}" destId="{B0EF8C05-EEB7-4A40-8750-3748D11A7380}" srcOrd="1" destOrd="0" presId="urn:microsoft.com/office/officeart/2008/layout/HorizontalMultiLevelHierarchy"/>
    <dgm:cxn modelId="{D3DC4C08-081B-49CC-9CBC-F576645769CC}" type="presParOf" srcId="{B0EF8C05-EEB7-4A40-8750-3748D11A7380}" destId="{10364825-3687-40E1-B738-2EA14B2D4186}" srcOrd="0" destOrd="0" presId="urn:microsoft.com/office/officeart/2008/layout/HorizontalMultiLevelHierarchy"/>
    <dgm:cxn modelId="{120F423B-F2DA-465C-A582-EC3665BF0510}" type="presParOf" srcId="{10364825-3687-40E1-B738-2EA14B2D4186}" destId="{4715C50A-0638-424A-940C-CD0608E52374}" srcOrd="0" destOrd="0" presId="urn:microsoft.com/office/officeart/2008/layout/HorizontalMultiLevelHierarchy"/>
    <dgm:cxn modelId="{6CD24C39-35F1-4EDD-B902-F537043EF070}" type="presParOf" srcId="{B0EF8C05-EEB7-4A40-8750-3748D11A7380}" destId="{7994B060-0639-457C-B2D5-38775654AE44}" srcOrd="1" destOrd="0" presId="urn:microsoft.com/office/officeart/2008/layout/HorizontalMultiLevelHierarchy"/>
    <dgm:cxn modelId="{83B19453-50DC-482E-BE69-9FDA0FD18DC5}" type="presParOf" srcId="{7994B060-0639-457C-B2D5-38775654AE44}" destId="{C3A7832D-50D0-4CCD-BE9A-4060FB0B1A9F}" srcOrd="0" destOrd="0" presId="urn:microsoft.com/office/officeart/2008/layout/HorizontalMultiLevelHierarchy"/>
    <dgm:cxn modelId="{0F9F0FDA-4ADD-4C08-AABA-CA966BDBDA63}" type="presParOf" srcId="{7994B060-0639-457C-B2D5-38775654AE44}" destId="{A725DD07-1676-4162-B645-AA5B57A7AF2D}" srcOrd="1" destOrd="0" presId="urn:microsoft.com/office/officeart/2008/layout/HorizontalMultiLevelHierarchy"/>
    <dgm:cxn modelId="{EA9B4929-FB1B-48F9-AA5C-F6DEB73791C7}" type="presParOf" srcId="{B0EF8C05-EEB7-4A40-8750-3748D11A7380}" destId="{FB61348D-81B4-48D1-B7E2-E05E6479870A}" srcOrd="2" destOrd="0" presId="urn:microsoft.com/office/officeart/2008/layout/HorizontalMultiLevelHierarchy"/>
    <dgm:cxn modelId="{D87B600E-F1D9-48ED-A53B-65265A64563A}" type="presParOf" srcId="{FB61348D-81B4-48D1-B7E2-E05E6479870A}" destId="{01BFA7FB-59EE-4C3D-84D5-519237CF18F0}" srcOrd="0" destOrd="0" presId="urn:microsoft.com/office/officeart/2008/layout/HorizontalMultiLevelHierarchy"/>
    <dgm:cxn modelId="{C63A9476-A85F-4866-ADE0-10C929DFA1E7}" type="presParOf" srcId="{B0EF8C05-EEB7-4A40-8750-3748D11A7380}" destId="{8DE03682-211E-4F94-875F-80EAEA48A378}" srcOrd="3" destOrd="0" presId="urn:microsoft.com/office/officeart/2008/layout/HorizontalMultiLevelHierarchy"/>
    <dgm:cxn modelId="{767A23F0-DA60-4595-9E6C-5B1FD3C9C9F6}" type="presParOf" srcId="{8DE03682-211E-4F94-875F-80EAEA48A378}" destId="{DB5405B2-9271-4AC8-B74D-01AFFFAC8677}" srcOrd="0" destOrd="0" presId="urn:microsoft.com/office/officeart/2008/layout/HorizontalMultiLevelHierarchy"/>
    <dgm:cxn modelId="{FC8F6335-B647-4F18-9B7F-32A3E421B7C1}" type="presParOf" srcId="{8DE03682-211E-4F94-875F-80EAEA48A378}" destId="{7B58CC1E-EB98-46F0-A446-F3FE1B08DAB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61348D-81B4-48D1-B7E2-E05E6479870A}">
      <dsp:nvSpPr>
        <dsp:cNvPr id="0" name=""/>
        <dsp:cNvSpPr/>
      </dsp:nvSpPr>
      <dsp:spPr>
        <a:xfrm>
          <a:off x="2854662" y="2182812"/>
          <a:ext cx="564699" cy="4864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349" y="0"/>
              </a:lnTo>
              <a:lnTo>
                <a:pt x="282349" y="486408"/>
              </a:lnTo>
              <a:lnTo>
                <a:pt x="564699" y="486408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3118379" y="2407384"/>
        <a:ext cx="37265" cy="37265"/>
      </dsp:txXfrm>
    </dsp:sp>
    <dsp:sp modelId="{10364825-3687-40E1-B738-2EA14B2D4186}">
      <dsp:nvSpPr>
        <dsp:cNvPr id="0" name=""/>
        <dsp:cNvSpPr/>
      </dsp:nvSpPr>
      <dsp:spPr>
        <a:xfrm>
          <a:off x="2854662" y="1584491"/>
          <a:ext cx="532405" cy="598320"/>
        </a:xfrm>
        <a:custGeom>
          <a:avLst/>
          <a:gdLst/>
          <a:ahLst/>
          <a:cxnLst/>
          <a:rect l="0" t="0" r="0" b="0"/>
          <a:pathLst>
            <a:path>
              <a:moveTo>
                <a:pt x="0" y="598320"/>
              </a:moveTo>
              <a:lnTo>
                <a:pt x="266202" y="598320"/>
              </a:lnTo>
              <a:lnTo>
                <a:pt x="266202" y="0"/>
              </a:lnTo>
              <a:lnTo>
                <a:pt x="532405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3100842" y="1863629"/>
        <a:ext cx="40045" cy="40045"/>
      </dsp:txXfrm>
    </dsp:sp>
    <dsp:sp modelId="{22375F87-E728-46AB-8066-C31E0DC74408}">
      <dsp:nvSpPr>
        <dsp:cNvPr id="0" name=""/>
        <dsp:cNvSpPr/>
      </dsp:nvSpPr>
      <dsp:spPr>
        <a:xfrm rot="16200000">
          <a:off x="299592" y="1810555"/>
          <a:ext cx="4365625" cy="7445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800" kern="1200" dirty="0"/>
            <a:t>EV </a:t>
          </a:r>
          <a:r>
            <a:rPr lang="cs-CZ" sz="4800" kern="1200" dirty="0" err="1"/>
            <a:t>Gateway</a:t>
          </a:r>
          <a:endParaRPr lang="cs-CZ" sz="4800" kern="1200" dirty="0"/>
        </a:p>
      </dsp:txBody>
      <dsp:txXfrm>
        <a:off x="299592" y="1810555"/>
        <a:ext cx="4365625" cy="744514"/>
      </dsp:txXfrm>
    </dsp:sp>
    <dsp:sp modelId="{C3A7832D-50D0-4CCD-BE9A-4060FB0B1A9F}">
      <dsp:nvSpPr>
        <dsp:cNvPr id="0" name=""/>
        <dsp:cNvSpPr/>
      </dsp:nvSpPr>
      <dsp:spPr>
        <a:xfrm>
          <a:off x="3387068" y="1169757"/>
          <a:ext cx="2720657" cy="82946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800" kern="1200" dirty="0"/>
            <a:t>EVPM</a:t>
          </a:r>
        </a:p>
      </dsp:txBody>
      <dsp:txXfrm>
        <a:off x="3387068" y="1169757"/>
        <a:ext cx="2720657" cy="829468"/>
      </dsp:txXfrm>
    </dsp:sp>
    <dsp:sp modelId="{DB5405B2-9271-4AC8-B74D-01AFFFAC8677}">
      <dsp:nvSpPr>
        <dsp:cNvPr id="0" name=""/>
        <dsp:cNvSpPr/>
      </dsp:nvSpPr>
      <dsp:spPr>
        <a:xfrm>
          <a:off x="3419362" y="2254486"/>
          <a:ext cx="2720657" cy="829468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800" kern="1200" dirty="0"/>
            <a:t>EVCTM</a:t>
          </a:r>
        </a:p>
      </dsp:txBody>
      <dsp:txXfrm>
        <a:off x="3419362" y="2254486"/>
        <a:ext cx="2720657" cy="8294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61348D-81B4-48D1-B7E2-E05E6479870A}">
      <dsp:nvSpPr>
        <dsp:cNvPr id="0" name=""/>
        <dsp:cNvSpPr/>
      </dsp:nvSpPr>
      <dsp:spPr>
        <a:xfrm>
          <a:off x="2854662" y="2182812"/>
          <a:ext cx="564699" cy="4864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2349" y="0"/>
              </a:lnTo>
              <a:lnTo>
                <a:pt x="282349" y="486408"/>
              </a:lnTo>
              <a:lnTo>
                <a:pt x="564699" y="486408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3118379" y="2407384"/>
        <a:ext cx="37265" cy="37265"/>
      </dsp:txXfrm>
    </dsp:sp>
    <dsp:sp modelId="{10364825-3687-40E1-B738-2EA14B2D4186}">
      <dsp:nvSpPr>
        <dsp:cNvPr id="0" name=""/>
        <dsp:cNvSpPr/>
      </dsp:nvSpPr>
      <dsp:spPr>
        <a:xfrm>
          <a:off x="2854662" y="1584491"/>
          <a:ext cx="532405" cy="598320"/>
        </a:xfrm>
        <a:custGeom>
          <a:avLst/>
          <a:gdLst/>
          <a:ahLst/>
          <a:cxnLst/>
          <a:rect l="0" t="0" r="0" b="0"/>
          <a:pathLst>
            <a:path>
              <a:moveTo>
                <a:pt x="0" y="598320"/>
              </a:moveTo>
              <a:lnTo>
                <a:pt x="266202" y="598320"/>
              </a:lnTo>
              <a:lnTo>
                <a:pt x="266202" y="0"/>
              </a:lnTo>
              <a:lnTo>
                <a:pt x="532405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3100842" y="1863629"/>
        <a:ext cx="40045" cy="40045"/>
      </dsp:txXfrm>
    </dsp:sp>
    <dsp:sp modelId="{22375F87-E728-46AB-8066-C31E0DC74408}">
      <dsp:nvSpPr>
        <dsp:cNvPr id="0" name=""/>
        <dsp:cNvSpPr/>
      </dsp:nvSpPr>
      <dsp:spPr>
        <a:xfrm rot="16200000">
          <a:off x="299592" y="1810555"/>
          <a:ext cx="4365625" cy="7445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800" kern="1200" dirty="0"/>
            <a:t>EV </a:t>
          </a:r>
          <a:r>
            <a:rPr lang="cs-CZ" sz="4800" kern="1200" dirty="0" err="1"/>
            <a:t>Gateway</a:t>
          </a:r>
          <a:endParaRPr lang="cs-CZ" sz="4800" kern="1200" dirty="0"/>
        </a:p>
      </dsp:txBody>
      <dsp:txXfrm>
        <a:off x="299592" y="1810555"/>
        <a:ext cx="4365625" cy="744514"/>
      </dsp:txXfrm>
    </dsp:sp>
    <dsp:sp modelId="{C3A7832D-50D0-4CCD-BE9A-4060FB0B1A9F}">
      <dsp:nvSpPr>
        <dsp:cNvPr id="0" name=""/>
        <dsp:cNvSpPr/>
      </dsp:nvSpPr>
      <dsp:spPr>
        <a:xfrm>
          <a:off x="3387068" y="1169757"/>
          <a:ext cx="2720657" cy="82946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800" kern="1200" dirty="0"/>
            <a:t>EVPM</a:t>
          </a:r>
        </a:p>
      </dsp:txBody>
      <dsp:txXfrm>
        <a:off x="3387068" y="1169757"/>
        <a:ext cx="2720657" cy="829468"/>
      </dsp:txXfrm>
    </dsp:sp>
    <dsp:sp modelId="{DB5405B2-9271-4AC8-B74D-01AFFFAC8677}">
      <dsp:nvSpPr>
        <dsp:cNvPr id="0" name=""/>
        <dsp:cNvSpPr/>
      </dsp:nvSpPr>
      <dsp:spPr>
        <a:xfrm>
          <a:off x="3419362" y="2254486"/>
          <a:ext cx="2720657" cy="829468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800" kern="1200" dirty="0"/>
            <a:t>EVCTM</a:t>
          </a:r>
        </a:p>
      </dsp:txBody>
      <dsp:txXfrm>
        <a:off x="3419362" y="2254486"/>
        <a:ext cx="2720657" cy="8294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ADR reporting - hlášení nežádoucích účinků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1FEAA-886C-4CD3-8AE8-36E0C26C0531}" type="datetime1">
              <a:rPr lang="cs-CZ" smtClean="0"/>
              <a:t>16.3.2017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10604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ADR reporting - hlášení nežádoucích účinků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894AF-4A0D-4BAD-BE85-84FB0CC00DB4}" type="datetime1">
              <a:rPr lang="cs-CZ" smtClean="0"/>
              <a:t>16.3.2017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37956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ADR reporting - hlášení nežádoucích účinků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B78CF2B-17AD-4659-A562-BDA5376D50A0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04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To je i chvíle, kdy vstupuje v platnost MAH </a:t>
            </a:r>
            <a:r>
              <a:rPr lang="cs-CZ" dirty="0" err="1"/>
              <a:t>signal</a:t>
            </a:r>
            <a:r>
              <a:rPr lang="cs-CZ" dirty="0"/>
              <a:t> </a:t>
            </a:r>
            <a:r>
              <a:rPr lang="cs-CZ" dirty="0" err="1"/>
              <a:t>mngmt</a:t>
            </a:r>
            <a:r>
              <a:rPr lang="cs-CZ" dirty="0"/>
              <a:t> proces!!!!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ADR reporting - hlášení nežádoucích účinků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C9BEF22-1791-48BB-A56B-1458E1CAE813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993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To je i chvíle, kdy vstupuje v platnost MAH </a:t>
            </a:r>
            <a:r>
              <a:rPr lang="cs-CZ" dirty="0" err="1"/>
              <a:t>signal</a:t>
            </a:r>
            <a:r>
              <a:rPr lang="cs-CZ" dirty="0"/>
              <a:t> </a:t>
            </a:r>
            <a:r>
              <a:rPr lang="cs-CZ" dirty="0" err="1"/>
              <a:t>mngmt</a:t>
            </a:r>
            <a:r>
              <a:rPr lang="cs-CZ" dirty="0"/>
              <a:t> proces!!!!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ADR reporting - hlášení nežádoucích účinků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4514AEE-EBF2-44CD-BB12-FA948BD4E0DC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381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290AC-B1B2-4DE1-A6C1-B25BFDEE1F31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C83A2-3AF8-4F5F-B9D3-AD631100B5F8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Hlášení nežádoucích účinků 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B3399-8C55-4681-B318-83270BA9CB72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E19A2-C7C1-42D9-B9DF-79DC0977D263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1996B-D856-47DD-BD83-1A3B5A17BFDC}" type="datetime1">
              <a:rPr lang="cs-CZ" smtClean="0"/>
              <a:t>16.3.2017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4D756-D835-44ED-A3B7-F3803C00C1D9}" type="datetime1">
              <a:rPr lang="cs-CZ" smtClean="0"/>
              <a:t>16.3.2017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55C0C-967D-4AEC-8644-ECA83FFA6A78}" type="datetime1">
              <a:rPr lang="cs-CZ" smtClean="0"/>
              <a:t>16.3.2017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D172A-94A9-46B2-AD58-D29817A07EC6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BEBA1-CE06-4767-9162-98129187925A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7BA9-11D9-4A40-9CE2-0715F25D3335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2C53-2260-4F14-B018-2A6FC8537B1F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8281987" cy="792163"/>
          </a:xfrm>
        </p:spPr>
        <p:txBody>
          <a:bodyPr/>
          <a:lstStyle>
            <a:lvl1pPr>
              <a:defRPr sz="2400">
                <a:solidFill>
                  <a:srgbClr val="F06423"/>
                </a:solidFill>
                <a:effectLst/>
              </a:defRPr>
            </a:lvl1pPr>
          </a:lstStyle>
          <a:p>
            <a:r>
              <a:rPr lang="cs-CZ" dirty="0"/>
              <a:t>Klepnutím lze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3805403146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69AA2-698D-47FA-B707-C00BDEDDEB24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91614-5E65-4F30-92D7-BBDBBEBD5D78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6C2F3-EC8A-4480-AD4C-72E8F3F92DF2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EA412-73B5-4128-B07A-748246C85B59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90E9A-4FBB-45F9-A479-373BA9CC5938}" type="datetime1">
              <a:rPr lang="cs-CZ" smtClean="0"/>
              <a:t>16.3.2017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4AD6C-060F-44BD-8CDE-A9B592101CE3}" type="datetime1">
              <a:rPr lang="cs-CZ" smtClean="0"/>
              <a:t>16.3.2017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78BE5-BB24-4E38-9D5F-EB13A5AFA4EF}" type="datetime1">
              <a:rPr lang="cs-CZ" smtClean="0"/>
              <a:t>16.3.2017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265E-5C9A-4687-B8CE-15446D5F0E95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567D1-65E5-4B28-8567-FE40D37D97C1}" type="datetime1">
              <a:rPr lang="cs-CZ" smtClean="0"/>
              <a:t>16.3.2017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B739-63E0-4D25-9B26-11F515E44B9C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E26D-1DF1-4994-8ECB-D94E1F0BD636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DAE1C-7829-4F2B-8340-D0824D7B8F81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905032334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07200-716E-4AD1-B4DC-1246C0C9F410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490457268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9DFB5-A760-45FD-BECE-6BD933337AA3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376182535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2C75B-8865-4A6E-AA18-A3D91C741A31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940106275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32557-8BC8-4BDA-AC27-6A11B16E7117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653901388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FC47-EC83-4E6D-9FD4-0242CA9EF9B1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518011695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7D56-CA23-44BB-8271-70ABF7C3E4A6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>
                <a:solidFill>
                  <a:srgbClr val="2D3291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278688755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A9CB-0FD3-4A50-B9D4-1AB4DAFC6206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755088695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61F5D-9523-4956-893B-7A3A0DFFF673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383502575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1A94F-53F0-4CC2-B7A4-1F0074FF8A20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66893727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8166-38CC-41FF-91F7-7F7F4A28735A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64265762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ADC507B8-EC42-41F0-9A04-D571AFA0962C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8EDB76CE-923C-49CC-9FB8-A4B6696483F7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8F1A461-DF05-4727-AD3F-52B005148643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47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docs/en_GB/document_library/Regulatory_and_procedural_guideline/2012/05/WC500127657.pdf" TargetMode="External"/><Relationship Id="rId2" Type="http://schemas.openxmlformats.org/officeDocument/2006/relationships/hyperlink" Target="http://www.sukl.cz/leciva/hlaseni-nezadoucich-ucinku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general/general_content_000687.jsp&amp;mid=WC0b01ac0580a69262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leciva/phv-4-verze-5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el.icsr@sukl.cz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drreports.eu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drreports.e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phv-4-verze-5" TargetMode="External"/><Relationship Id="rId2" Type="http://schemas.openxmlformats.org/officeDocument/2006/relationships/hyperlink" Target="http://www.sukl.cz/leciva/farmakovigilanc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ma.europa.eu/ema/index.jsp?curl=pages/regulation/general/general_content_000679.jsp&amp;mid=WC0b01ac05800250b5" TargetMode="External"/><Relationship Id="rId4" Type="http://schemas.openxmlformats.org/officeDocument/2006/relationships/hyperlink" Target="http://www.ema.europa.eu/docs/en_GB/document_library/Scientific_guideline/2014/09/WC500172402.pdf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docs/en_GB/document_library/Regulatory_and_procedural_guideline/2015/10/WC500196029.pdf" TargetMode="External"/><Relationship Id="rId2" Type="http://schemas.openxmlformats.org/officeDocument/2006/relationships/hyperlink" Target="http://www.ema.europa.eu/docs/en_GB/document_library/Other/2015/12/WC500199048.pdf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08117-3001-4AFF-B847-13A31AD001FC}" type="datetime1">
              <a:rPr lang="cs-CZ" smtClean="0">
                <a:solidFill>
                  <a:schemeClr val="bg1"/>
                </a:solidFill>
              </a:rPr>
              <a:t>16.3.2017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© 2012  STÁTNÍ ÚSTAV PRO KONTROLU LÉČIV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746576" y="2078850"/>
            <a:ext cx="7200800" cy="1491575"/>
          </a:xfrm>
        </p:spPr>
        <p:txBody>
          <a:bodyPr/>
          <a:lstStyle/>
          <a:p>
            <a:pPr algn="ctr"/>
            <a:r>
              <a:rPr lang="cs-CZ" cap="all" dirty="0">
                <a:solidFill>
                  <a:schemeClr val="bg1"/>
                </a:solidFill>
              </a:rPr>
              <a:t>způsob nahlášení nežádoucích účinků</a:t>
            </a: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Ing. Kristína Vavrušková</a:t>
            </a:r>
          </a:p>
          <a:p>
            <a:r>
              <a:rPr lang="cs-CZ" sz="2200" dirty="0">
                <a:solidFill>
                  <a:schemeClr val="bg1"/>
                </a:solidFill>
              </a:rPr>
              <a:t>Oddělení </a:t>
            </a:r>
            <a:r>
              <a:rPr lang="cs-CZ" sz="2200" dirty="0" err="1">
                <a:solidFill>
                  <a:schemeClr val="bg1"/>
                </a:solidFill>
              </a:rPr>
              <a:t>farmakovigilance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>
                <a:solidFill>
                  <a:schemeClr val="bg1"/>
                </a:solidFill>
              </a:rPr>
              <a:t>SÚKL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B844A-785D-4049-9246-95602C0B9AC3}" type="datetime1">
              <a:rPr lang="cs-CZ" smtClean="0"/>
              <a:t>16.3.2017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 prezentace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/>
              <a:t>Požadavky pro reporting na SÚKL, do EV; časové lhůty pro odeslání hlášení</a:t>
            </a:r>
          </a:p>
          <a:p>
            <a:pPr marL="0" indent="0">
              <a:buNone/>
            </a:pPr>
            <a:r>
              <a:rPr lang="cs-CZ" dirty="0"/>
              <a:t>2.   Způsob hlášení na SÚKL </a:t>
            </a:r>
          </a:p>
          <a:p>
            <a:pPr marL="0" indent="0">
              <a:buNone/>
            </a:pPr>
            <a:r>
              <a:rPr lang="cs-CZ" dirty="0"/>
              <a:t>3.   </a:t>
            </a:r>
            <a:r>
              <a:rPr lang="cs-CZ" dirty="0" err="1"/>
              <a:t>EudraVigilance</a:t>
            </a:r>
            <a:r>
              <a:rPr lang="cs-CZ" dirty="0"/>
              <a:t> – evropský FV systém</a:t>
            </a:r>
          </a:p>
          <a:p>
            <a:pPr marL="0" indent="0">
              <a:buNone/>
            </a:pPr>
            <a:r>
              <a:rPr lang="cs-CZ" dirty="0"/>
              <a:t>4.   Hlášení ze studií a klinických hodnocení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D6DBB-1B94-452E-980F-C96FE0B2F81C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441785147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585064"/>
          </a:xfrm>
        </p:spPr>
        <p:txBody>
          <a:bodyPr>
            <a:normAutofit/>
          </a:bodyPr>
          <a:lstStyle/>
          <a:p>
            <a:r>
              <a:rPr lang="cs-CZ" dirty="0"/>
              <a:t>Požadavky na hlášení NÚ LP na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5905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Vychází z legislativního základu:</a:t>
            </a:r>
            <a:endParaRPr lang="cs-CZ" dirty="0"/>
          </a:p>
          <a:p>
            <a:r>
              <a:rPr lang="cs-CZ" dirty="0"/>
              <a:t>Novela Zákona o léčivech č.378/2007 Sb.– implementace Nařízení Evropského parlamentu a Rady (EU) č.1235/2010 a Směrnice Evropského parlamentu a Rady  2010/84/EU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solidFill>
                  <a:srgbClr val="FF0000"/>
                </a:solidFill>
              </a:rPr>
              <a:t>§93a: </a:t>
            </a:r>
            <a:r>
              <a:rPr lang="cs-CZ" i="1" dirty="0">
                <a:solidFill>
                  <a:srgbClr val="FF0000"/>
                </a:solidFill>
              </a:rPr>
              <a:t>zaznamenávání a hlášení podezření na NÚ z pohledu držitele registrace LP – odst.(2) a odst.(5)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solidFill>
                  <a:srgbClr val="191966"/>
                </a:solidFill>
              </a:rPr>
              <a:t>§93b: </a:t>
            </a:r>
            <a:r>
              <a:rPr lang="cs-CZ" i="1" dirty="0" err="1">
                <a:solidFill>
                  <a:srgbClr val="191966"/>
                </a:solidFill>
              </a:rPr>
              <a:t>hlásitel</a:t>
            </a:r>
            <a:r>
              <a:rPr lang="cs-CZ" i="1" dirty="0">
                <a:solidFill>
                  <a:srgbClr val="191966"/>
                </a:solidFill>
              </a:rPr>
              <a:t> a poskytnutí součinnosti Ústavu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solidFill>
                  <a:srgbClr val="191966"/>
                </a:solidFill>
              </a:rPr>
              <a:t>§93c: </a:t>
            </a:r>
            <a:r>
              <a:rPr lang="cs-CZ" i="1" dirty="0">
                <a:solidFill>
                  <a:srgbClr val="191966"/>
                </a:solidFill>
              </a:rPr>
              <a:t>SÚKL a hlášení podezření na NÚ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3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BCEB3-5A69-414C-BC3A-FDE966CE8EBF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04910791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585064"/>
          </a:xfrm>
        </p:spPr>
        <p:txBody>
          <a:bodyPr>
            <a:normAutofit/>
          </a:bodyPr>
          <a:lstStyle/>
          <a:p>
            <a:r>
              <a:rPr lang="cs-CZ" dirty="0"/>
              <a:t>Požadavky na hlášení NÚ LP na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46505"/>
            <a:ext cx="8229600" cy="4617809"/>
          </a:xfrm>
          <a:noFill/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Novela zákona o léčivech č.378/2007 Sb.:</a:t>
            </a:r>
          </a:p>
          <a:p>
            <a:r>
              <a:rPr lang="cs-CZ" b="1" i="1" dirty="0">
                <a:solidFill>
                  <a:srgbClr val="FF0000"/>
                </a:solidFill>
              </a:rPr>
              <a:t>§93a odst. (5): </a:t>
            </a:r>
            <a:r>
              <a:rPr lang="cs-CZ" i="1" dirty="0">
                <a:solidFill>
                  <a:srgbClr val="00823B"/>
                </a:solidFill>
              </a:rPr>
              <a:t>.. </a:t>
            </a:r>
            <a:r>
              <a:rPr lang="cs-CZ" b="1" i="1" dirty="0">
                <a:solidFill>
                  <a:srgbClr val="00823B"/>
                </a:solidFill>
              </a:rPr>
              <a:t>Do doby zprovoznění databáze </a:t>
            </a:r>
            <a:r>
              <a:rPr lang="cs-CZ" b="1" i="1" dirty="0" err="1">
                <a:solidFill>
                  <a:srgbClr val="00823B"/>
                </a:solidFill>
              </a:rPr>
              <a:t>Eudravigilance</a:t>
            </a:r>
            <a:r>
              <a:rPr lang="cs-CZ" b="1" i="1" dirty="0">
                <a:solidFill>
                  <a:srgbClr val="00823B"/>
                </a:solidFill>
              </a:rPr>
              <a:t> </a:t>
            </a:r>
            <a:r>
              <a:rPr lang="cs-CZ" i="1" dirty="0">
                <a:solidFill>
                  <a:srgbClr val="2D3291"/>
                </a:solidFill>
              </a:rPr>
              <a:t>…. + </a:t>
            </a:r>
            <a:r>
              <a:rPr lang="cs-CZ" dirty="0"/>
              <a:t>pravidla a časové limity pro odesílání </a:t>
            </a:r>
            <a:r>
              <a:rPr lang="cs-CZ" u="sng" dirty="0"/>
              <a:t>závažných</a:t>
            </a:r>
            <a:r>
              <a:rPr lang="cs-CZ" dirty="0"/>
              <a:t> hlášení ze strany MAH</a:t>
            </a:r>
            <a:r>
              <a:rPr lang="cs-CZ" dirty="0">
                <a:solidFill>
                  <a:srgbClr val="191966"/>
                </a:solidFill>
              </a:rPr>
              <a:t> </a:t>
            </a:r>
            <a:r>
              <a:rPr lang="cs-CZ" dirty="0">
                <a:solidFill>
                  <a:srgbClr val="00823B"/>
                </a:solidFill>
              </a:rPr>
              <a:t>v </a:t>
            </a:r>
            <a:r>
              <a:rPr lang="cs-CZ" b="1" dirty="0">
                <a:solidFill>
                  <a:srgbClr val="00823B"/>
                </a:solidFill>
              </a:rPr>
              <a:t>přechodném období </a:t>
            </a:r>
            <a:r>
              <a:rPr lang="cs-CZ" dirty="0">
                <a:solidFill>
                  <a:srgbClr val="00823B"/>
                </a:solidFill>
              </a:rPr>
              <a:t>– </a:t>
            </a:r>
            <a:r>
              <a:rPr lang="cs-CZ" dirty="0"/>
              <a:t>platné pro ČR</a:t>
            </a:r>
            <a:r>
              <a:rPr lang="cs-CZ" dirty="0">
                <a:solidFill>
                  <a:srgbClr val="00823B"/>
                </a:solidFill>
              </a:rPr>
              <a:t>:</a:t>
            </a:r>
          </a:p>
          <a:p>
            <a:r>
              <a:rPr lang="cs-CZ" i="1" dirty="0"/>
              <a:t>…. hlásit podezření na závažné NÚ, které bylo zaznamenáno </a:t>
            </a:r>
            <a:r>
              <a:rPr lang="cs-CZ" i="1" u="sng" dirty="0"/>
              <a:t>v České republice</a:t>
            </a:r>
            <a:r>
              <a:rPr lang="cs-CZ" i="1" dirty="0"/>
              <a:t>…</a:t>
            </a:r>
            <a:r>
              <a:rPr lang="cs-CZ" i="1" dirty="0">
                <a:solidFill>
                  <a:srgbClr val="191966"/>
                </a:solidFill>
              </a:rPr>
              <a:t>..</a:t>
            </a:r>
          </a:p>
          <a:p>
            <a:r>
              <a:rPr lang="cs-CZ" dirty="0"/>
              <a:t>Podstatný údaj: </a:t>
            </a:r>
            <a:r>
              <a:rPr lang="cs-CZ" dirty="0">
                <a:solidFill>
                  <a:srgbClr val="FF0000"/>
                </a:solidFill>
              </a:rPr>
              <a:t>země výskytu NÚ (</a:t>
            </a:r>
            <a:r>
              <a:rPr lang="cs-CZ" dirty="0" err="1">
                <a:solidFill>
                  <a:srgbClr val="FF0000"/>
                </a:solidFill>
              </a:rPr>
              <a:t>occurence</a:t>
            </a:r>
            <a:r>
              <a:rPr lang="cs-CZ" dirty="0">
                <a:solidFill>
                  <a:srgbClr val="FF0000"/>
                </a:solidFill>
              </a:rPr>
              <a:t> country)</a:t>
            </a:r>
          </a:p>
          <a:p>
            <a:r>
              <a:rPr lang="cs-CZ" dirty="0"/>
              <a:t>PLATÍ V SOUČASNOSTI</a:t>
            </a:r>
          </a:p>
          <a:p>
            <a:pPr marL="0" indent="0">
              <a:buNone/>
            </a:pPr>
            <a:endParaRPr lang="cs-CZ" dirty="0"/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00823B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3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62EDA-ABCF-4DB4-9FD4-88915022E628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864795946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585064"/>
          </a:xfrm>
        </p:spPr>
        <p:txBody>
          <a:bodyPr>
            <a:normAutofit/>
          </a:bodyPr>
          <a:lstStyle/>
          <a:p>
            <a:r>
              <a:rPr lang="cs-CZ" dirty="0"/>
              <a:t>Požadavky na hlášení NÚ LP na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590510"/>
          </a:xfrm>
          <a:noFill/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/>
              <a:t>Novela zákona o léčivech č.378/2007 Sb.:</a:t>
            </a:r>
          </a:p>
          <a:p>
            <a:r>
              <a:rPr lang="cs-CZ" b="1" i="1" dirty="0">
                <a:solidFill>
                  <a:srgbClr val="FF0000"/>
                </a:solidFill>
              </a:rPr>
              <a:t>§93a odst. (2): </a:t>
            </a:r>
            <a:r>
              <a:rPr lang="cs-CZ" dirty="0"/>
              <a:t>pravidla a časové limity pro odesílání </a:t>
            </a:r>
            <a:r>
              <a:rPr lang="cs-CZ" u="sng" dirty="0"/>
              <a:t>závažných a nezávažných hlášení z EU</a:t>
            </a:r>
            <a:r>
              <a:rPr lang="cs-CZ" dirty="0"/>
              <a:t>, resp. ze třetích zemí – </a:t>
            </a:r>
            <a:r>
              <a:rPr lang="cs-CZ" dirty="0">
                <a:solidFill>
                  <a:srgbClr val="009A46"/>
                </a:solidFill>
              </a:rPr>
              <a:t>po ukončení přechodného období </a:t>
            </a:r>
            <a:r>
              <a:rPr lang="cs-CZ" dirty="0"/>
              <a:t>(</a:t>
            </a:r>
            <a:r>
              <a:rPr lang="cs-CZ" b="1" dirty="0">
                <a:solidFill>
                  <a:srgbClr val="009A46"/>
                </a:solidFill>
              </a:rPr>
              <a:t>od zprovoznění nové </a:t>
            </a:r>
            <a:r>
              <a:rPr lang="cs-CZ" b="1" dirty="0" err="1">
                <a:solidFill>
                  <a:srgbClr val="009A46"/>
                </a:solidFill>
              </a:rPr>
              <a:t>db</a:t>
            </a:r>
            <a:r>
              <a:rPr lang="cs-CZ" b="1" dirty="0">
                <a:solidFill>
                  <a:srgbClr val="009A46"/>
                </a:solidFill>
              </a:rPr>
              <a:t> </a:t>
            </a:r>
            <a:r>
              <a:rPr lang="cs-CZ" b="1" dirty="0" err="1">
                <a:solidFill>
                  <a:srgbClr val="009A46"/>
                </a:solidFill>
              </a:rPr>
              <a:t>EudraVigilance</a:t>
            </a:r>
            <a:r>
              <a:rPr lang="cs-CZ" dirty="0"/>
              <a:t>):</a:t>
            </a:r>
          </a:p>
          <a:p>
            <a:r>
              <a:rPr lang="cs-CZ" dirty="0"/>
              <a:t> </a:t>
            </a:r>
            <a:r>
              <a:rPr lang="cs-CZ" u="sng" dirty="0"/>
              <a:t>centralizovaný reporting </a:t>
            </a:r>
            <a:r>
              <a:rPr lang="cs-CZ" dirty="0"/>
              <a:t>všech účastníků FV systému jen do EV </a:t>
            </a:r>
            <a:r>
              <a:rPr lang="cs-CZ" dirty="0" err="1"/>
              <a:t>db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3600" dirty="0">
                <a:solidFill>
                  <a:srgbClr val="FF0000"/>
                </a:solidFill>
              </a:rPr>
              <a:t>ZATÍM NEPLATÍ !</a:t>
            </a:r>
          </a:p>
          <a:p>
            <a:pPr marL="0" indent="0" algn="ctr">
              <a:buNone/>
            </a:pPr>
            <a:endParaRPr lang="cs-CZ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dirty="0"/>
              <a:t>Platnost předpokládána od 11/2017 (?)</a:t>
            </a:r>
          </a:p>
          <a:p>
            <a:pPr marL="0" indent="0">
              <a:buNone/>
            </a:pPr>
            <a:endParaRPr lang="cs-CZ" dirty="0">
              <a:solidFill>
                <a:srgbClr val="191966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3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1C9B1-A502-4A0A-BD30-152236CA7855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547670347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4"/>
            <a:ext cx="8229600" cy="577595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2D3291"/>
                </a:solidFill>
              </a:rPr>
              <a:t>Požadavky pro hlášení NÚ LP zaznamenaných  na území ČR: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94938" y="1668360"/>
            <a:ext cx="4232058" cy="869290"/>
          </a:xfrm>
          <a:solidFill>
            <a:srgbClr val="FFFF00"/>
          </a:solidFill>
          <a:ln w="28575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dirty="0"/>
              <a:t>Přechodné období: 07/2012 – do zprovoznění nové EV </a:t>
            </a:r>
            <a:r>
              <a:rPr lang="cs-CZ" dirty="0" err="1"/>
              <a:t>db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96526" y="2537650"/>
            <a:ext cx="4230470" cy="3818700"/>
          </a:xfrm>
          <a:solidFill>
            <a:srgbClr val="FFFF99"/>
          </a:solidFill>
          <a:ln w="19050">
            <a:solidFill>
              <a:srgbClr val="002060"/>
            </a:solidFill>
          </a:ln>
        </p:spPr>
        <p:txBody>
          <a:bodyPr>
            <a:normAutofit fontScale="92500"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sz="2500" b="1" dirty="0">
                <a:solidFill>
                  <a:srgbClr val="FF0000"/>
                </a:solidFill>
                <a:ea typeface="Calibri"/>
                <a:cs typeface="Times New Roman"/>
              </a:rPr>
              <a:t>Všechna závažná CZ hlášení: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2500" b="1" dirty="0">
                <a:ea typeface="Calibri"/>
                <a:cs typeface="Times New Roman"/>
              </a:rPr>
              <a:t>Ano- </a:t>
            </a:r>
            <a:r>
              <a:rPr lang="cs-CZ" sz="2500" b="1" u="sng" dirty="0">
                <a:ea typeface="Calibri"/>
                <a:cs typeface="Times New Roman"/>
              </a:rPr>
              <a:t>nahlásit na SÚKL </a:t>
            </a:r>
            <a:r>
              <a:rPr lang="cs-CZ" sz="2500" b="1" dirty="0">
                <a:ea typeface="Calibri"/>
                <a:cs typeface="Times New Roman"/>
              </a:rPr>
              <a:t>do 15 dnů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sz="2500" b="1" dirty="0">
                <a:solidFill>
                  <a:srgbClr val="FF0000"/>
                </a:solidFill>
                <a:ea typeface="Calibri"/>
                <a:cs typeface="Times New Roman"/>
              </a:rPr>
              <a:t>Všechna nezávažná CZ hlášení</a:t>
            </a:r>
            <a:r>
              <a:rPr lang="cs-CZ" sz="2500" dirty="0">
                <a:solidFill>
                  <a:srgbClr val="FF0000"/>
                </a:solidFill>
                <a:ea typeface="Calibri"/>
                <a:cs typeface="Times New Roman"/>
              </a:rPr>
              <a:t>: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2500" b="1" dirty="0"/>
              <a:t>Ne - </a:t>
            </a:r>
            <a:r>
              <a:rPr lang="cs-CZ" sz="2500" b="1" u="sng" dirty="0"/>
              <a:t>nehlásit ani na SÚKL ani do EV </a:t>
            </a:r>
            <a:r>
              <a:rPr lang="cs-CZ" sz="2500" b="1" u="sng" dirty="0" err="1"/>
              <a:t>db</a:t>
            </a:r>
            <a:r>
              <a:rPr lang="cs-CZ" sz="2500" b="1" dirty="0"/>
              <a:t>, zpracovat do </a:t>
            </a:r>
            <a:r>
              <a:rPr lang="cs-CZ" sz="2500" b="1" dirty="0" err="1"/>
              <a:t>PSURu</a:t>
            </a:r>
            <a:r>
              <a:rPr lang="cs-CZ" sz="2500" b="1" dirty="0"/>
              <a:t>, resp. poskytnout </a:t>
            </a:r>
            <a:r>
              <a:rPr lang="cs-CZ" sz="2500" b="1" dirty="0" err="1"/>
              <a:t>SÚKLu</a:t>
            </a:r>
            <a:r>
              <a:rPr lang="cs-CZ" sz="2500" b="1" dirty="0"/>
              <a:t> na požádání</a:t>
            </a:r>
            <a:endParaRPr lang="cs-CZ" sz="2500" dirty="0">
              <a:ea typeface="Calibri"/>
              <a:cs typeface="Times New Roman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sz="2500" b="1" dirty="0">
                <a:solidFill>
                  <a:srgbClr val="FF0000"/>
                </a:solidFill>
                <a:ea typeface="Calibri"/>
                <a:cs typeface="Times New Roman"/>
              </a:rPr>
              <a:t>Non EU závažná hlášení: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2500" b="1" dirty="0"/>
              <a:t>nehlásit na SÚKL, ale </a:t>
            </a:r>
            <a:r>
              <a:rPr lang="cs-CZ" sz="2500" b="1" u="sng" dirty="0"/>
              <a:t>hlásit přímo  do EV </a:t>
            </a:r>
            <a:r>
              <a:rPr lang="cs-CZ" sz="2500" b="1" u="sng" dirty="0" err="1"/>
              <a:t>db</a:t>
            </a:r>
            <a:r>
              <a:rPr lang="cs-CZ" sz="2500" b="1" u="sng" dirty="0"/>
              <a:t> do 15 dnů</a:t>
            </a:r>
            <a:r>
              <a:rPr lang="cs-CZ" sz="2500" b="1" dirty="0"/>
              <a:t>, pokud je dotčený LP registrován i v ČR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endParaRPr lang="cs-CZ" dirty="0">
              <a:ea typeface="Calibri"/>
              <a:cs typeface="Times New Roman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endParaRPr lang="cs-CZ" dirty="0">
              <a:ea typeface="Calibri"/>
              <a:cs typeface="Times New Roman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34225" y="1668360"/>
            <a:ext cx="4175438" cy="869290"/>
          </a:xfrm>
          <a:solidFill>
            <a:srgbClr val="00FFFF"/>
          </a:solidFill>
          <a:ln w="28575">
            <a:solidFill>
              <a:schemeClr val="tx1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cs-CZ" dirty="0"/>
              <a:t>Od zprovoznění nové EV </a:t>
            </a:r>
            <a:r>
              <a:rPr lang="cs-CZ" dirty="0" err="1"/>
              <a:t>db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32638" y="2537650"/>
            <a:ext cx="4177025" cy="3818700"/>
          </a:xfrm>
          <a:solidFill>
            <a:srgbClr val="CCFFFF"/>
          </a:solidFill>
          <a:ln w="28575">
            <a:solidFill>
              <a:schemeClr val="tx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300" b="1" dirty="0">
                <a:solidFill>
                  <a:srgbClr val="FF0000"/>
                </a:solidFill>
              </a:rPr>
              <a:t>Všechna závažná hlášení: </a:t>
            </a:r>
          </a:p>
          <a:p>
            <a:pPr marL="0" indent="0">
              <a:buNone/>
            </a:pPr>
            <a:r>
              <a:rPr lang="cs-CZ" sz="2300" b="1" u="sng" dirty="0"/>
              <a:t>hlásit přímo do EV </a:t>
            </a:r>
            <a:r>
              <a:rPr lang="cs-CZ" sz="2300" b="1" u="sng" dirty="0" err="1"/>
              <a:t>db</a:t>
            </a:r>
            <a:r>
              <a:rPr lang="cs-CZ" sz="2300" b="1" dirty="0"/>
              <a:t> do 15 dnů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300" b="1" dirty="0">
                <a:solidFill>
                  <a:srgbClr val="FF0000"/>
                </a:solidFill>
              </a:rPr>
              <a:t>Všechna nezávažná hlášení: </a:t>
            </a:r>
          </a:p>
          <a:p>
            <a:pPr marL="0" indent="0">
              <a:buNone/>
            </a:pPr>
            <a:r>
              <a:rPr lang="cs-CZ" sz="2300" b="1" u="sng" dirty="0"/>
              <a:t>hlásit přímo do EV </a:t>
            </a:r>
            <a:r>
              <a:rPr lang="cs-CZ" sz="2300" b="1" u="sng" dirty="0" err="1"/>
              <a:t>db</a:t>
            </a:r>
            <a:r>
              <a:rPr lang="cs-CZ" sz="2300" b="1" u="sng" dirty="0"/>
              <a:t> </a:t>
            </a:r>
            <a:r>
              <a:rPr lang="cs-CZ" sz="2300" b="1" dirty="0"/>
              <a:t>do 90 dnů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FD7A-0BE8-4874-BC13-469BD9A9770A}" type="datetime1">
              <a:rPr lang="cs-CZ" smtClean="0"/>
              <a:t>16.3.2017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 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2980784856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2350"/>
            <a:ext cx="8229600" cy="861475"/>
          </a:xfrm>
        </p:spPr>
        <p:txBody>
          <a:bodyPr/>
          <a:lstStyle/>
          <a:p>
            <a:r>
              <a:rPr lang="cs-CZ" dirty="0"/>
              <a:t>Požadavky na hlášení NÚ LP: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002060"/>
                </a:solidFill>
              </a:rPr>
              <a:t> na SÚKL: více na FAQ na webu SÚKL: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hlinkClick r:id="rId2"/>
              </a:rPr>
              <a:t>http://www.sukl.cz/leciva/hlaseni-nezadoucich-ucinku</a:t>
            </a:r>
            <a:r>
              <a:rPr lang="cs-CZ" dirty="0">
                <a:solidFill>
                  <a:schemeClr val="tx2"/>
                </a:solidFill>
              </a:rPr>
              <a:t> </a:t>
            </a: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  <a:p>
            <a:r>
              <a:rPr lang="cs-CZ" dirty="0">
                <a:solidFill>
                  <a:srgbClr val="002060"/>
                </a:solidFill>
              </a:rPr>
              <a:t>Přehled požadavků jednotlivých MS v rámci EU pro přechodné období (z webu EMA):</a:t>
            </a:r>
          </a:p>
          <a:p>
            <a:pPr>
              <a:buNone/>
            </a:pPr>
            <a:r>
              <a:rPr lang="cs-CZ" i="1" dirty="0">
                <a:solidFill>
                  <a:schemeClr val="tx2"/>
                </a:solidFill>
                <a:hlinkClick r:id="rId3"/>
              </a:rPr>
              <a:t>http://www.ema.europa.eu/docs/en_GB/document_library/Regulatory_and_procedural_guideline/2012/05/WC500127657.pdf</a:t>
            </a:r>
            <a:endParaRPr lang="cs-CZ" i="1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CB71B-CDC5-47D0-A7CD-E73E2D167564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ADR reporting - </a:t>
            </a:r>
            <a:r>
              <a:rPr lang="en-GB" dirty="0" err="1"/>
              <a:t>hlášení</a:t>
            </a:r>
            <a:r>
              <a:rPr lang="en-GB" dirty="0"/>
              <a:t> </a:t>
            </a:r>
            <a:r>
              <a:rPr lang="en-GB" dirty="0" err="1"/>
              <a:t>nežádoucích</a:t>
            </a:r>
            <a:r>
              <a:rPr lang="en-GB" dirty="0"/>
              <a:t> </a:t>
            </a:r>
            <a:r>
              <a:rPr lang="en-GB" dirty="0" err="1"/>
              <a:t>účinků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021021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78074-D57B-4EA6-88EE-9E66C3F1DF49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9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41730" y="512700"/>
            <a:ext cx="5040000" cy="252000"/>
          </a:xfrm>
        </p:spPr>
        <p:txBody>
          <a:bodyPr/>
          <a:lstStyle/>
          <a:p>
            <a:r>
              <a:rPr lang="cs-CZ" dirty="0"/>
              <a:t>ADR reporting - hlášení nežádoucích účinků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519363"/>
            <a:ext cx="8229600" cy="360045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dirty="0" err="1"/>
              <a:t>EudraVigilance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1035115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EudraVigilance</a:t>
            </a:r>
            <a:r>
              <a:rPr lang="cs-CZ" dirty="0"/>
              <a:t> (EV) = </a:t>
            </a:r>
            <a:r>
              <a:rPr lang="cs-CZ" dirty="0" err="1">
                <a:solidFill>
                  <a:srgbClr val="FF0000"/>
                </a:solidFill>
              </a:rPr>
              <a:t>E</a:t>
            </a:r>
            <a:r>
              <a:rPr lang="cs-CZ" dirty="0" err="1"/>
              <a:t>uropean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U</a:t>
            </a:r>
            <a:r>
              <a:rPr lang="cs-CZ" dirty="0"/>
              <a:t>nion </a:t>
            </a:r>
            <a:r>
              <a:rPr lang="cs-CZ" dirty="0">
                <a:solidFill>
                  <a:srgbClr val="FF0000"/>
                </a:solidFill>
              </a:rPr>
              <a:t>D</a:t>
            </a:r>
            <a:r>
              <a:rPr lang="cs-CZ" dirty="0"/>
              <a:t>rug </a:t>
            </a:r>
            <a:r>
              <a:rPr lang="cs-CZ" dirty="0" err="1">
                <a:solidFill>
                  <a:srgbClr val="FF0000"/>
                </a:solidFill>
              </a:rPr>
              <a:t>R</a:t>
            </a:r>
            <a:r>
              <a:rPr lang="cs-CZ" dirty="0" err="1"/>
              <a:t>egulating</a:t>
            </a:r>
            <a:r>
              <a:rPr lang="cs-CZ" dirty="0"/>
              <a:t> </a:t>
            </a:r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/>
              <a:t>uthorities</a:t>
            </a:r>
            <a:r>
              <a:rPr lang="cs-CZ" dirty="0"/>
              <a:t> </a:t>
            </a:r>
            <a:r>
              <a:rPr lang="cs-CZ" dirty="0" err="1"/>
              <a:t>Pharmaco</a:t>
            </a:r>
            <a:r>
              <a:rPr lang="cs-CZ" dirty="0" err="1">
                <a:solidFill>
                  <a:srgbClr val="FF0000"/>
                </a:solidFill>
              </a:rPr>
              <a:t>vigilance</a:t>
            </a:r>
            <a:r>
              <a:rPr lang="cs-CZ" dirty="0">
                <a:solidFill>
                  <a:srgbClr val="FF0000"/>
                </a:solidFill>
              </a:rPr>
              <a:t> </a:t>
            </a:r>
            <a:br>
              <a:rPr lang="cs-CZ" dirty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53826"/>
            <a:ext cx="8229600" cy="4365484"/>
          </a:xfrm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rgbClr val="009A46"/>
                </a:solidFill>
              </a:rPr>
              <a:t>Celoevropská elektronická síť pro výměnu hlášení NÚ mezi partnery systému zabezpečeným způsobem </a:t>
            </a:r>
          </a:p>
          <a:p>
            <a:r>
              <a:rPr lang="cs-CZ" dirty="0"/>
              <a:t>Partneři: EMA, </a:t>
            </a:r>
            <a:r>
              <a:rPr lang="cs-CZ" dirty="0" err="1"/>
              <a:t>NCAs</a:t>
            </a:r>
            <a:r>
              <a:rPr lang="cs-CZ" dirty="0"/>
              <a:t> (SÚKL), </a:t>
            </a:r>
            <a:r>
              <a:rPr lang="cs-CZ" dirty="0" err="1"/>
              <a:t>MAHové</a:t>
            </a:r>
            <a:r>
              <a:rPr lang="cs-CZ" dirty="0"/>
              <a:t>, sponzoři KH</a:t>
            </a:r>
          </a:p>
          <a:p>
            <a:r>
              <a:rPr lang="cs-CZ" dirty="0"/>
              <a:t>Registrace partnera s EMA – </a:t>
            </a:r>
            <a:r>
              <a:rPr lang="cs-CZ" dirty="0">
                <a:solidFill>
                  <a:srgbClr val="C00000"/>
                </a:solidFill>
              </a:rPr>
              <a:t>1.krok</a:t>
            </a:r>
            <a:r>
              <a:rPr lang="cs-CZ" dirty="0"/>
              <a:t> – postup podle instrukcí </a:t>
            </a:r>
            <a:r>
              <a:rPr lang="cs-CZ" dirty="0">
                <a:hlinkClick r:id="rId2"/>
              </a:rPr>
              <a:t>http://www.ema.europa.eu/ema/index.jsp?curl=pages/regulation/general/general_content_000687.jsp&amp;mid=WC0b01ac0580a69262</a:t>
            </a:r>
            <a:r>
              <a:rPr lang="cs-CZ" dirty="0"/>
              <a:t> </a:t>
            </a:r>
          </a:p>
          <a:p>
            <a:r>
              <a:rPr lang="cs-CZ" dirty="0"/>
              <a:t>EMA přidělí  jednoznačné ID – s tímto ID pak registrace se SÚKL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B947F-CAA8-4CFC-A618-9FEB1095222A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2253101882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594000" y="865740"/>
            <a:ext cx="8229600" cy="1035115"/>
          </a:xfrm>
        </p:spPr>
        <p:txBody>
          <a:bodyPr>
            <a:normAutofit/>
          </a:bodyPr>
          <a:lstStyle/>
          <a:p>
            <a:r>
              <a:rPr lang="cs-CZ" dirty="0" err="1"/>
              <a:t>EudraVigilance</a:t>
            </a:r>
            <a:r>
              <a:rPr lang="cs-CZ" dirty="0"/>
              <a:t> (EV)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496"/>
            <a:ext cx="8229600" cy="4410814"/>
          </a:xfrm>
          <a:noFill/>
        </p:spPr>
        <p:txBody>
          <a:bodyPr>
            <a:normAutofit fontScale="92500" lnSpcReduction="20000"/>
          </a:bodyPr>
          <a:lstStyle/>
          <a:p>
            <a:r>
              <a:rPr lang="cs-CZ" u="sng" dirty="0"/>
              <a:t>EMA </a:t>
            </a:r>
            <a:r>
              <a:rPr lang="cs-CZ" u="sng" dirty="0" err="1"/>
              <a:t>gateway</a:t>
            </a:r>
            <a:r>
              <a:rPr lang="cs-CZ" u="sng" dirty="0"/>
              <a:t> </a:t>
            </a:r>
            <a:r>
              <a:rPr lang="cs-CZ" dirty="0"/>
              <a:t>– centrální uzel pro přeposlání </a:t>
            </a:r>
            <a:r>
              <a:rPr lang="cs-CZ" dirty="0" err="1"/>
              <a:t>xml</a:t>
            </a:r>
            <a:r>
              <a:rPr lang="cs-CZ" dirty="0"/>
              <a:t> hlášení podle ID účastníka</a:t>
            </a:r>
          </a:p>
          <a:p>
            <a:r>
              <a:rPr lang="cs-CZ" dirty="0"/>
              <a:t>vlastní </a:t>
            </a:r>
            <a:r>
              <a:rPr lang="cs-CZ" dirty="0" err="1"/>
              <a:t>gateway</a:t>
            </a:r>
            <a:r>
              <a:rPr lang="cs-CZ" dirty="0"/>
              <a:t> </a:t>
            </a:r>
            <a:r>
              <a:rPr lang="cs-CZ" dirty="0" err="1"/>
              <a:t>MAHa</a:t>
            </a:r>
            <a:r>
              <a:rPr lang="cs-CZ" dirty="0"/>
              <a:t> nebo </a:t>
            </a:r>
            <a:r>
              <a:rPr lang="cs-CZ" b="1" dirty="0" err="1"/>
              <a:t>WebTrader</a:t>
            </a:r>
            <a:r>
              <a:rPr lang="cs-CZ" dirty="0"/>
              <a:t> (free software pro menší až střední firmy)</a:t>
            </a:r>
          </a:p>
          <a:p>
            <a:r>
              <a:rPr lang="cs-CZ" dirty="0"/>
              <a:t>jednotný formát hlášení NÚ </a:t>
            </a:r>
            <a:r>
              <a:rPr lang="cs-CZ" b="1" dirty="0">
                <a:solidFill>
                  <a:srgbClr val="C00000"/>
                </a:solidFill>
              </a:rPr>
              <a:t>ICH E2B R2 </a:t>
            </a:r>
            <a:r>
              <a:rPr lang="cs-CZ" dirty="0"/>
              <a:t>v současnosti</a:t>
            </a:r>
            <a:r>
              <a:rPr lang="cs-CZ" b="1" dirty="0"/>
              <a:t>,</a:t>
            </a:r>
            <a:r>
              <a:rPr lang="cs-CZ" b="1" dirty="0">
                <a:solidFill>
                  <a:srgbClr val="C00000"/>
                </a:solidFill>
              </a:rPr>
              <a:t> od 11/2017 možno i formát ICH E2B R3</a:t>
            </a:r>
          </a:p>
          <a:p>
            <a:r>
              <a:rPr lang="cs-CZ" b="1" dirty="0">
                <a:solidFill>
                  <a:srgbClr val="C00000"/>
                </a:solidFill>
              </a:rPr>
              <a:t>Od 11/2017 jsou všichni EV účastníci povinni hlášení ve formátu R3 PŘJMOUT !</a:t>
            </a:r>
            <a:endParaRPr lang="cs-CZ" b="1" dirty="0"/>
          </a:p>
          <a:p>
            <a:r>
              <a:rPr lang="cs-CZ" dirty="0" err="1"/>
              <a:t>MedDRA</a:t>
            </a:r>
            <a:r>
              <a:rPr lang="cs-CZ" dirty="0"/>
              <a:t> terminologie (reakce, indikace, testy anamnéza…)</a:t>
            </a:r>
          </a:p>
          <a:p>
            <a:r>
              <a:rPr lang="cs-CZ" dirty="0"/>
              <a:t>Kódované číselníky (léková forma, cesta podání, </a:t>
            </a:r>
            <a:r>
              <a:rPr lang="cs-CZ" dirty="0" err="1"/>
              <a:t>reaction</a:t>
            </a:r>
            <a:r>
              <a:rPr lang="cs-CZ" dirty="0"/>
              <a:t> </a:t>
            </a:r>
            <a:r>
              <a:rPr lang="cs-CZ" dirty="0" err="1"/>
              <a:t>outcome</a:t>
            </a:r>
            <a:r>
              <a:rPr lang="cs-CZ" dirty="0"/>
              <a:t>, pohlaví, věková skupina, jednotky)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A24E-F560-496E-8747-A1E9331DFE49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093826" y="495332"/>
            <a:ext cx="5040000" cy="252000"/>
          </a:xfrm>
        </p:spPr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pic>
        <p:nvPicPr>
          <p:cNvPr id="8" name="Picture 2" descr="C:\Users\Public\Pictures\Sample Pictures\bez názv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076" y="548681"/>
            <a:ext cx="3150350" cy="1215134"/>
          </a:xfrm>
          <a:prstGeom prst="rect">
            <a:avLst/>
          </a:prstGeom>
          <a:noFill/>
          <a:ln>
            <a:solidFill>
              <a:schemeClr val="tx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819044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1035115"/>
          </a:xfrm>
        </p:spPr>
        <p:txBody>
          <a:bodyPr>
            <a:normAutofit/>
          </a:bodyPr>
          <a:lstStyle/>
          <a:p>
            <a:r>
              <a:rPr lang="cs-CZ" dirty="0" err="1"/>
              <a:t>EudraVigilance</a:t>
            </a:r>
            <a:r>
              <a:rPr lang="cs-CZ" dirty="0"/>
              <a:t> (EV)</a:t>
            </a:r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2219484"/>
              </p:ext>
            </p:extLst>
          </p:nvPr>
        </p:nvGraphicFramePr>
        <p:xfrm>
          <a:off x="457200" y="1854200"/>
          <a:ext cx="8229600" cy="4365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C18DA-28D9-41F9-A2DF-25084378E732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sp>
        <p:nvSpPr>
          <p:cNvPr id="2" name="Obdélník 1"/>
          <p:cNvSpPr/>
          <p:nvPr/>
        </p:nvSpPr>
        <p:spPr>
          <a:xfrm>
            <a:off x="457200" y="2446227"/>
            <a:ext cx="1248780" cy="91440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Hlášení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b="1" dirty="0">
                <a:solidFill>
                  <a:schemeClr val="tx1"/>
                </a:solidFill>
              </a:rPr>
              <a:t>od NCA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7200" y="4321950"/>
            <a:ext cx="124878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Hlášení od MAH</a:t>
            </a:r>
            <a:endParaRPr lang="en-GB" b="1" dirty="0">
              <a:solidFill>
                <a:schemeClr val="tx1"/>
              </a:solidFill>
            </a:endParaRPr>
          </a:p>
        </p:txBody>
      </p:sp>
      <p:cxnSp>
        <p:nvCxnSpPr>
          <p:cNvPr id="10" name="Pravoúhlá spojnice 9"/>
          <p:cNvCxnSpPr/>
          <p:nvPr/>
        </p:nvCxnSpPr>
        <p:spPr>
          <a:xfrm>
            <a:off x="1731640" y="2840359"/>
            <a:ext cx="794102" cy="656148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ravoúhlá spojnice 12"/>
          <p:cNvCxnSpPr/>
          <p:nvPr/>
        </p:nvCxnSpPr>
        <p:spPr>
          <a:xfrm flipV="1">
            <a:off x="1705980" y="4037012"/>
            <a:ext cx="819762" cy="74213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0178095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93239-4462-4401-A645-8032BC051A7A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13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4" y="512700"/>
            <a:ext cx="4904985" cy="252000"/>
          </a:xfrm>
        </p:spPr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519363"/>
            <a:ext cx="8229600" cy="360045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 </a:t>
            </a:r>
            <a:r>
              <a:rPr lang="cs-CZ" sz="3200" dirty="0"/>
              <a:t> Způsob hlášení NÚ na SÚKL</a:t>
            </a:r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585064"/>
          </a:xfrm>
        </p:spPr>
        <p:txBody>
          <a:bodyPr>
            <a:normAutofit/>
          </a:bodyPr>
          <a:lstStyle/>
          <a:p>
            <a:r>
              <a:rPr lang="cs-CZ" dirty="0"/>
              <a:t> Jak hlásit NÚ na SÚKL 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68052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/>
              <a:t>Popsán v Pokynu </a:t>
            </a:r>
            <a:r>
              <a:rPr lang="cs-CZ" dirty="0" err="1"/>
              <a:t>SÚKLu</a:t>
            </a:r>
            <a:r>
              <a:rPr lang="cs-CZ" dirty="0"/>
              <a:t> PHV – 4 </a:t>
            </a:r>
          </a:p>
          <a:p>
            <a:r>
              <a:rPr lang="cs-CZ" dirty="0">
                <a:hlinkClick r:id="rId2"/>
              </a:rPr>
              <a:t>http://www.sukl.cz/leciva/phv-4-verze-5</a:t>
            </a:r>
            <a:r>
              <a:rPr lang="cs-CZ" dirty="0"/>
              <a:t> (nová verze!) </a:t>
            </a:r>
          </a:p>
          <a:p>
            <a:r>
              <a:rPr lang="cs-CZ" dirty="0"/>
              <a:t>Požadavky pro hlášení v CZ</a:t>
            </a:r>
          </a:p>
          <a:p>
            <a:r>
              <a:rPr lang="cs-CZ" dirty="0"/>
              <a:t>v CZ i EN verzi</a:t>
            </a:r>
          </a:p>
          <a:p>
            <a:r>
              <a:rPr lang="cs-CZ" dirty="0"/>
              <a:t>Co dělat v případě technického výpadku na straně SÚKL</a:t>
            </a:r>
          </a:p>
          <a:p>
            <a:r>
              <a:rPr lang="cs-CZ" dirty="0"/>
              <a:t>MAH posílá hlášení </a:t>
            </a:r>
            <a:r>
              <a:rPr lang="cs-CZ" b="1" dirty="0"/>
              <a:t>výlučně</a:t>
            </a:r>
            <a:r>
              <a:rPr lang="cs-CZ" dirty="0"/>
              <a:t> </a:t>
            </a:r>
            <a:r>
              <a:rPr lang="cs-CZ" b="1" dirty="0"/>
              <a:t>elektronicky</a:t>
            </a:r>
            <a:r>
              <a:rPr lang="cs-CZ" dirty="0"/>
              <a:t> v systému </a:t>
            </a:r>
            <a:r>
              <a:rPr lang="cs-CZ" dirty="0" err="1"/>
              <a:t>EudraVigilance</a:t>
            </a:r>
            <a:r>
              <a:rPr lang="cs-CZ" dirty="0"/>
              <a:t>, ve formátu definovaném pokynem </a:t>
            </a:r>
            <a:r>
              <a:rPr lang="cs-CZ" b="1" dirty="0">
                <a:solidFill>
                  <a:srgbClr val="FF0000"/>
                </a:solidFill>
              </a:rPr>
              <a:t>ICH E2B(R2</a:t>
            </a:r>
            <a:r>
              <a:rPr lang="cs-CZ" dirty="0">
                <a:solidFill>
                  <a:srgbClr val="FF0000"/>
                </a:solidFill>
              </a:rPr>
              <a:t>)</a:t>
            </a:r>
            <a:r>
              <a:rPr lang="cs-CZ" dirty="0"/>
              <a:t>, jehož jednotlivé položky jsou popsány pokynem ICH M2 a upřesněny pokyny EMA</a:t>
            </a:r>
          </a:p>
          <a:p>
            <a:r>
              <a:rPr lang="cs-CZ" dirty="0"/>
              <a:t>MAH posílá hlášení jenom v EN jazyce</a:t>
            </a:r>
          </a:p>
          <a:p>
            <a:pPr marL="0" indent="0">
              <a:buNone/>
            </a:pPr>
            <a:endParaRPr lang="cs-CZ" sz="3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1FE63-BA4A-4322-AA10-273A21C26D96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441704075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98866"/>
            <a:ext cx="8229600" cy="620768"/>
          </a:xfrm>
          <a:noFill/>
        </p:spPr>
        <p:txBody>
          <a:bodyPr>
            <a:normAutofit/>
          </a:bodyPr>
          <a:lstStyle/>
          <a:p>
            <a:r>
              <a:rPr lang="cs-CZ" dirty="0"/>
              <a:t>Jak hlásit NÚ na SÚKL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03776"/>
            <a:ext cx="8229600" cy="459051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Tři fáze změněny na </a:t>
            </a:r>
            <a:r>
              <a:rPr lang="cs-CZ" b="1" dirty="0"/>
              <a:t>dvě</a:t>
            </a:r>
            <a:r>
              <a:rPr lang="cs-CZ" dirty="0"/>
              <a:t>: testovací prostředí EMA je zavřené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840000" y="6361475"/>
            <a:ext cx="1800000" cy="360000"/>
          </a:xfrm>
        </p:spPr>
        <p:txBody>
          <a:bodyPr/>
          <a:lstStyle/>
          <a:p>
            <a:fld id="{C91BD752-32C2-4745-8EED-6412813F931B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sp>
        <p:nvSpPr>
          <p:cNvPr id="8" name="Obdélník 7"/>
          <p:cNvSpPr/>
          <p:nvPr/>
        </p:nvSpPr>
        <p:spPr>
          <a:xfrm>
            <a:off x="966676" y="2451395"/>
            <a:ext cx="2386124" cy="91440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REGISTRACE</a:t>
            </a:r>
          </a:p>
        </p:txBody>
      </p:sp>
      <p:sp>
        <p:nvSpPr>
          <p:cNvPr id="9" name="Obdélník 8"/>
          <p:cNvSpPr/>
          <p:nvPr/>
        </p:nvSpPr>
        <p:spPr>
          <a:xfrm>
            <a:off x="3941930" y="3222929"/>
            <a:ext cx="2399203" cy="1025488"/>
          </a:xfrm>
          <a:prstGeom prst="rect">
            <a:avLst/>
          </a:prstGeom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isometricOffAxis2Top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TESTOVÁNÍ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832140" y="4976865"/>
            <a:ext cx="2340260" cy="914400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PRODUKCE</a:t>
            </a:r>
          </a:p>
        </p:txBody>
      </p:sp>
      <p:cxnSp>
        <p:nvCxnSpPr>
          <p:cNvPr id="14" name="Pravoúhlá spojnice 13"/>
          <p:cNvCxnSpPr>
            <a:stCxn id="8" idx="2"/>
          </p:cNvCxnSpPr>
          <p:nvPr/>
        </p:nvCxnSpPr>
        <p:spPr>
          <a:xfrm rot="16200000" flipH="1">
            <a:off x="2935425" y="2590108"/>
            <a:ext cx="2121028" cy="367240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88231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945104"/>
          </a:xfrm>
        </p:spPr>
        <p:txBody>
          <a:bodyPr>
            <a:normAutofit fontScale="90000"/>
          </a:bodyPr>
          <a:lstStyle/>
          <a:p>
            <a:r>
              <a:rPr lang="cs-CZ" dirty="0"/>
              <a:t>Jak hlásit NÚ na SÚKL  - registrace partnera se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72781"/>
            <a:ext cx="8229600" cy="46805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pPr marL="342900" lvl="1" indent="-342900">
              <a:buBlip>
                <a:blip r:embed="rId2"/>
              </a:buBlip>
            </a:pPr>
            <a:r>
              <a:rPr lang="cs-CZ" altLang="cs-CZ" sz="2800" dirty="0">
                <a:latin typeface="Book Antiqua" panose="02040602050305030304" pitchFamily="18" charset="0"/>
              </a:rPr>
              <a:t> </a:t>
            </a:r>
            <a:r>
              <a:rPr lang="cs-CZ" altLang="cs-CZ" sz="2800" u="sng" dirty="0"/>
              <a:t>Registrační formulář</a:t>
            </a:r>
            <a:r>
              <a:rPr lang="cs-CZ" altLang="cs-CZ" sz="2800" dirty="0"/>
              <a:t>  -  součást PHV-4 ve formátu Excel</a:t>
            </a:r>
          </a:p>
          <a:p>
            <a:r>
              <a:rPr lang="cs-CZ" dirty="0"/>
              <a:t>v CZ i EN verzi</a:t>
            </a:r>
          </a:p>
          <a:p>
            <a:r>
              <a:rPr lang="cs-CZ" dirty="0"/>
              <a:t>MAH posílá </a:t>
            </a:r>
            <a:r>
              <a:rPr lang="cs-CZ" altLang="cs-CZ" dirty="0"/>
              <a:t>elektronicky v </a:t>
            </a:r>
            <a:r>
              <a:rPr lang="cs-CZ" altLang="cs-CZ" dirty="0" err="1"/>
              <a:t>xls</a:t>
            </a:r>
            <a:r>
              <a:rPr lang="cs-CZ" altLang="cs-CZ" dirty="0"/>
              <a:t> formě  na </a:t>
            </a:r>
            <a:r>
              <a:rPr lang="cs-CZ" altLang="cs-CZ" dirty="0">
                <a:hlinkClick r:id="rId3"/>
              </a:rPr>
              <a:t>el.icsr@sukl.cz</a:t>
            </a:r>
            <a:endParaRPr lang="cs-CZ" altLang="cs-CZ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altLang="cs-CZ" sz="2800" dirty="0"/>
              <a:t>načítá se přímo do </a:t>
            </a:r>
            <a:r>
              <a:rPr lang="cs-CZ" altLang="cs-CZ" sz="2800" dirty="0" err="1"/>
              <a:t>db</a:t>
            </a:r>
            <a:r>
              <a:rPr lang="cs-CZ" altLang="cs-CZ" sz="2800" dirty="0"/>
              <a:t> SÚKL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altLang="cs-CZ" sz="2800" dirty="0"/>
              <a:t>propojí přípravky </a:t>
            </a:r>
            <a:r>
              <a:rPr lang="cs-CZ" altLang="cs-CZ" sz="2800" dirty="0" err="1"/>
              <a:t>MAHa</a:t>
            </a:r>
            <a:r>
              <a:rPr lang="cs-CZ" altLang="cs-CZ" sz="2800" dirty="0"/>
              <a:t> s ID </a:t>
            </a:r>
            <a:r>
              <a:rPr lang="cs-CZ" altLang="cs-CZ" sz="2800" dirty="0" err="1"/>
              <a:t>MAHa</a:t>
            </a:r>
            <a:endParaRPr lang="cs-CZ" altLang="cs-CZ" sz="2800" dirty="0"/>
          </a:p>
          <a:p>
            <a:r>
              <a:rPr lang="cs-CZ" altLang="cs-CZ" dirty="0">
                <a:solidFill>
                  <a:srgbClr val="FF0000"/>
                </a:solidFill>
              </a:rPr>
              <a:t>zároveň</a:t>
            </a:r>
            <a:r>
              <a:rPr lang="cs-CZ" altLang="cs-CZ" dirty="0"/>
              <a:t> podepsaný v papírové formě poštou (postačí naskenovaný formulář e-mailem)</a:t>
            </a:r>
          </a:p>
          <a:p>
            <a:pPr marL="0" indent="0">
              <a:buNone/>
            </a:pPr>
            <a:endParaRPr lang="cs-CZ" dirty="0"/>
          </a:p>
          <a:p>
            <a:pPr marL="914400" lvl="2" indent="0">
              <a:buNone/>
            </a:pPr>
            <a:endParaRPr lang="cs-CZ" altLang="cs-CZ" sz="2800" dirty="0"/>
          </a:p>
          <a:p>
            <a:endParaRPr lang="cs-CZ" dirty="0"/>
          </a:p>
          <a:p>
            <a:pPr marL="0" indent="0">
              <a:buNone/>
            </a:pPr>
            <a:endParaRPr lang="cs-CZ" sz="3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F0A7F-7632-484F-94AC-4C9AB00C6BF6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526132492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945104"/>
          </a:xfrm>
        </p:spPr>
        <p:txBody>
          <a:bodyPr>
            <a:normAutofit fontScale="90000"/>
          </a:bodyPr>
          <a:lstStyle/>
          <a:p>
            <a:r>
              <a:rPr lang="cs-CZ" dirty="0"/>
              <a:t>Jak hlásit NÚ na SÚKL  - registrace partnera se SÚKL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72781"/>
            <a:ext cx="8229600" cy="46805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altLang="cs-CZ" sz="2800" dirty="0">
                <a:latin typeface="Book Antiqua" panose="02040602050305030304" pitchFamily="18" charset="0"/>
              </a:rPr>
              <a:t> </a:t>
            </a:r>
            <a:r>
              <a:rPr lang="cs-CZ" altLang="cs-CZ" dirty="0" err="1"/>
              <a:t>xls</a:t>
            </a:r>
            <a:r>
              <a:rPr lang="cs-CZ" altLang="cs-CZ" dirty="0"/>
              <a:t>  registrační formulář </a:t>
            </a:r>
            <a:r>
              <a:rPr lang="cs-CZ" altLang="cs-CZ" dirty="0" err="1"/>
              <a:t>MAHa</a:t>
            </a:r>
            <a:r>
              <a:rPr lang="cs-CZ" altLang="cs-CZ" dirty="0"/>
              <a:t> obsahuje 4 listy</a:t>
            </a:r>
          </a:p>
          <a:p>
            <a:r>
              <a:rPr lang="cs-CZ" altLang="cs-CZ" dirty="0"/>
              <a:t>Jméno a adresa žadatele -  odpovídají stavu v registrační dokumentaci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Žadatel</a:t>
            </a:r>
            <a:r>
              <a:rPr lang="cs-CZ" altLang="cs-CZ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cs-CZ" altLang="cs-CZ" dirty="0"/>
              <a:t>je - </a:t>
            </a:r>
          </a:p>
          <a:p>
            <a:pPr lvl="1">
              <a:lnSpc>
                <a:spcPct val="85000"/>
              </a:lnSpc>
              <a:buFont typeface="Wingdings" panose="05000000000000000000" pitchFamily="2" charset="2"/>
              <a:buChar char="§"/>
            </a:pPr>
            <a:r>
              <a:rPr lang="cs-CZ" altLang="cs-CZ" b="1" dirty="0"/>
              <a:t>držitelem </a:t>
            </a:r>
            <a:r>
              <a:rPr lang="cs-CZ" altLang="cs-CZ" dirty="0"/>
              <a:t> -  registrované přípravky </a:t>
            </a:r>
          </a:p>
          <a:p>
            <a:pPr lvl="1">
              <a:lnSpc>
                <a:spcPct val="85000"/>
              </a:lnSpc>
              <a:buFont typeface="Wingdings" panose="05000000000000000000" pitchFamily="2" charset="2"/>
              <a:buChar char="§"/>
            </a:pPr>
            <a:r>
              <a:rPr lang="cs-CZ" altLang="cs-CZ" dirty="0"/>
              <a:t>jenom zadavatelem KH bez </a:t>
            </a:r>
            <a:r>
              <a:rPr lang="cs-CZ" altLang="cs-CZ" dirty="0" err="1"/>
              <a:t>reg</a:t>
            </a:r>
            <a:r>
              <a:rPr lang="cs-CZ" altLang="cs-CZ" dirty="0"/>
              <a:t>. LP – nemusí na SÚKL nic hlásit ani se registrovat!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ID</a:t>
            </a:r>
            <a:r>
              <a:rPr lang="cs-CZ" altLang="cs-CZ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-  </a:t>
            </a:r>
            <a:r>
              <a:rPr lang="cs-CZ" altLang="cs-CZ" dirty="0"/>
              <a:t>ID</a:t>
            </a:r>
            <a:r>
              <a:rPr lang="cs-CZ" altLang="cs-CZ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cs-CZ" altLang="cs-CZ" dirty="0"/>
              <a:t>přidělené  v systému </a:t>
            </a:r>
            <a:r>
              <a:rPr lang="cs-CZ" altLang="cs-CZ" dirty="0" err="1"/>
              <a:t>EudraVigilance</a:t>
            </a:r>
            <a:endParaRPr lang="cs-CZ" altLang="cs-CZ" dirty="0"/>
          </a:p>
          <a:p>
            <a:pPr>
              <a:lnSpc>
                <a:spcPct val="90000"/>
              </a:lnSpc>
            </a:pPr>
            <a:r>
              <a:rPr lang="cs-CZ" altLang="cs-CZ" dirty="0"/>
              <a:t>Datum :	datum přidělení ID v EV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Typ registrace:	</a:t>
            </a:r>
            <a:r>
              <a:rPr lang="cs-CZ" altLang="cs-CZ" dirty="0" err="1"/>
              <a:t>WebTrader</a:t>
            </a:r>
            <a:r>
              <a:rPr lang="cs-CZ" altLang="cs-CZ" dirty="0"/>
              <a:t> / </a:t>
            </a:r>
            <a:r>
              <a:rPr lang="cs-CZ" altLang="cs-CZ" dirty="0" err="1"/>
              <a:t>Estri</a:t>
            </a:r>
            <a:endParaRPr lang="cs-CZ" altLang="cs-CZ" dirty="0"/>
          </a:p>
          <a:p>
            <a:pPr marL="0" indent="0">
              <a:buNone/>
            </a:pPr>
            <a:endParaRPr lang="cs-CZ" dirty="0"/>
          </a:p>
          <a:p>
            <a:pPr marL="914400" lvl="2" indent="0">
              <a:buNone/>
            </a:pPr>
            <a:endParaRPr lang="cs-CZ" altLang="cs-CZ" sz="2800" dirty="0"/>
          </a:p>
          <a:p>
            <a:endParaRPr lang="cs-CZ" dirty="0"/>
          </a:p>
          <a:p>
            <a:pPr marL="0" indent="0">
              <a:buNone/>
            </a:pPr>
            <a:endParaRPr lang="cs-CZ" sz="3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3707-3585-497F-ABB4-57BB5AE1D051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908100031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945104"/>
          </a:xfrm>
        </p:spPr>
        <p:txBody>
          <a:bodyPr>
            <a:normAutofit fontScale="90000"/>
          </a:bodyPr>
          <a:lstStyle/>
          <a:p>
            <a:r>
              <a:rPr lang="cs-CZ" dirty="0"/>
              <a:t>Jak hlásit NÚ na SÚKL  - registrace partnera se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4894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pPr marL="609600" indent="-609600"/>
            <a:r>
              <a:rPr lang="cs-CZ" altLang="cs-CZ" dirty="0"/>
              <a:t>Odpovědné osoby a jejich funkce pro  EV: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altLang="cs-CZ" sz="2800" dirty="0"/>
              <a:t>QPPV – nese konečnou odpovědnost za správnost údajů!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altLang="cs-CZ" sz="2800" dirty="0"/>
              <a:t>osoby odpovědné za zasílání a příjem hlášení z ČR – i tzv. 3. strana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altLang="cs-CZ" sz="2800" dirty="0"/>
              <a:t>osoby odpovědné za řešení technických potíží, včetně testování – i tzv. 3. strana</a:t>
            </a:r>
          </a:p>
          <a:p>
            <a:pPr marL="609600" indent="-609600"/>
            <a:r>
              <a:rPr lang="cs-CZ" altLang="cs-CZ" dirty="0"/>
              <a:t>specifikace jednotlivých kroků, zejm. data zahájení zasílání a příjmu hlášení</a:t>
            </a:r>
            <a:r>
              <a:rPr lang="en-GB" altLang="cs-CZ" dirty="0"/>
              <a:t> </a:t>
            </a:r>
            <a:endParaRPr lang="cs-CZ" altLang="cs-CZ" dirty="0"/>
          </a:p>
          <a:p>
            <a:pPr marL="914400" lvl="2" indent="0">
              <a:buNone/>
            </a:pPr>
            <a:endParaRPr lang="cs-CZ" altLang="cs-CZ" sz="2800" dirty="0"/>
          </a:p>
          <a:p>
            <a:endParaRPr lang="cs-CZ" dirty="0"/>
          </a:p>
          <a:p>
            <a:pPr marL="0" indent="0">
              <a:buNone/>
            </a:pPr>
            <a:endParaRPr lang="cs-CZ" sz="3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1315E-8187-4CF9-9D09-7655568241AC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758004928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idx="1"/>
          </p:nvPr>
        </p:nvSpPr>
        <p:spPr>
          <a:xfrm>
            <a:off x="611188" y="1700213"/>
            <a:ext cx="7993062" cy="43211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altLang="cs-CZ"/>
          </a:p>
          <a:p>
            <a:pPr eaLnBrk="1" hangingPunct="1"/>
            <a:endParaRPr lang="cs-CZ" altLang="cs-CZ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68313" y="765175"/>
            <a:ext cx="86756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cs-CZ" altLang="cs-CZ" sz="1800" b="1">
                <a:solidFill>
                  <a:srgbClr val="F06423"/>
                </a:solidFill>
              </a:rPr>
              <a:t> </a:t>
            </a:r>
            <a:r>
              <a:rPr lang="cs-CZ" altLang="cs-CZ" sz="3200" b="1">
                <a:solidFill>
                  <a:schemeClr val="bg1"/>
                </a:solidFill>
              </a:rPr>
              <a:t>Legislativa ČR</a:t>
            </a:r>
          </a:p>
        </p:txBody>
      </p:sp>
      <p:pic>
        <p:nvPicPr>
          <p:cNvPr id="13316" name="Picture 4" descr="regf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0566704"/>
      </p:ext>
    </p:extLst>
  </p:cSld>
  <p:clrMapOvr>
    <a:masterClrMapping/>
  </p:clrMapOvr>
  <p:transition>
    <p:spli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810089"/>
          </a:xfrm>
        </p:spPr>
        <p:txBody>
          <a:bodyPr>
            <a:normAutofit fontScale="90000"/>
          </a:bodyPr>
          <a:lstStyle/>
          <a:p>
            <a:r>
              <a:rPr lang="cs-CZ" dirty="0"/>
              <a:t>Jak hlásit NÚ na SÚKL  - registrace partnera se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72781"/>
            <a:ext cx="8229600" cy="4680520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altLang="cs-CZ" u="sng" dirty="0"/>
              <a:t>Další technické detaily</a:t>
            </a:r>
            <a:r>
              <a:rPr lang="cs-CZ" altLang="cs-CZ" dirty="0"/>
              <a:t> </a:t>
            </a:r>
            <a:r>
              <a:rPr lang="cs-CZ" altLang="cs-CZ" dirty="0" err="1"/>
              <a:t>reg</a:t>
            </a:r>
            <a:r>
              <a:rPr lang="cs-CZ" altLang="cs-CZ" dirty="0"/>
              <a:t>. formuláře – doladěno při registraci</a:t>
            </a:r>
          </a:p>
          <a:p>
            <a:r>
              <a:rPr lang="cs-CZ" altLang="cs-CZ" dirty="0"/>
              <a:t>Pro propojení přípravků s ID </a:t>
            </a:r>
            <a:r>
              <a:rPr lang="cs-CZ" altLang="cs-CZ" dirty="0" err="1"/>
              <a:t>MAHa</a:t>
            </a:r>
            <a:r>
              <a:rPr lang="cs-CZ" altLang="cs-CZ" dirty="0"/>
              <a:t> v systému SÚKL uvádět na každý řádek jedno </a:t>
            </a:r>
            <a:r>
              <a:rPr lang="cs-CZ" altLang="cs-CZ" dirty="0" err="1"/>
              <a:t>reg</a:t>
            </a:r>
            <a:r>
              <a:rPr lang="cs-CZ" altLang="cs-CZ" dirty="0"/>
              <a:t>. číslo LP , bez vynechávání řádků a psaní komentářů</a:t>
            </a:r>
          </a:p>
          <a:p>
            <a:r>
              <a:rPr lang="cs-CZ" altLang="cs-CZ" dirty="0">
                <a:solidFill>
                  <a:srgbClr val="FF0000"/>
                </a:solidFill>
              </a:rPr>
              <a:t>Jakékoliv změny údajů</a:t>
            </a:r>
            <a:r>
              <a:rPr lang="cs-CZ" altLang="cs-CZ" dirty="0"/>
              <a:t> – zaslat na SÚKL </a:t>
            </a:r>
            <a:r>
              <a:rPr lang="cs-CZ" altLang="cs-CZ" b="1" dirty="0">
                <a:solidFill>
                  <a:srgbClr val="FF0000"/>
                </a:solidFill>
              </a:rPr>
              <a:t>aktualizovaný formulář</a:t>
            </a:r>
            <a:r>
              <a:rPr lang="cs-CZ" altLang="cs-CZ" dirty="0">
                <a:solidFill>
                  <a:srgbClr val="FF0000"/>
                </a:solidFill>
              </a:rPr>
              <a:t> e-mailem</a:t>
            </a:r>
            <a:r>
              <a:rPr lang="cs-CZ" altLang="cs-CZ" dirty="0"/>
              <a:t> (elektronicky)</a:t>
            </a:r>
          </a:p>
          <a:p>
            <a:r>
              <a:rPr lang="cs-CZ" altLang="cs-CZ" dirty="0"/>
              <a:t>MAH má více EV </a:t>
            </a:r>
            <a:r>
              <a:rPr lang="cs-CZ" altLang="cs-CZ" dirty="0" err="1"/>
              <a:t>IDs</a:t>
            </a:r>
            <a:r>
              <a:rPr lang="cs-CZ" altLang="cs-CZ" dirty="0"/>
              <a:t> – </a:t>
            </a:r>
            <a:r>
              <a:rPr lang="cs-CZ" altLang="cs-CZ" dirty="0">
                <a:solidFill>
                  <a:srgbClr val="FF0000"/>
                </a:solidFill>
              </a:rPr>
              <a:t>pro každé ID = 1 formulář</a:t>
            </a:r>
          </a:p>
          <a:p>
            <a:endParaRPr lang="cs-CZ" altLang="cs-CZ" dirty="0"/>
          </a:p>
          <a:p>
            <a:endParaRPr lang="cs-CZ" altLang="cs-CZ" dirty="0"/>
          </a:p>
          <a:p>
            <a:pPr marL="0" indent="0">
              <a:buNone/>
            </a:pPr>
            <a:endParaRPr lang="cs-CZ" altLang="cs-CZ" dirty="0"/>
          </a:p>
          <a:p>
            <a:endParaRPr lang="cs-CZ" altLang="cs-CZ" dirty="0"/>
          </a:p>
          <a:p>
            <a:endParaRPr lang="cs-CZ" alt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3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D5B-D10A-4C2B-906D-0D7111F621DC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37982073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945104"/>
          </a:xfrm>
        </p:spPr>
        <p:txBody>
          <a:bodyPr>
            <a:normAutofit fontScale="90000"/>
          </a:bodyPr>
          <a:lstStyle/>
          <a:p>
            <a:r>
              <a:rPr lang="cs-CZ" dirty="0"/>
              <a:t>Jak hlásit NÚ na SÚKL  - registrace partnera se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399476"/>
          </a:xfrm>
          <a:noFill/>
        </p:spPr>
        <p:txBody>
          <a:bodyPr>
            <a:normAutofit/>
          </a:bodyPr>
          <a:lstStyle/>
          <a:p>
            <a:pPr>
              <a:buNone/>
            </a:pPr>
            <a:r>
              <a:rPr lang="cs-CZ" altLang="cs-CZ" u="sng" dirty="0">
                <a:solidFill>
                  <a:srgbClr val="FF0000"/>
                </a:solidFill>
              </a:rPr>
              <a:t>Převedení registrace přípravku na jiného</a:t>
            </a:r>
          </a:p>
          <a:p>
            <a:pPr>
              <a:buNone/>
            </a:pPr>
            <a:r>
              <a:rPr lang="cs-CZ" altLang="cs-CZ" u="sng" dirty="0">
                <a:solidFill>
                  <a:srgbClr val="FF0000"/>
                </a:solidFill>
              </a:rPr>
              <a:t>držitele - jak postupovat?</a:t>
            </a:r>
          </a:p>
          <a:p>
            <a:pPr marL="457200" lvl="1" indent="-457200">
              <a:lnSpc>
                <a:spcPct val="100000"/>
              </a:lnSpc>
              <a:spcAft>
                <a:spcPct val="20000"/>
              </a:spcAft>
              <a:buSzPct val="140000"/>
              <a:buFont typeface="Wingdings" panose="05000000000000000000" pitchFamily="2" charset="2"/>
              <a:buChar char="§"/>
            </a:pPr>
            <a:r>
              <a:rPr lang="cs-CZ" altLang="cs-CZ" sz="2800" dirty="0"/>
              <a:t>v okamžiku převedení </a:t>
            </a:r>
            <a:r>
              <a:rPr lang="cs-CZ" altLang="cs-CZ" sz="2800" dirty="0" err="1"/>
              <a:t>farmakovigilančních</a:t>
            </a:r>
            <a:r>
              <a:rPr lang="cs-CZ" altLang="cs-CZ" sz="2800" dirty="0"/>
              <a:t> povinností na nového držitele je nutno zajistit, aby hlášení ze SÚKL byla adresována jemu a ne původnímu držiteli. </a:t>
            </a:r>
          </a:p>
          <a:p>
            <a:pPr marL="457200" lvl="1" indent="-457200">
              <a:lnSpc>
                <a:spcPct val="100000"/>
              </a:lnSpc>
              <a:spcAft>
                <a:spcPct val="20000"/>
              </a:spcAft>
              <a:buSzPct val="140000"/>
              <a:buFont typeface="Wingdings" panose="05000000000000000000" pitchFamily="2" charset="2"/>
              <a:buChar char="§"/>
            </a:pPr>
            <a:r>
              <a:rPr lang="cs-CZ" altLang="cs-CZ" sz="2800" dirty="0"/>
              <a:t>proto musí být </a:t>
            </a:r>
            <a:r>
              <a:rPr lang="cs-CZ" altLang="cs-CZ" sz="2800" u="sng" dirty="0"/>
              <a:t>zaslány aktualizované registrační formuláře jak původního, tak nového držitele</a:t>
            </a:r>
          </a:p>
          <a:p>
            <a:pPr>
              <a:buFont typeface="Wingdings" panose="05000000000000000000" pitchFamily="2" charset="2"/>
              <a:buChar char="ü"/>
            </a:pPr>
            <a:endParaRPr lang="cs-CZ" sz="33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B2CE1-EAF7-48AD-B370-7A80486285DD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260495533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810089"/>
          </a:xfrm>
        </p:spPr>
        <p:txBody>
          <a:bodyPr>
            <a:normAutofit/>
          </a:bodyPr>
          <a:lstStyle/>
          <a:p>
            <a:r>
              <a:rPr lang="cs-CZ" dirty="0"/>
              <a:t>Jak hlásit NÚ na SÚKL  - testování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635516"/>
          </a:xfrm>
          <a:noFill/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altLang="cs-CZ" sz="5100" dirty="0"/>
              <a:t> </a:t>
            </a:r>
            <a:r>
              <a:rPr lang="cs-CZ" altLang="cs-CZ" sz="5800" dirty="0"/>
              <a:t>Testování na straně EMA zastaveno v září 2016, následně i ze strany SÚKL (možno testovat po dohodě ve výjimečných případech)</a:t>
            </a:r>
          </a:p>
          <a:p>
            <a:r>
              <a:rPr lang="cs-CZ" altLang="cs-CZ" sz="5800" dirty="0"/>
              <a:t> Nová EV </a:t>
            </a:r>
            <a:r>
              <a:rPr lang="cs-CZ" altLang="cs-CZ" sz="5800" dirty="0" err="1"/>
              <a:t>Gateway</a:t>
            </a:r>
            <a:r>
              <a:rPr lang="cs-CZ" altLang="cs-CZ" sz="5800" dirty="0"/>
              <a:t> – </a:t>
            </a:r>
            <a:r>
              <a:rPr lang="cs-CZ" altLang="cs-CZ" sz="5800" dirty="0">
                <a:solidFill>
                  <a:srgbClr val="FF0000"/>
                </a:solidFill>
              </a:rPr>
              <a:t>pro formát </a:t>
            </a:r>
            <a:r>
              <a:rPr lang="cs-CZ" altLang="cs-CZ" sz="5800" b="1" dirty="0">
                <a:solidFill>
                  <a:srgbClr val="FF0000"/>
                </a:solidFill>
              </a:rPr>
              <a:t>R2</a:t>
            </a:r>
            <a:r>
              <a:rPr lang="cs-CZ" altLang="cs-CZ" sz="5800" dirty="0">
                <a:solidFill>
                  <a:srgbClr val="FF0000"/>
                </a:solidFill>
              </a:rPr>
              <a:t> i </a:t>
            </a:r>
            <a:r>
              <a:rPr lang="cs-CZ" altLang="cs-CZ" sz="5800" b="1" dirty="0">
                <a:solidFill>
                  <a:srgbClr val="FF0000"/>
                </a:solidFill>
              </a:rPr>
              <a:t>R3</a:t>
            </a:r>
            <a:r>
              <a:rPr lang="cs-CZ" altLang="cs-CZ" sz="5800" dirty="0">
                <a:solidFill>
                  <a:srgbClr val="FF0000"/>
                </a:solidFill>
              </a:rPr>
              <a:t> hlášení</a:t>
            </a:r>
          </a:p>
          <a:p>
            <a:r>
              <a:rPr lang="cs-CZ" altLang="cs-CZ" sz="5800" dirty="0"/>
              <a:t> </a:t>
            </a:r>
            <a:r>
              <a:rPr lang="cs-CZ" altLang="cs-CZ" sz="5800" b="1" dirty="0">
                <a:solidFill>
                  <a:srgbClr val="FF0000"/>
                </a:solidFill>
              </a:rPr>
              <a:t>Obnovení test prostředí EMA – 06/2017 </a:t>
            </a:r>
            <a:r>
              <a:rPr lang="cs-CZ" altLang="cs-CZ" sz="5800" dirty="0"/>
              <a:t>– </a:t>
            </a:r>
            <a:r>
              <a:rPr lang="cs-CZ" altLang="cs-CZ" sz="5800" u="sng" dirty="0"/>
              <a:t>testování všech účastníků EV s EMA </a:t>
            </a:r>
            <a:r>
              <a:rPr lang="cs-CZ" altLang="cs-CZ" sz="5800" dirty="0"/>
              <a:t>(MAH </a:t>
            </a:r>
            <a:r>
              <a:rPr lang="cs-CZ" altLang="cs-CZ" sz="5800" dirty="0" err="1"/>
              <a:t>Gateway</a:t>
            </a:r>
            <a:r>
              <a:rPr lang="cs-CZ" altLang="cs-CZ" sz="5800" dirty="0"/>
              <a:t> i EV WEB uživatelé i SÚKL) – testování pro R3 i R2 formát hlášení (R2 nutno předem domluvit)</a:t>
            </a:r>
          </a:p>
          <a:p>
            <a:r>
              <a:rPr lang="cs-CZ" altLang="cs-CZ" sz="5800" dirty="0"/>
              <a:t> Testování se SÚKL pro </a:t>
            </a:r>
            <a:r>
              <a:rPr lang="cs-CZ" altLang="cs-CZ" sz="5800" dirty="0" err="1"/>
              <a:t>MAHy</a:t>
            </a:r>
            <a:r>
              <a:rPr lang="cs-CZ" altLang="cs-CZ" sz="5800" dirty="0"/>
              <a:t> zbytečné – MAH posílá hlášení jen do EV </a:t>
            </a:r>
            <a:r>
              <a:rPr lang="cs-CZ" altLang="cs-CZ" sz="5800" dirty="0" err="1"/>
              <a:t>db</a:t>
            </a:r>
            <a:r>
              <a:rPr lang="cs-CZ" altLang="cs-CZ" sz="5800" dirty="0"/>
              <a:t> po zprovoznění EV </a:t>
            </a:r>
            <a:r>
              <a:rPr lang="cs-CZ" altLang="cs-CZ" sz="5800" dirty="0" err="1"/>
              <a:t>db</a:t>
            </a:r>
            <a:r>
              <a:rPr lang="cs-CZ" altLang="cs-CZ" sz="5800" dirty="0"/>
              <a:t> (asi od 11/2017)</a:t>
            </a:r>
            <a:endParaRPr lang="cs-CZ" altLang="cs-CZ" sz="7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ED46B-1801-4C78-B263-987A72B4EB36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043052174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810089"/>
          </a:xfrm>
        </p:spPr>
        <p:txBody>
          <a:bodyPr>
            <a:normAutofit/>
          </a:bodyPr>
          <a:lstStyle/>
          <a:p>
            <a:r>
              <a:rPr lang="cs-CZ" dirty="0"/>
              <a:t>Způsob hlášení NÚ na SÚKL  - produkce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718810"/>
            <a:ext cx="8229600" cy="441049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altLang="cs-CZ" sz="12800" dirty="0"/>
              <a:t>V rámci </a:t>
            </a:r>
            <a:r>
              <a:rPr lang="cs-CZ" altLang="cs-CZ" sz="12800" dirty="0">
                <a:solidFill>
                  <a:srgbClr val="FF0000"/>
                </a:solidFill>
              </a:rPr>
              <a:t>produkční fáze </a:t>
            </a:r>
            <a:r>
              <a:rPr lang="cs-CZ" altLang="cs-CZ" sz="12800" dirty="0"/>
              <a:t>na SÚKL posílat </a:t>
            </a:r>
            <a:r>
              <a:rPr lang="cs-CZ" altLang="cs-CZ" sz="12800" dirty="0" err="1"/>
              <a:t>ICSRs</a:t>
            </a:r>
            <a:r>
              <a:rPr lang="cs-CZ" altLang="cs-CZ" sz="12800" dirty="0"/>
              <a:t>:</a:t>
            </a:r>
          </a:p>
          <a:p>
            <a:pPr marL="0" indent="0">
              <a:buNone/>
            </a:pPr>
            <a:r>
              <a:rPr lang="cs-CZ" altLang="cs-CZ" sz="12800" dirty="0"/>
              <a:t>v této chvíli (</a:t>
            </a:r>
            <a:r>
              <a:rPr lang="cs-CZ" altLang="cs-CZ" sz="12800" b="1" dirty="0"/>
              <a:t>přechodné období</a:t>
            </a:r>
            <a:r>
              <a:rPr lang="cs-CZ" altLang="cs-CZ" sz="12800" dirty="0"/>
              <a:t>):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12800" dirty="0"/>
              <a:t> v požadované časové lhůtě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12800" dirty="0"/>
              <a:t> ve shodě s EV Business </a:t>
            </a:r>
            <a:r>
              <a:rPr lang="cs-CZ" altLang="cs-CZ" sz="12800" dirty="0" err="1"/>
              <a:t>Rules</a:t>
            </a:r>
            <a:r>
              <a:rPr lang="cs-CZ" altLang="cs-CZ" sz="12800" dirty="0"/>
              <a:t> – dodržet povinná pole a definovaný formát R2 polí – hlášení neprojdou přes validaci systému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12800" dirty="0"/>
              <a:t> na produkční ID </a:t>
            </a:r>
            <a:r>
              <a:rPr lang="cs-CZ" altLang="cs-CZ" sz="12800" dirty="0" err="1"/>
              <a:t>SÚKLu</a:t>
            </a:r>
            <a:r>
              <a:rPr lang="cs-CZ" altLang="cs-CZ" sz="12800" dirty="0"/>
              <a:t> – </a:t>
            </a:r>
            <a:r>
              <a:rPr lang="cs-CZ" altLang="cs-CZ" sz="12800" u="sng" dirty="0">
                <a:solidFill>
                  <a:srgbClr val="C00000"/>
                </a:solidFill>
              </a:rPr>
              <a:t>CZSUKL</a:t>
            </a:r>
            <a:r>
              <a:rPr lang="cs-CZ" altLang="cs-CZ" sz="12800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12800" dirty="0"/>
              <a:t> SÚKL hlášení přeposílá do EV </a:t>
            </a:r>
            <a:r>
              <a:rPr lang="cs-CZ" altLang="cs-CZ" sz="12800" dirty="0" err="1"/>
              <a:t>db</a:t>
            </a:r>
            <a:r>
              <a:rPr lang="cs-CZ" altLang="cs-CZ" sz="12800" dirty="0"/>
              <a:t> – ponecháno WWU ID hlášení </a:t>
            </a:r>
            <a:r>
              <a:rPr lang="cs-CZ" altLang="cs-CZ" sz="12800" dirty="0" err="1"/>
              <a:t>MAHa</a:t>
            </a:r>
            <a:endParaRPr lang="cs-CZ" altLang="cs-CZ" sz="12800" dirty="0"/>
          </a:p>
          <a:p>
            <a:pPr>
              <a:buFont typeface="Wingdings" panose="05000000000000000000" pitchFamily="2" charset="2"/>
              <a:buChar char="ü"/>
            </a:pPr>
            <a:endParaRPr lang="cs-CZ" altLang="cs-CZ" sz="12800" dirty="0"/>
          </a:p>
          <a:p>
            <a:pPr>
              <a:buFont typeface="Wingdings" panose="05000000000000000000" pitchFamily="2" charset="2"/>
              <a:buChar char="ü"/>
            </a:pPr>
            <a:endParaRPr lang="cs-CZ" altLang="cs-CZ" sz="12800" u="sng" dirty="0">
              <a:solidFill>
                <a:srgbClr val="FFC000"/>
              </a:solidFill>
            </a:endParaRPr>
          </a:p>
          <a:p>
            <a:pPr algn="ctr">
              <a:buNone/>
            </a:pPr>
            <a:endParaRPr lang="cs-CZ" altLang="cs-CZ" sz="12800" dirty="0">
              <a:solidFill>
                <a:srgbClr val="EAC526"/>
              </a:solidFill>
            </a:endParaRPr>
          </a:p>
          <a:p>
            <a:endParaRPr lang="cs-CZ" altLang="cs-CZ" sz="3600" u="sng" dirty="0"/>
          </a:p>
          <a:p>
            <a:endParaRPr lang="cs-CZ" altLang="cs-CZ" sz="3600" dirty="0"/>
          </a:p>
          <a:p>
            <a:pPr>
              <a:buNone/>
            </a:pPr>
            <a:r>
              <a:rPr lang="cs-CZ" altLang="cs-CZ" sz="3600" dirty="0"/>
              <a:t>    </a:t>
            </a:r>
            <a:endParaRPr lang="cs-CZ" altLang="cs-CZ" sz="3600" dirty="0">
              <a:solidFill>
                <a:srgbClr val="F08250"/>
              </a:solidFill>
            </a:endParaRPr>
          </a:p>
          <a:p>
            <a:pPr>
              <a:buNone/>
            </a:pPr>
            <a:r>
              <a:rPr lang="cs-CZ" altLang="cs-CZ" sz="3600" dirty="0">
                <a:solidFill>
                  <a:srgbClr val="F08250"/>
                </a:solidFill>
              </a:rPr>
              <a:t>      </a:t>
            </a:r>
            <a:r>
              <a:rPr lang="cs-CZ" altLang="cs-CZ" sz="3600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901-036A-48EE-A940-15EEFDD6E217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684767949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810089"/>
          </a:xfrm>
        </p:spPr>
        <p:txBody>
          <a:bodyPr>
            <a:normAutofit/>
          </a:bodyPr>
          <a:lstStyle/>
          <a:p>
            <a:r>
              <a:rPr lang="cs-CZ" dirty="0"/>
              <a:t>Způsob hlášení NÚ na SÚKL  - produkce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898830"/>
            <a:ext cx="8229600" cy="400544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altLang="cs-CZ" sz="12800" dirty="0"/>
              <a:t>ICSR je určeno </a:t>
            </a:r>
            <a:r>
              <a:rPr lang="cs-CZ" altLang="cs-CZ" sz="12800" dirty="0">
                <a:solidFill>
                  <a:srgbClr val="C00000"/>
                </a:solidFill>
              </a:rPr>
              <a:t>jednoznačným identifikátorem hlášení</a:t>
            </a:r>
            <a:r>
              <a:rPr lang="cs-CZ" altLang="cs-CZ" sz="12800" dirty="0"/>
              <a:t> (WWU ID) – pole A.1.10.1/2 v R2:</a:t>
            </a:r>
          </a:p>
          <a:p>
            <a:r>
              <a:rPr lang="cs-CZ" altLang="cs-CZ" sz="12800" dirty="0"/>
              <a:t> WWU ID hlášení má standardní tvar, </a:t>
            </a:r>
            <a:r>
              <a:rPr lang="cs-CZ" altLang="cs-CZ" sz="12800" u="sng" dirty="0"/>
              <a:t>musí mít 3 části</a:t>
            </a:r>
            <a:r>
              <a:rPr lang="cs-CZ" altLang="cs-CZ" sz="12800" dirty="0"/>
              <a:t> oddělené pomlčkami, např.</a:t>
            </a:r>
          </a:p>
          <a:p>
            <a:pPr marL="0" indent="0">
              <a:buNone/>
            </a:pPr>
            <a:r>
              <a:rPr lang="cs-CZ" altLang="cs-CZ" sz="12800" dirty="0"/>
              <a:t>CZ-CZSUKL-16000001</a:t>
            </a:r>
          </a:p>
          <a:p>
            <a:pPr marL="0" indent="0">
              <a:buNone/>
            </a:pPr>
            <a:endParaRPr lang="cs-CZ" altLang="cs-CZ" sz="12800" u="sng" dirty="0">
              <a:solidFill>
                <a:srgbClr val="FFC000"/>
              </a:solidFill>
            </a:endParaRPr>
          </a:p>
          <a:p>
            <a:r>
              <a:rPr lang="cs-CZ" altLang="cs-CZ" sz="12800" dirty="0"/>
              <a:t> správně určit typ hlášení (Report type)- určuje, kam se hlášení odešle, jak se vyhodnocuje </a:t>
            </a:r>
            <a:endParaRPr lang="cs-CZ" altLang="cs-CZ" sz="12800" dirty="0">
              <a:solidFill>
                <a:srgbClr val="EAC526"/>
              </a:solidFill>
            </a:endParaRPr>
          </a:p>
          <a:p>
            <a:endParaRPr lang="cs-CZ" altLang="cs-CZ" sz="3600" u="sng" dirty="0"/>
          </a:p>
          <a:p>
            <a:endParaRPr lang="cs-CZ" altLang="cs-CZ" sz="3600" dirty="0"/>
          </a:p>
          <a:p>
            <a:pPr>
              <a:buNone/>
            </a:pPr>
            <a:r>
              <a:rPr lang="cs-CZ" altLang="cs-CZ" sz="3600" dirty="0"/>
              <a:t>    </a:t>
            </a:r>
            <a:endParaRPr lang="cs-CZ" altLang="cs-CZ" sz="3600" dirty="0">
              <a:solidFill>
                <a:srgbClr val="F08250"/>
              </a:solidFill>
            </a:endParaRPr>
          </a:p>
          <a:p>
            <a:pPr>
              <a:buNone/>
            </a:pPr>
            <a:r>
              <a:rPr lang="cs-CZ" altLang="cs-CZ" sz="3600" dirty="0">
                <a:solidFill>
                  <a:srgbClr val="F08250"/>
                </a:solidFill>
              </a:rPr>
              <a:t>      </a:t>
            </a:r>
            <a:r>
              <a:rPr lang="cs-CZ" altLang="cs-CZ" sz="3600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BDCDE-6599-4B54-AF78-44134605DB2E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443932854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18711"/>
            <a:ext cx="8229600" cy="810089"/>
          </a:xfrm>
        </p:spPr>
        <p:txBody>
          <a:bodyPr>
            <a:normAutofit/>
          </a:bodyPr>
          <a:lstStyle/>
          <a:p>
            <a:r>
              <a:rPr lang="cs-CZ" dirty="0"/>
              <a:t>Způsob hlášení NÚ na SÚKL  - produkce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628801"/>
            <a:ext cx="8229600" cy="441049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altLang="cs-CZ" sz="11200" dirty="0"/>
              <a:t>Důraz na </a:t>
            </a:r>
            <a:r>
              <a:rPr lang="cs-CZ" altLang="cs-CZ" sz="11200" b="1" dirty="0"/>
              <a:t>kvalitu hlášení NÚ</a:t>
            </a:r>
            <a:r>
              <a:rPr lang="cs-CZ" altLang="cs-CZ" sz="11200" dirty="0"/>
              <a:t>:</a:t>
            </a:r>
          </a:p>
          <a:p>
            <a:r>
              <a:rPr lang="cs-CZ" altLang="cs-CZ" sz="11200" dirty="0"/>
              <a:t> </a:t>
            </a:r>
            <a:r>
              <a:rPr lang="cs-CZ" altLang="cs-CZ" sz="9600" dirty="0"/>
              <a:t>obsahovou úplnost </a:t>
            </a:r>
          </a:p>
          <a:p>
            <a:r>
              <a:rPr lang="cs-CZ" altLang="cs-CZ" sz="9600" dirty="0"/>
              <a:t> konzistentní údaje</a:t>
            </a:r>
          </a:p>
          <a:p>
            <a:r>
              <a:rPr lang="cs-CZ" altLang="cs-CZ" sz="9600" dirty="0"/>
              <a:t> přesnost zadání do strukturovaných polí  </a:t>
            </a:r>
          </a:p>
          <a:p>
            <a:pPr marL="0" indent="0">
              <a:buNone/>
            </a:pPr>
            <a:r>
              <a:rPr lang="cs-CZ" altLang="cs-CZ" sz="11200" dirty="0">
                <a:solidFill>
                  <a:srgbClr val="FF0000"/>
                </a:solidFill>
              </a:rPr>
              <a:t>… jen tak jsou data smysluplná pro zpracování..</a:t>
            </a:r>
          </a:p>
          <a:p>
            <a:pPr marL="0" indent="0">
              <a:buNone/>
            </a:pPr>
            <a:endParaRPr lang="cs-CZ" altLang="cs-CZ" sz="11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altLang="cs-CZ" sz="11200" b="1" dirty="0" err="1">
                <a:solidFill>
                  <a:srgbClr val="FF0000"/>
                </a:solidFill>
              </a:rPr>
              <a:t>Follow</a:t>
            </a:r>
            <a:r>
              <a:rPr lang="cs-CZ" altLang="cs-CZ" sz="11200" b="1" dirty="0">
                <a:solidFill>
                  <a:srgbClr val="FF0000"/>
                </a:solidFill>
              </a:rPr>
              <a:t>-up</a:t>
            </a:r>
            <a:r>
              <a:rPr lang="cs-CZ" altLang="cs-CZ" sz="11200" dirty="0"/>
              <a:t> (doplnění) k iniciálnímu hlášení při:</a:t>
            </a:r>
          </a:p>
          <a:p>
            <a:r>
              <a:rPr lang="cs-CZ" altLang="cs-CZ" sz="9600" dirty="0"/>
              <a:t>Chybějících kritériích pro validní hlášení</a:t>
            </a:r>
          </a:p>
          <a:p>
            <a:r>
              <a:rPr lang="cs-CZ" altLang="cs-CZ" sz="9600" dirty="0"/>
              <a:t>Nekonzistentních nebo si odporujících informacích v hlášení</a:t>
            </a:r>
          </a:p>
          <a:p>
            <a:r>
              <a:rPr lang="cs-CZ" altLang="cs-CZ" sz="9600" dirty="0"/>
              <a:t>Nepřesnostech</a:t>
            </a:r>
          </a:p>
          <a:p>
            <a:pPr marL="0" indent="0">
              <a:buNone/>
            </a:pPr>
            <a:r>
              <a:rPr lang="cs-CZ" altLang="cs-CZ" sz="9600" u="sng" dirty="0"/>
              <a:t>Zaslán v nové verzi hlášení </a:t>
            </a:r>
            <a:r>
              <a:rPr lang="cs-CZ" altLang="cs-CZ" sz="9600" dirty="0"/>
              <a:t>– je zachováno WWU ID hlášení</a:t>
            </a:r>
          </a:p>
          <a:p>
            <a:pPr marL="0" indent="0">
              <a:buNone/>
            </a:pPr>
            <a:endParaRPr lang="cs-CZ" altLang="cs-CZ" sz="12800" dirty="0"/>
          </a:p>
          <a:p>
            <a:endParaRPr lang="cs-CZ" altLang="cs-CZ" sz="12800" dirty="0"/>
          </a:p>
          <a:p>
            <a:endParaRPr lang="cs-CZ" altLang="cs-CZ" sz="12800" dirty="0"/>
          </a:p>
          <a:p>
            <a:endParaRPr lang="cs-CZ" altLang="cs-CZ" sz="12800" dirty="0"/>
          </a:p>
          <a:p>
            <a:pPr marL="0" indent="0">
              <a:buNone/>
            </a:pPr>
            <a:endParaRPr lang="cs-CZ" altLang="cs-CZ" sz="12800" u="sng" dirty="0">
              <a:solidFill>
                <a:srgbClr val="FFC000"/>
              </a:solidFill>
            </a:endParaRPr>
          </a:p>
          <a:p>
            <a:endParaRPr lang="cs-CZ" altLang="cs-CZ" sz="3600" u="sng" dirty="0"/>
          </a:p>
          <a:p>
            <a:endParaRPr lang="cs-CZ" altLang="cs-CZ" sz="3600" dirty="0"/>
          </a:p>
          <a:p>
            <a:pPr>
              <a:buNone/>
            </a:pPr>
            <a:r>
              <a:rPr lang="cs-CZ" altLang="cs-CZ" sz="3600" dirty="0"/>
              <a:t>    </a:t>
            </a:r>
            <a:endParaRPr lang="cs-CZ" altLang="cs-CZ" sz="3600" dirty="0">
              <a:solidFill>
                <a:srgbClr val="F08250"/>
              </a:solidFill>
            </a:endParaRPr>
          </a:p>
          <a:p>
            <a:pPr>
              <a:buNone/>
            </a:pPr>
            <a:r>
              <a:rPr lang="cs-CZ" altLang="cs-CZ" sz="3600" dirty="0">
                <a:solidFill>
                  <a:srgbClr val="F08250"/>
                </a:solidFill>
              </a:rPr>
              <a:t>      </a:t>
            </a:r>
            <a:r>
              <a:rPr lang="cs-CZ" altLang="cs-CZ" sz="3600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A9A4C-9843-4CE6-952B-A3E33B4D7DE5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656887224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1143000"/>
          </a:xfrm>
        </p:spPr>
        <p:txBody>
          <a:bodyPr/>
          <a:lstStyle/>
          <a:p>
            <a:r>
              <a:rPr lang="cs-CZ" dirty="0"/>
              <a:t>Centrální databáze NÚ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88841"/>
            <a:ext cx="8229600" cy="4131160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CDNÚ</a:t>
            </a:r>
            <a:r>
              <a:rPr lang="cs-CZ" dirty="0"/>
              <a:t> (</a:t>
            </a:r>
            <a:r>
              <a:rPr lang="cs-CZ" b="1" dirty="0">
                <a:solidFill>
                  <a:srgbClr val="FF0000"/>
                </a:solidFill>
              </a:rPr>
              <a:t>C</a:t>
            </a:r>
            <a:r>
              <a:rPr lang="cs-CZ" dirty="0"/>
              <a:t>entrální </a:t>
            </a:r>
            <a:r>
              <a:rPr lang="cs-CZ" b="1" dirty="0">
                <a:solidFill>
                  <a:srgbClr val="FF0000"/>
                </a:solidFill>
              </a:rPr>
              <a:t>d</a:t>
            </a:r>
            <a:r>
              <a:rPr lang="cs-CZ" dirty="0"/>
              <a:t>atabáze </a:t>
            </a:r>
            <a:r>
              <a:rPr lang="cs-CZ" b="1" dirty="0">
                <a:solidFill>
                  <a:srgbClr val="FF0000"/>
                </a:solidFill>
              </a:rPr>
              <a:t>n</a:t>
            </a:r>
            <a:r>
              <a:rPr lang="cs-CZ" dirty="0"/>
              <a:t>ežádoucích </a:t>
            </a:r>
            <a:r>
              <a:rPr lang="cs-CZ" b="1" dirty="0">
                <a:solidFill>
                  <a:srgbClr val="FF0000"/>
                </a:solidFill>
              </a:rPr>
              <a:t>ú</a:t>
            </a:r>
            <a:r>
              <a:rPr lang="cs-CZ" dirty="0"/>
              <a:t>činků)</a:t>
            </a:r>
          </a:p>
          <a:p>
            <a:pPr marL="0" indent="0">
              <a:buNone/>
            </a:pPr>
            <a:r>
              <a:rPr lang="cs-CZ" dirty="0"/>
              <a:t>zákonná povinnost SÚKL (</a:t>
            </a:r>
            <a:r>
              <a:rPr lang="cs-CZ" dirty="0" err="1"/>
              <a:t>ZoL</a:t>
            </a:r>
            <a:r>
              <a:rPr lang="cs-CZ" dirty="0"/>
              <a:t> §90 </a:t>
            </a:r>
            <a:r>
              <a:rPr lang="cs-CZ" dirty="0" err="1"/>
              <a:t>odst</a:t>
            </a:r>
            <a:r>
              <a:rPr lang="cs-CZ" dirty="0"/>
              <a:t> (1)a) a §93c) hlášení NÚ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přijímat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evidovat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zpracovat a uchovávat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přeposlat dále…..</a:t>
            </a:r>
          </a:p>
          <a:p>
            <a:r>
              <a:rPr lang="cs-CZ" dirty="0"/>
              <a:t>Materiál pro práci FV hodnotitelů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1899-FD24-4EAC-849C-11C03488A578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19545" y="4374105"/>
            <a:ext cx="1506580" cy="201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123524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810090"/>
          </a:xfrm>
        </p:spPr>
        <p:txBody>
          <a:bodyPr/>
          <a:lstStyle/>
          <a:p>
            <a:r>
              <a:rPr lang="cs-CZ" dirty="0"/>
              <a:t>CDNÚ model – toky hlášení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88841"/>
            <a:ext cx="8229600" cy="4131160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60750-3B68-4CB4-AE40-0A88D05B2EB7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231740" y="513943"/>
            <a:ext cx="5040000" cy="252000"/>
          </a:xfrm>
        </p:spPr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pic>
        <p:nvPicPr>
          <p:cNvPr id="1026" name="Picture 2" descr="C:\Users\vavruskova\AppData\Local\Microsoft\Windows\Temporary Internet Files\Content.Outlook\9B2ATZ4H\cdnu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5" y="1628800"/>
            <a:ext cx="8145905" cy="42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879844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863715"/>
            <a:ext cx="8229600" cy="720080"/>
          </a:xfrm>
        </p:spPr>
        <p:txBody>
          <a:bodyPr/>
          <a:lstStyle/>
          <a:p>
            <a:r>
              <a:rPr lang="cs-CZ" dirty="0"/>
              <a:t>Výstupy z CDNÚ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38790"/>
            <a:ext cx="8229600" cy="4860539"/>
          </a:xfrm>
        </p:spPr>
        <p:txBody>
          <a:bodyPr>
            <a:noAutofit/>
          </a:bodyPr>
          <a:lstStyle/>
          <a:p>
            <a:r>
              <a:rPr lang="cs-CZ" dirty="0"/>
              <a:t>CDNÚ – </a:t>
            </a:r>
            <a:r>
              <a:rPr lang="cs-CZ" dirty="0" err="1"/>
              <a:t>trackování</a:t>
            </a:r>
            <a:r>
              <a:rPr lang="cs-CZ" dirty="0"/>
              <a:t> a dohledání zaslaných hlášení</a:t>
            </a:r>
          </a:p>
          <a:p>
            <a:r>
              <a:rPr lang="cs-CZ" dirty="0"/>
              <a:t>přes analytický modul BI CDNÚ: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Pro hodnotitele FV týdenní a roční výpisy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Roční statistika hlášení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Měsíční výpisy pro LP v </a:t>
            </a:r>
            <a:r>
              <a:rPr lang="cs-CZ" sz="2800" dirty="0" err="1"/>
              <a:t>SpLP</a:t>
            </a: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Na základě žádosti: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dirty="0"/>
              <a:t>pro Oddělení závad v jakosti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rgbClr val="C00000"/>
                </a:solidFill>
              </a:rPr>
              <a:t>pro </a:t>
            </a:r>
            <a:r>
              <a:rPr lang="cs-CZ" sz="2400" dirty="0" err="1">
                <a:solidFill>
                  <a:srgbClr val="C00000"/>
                </a:solidFill>
              </a:rPr>
              <a:t>MAHy</a:t>
            </a:r>
            <a:r>
              <a:rPr lang="cs-CZ" sz="2400" dirty="0">
                <a:solidFill>
                  <a:srgbClr val="C00000"/>
                </a:solidFill>
              </a:rPr>
              <a:t> – na základě žádosti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dirty="0"/>
              <a:t>pro lékaře, odborné pracovníky, pacienty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5E786-A637-4CAE-B0C5-28468D084A58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7266" y="2438890"/>
            <a:ext cx="1665184" cy="418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718094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9916-E6F0-4219-A2FC-1A47C085C6E1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29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519363"/>
            <a:ext cx="8229600" cy="360045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 EV DAS a EV Access </a:t>
            </a:r>
            <a:r>
              <a:rPr lang="cs-CZ" dirty="0" err="1"/>
              <a:t>Policy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1035115"/>
          </a:xfrm>
        </p:spPr>
        <p:txBody>
          <a:bodyPr>
            <a:normAutofit/>
          </a:bodyPr>
          <a:lstStyle/>
          <a:p>
            <a:r>
              <a:rPr lang="cs-CZ" dirty="0" err="1"/>
              <a:t>EudraVigilance</a:t>
            </a:r>
            <a:r>
              <a:rPr lang="cs-CZ" dirty="0"/>
              <a:t> (EV) a EVDAS</a:t>
            </a:r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5520935"/>
              </p:ext>
            </p:extLst>
          </p:nvPr>
        </p:nvGraphicFramePr>
        <p:xfrm>
          <a:off x="457200" y="1854200"/>
          <a:ext cx="8229600" cy="4365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F0F5-C5AD-4E57-868F-45F942827D39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sp>
        <p:nvSpPr>
          <p:cNvPr id="7" name="Obdélník 6"/>
          <p:cNvSpPr/>
          <p:nvPr/>
        </p:nvSpPr>
        <p:spPr>
          <a:xfrm>
            <a:off x="6822251" y="3609020"/>
            <a:ext cx="1755193" cy="9144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/>
              <a:t>EVDAS</a:t>
            </a: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6597225" y="3383995"/>
            <a:ext cx="450050" cy="2250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6597225" y="4523420"/>
            <a:ext cx="450050" cy="2557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délník 1"/>
          <p:cNvSpPr/>
          <p:nvPr/>
        </p:nvSpPr>
        <p:spPr>
          <a:xfrm>
            <a:off x="457200" y="2446227"/>
            <a:ext cx="1248780" cy="91440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Hlášení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b="1" dirty="0">
                <a:solidFill>
                  <a:schemeClr val="tx1"/>
                </a:solidFill>
              </a:rPr>
              <a:t>od NCA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7200" y="4321950"/>
            <a:ext cx="124878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Hlášení od MAH</a:t>
            </a:r>
            <a:endParaRPr lang="en-GB" b="1" dirty="0">
              <a:solidFill>
                <a:schemeClr val="tx1"/>
              </a:solidFill>
            </a:endParaRPr>
          </a:p>
        </p:txBody>
      </p:sp>
      <p:cxnSp>
        <p:nvCxnSpPr>
          <p:cNvPr id="10" name="Pravoúhlá spojnice 9"/>
          <p:cNvCxnSpPr/>
          <p:nvPr/>
        </p:nvCxnSpPr>
        <p:spPr>
          <a:xfrm>
            <a:off x="1731640" y="2840359"/>
            <a:ext cx="794102" cy="656148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ravoúhlá spojnice 12"/>
          <p:cNvCxnSpPr/>
          <p:nvPr/>
        </p:nvCxnSpPr>
        <p:spPr>
          <a:xfrm flipV="1">
            <a:off x="1705980" y="4037012"/>
            <a:ext cx="819762" cy="74213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1888985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893041"/>
            <a:ext cx="8229600" cy="645750"/>
          </a:xfrm>
        </p:spPr>
        <p:txBody>
          <a:bodyPr>
            <a:normAutofit/>
          </a:bodyPr>
          <a:lstStyle/>
          <a:p>
            <a:r>
              <a:rPr lang="cs-CZ" dirty="0"/>
              <a:t>EV Data </a:t>
            </a:r>
            <a:r>
              <a:rPr lang="cs-CZ" dirty="0" err="1"/>
              <a:t>Analysing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(EV DAS)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38791"/>
            <a:ext cx="8229600" cy="4680519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cs-CZ" b="1" dirty="0"/>
              <a:t>SW nástroj nad EV </a:t>
            </a:r>
            <a:r>
              <a:rPr lang="cs-CZ" b="1" dirty="0" err="1"/>
              <a:t>db</a:t>
            </a:r>
            <a:r>
              <a:rPr lang="cs-CZ" b="1" dirty="0"/>
              <a:t> </a:t>
            </a:r>
            <a:r>
              <a:rPr lang="cs-CZ" dirty="0"/>
              <a:t>– pro analytické zpracování dat v EV </a:t>
            </a:r>
            <a:r>
              <a:rPr lang="cs-CZ" dirty="0" err="1"/>
              <a:t>db</a:t>
            </a:r>
            <a:r>
              <a:rPr lang="cs-CZ" dirty="0"/>
              <a:t> a detekci FV signálů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Současnost:</a:t>
            </a:r>
          </a:p>
          <a:p>
            <a:r>
              <a:rPr lang="cs-CZ" dirty="0"/>
              <a:t>Omezený přístup k datům – možný jen pro EMA, </a:t>
            </a:r>
            <a:r>
              <a:rPr lang="cs-CZ" dirty="0" err="1"/>
              <a:t>NCAs</a:t>
            </a:r>
            <a:endParaRPr lang="cs-CZ" dirty="0"/>
          </a:p>
          <a:p>
            <a:r>
              <a:rPr lang="cs-CZ" dirty="0"/>
              <a:t>Neomezený přístup (agregovaná data):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http://www.adrreports.eu/</a:t>
            </a:r>
            <a:r>
              <a:rPr lang="cs-CZ" dirty="0"/>
              <a:t>  - kdokoliv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Blízká budoucnost:</a:t>
            </a:r>
          </a:p>
          <a:p>
            <a:r>
              <a:rPr lang="cs-CZ" u="sng" dirty="0">
                <a:solidFill>
                  <a:srgbClr val="FF0000"/>
                </a:solidFill>
              </a:rPr>
              <a:t>Požadavek FV legislativy pro </a:t>
            </a:r>
            <a:r>
              <a:rPr lang="cs-CZ" u="sng" dirty="0" err="1">
                <a:solidFill>
                  <a:srgbClr val="FF0000"/>
                </a:solidFill>
              </a:rPr>
              <a:t>MAHy</a:t>
            </a:r>
            <a:r>
              <a:rPr lang="cs-CZ" dirty="0"/>
              <a:t>: </a:t>
            </a:r>
            <a:r>
              <a:rPr lang="en-GB" u="sng" dirty="0"/>
              <a:t>monitor</a:t>
            </a:r>
            <a:r>
              <a:rPr lang="cs-CZ" u="sng" dirty="0" err="1"/>
              <a:t>ovat</a:t>
            </a:r>
            <a:r>
              <a:rPr lang="cs-CZ" u="sng" dirty="0"/>
              <a:t> data, ke kterým mají přístup v EV </a:t>
            </a:r>
            <a:r>
              <a:rPr lang="cs-CZ" u="sng" dirty="0" err="1"/>
              <a:t>db</a:t>
            </a:r>
            <a:r>
              <a:rPr lang="cs-CZ" u="sng" dirty="0"/>
              <a:t>, pro získání bezpečnostních signálů – ty hlásit do EMA a </a:t>
            </a:r>
            <a:r>
              <a:rPr lang="cs-CZ" u="sng" dirty="0" err="1"/>
              <a:t>NCAs</a:t>
            </a:r>
            <a:r>
              <a:rPr lang="cs-CZ" dirty="0"/>
              <a:t>  - změna EV </a:t>
            </a:r>
            <a:r>
              <a:rPr lang="cs-CZ" dirty="0" err="1"/>
              <a:t>access</a:t>
            </a:r>
            <a:r>
              <a:rPr lang="cs-CZ" dirty="0"/>
              <a:t> </a:t>
            </a:r>
            <a:r>
              <a:rPr lang="cs-CZ" dirty="0" err="1"/>
              <a:t>policy</a:t>
            </a:r>
            <a:r>
              <a:rPr lang="cs-CZ" dirty="0"/>
              <a:t> (</a:t>
            </a:r>
            <a:r>
              <a:rPr lang="cs-CZ" dirty="0" err="1"/>
              <a:t>MAHové</a:t>
            </a:r>
            <a:r>
              <a:rPr lang="cs-CZ" dirty="0"/>
              <a:t> musí mít přístup k EV datům)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C9B0-BBD5-4CA8-A575-D0255A494D81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6735" y="522000"/>
            <a:ext cx="5040000" cy="252000"/>
          </a:xfrm>
        </p:spPr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2774836486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400" y="992350"/>
            <a:ext cx="8229600" cy="670130"/>
          </a:xfrm>
        </p:spPr>
        <p:txBody>
          <a:bodyPr>
            <a:noAutofit/>
          </a:bodyPr>
          <a:lstStyle/>
          <a:p>
            <a:r>
              <a:rPr lang="cs-CZ" sz="2800" dirty="0"/>
              <a:t>EMA </a:t>
            </a:r>
            <a:r>
              <a:rPr lang="cs-CZ" sz="2800" dirty="0" err="1"/>
              <a:t>access</a:t>
            </a:r>
            <a:r>
              <a:rPr lang="cs-CZ" sz="2800" dirty="0"/>
              <a:t> </a:t>
            </a:r>
            <a:r>
              <a:rPr lang="cs-CZ" sz="2800" dirty="0" err="1"/>
              <a:t>policy</a:t>
            </a:r>
            <a:r>
              <a:rPr lang="cs-CZ" sz="2800" dirty="0"/>
              <a:t> – přístup k EV datům v EVDAS</a:t>
            </a:r>
            <a:br>
              <a:rPr lang="cs-CZ" sz="2800" dirty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536205"/>
          </a:xfrm>
          <a:noFill/>
        </p:spPr>
        <p:txBody>
          <a:bodyPr>
            <a:normAutofit lnSpcReduction="10000"/>
          </a:bodyPr>
          <a:lstStyle/>
          <a:p>
            <a:r>
              <a:rPr lang="cs-CZ" dirty="0"/>
              <a:t>Rozdělení do </a:t>
            </a:r>
            <a:r>
              <a:rPr lang="cs-CZ" dirty="0" err="1"/>
              <a:t>Stakeholder</a:t>
            </a:r>
            <a:r>
              <a:rPr lang="cs-CZ" dirty="0"/>
              <a:t> </a:t>
            </a:r>
            <a:r>
              <a:rPr lang="cs-CZ" dirty="0" err="1"/>
              <a:t>Groups</a:t>
            </a:r>
            <a:r>
              <a:rPr lang="cs-CZ" dirty="0"/>
              <a:t>: I – VI</a:t>
            </a:r>
          </a:p>
          <a:p>
            <a:r>
              <a:rPr lang="cs-CZ" dirty="0">
                <a:solidFill>
                  <a:srgbClr val="C00000"/>
                </a:solidFill>
              </a:rPr>
              <a:t>MAH: </a:t>
            </a:r>
            <a:r>
              <a:rPr lang="cs-CZ" dirty="0" err="1">
                <a:solidFill>
                  <a:srgbClr val="C00000"/>
                </a:solidFill>
              </a:rPr>
              <a:t>Stakeholder</a:t>
            </a:r>
            <a:r>
              <a:rPr lang="cs-CZ" dirty="0">
                <a:solidFill>
                  <a:srgbClr val="C00000"/>
                </a:solidFill>
              </a:rPr>
              <a:t> Group III</a:t>
            </a:r>
          </a:p>
          <a:p>
            <a:r>
              <a:rPr lang="cs-CZ" dirty="0"/>
              <a:t>Přidělení míry přístupu: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u="sng" dirty="0" err="1"/>
              <a:t>Level</a:t>
            </a:r>
            <a:r>
              <a:rPr lang="cs-CZ" b="1" u="sng" dirty="0"/>
              <a:t> 1</a:t>
            </a:r>
            <a:r>
              <a:rPr lang="cs-CZ" dirty="0"/>
              <a:t>: </a:t>
            </a:r>
            <a:r>
              <a:rPr lang="cs-CZ" i="1" dirty="0" err="1"/>
              <a:t>Subset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ICSR data</a:t>
            </a:r>
            <a:r>
              <a:rPr lang="cs-CZ" dirty="0"/>
              <a:t> (</a:t>
            </a:r>
            <a:r>
              <a:rPr lang="cs-CZ" dirty="0">
                <a:hlinkClick r:id="rId3"/>
              </a:rPr>
              <a:t>www.adrreports.eu</a:t>
            </a:r>
            <a:r>
              <a:rPr lang="cs-CZ" dirty="0"/>
              <a:t> 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u="sng" dirty="0" err="1"/>
              <a:t>Level</a:t>
            </a:r>
            <a:r>
              <a:rPr lang="cs-CZ" b="1" u="sng" dirty="0"/>
              <a:t> 2A</a:t>
            </a:r>
            <a:r>
              <a:rPr lang="cs-CZ" dirty="0"/>
              <a:t>: </a:t>
            </a:r>
            <a:r>
              <a:rPr lang="cs-CZ" i="1" dirty="0" err="1"/>
              <a:t>Extended</a:t>
            </a:r>
            <a:r>
              <a:rPr lang="cs-CZ" i="1" dirty="0"/>
              <a:t> </a:t>
            </a:r>
            <a:r>
              <a:rPr lang="cs-CZ" i="1" dirty="0" err="1"/>
              <a:t>subset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ICSR data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u="sng" dirty="0" err="1"/>
              <a:t>Level</a:t>
            </a:r>
            <a:r>
              <a:rPr lang="cs-CZ" b="1" u="sng" dirty="0"/>
              <a:t> 2B</a:t>
            </a:r>
            <a:r>
              <a:rPr lang="cs-CZ" dirty="0"/>
              <a:t>: jako </a:t>
            </a:r>
            <a:r>
              <a:rPr lang="cs-CZ" i="1" dirty="0" err="1"/>
              <a:t>Level</a:t>
            </a:r>
            <a:r>
              <a:rPr lang="cs-CZ" i="1" dirty="0"/>
              <a:t> 2A plus Case </a:t>
            </a:r>
            <a:r>
              <a:rPr lang="cs-CZ" i="1" dirty="0" err="1"/>
              <a:t>narrative</a:t>
            </a:r>
            <a:r>
              <a:rPr lang="cs-CZ" i="1" dirty="0"/>
              <a:t> </a:t>
            </a:r>
            <a:r>
              <a:rPr lang="cs-CZ" dirty="0"/>
              <a:t>(v podstatě téměř plné hlášení)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u="sng" dirty="0" err="1"/>
              <a:t>Level</a:t>
            </a:r>
            <a:r>
              <a:rPr lang="cs-CZ" b="1" u="sng" dirty="0"/>
              <a:t> 3</a:t>
            </a:r>
            <a:r>
              <a:rPr lang="cs-CZ" dirty="0"/>
              <a:t>: </a:t>
            </a:r>
            <a:r>
              <a:rPr lang="cs-CZ" i="1" dirty="0" err="1"/>
              <a:t>All</a:t>
            </a:r>
            <a:r>
              <a:rPr lang="cs-CZ" i="1" dirty="0"/>
              <a:t> ICSR data </a:t>
            </a:r>
            <a:r>
              <a:rPr lang="cs-CZ" i="1" dirty="0" err="1"/>
              <a:t>elements</a:t>
            </a:r>
            <a:r>
              <a:rPr lang="cs-CZ" i="1" dirty="0"/>
              <a:t> </a:t>
            </a:r>
            <a:r>
              <a:rPr lang="cs-CZ" dirty="0"/>
              <a:t>– pro MLM hlášení v EV </a:t>
            </a:r>
            <a:r>
              <a:rPr lang="cs-CZ" dirty="0" err="1"/>
              <a:t>db</a:t>
            </a:r>
            <a:r>
              <a:rPr lang="cs-CZ" dirty="0"/>
              <a:t>  a pro hlášení, která poslal do EV MAH sám (</a:t>
            </a:r>
            <a:r>
              <a:rPr lang="cs-CZ" dirty="0" err="1"/>
              <a:t>Sender</a:t>
            </a:r>
            <a:r>
              <a:rPr lang="cs-CZ" dirty="0"/>
              <a:t> </a:t>
            </a:r>
            <a:r>
              <a:rPr lang="cs-CZ" dirty="0" err="1"/>
              <a:t>based</a:t>
            </a:r>
            <a:r>
              <a:rPr lang="cs-CZ" dirty="0"/>
              <a:t>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1BCBC-78B3-48C3-BDBC-B6C65DE5F434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291929248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400" y="992350"/>
            <a:ext cx="8229600" cy="670130"/>
          </a:xfrm>
        </p:spPr>
        <p:txBody>
          <a:bodyPr>
            <a:noAutofit/>
          </a:bodyPr>
          <a:lstStyle/>
          <a:p>
            <a:r>
              <a:rPr lang="cs-CZ" sz="2800" dirty="0"/>
              <a:t>EMA </a:t>
            </a:r>
            <a:r>
              <a:rPr lang="cs-CZ" sz="2800" dirty="0" err="1"/>
              <a:t>access</a:t>
            </a:r>
            <a:r>
              <a:rPr lang="cs-CZ" sz="2800" dirty="0"/>
              <a:t> </a:t>
            </a:r>
            <a:r>
              <a:rPr lang="cs-CZ" sz="2800" dirty="0" err="1"/>
              <a:t>policy</a:t>
            </a:r>
            <a:r>
              <a:rPr lang="cs-CZ" sz="2800" dirty="0"/>
              <a:t> – přístup k EV datům v EVDAS</a:t>
            </a:r>
            <a:br>
              <a:rPr lang="cs-CZ" sz="2800" dirty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8790"/>
            <a:ext cx="8229600" cy="4680519"/>
          </a:xfrm>
          <a:noFill/>
        </p:spPr>
        <p:txBody>
          <a:bodyPr>
            <a:normAutofit fontScale="92500" lnSpcReduction="20000"/>
          </a:bodyPr>
          <a:lstStyle/>
          <a:p>
            <a:r>
              <a:rPr lang="cs-CZ" dirty="0"/>
              <a:t>Přístup k FV datům pro </a:t>
            </a:r>
            <a:r>
              <a:rPr lang="cs-CZ" dirty="0" err="1"/>
              <a:t>MAHy</a:t>
            </a:r>
            <a:r>
              <a:rPr lang="cs-CZ" dirty="0"/>
              <a:t> – pro zajištění plnění FV povinností </a:t>
            </a:r>
            <a:r>
              <a:rPr lang="cs-CZ" dirty="0" err="1"/>
              <a:t>MAHů</a:t>
            </a:r>
            <a:r>
              <a:rPr lang="cs-CZ" dirty="0"/>
              <a:t> dle nové legislativy</a:t>
            </a:r>
            <a:endParaRPr lang="cs-CZ" dirty="0">
              <a:solidFill>
                <a:srgbClr val="C00000"/>
              </a:solidFill>
            </a:endParaRPr>
          </a:p>
          <a:p>
            <a:r>
              <a:rPr lang="cs-CZ" dirty="0"/>
              <a:t>MAH: </a:t>
            </a:r>
            <a:r>
              <a:rPr lang="cs-CZ" u="sng" dirty="0"/>
              <a:t>nastavení nových a funkčních procesů </a:t>
            </a:r>
            <a:r>
              <a:rPr lang="cs-CZ" dirty="0"/>
              <a:t>pro: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/>
              <a:t>Monitorování FV dat z EV </a:t>
            </a:r>
            <a:r>
              <a:rPr lang="cs-CZ" b="1" dirty="0" err="1"/>
              <a:t>db</a:t>
            </a:r>
            <a:r>
              <a:rPr lang="cs-CZ" b="1" dirty="0"/>
              <a:t> i </a:t>
            </a:r>
            <a:r>
              <a:rPr lang="cs-CZ" b="1" dirty="0" err="1"/>
              <a:t>db</a:t>
            </a:r>
            <a:r>
              <a:rPr lang="cs-CZ" b="1" dirty="0"/>
              <a:t> vlastní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/>
              <a:t>Detekce signálů a jejich reportování dále </a:t>
            </a:r>
            <a:r>
              <a:rPr lang="cs-CZ" dirty="0"/>
              <a:t>(EMA, SÚKL)</a:t>
            </a:r>
          </a:p>
          <a:p>
            <a:r>
              <a:rPr lang="cs-CZ" dirty="0"/>
              <a:t>Přístup MAH do EVDAS: autorizovaný přístup (přidělený </a:t>
            </a:r>
            <a:r>
              <a:rPr lang="cs-CZ" dirty="0" err="1"/>
              <a:t>username</a:t>
            </a:r>
            <a:r>
              <a:rPr lang="cs-CZ" dirty="0"/>
              <a:t> a </a:t>
            </a:r>
            <a:r>
              <a:rPr lang="cs-CZ" dirty="0" err="1"/>
              <a:t>password</a:t>
            </a:r>
            <a:r>
              <a:rPr lang="cs-CZ" dirty="0"/>
              <a:t> z EMA) </a:t>
            </a:r>
            <a:r>
              <a:rPr lang="cs-CZ" u="sng" dirty="0"/>
              <a:t>– zažádat o něj přes QPPV</a:t>
            </a:r>
          </a:p>
          <a:p>
            <a:r>
              <a:rPr lang="cs-CZ" u="sng" dirty="0"/>
              <a:t>Vstoupí do praxe 6 měsíců po prohlášení EV MB o úspěšném ukončení auditu</a:t>
            </a:r>
            <a:r>
              <a:rPr lang="cs-CZ" dirty="0"/>
              <a:t> a plné funkčnosti EV </a:t>
            </a:r>
            <a:r>
              <a:rPr lang="cs-CZ" dirty="0" err="1"/>
              <a:t>db</a:t>
            </a:r>
            <a:r>
              <a:rPr lang="cs-CZ" dirty="0"/>
              <a:t> – předpoklad 11/2017</a:t>
            </a:r>
          </a:p>
          <a:p>
            <a:r>
              <a:rPr lang="cs-CZ" dirty="0"/>
              <a:t>Školení EMA pro </a:t>
            </a:r>
            <a:r>
              <a:rPr lang="cs-CZ" dirty="0" err="1"/>
              <a:t>MAHy</a:t>
            </a:r>
            <a:r>
              <a:rPr lang="cs-CZ" dirty="0"/>
              <a:t> ! – sledovat EMA web (</a:t>
            </a:r>
            <a:r>
              <a:rPr lang="cs-CZ" dirty="0" err="1"/>
              <a:t>EudraVigilance</a:t>
            </a:r>
            <a:r>
              <a:rPr lang="cs-CZ" dirty="0"/>
              <a:t> </a:t>
            </a:r>
            <a:r>
              <a:rPr lang="cs-CZ" dirty="0" err="1"/>
              <a:t>training</a:t>
            </a:r>
            <a:r>
              <a:rPr lang="cs-CZ" dirty="0"/>
              <a:t>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881CC-A027-491A-AF2B-517E5BC94047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25599031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818710"/>
            <a:ext cx="8229600" cy="450050"/>
          </a:xfrm>
        </p:spPr>
        <p:txBody>
          <a:bodyPr>
            <a:normAutofit fontScale="90000"/>
          </a:bodyPr>
          <a:lstStyle/>
          <a:p>
            <a:r>
              <a:rPr lang="cs-CZ" dirty="0"/>
              <a:t>EMA </a:t>
            </a:r>
            <a:r>
              <a:rPr lang="cs-CZ" dirty="0" err="1"/>
              <a:t>access</a:t>
            </a:r>
            <a:r>
              <a:rPr lang="cs-CZ" dirty="0"/>
              <a:t> </a:t>
            </a:r>
            <a:r>
              <a:rPr lang="cs-CZ" sz="3100" dirty="0" err="1"/>
              <a:t>policy</a:t>
            </a:r>
            <a:r>
              <a:rPr lang="cs-CZ" dirty="0"/>
              <a:t> – přístup k EV datům v EVDAS</a:t>
            </a:r>
          </a:p>
        </p:txBody>
      </p:sp>
      <p:pic>
        <p:nvPicPr>
          <p:cNvPr id="8" name="Zástupný symbol pro obsah 7"/>
          <p:cNvPicPr>
            <a:picLocks noGrp="1"/>
          </p:cNvPicPr>
          <p:nvPr>
            <p:ph idx="1"/>
          </p:nvPr>
        </p:nvPicPr>
        <p:blipFill rotWithShape="1">
          <a:blip r:embed="rId2"/>
          <a:srcRect l="6117" t="21164" r="55363" b="11640"/>
          <a:stretch/>
        </p:blipFill>
        <p:spPr bwMode="auto">
          <a:xfrm>
            <a:off x="386535" y="1403776"/>
            <a:ext cx="8235915" cy="49055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1924E-8C44-4528-9B04-B6B465B54F26}" type="datetime1">
              <a:rPr lang="cs-CZ" smtClean="0"/>
              <a:t>16.3.2017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072176706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720081"/>
          </a:xfrm>
        </p:spPr>
        <p:txBody>
          <a:bodyPr>
            <a:normAutofit/>
          </a:bodyPr>
          <a:lstStyle/>
          <a:p>
            <a:r>
              <a:rPr lang="cs-CZ" dirty="0" err="1"/>
              <a:t>EudraVigilance</a:t>
            </a:r>
            <a:r>
              <a:rPr lang="cs-CZ" dirty="0"/>
              <a:t> (EV) </a:t>
            </a:r>
            <a:r>
              <a:rPr lang="cs-CZ" dirty="0" err="1"/>
              <a:t>db</a:t>
            </a:r>
            <a:r>
              <a:rPr lang="cs-CZ" dirty="0"/>
              <a:t> – duplicitní hlášení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53826"/>
            <a:ext cx="8229600" cy="436548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NÚ jako ICSR nahlášen z více zdrojů – </a:t>
            </a:r>
            <a:r>
              <a:rPr lang="cs-CZ" dirty="0">
                <a:solidFill>
                  <a:srgbClr val="C00000"/>
                </a:solidFill>
              </a:rPr>
              <a:t>duplicitní hlášení</a:t>
            </a:r>
          </a:p>
          <a:p>
            <a:r>
              <a:rPr lang="cs-CZ" dirty="0"/>
              <a:t>Snaha vyloučit duplicitní hlášení z analýzy dat (EV </a:t>
            </a:r>
            <a:r>
              <a:rPr lang="cs-CZ" dirty="0" err="1"/>
              <a:t>db</a:t>
            </a:r>
            <a:r>
              <a:rPr lang="cs-CZ" dirty="0"/>
              <a:t>, CDNÚ)</a:t>
            </a:r>
          </a:p>
          <a:p>
            <a:r>
              <a:rPr lang="cs-CZ" dirty="0"/>
              <a:t>Proces detekce duplikátů – EMA i SÚKL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SÚKL – automatický algoritmus i manuálně, kandidáti na duplikáty – sjednocení informací do Master case, ten odeslaný do EV </a:t>
            </a:r>
            <a:r>
              <a:rPr lang="cs-CZ" dirty="0" err="1"/>
              <a:t>db</a:t>
            </a: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EMA – z duplikátů nové hlášení pod novým číslem</a:t>
            </a:r>
          </a:p>
          <a:p>
            <a:r>
              <a:rPr lang="cs-CZ" b="1" dirty="0">
                <a:solidFill>
                  <a:srgbClr val="FF0000"/>
                </a:solidFill>
              </a:rPr>
              <a:t>Spolupráce s MAH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2EFB-5723-4836-990F-61B39C6A2EC5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41730" y="499365"/>
            <a:ext cx="5040000" cy="252000"/>
          </a:xfrm>
        </p:spPr>
        <p:txBody>
          <a:bodyPr/>
          <a:lstStyle/>
          <a:p>
            <a:r>
              <a:rPr lang="cs-CZ" dirty="0"/>
              <a:t>ADR reporting - 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6759314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720081"/>
          </a:xfrm>
        </p:spPr>
        <p:txBody>
          <a:bodyPr>
            <a:normAutofit/>
          </a:bodyPr>
          <a:lstStyle/>
          <a:p>
            <a:r>
              <a:rPr lang="cs-CZ" dirty="0" err="1"/>
              <a:t>EudraVigilance</a:t>
            </a:r>
            <a:r>
              <a:rPr lang="cs-CZ" dirty="0"/>
              <a:t> (EV) </a:t>
            </a:r>
            <a:r>
              <a:rPr lang="cs-CZ" dirty="0" err="1"/>
              <a:t>db</a:t>
            </a:r>
            <a:r>
              <a:rPr lang="cs-CZ" dirty="0"/>
              <a:t> – nulifikace hlášení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53826"/>
            <a:ext cx="8229600" cy="4365484"/>
          </a:xfrm>
        </p:spPr>
        <p:txBody>
          <a:bodyPr>
            <a:normAutofit fontScale="85000" lnSpcReduction="10000"/>
          </a:bodyPr>
          <a:lstStyle/>
          <a:p>
            <a:r>
              <a:rPr lang="cs-CZ" dirty="0">
                <a:solidFill>
                  <a:srgbClr val="C00000"/>
                </a:solidFill>
              </a:rPr>
              <a:t>Nulifikace hlášení v EV </a:t>
            </a:r>
            <a:r>
              <a:rPr lang="cs-CZ" dirty="0" err="1">
                <a:solidFill>
                  <a:srgbClr val="C00000"/>
                </a:solidFill>
              </a:rPr>
              <a:t>db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/>
              <a:t>– zneplatnění ICSR – hlášení deaktivováno</a:t>
            </a:r>
          </a:p>
          <a:p>
            <a:r>
              <a:rPr lang="cs-CZ" dirty="0"/>
              <a:t>Především v případě , že </a:t>
            </a:r>
            <a:r>
              <a:rPr lang="cs-CZ" u="sng" dirty="0"/>
              <a:t>hlášený NÚ již prokazatelně byl odeslán do </a:t>
            </a:r>
            <a:r>
              <a:rPr lang="cs-CZ" u="sng" dirty="0" err="1"/>
              <a:t>db</a:t>
            </a:r>
            <a:r>
              <a:rPr lang="cs-CZ" dirty="0"/>
              <a:t> (jako jiné hlášení, s jiným číslem)</a:t>
            </a:r>
          </a:p>
          <a:p>
            <a:r>
              <a:rPr lang="cs-CZ" b="1" dirty="0" err="1">
                <a:solidFill>
                  <a:srgbClr val="C00000"/>
                </a:solidFill>
              </a:rPr>
              <a:t>Nulifikovat</a:t>
            </a:r>
            <a:r>
              <a:rPr lang="cs-CZ" b="1" dirty="0">
                <a:solidFill>
                  <a:srgbClr val="C00000"/>
                </a:solidFill>
              </a:rPr>
              <a:t> hlášení může jen ten, kdo jej vytvořil – </a:t>
            </a:r>
            <a:r>
              <a:rPr lang="cs-CZ" b="1" dirty="0"/>
              <a:t>z pohledu EMA, kdo první poslal do EV </a:t>
            </a:r>
            <a:r>
              <a:rPr lang="cs-CZ" b="1" dirty="0" err="1"/>
              <a:t>db</a:t>
            </a:r>
            <a:r>
              <a:rPr lang="cs-CZ" b="1" dirty="0"/>
              <a:t> </a:t>
            </a:r>
            <a:r>
              <a:rPr lang="cs-CZ" dirty="0"/>
              <a:t>(…. problém) </a:t>
            </a:r>
            <a:endParaRPr lang="cs-CZ" b="1" dirty="0"/>
          </a:p>
          <a:p>
            <a:r>
              <a:rPr lang="cs-CZ" b="1" dirty="0"/>
              <a:t>Nevratný proces </a:t>
            </a:r>
            <a:r>
              <a:rPr lang="cs-CZ" dirty="0"/>
              <a:t>– není možné změnit status zpět</a:t>
            </a:r>
          </a:p>
          <a:p>
            <a:r>
              <a:rPr lang="cs-CZ" dirty="0" err="1"/>
              <a:t>Nulifikovaná</a:t>
            </a:r>
            <a:r>
              <a:rPr lang="cs-CZ" dirty="0"/>
              <a:t> hlášení </a:t>
            </a:r>
            <a:r>
              <a:rPr lang="cs-CZ" b="1" dirty="0"/>
              <a:t>nejsou </a:t>
            </a:r>
            <a:r>
              <a:rPr lang="cs-CZ" dirty="0"/>
              <a:t>ve výstupech EVDAS </a:t>
            </a:r>
          </a:p>
          <a:p>
            <a:r>
              <a:rPr lang="cs-CZ" u="sng" dirty="0"/>
              <a:t>Nulifikace přesně podle pravidel ! </a:t>
            </a:r>
            <a:r>
              <a:rPr lang="cs-CZ" dirty="0"/>
              <a:t>– daných scénářů – dle </a:t>
            </a:r>
            <a:r>
              <a:rPr lang="cs-CZ" dirty="0" err="1"/>
              <a:t>VI.Appendix</a:t>
            </a:r>
            <a:r>
              <a:rPr lang="cs-CZ" dirty="0"/>
              <a:t> 5 dokumentu GVP Module VI</a:t>
            </a:r>
          </a:p>
          <a:p>
            <a:r>
              <a:rPr lang="cs-CZ" dirty="0"/>
              <a:t>Snaha vyloučit duplicitní hlášení z analýzy dat (EV </a:t>
            </a:r>
            <a:r>
              <a:rPr lang="cs-CZ" dirty="0" err="1"/>
              <a:t>db</a:t>
            </a:r>
            <a:r>
              <a:rPr lang="cs-CZ" dirty="0"/>
              <a:t>, CDNÚ)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B0EFD-A41A-4347-9235-776458330B81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969981291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0" dirty="0"/>
              <a:t>Hlášení nežádoucích účinků: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/>
              <a:t> </a:t>
            </a:r>
            <a:r>
              <a:rPr lang="cs-CZ" sz="3200" dirty="0"/>
              <a:t>Hlášení NÚ ze studií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DA4E-0C8A-46C0-8E2C-A83423FFA43C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37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720081"/>
          </a:xfrm>
        </p:spPr>
        <p:txBody>
          <a:bodyPr>
            <a:normAutofit/>
          </a:bodyPr>
          <a:lstStyle/>
          <a:p>
            <a:r>
              <a:rPr lang="cs-CZ" dirty="0"/>
              <a:t>Hlášení NÚ ze studií - pravidla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11632" y="1718810"/>
            <a:ext cx="8229600" cy="4500500"/>
          </a:xfrm>
          <a:noFill/>
        </p:spPr>
        <p:txBody>
          <a:bodyPr>
            <a:normAutofit/>
          </a:bodyPr>
          <a:lstStyle/>
          <a:p>
            <a:r>
              <a:rPr lang="cs-CZ" dirty="0">
                <a:solidFill>
                  <a:srgbClr val="C00000"/>
                </a:solidFill>
              </a:rPr>
              <a:t>Typ hlášení (Report Type) </a:t>
            </a:r>
            <a:r>
              <a:rPr lang="cs-CZ" dirty="0"/>
              <a:t>– Spontánní, </a:t>
            </a:r>
            <a:r>
              <a:rPr lang="cs-CZ" b="1" dirty="0">
                <a:solidFill>
                  <a:srgbClr val="009A46"/>
                </a:solidFill>
              </a:rPr>
              <a:t>Ze studie</a:t>
            </a:r>
          </a:p>
          <a:p>
            <a:pPr marL="0" indent="0">
              <a:buNone/>
            </a:pPr>
            <a:r>
              <a:rPr lang="cs-CZ" b="1" dirty="0"/>
              <a:t> </a:t>
            </a:r>
          </a:p>
          <a:p>
            <a:r>
              <a:rPr lang="cs-CZ" dirty="0"/>
              <a:t>Hlášení </a:t>
            </a:r>
            <a:r>
              <a:rPr lang="cs-CZ" b="1" dirty="0"/>
              <a:t>Ze studie </a:t>
            </a:r>
            <a:r>
              <a:rPr lang="cs-CZ" dirty="0"/>
              <a:t>– tzv. </a:t>
            </a:r>
            <a:r>
              <a:rPr lang="cs-CZ" dirty="0">
                <a:solidFill>
                  <a:srgbClr val="FF0000"/>
                </a:solidFill>
              </a:rPr>
              <a:t>vyžádaná</a:t>
            </a:r>
            <a:r>
              <a:rPr lang="cs-CZ" dirty="0"/>
              <a:t> (</a:t>
            </a:r>
            <a:r>
              <a:rPr lang="cs-CZ" dirty="0" err="1"/>
              <a:t>solicitied</a:t>
            </a:r>
            <a:r>
              <a:rPr lang="cs-CZ" dirty="0"/>
              <a:t>) hlášení, </a:t>
            </a:r>
            <a:r>
              <a:rPr lang="cs-CZ" u="sng" dirty="0"/>
              <a:t>nutno vyplnit </a:t>
            </a:r>
            <a:r>
              <a:rPr lang="cs-CZ" u="sng" dirty="0">
                <a:solidFill>
                  <a:srgbClr val="FF0000"/>
                </a:solidFill>
              </a:rPr>
              <a:t>Typ studie </a:t>
            </a:r>
            <a:r>
              <a:rPr lang="cs-CZ" dirty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Běžná aplikace – z PSP – do modulu </a:t>
            </a:r>
            <a:r>
              <a:rPr lang="cs-CZ" b="1" dirty="0"/>
              <a:t>EVPM</a:t>
            </a:r>
            <a:r>
              <a:rPr lang="cs-CZ" dirty="0"/>
              <a:t> přes SÚKL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Ostatní – PASS – do modulu </a:t>
            </a:r>
            <a:r>
              <a:rPr lang="cs-CZ" b="1" dirty="0"/>
              <a:t>EVPM</a:t>
            </a:r>
            <a:r>
              <a:rPr lang="cs-CZ" dirty="0"/>
              <a:t> přes SÚKL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u="sng" dirty="0"/>
              <a:t>Klinické hodnocení </a:t>
            </a:r>
            <a:r>
              <a:rPr lang="cs-CZ" dirty="0"/>
              <a:t>– z KH dle nového pokynu KLH-21 </a:t>
            </a:r>
            <a:r>
              <a:rPr lang="cs-CZ" u="sng" dirty="0"/>
              <a:t>přímo do modulu </a:t>
            </a:r>
            <a:r>
              <a:rPr lang="cs-CZ" b="1" u="sng" dirty="0"/>
              <a:t>EVCTM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73789-FCAF-4215-8D9C-AF3AEA1E7CAF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38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2748081832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720081"/>
          </a:xfrm>
        </p:spPr>
        <p:txBody>
          <a:bodyPr>
            <a:normAutofit/>
          </a:bodyPr>
          <a:lstStyle/>
          <a:p>
            <a:r>
              <a:rPr lang="cs-CZ" dirty="0"/>
              <a:t>Hlášení NÚ ze studií - pravidla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3204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/>
              <a:t> Vyžádaná hlášení (</a:t>
            </a:r>
            <a:r>
              <a:rPr lang="cs-CZ" b="1" dirty="0">
                <a:solidFill>
                  <a:srgbClr val="009A46"/>
                </a:solidFill>
              </a:rPr>
              <a:t>Ze studie</a:t>
            </a:r>
            <a:r>
              <a:rPr lang="cs-CZ" dirty="0"/>
              <a:t>) – pravidla v GVP Module VI.C.1.2.1. </a:t>
            </a:r>
          </a:p>
          <a:p>
            <a:r>
              <a:rPr lang="cs-CZ" dirty="0">
                <a:solidFill>
                  <a:srgbClr val="C00000"/>
                </a:solidFill>
              </a:rPr>
              <a:t>nutná možná souvislost NÚ s </a:t>
            </a:r>
            <a:r>
              <a:rPr lang="cs-CZ" b="1" dirty="0">
                <a:solidFill>
                  <a:srgbClr val="C00000"/>
                </a:solidFill>
              </a:rPr>
              <a:t>LP studijní medikace</a:t>
            </a:r>
            <a:r>
              <a:rPr lang="cs-CZ" dirty="0">
                <a:solidFill>
                  <a:srgbClr val="C00000"/>
                </a:solidFill>
              </a:rPr>
              <a:t>!</a:t>
            </a:r>
          </a:p>
          <a:p>
            <a:r>
              <a:rPr lang="cs-CZ" dirty="0"/>
              <a:t>pokud souvislost není – hlášení nemá být spojováno se studií; je spontánní</a:t>
            </a:r>
          </a:p>
          <a:p>
            <a:r>
              <a:rPr lang="cs-CZ" b="1" dirty="0"/>
              <a:t>PASS</a:t>
            </a:r>
            <a:r>
              <a:rPr lang="cs-CZ" dirty="0"/>
              <a:t> (typ studie Ostatní): musí mít uvedeno zhodnocení příčinné souvislosti (</a:t>
            </a:r>
            <a:r>
              <a:rPr lang="cs-CZ" dirty="0" err="1"/>
              <a:t>causality</a:t>
            </a:r>
            <a:r>
              <a:rPr lang="cs-CZ" dirty="0"/>
              <a:t> </a:t>
            </a:r>
            <a:r>
              <a:rPr lang="cs-CZ" dirty="0" err="1"/>
              <a:t>assessment</a:t>
            </a:r>
            <a:r>
              <a:rPr lang="cs-CZ" dirty="0"/>
              <a:t>) LP a NÚ –  musí být </a:t>
            </a:r>
            <a:r>
              <a:rPr lang="cs-CZ" u="sng" dirty="0"/>
              <a:t>pozitivní pro alespoň jedno hodnocení </a:t>
            </a:r>
            <a:r>
              <a:rPr lang="cs-CZ" dirty="0"/>
              <a:t>(reportér nebo MAH) </a:t>
            </a:r>
          </a:p>
          <a:p>
            <a:r>
              <a:rPr lang="cs-CZ" b="1" dirty="0"/>
              <a:t>KH</a:t>
            </a:r>
            <a:r>
              <a:rPr lang="cs-CZ" dirty="0"/>
              <a:t> (typ studie Klinické hodnocení) - souvislost pro KH je daná zkoušejícím a pokud je tato s IMP vyloučena, nikdo mimo dané KH nemůže kauzalitu měnit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16778-E110-4FE3-B033-50A637E5F3C7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39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2691297513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900101"/>
          </a:xfrm>
        </p:spPr>
        <p:txBody>
          <a:bodyPr/>
          <a:lstStyle/>
          <a:p>
            <a:r>
              <a:rPr lang="cs-CZ" dirty="0"/>
              <a:t>Hlášení NÚ ze studií - pravidla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590509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pokud nežádoucí reakce </a:t>
            </a:r>
            <a:r>
              <a:rPr lang="cs-CZ" b="1" dirty="0">
                <a:solidFill>
                  <a:srgbClr val="FF0000"/>
                </a:solidFill>
              </a:rPr>
              <a:t>nesouvisí s žádným IMP nebo studijní medikací </a:t>
            </a:r>
            <a:r>
              <a:rPr lang="cs-CZ" dirty="0"/>
              <a:t>– jde o </a:t>
            </a:r>
            <a:r>
              <a:rPr lang="cs-CZ" b="1" dirty="0"/>
              <a:t>spontánní hlášení </a:t>
            </a:r>
            <a:r>
              <a:rPr lang="cs-CZ" dirty="0"/>
              <a:t>- hlásí se do </a:t>
            </a:r>
            <a:r>
              <a:rPr lang="cs-CZ" dirty="0" err="1"/>
              <a:t>postmarketingového</a:t>
            </a:r>
            <a:r>
              <a:rPr lang="cs-CZ" dirty="0"/>
              <a:t> modulu </a:t>
            </a:r>
            <a:r>
              <a:rPr lang="cs-CZ" dirty="0">
                <a:solidFill>
                  <a:srgbClr val="FF0000"/>
                </a:solidFill>
              </a:rPr>
              <a:t>EVPM</a:t>
            </a:r>
          </a:p>
          <a:p>
            <a:pPr lvl="0"/>
            <a:r>
              <a:rPr lang="cs-CZ" dirty="0"/>
              <a:t>je to v případě, že </a:t>
            </a:r>
            <a:r>
              <a:rPr lang="cs-CZ" b="1" dirty="0"/>
              <a:t>jediným podezřelým LP, který souvisí s pozorovaným NÚ, je LP podaný pacientovi mimo protokol studie </a:t>
            </a:r>
            <a:r>
              <a:rPr lang="cs-CZ" dirty="0"/>
              <a:t>(KH, PASS), jde o </a:t>
            </a:r>
            <a:r>
              <a:rPr lang="cs-CZ" b="1" dirty="0"/>
              <a:t>non IMP</a:t>
            </a:r>
            <a:r>
              <a:rPr lang="cs-CZ" dirty="0"/>
              <a:t> nebo LP mimo medikaci studie</a:t>
            </a:r>
          </a:p>
          <a:p>
            <a:pPr lvl="0"/>
            <a:r>
              <a:rPr lang="cs-CZ" dirty="0"/>
              <a:t> hlášení </a:t>
            </a:r>
            <a:r>
              <a:rPr lang="cs-CZ" b="1" dirty="0">
                <a:solidFill>
                  <a:srgbClr val="FF0000"/>
                </a:solidFill>
              </a:rPr>
              <a:t>nehlásí zadavatel </a:t>
            </a:r>
            <a:r>
              <a:rPr lang="cs-CZ" dirty="0"/>
              <a:t>nebo</a:t>
            </a:r>
            <a:r>
              <a:rPr lang="cs-CZ" b="1" dirty="0">
                <a:solidFill>
                  <a:srgbClr val="FF0000"/>
                </a:solidFill>
              </a:rPr>
              <a:t> MAH provádějící studii</a:t>
            </a:r>
            <a:r>
              <a:rPr lang="cs-CZ" dirty="0"/>
              <a:t>, ale (zkoušející) lékař přímo na SÚKL nebo držiteli podezřelého LP  - spontánní hlášení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37F4-50C6-4477-ADEF-A76313BE15E3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3751895186"/>
      </p:ext>
    </p:extLst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ECB4C-6B93-44DE-B721-1651624893E6}" type="datetime1">
              <a:rPr lang="cs-CZ" smtClean="0">
                <a:solidFill>
                  <a:prstClr val="white"/>
                </a:solidFill>
              </a:rPr>
              <a:t>16.3.2017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41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519363"/>
            <a:ext cx="8229600" cy="360045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dirty="0"/>
              <a:t>Důležité odkazy a dokumenty</a:t>
            </a:r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765085"/>
          </a:xfrm>
        </p:spPr>
        <p:txBody>
          <a:bodyPr/>
          <a:lstStyle/>
          <a:p>
            <a:r>
              <a:rPr lang="cs-CZ" dirty="0"/>
              <a:t>Důležité odkazy a dokumenty: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SÚKL: </a:t>
            </a:r>
            <a:r>
              <a:rPr lang="cs-CZ" dirty="0">
                <a:hlinkClick r:id="rId2"/>
              </a:rPr>
              <a:t>http://www.sukl.cz/leciva/farmakovigilance</a:t>
            </a:r>
            <a:endParaRPr lang="cs-CZ" dirty="0"/>
          </a:p>
          <a:p>
            <a:r>
              <a:rPr lang="cs-CZ" dirty="0"/>
              <a:t>SÚKL: </a:t>
            </a:r>
            <a:r>
              <a:rPr lang="cs-CZ" dirty="0">
                <a:hlinkClick r:id="rId3"/>
              </a:rPr>
              <a:t>http://www.sukl.cz/leciva/phv-4-verze-5</a:t>
            </a:r>
            <a:r>
              <a:rPr lang="cs-CZ" dirty="0"/>
              <a:t> </a:t>
            </a:r>
          </a:p>
          <a:p>
            <a:r>
              <a:rPr lang="cs-CZ" dirty="0"/>
              <a:t>EMA: GVP Module VI – Management and reporting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adverse</a:t>
            </a:r>
            <a:r>
              <a:rPr lang="cs-CZ" dirty="0"/>
              <a:t> </a:t>
            </a:r>
            <a:r>
              <a:rPr lang="cs-CZ" dirty="0" err="1"/>
              <a:t>reactions</a:t>
            </a:r>
            <a:r>
              <a:rPr lang="cs-CZ" dirty="0"/>
              <a:t> to </a:t>
            </a:r>
            <a:r>
              <a:rPr lang="cs-CZ" dirty="0" err="1"/>
              <a:t>medicinal</a:t>
            </a:r>
            <a:r>
              <a:rPr lang="cs-CZ" dirty="0"/>
              <a:t> </a:t>
            </a:r>
            <a:r>
              <a:rPr lang="cs-CZ" dirty="0" err="1"/>
              <a:t>products</a:t>
            </a:r>
            <a:r>
              <a:rPr lang="cs-CZ" dirty="0"/>
              <a:t> </a:t>
            </a:r>
            <a:r>
              <a:rPr lang="cs-CZ" dirty="0">
                <a:hlinkClick r:id="rId4"/>
              </a:rPr>
              <a:t>http://www.ema.europa.eu/docs/en_GB/document_library/Scientific_guideline/2014/09/WC500172402.pdf</a:t>
            </a:r>
            <a:endParaRPr lang="cs-CZ" dirty="0"/>
          </a:p>
          <a:p>
            <a:r>
              <a:rPr lang="cs-CZ" dirty="0"/>
              <a:t>EMA – </a:t>
            </a:r>
            <a:r>
              <a:rPr lang="cs-CZ" dirty="0" err="1"/>
              <a:t>EudraVigilance</a:t>
            </a:r>
            <a:r>
              <a:rPr lang="cs-CZ" dirty="0"/>
              <a:t> </a:t>
            </a:r>
            <a:r>
              <a:rPr lang="cs-CZ" dirty="0">
                <a:hlinkClick r:id="rId5"/>
              </a:rPr>
              <a:t>http://www.ema.europa.eu/ema/index.jsp?curl=pages/regulation/general/general_content_000679.jsp&amp;mid=WC0b01ac05800250b5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E5FF-27AC-48A3-8936-44C00F8DD8F8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548230451"/>
      </p:ext>
    </p:extLst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765085"/>
          </a:xfrm>
        </p:spPr>
        <p:txBody>
          <a:bodyPr/>
          <a:lstStyle/>
          <a:p>
            <a:r>
              <a:rPr lang="cs-CZ" dirty="0"/>
              <a:t>Důležité odkazy a dokumenty: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dirty="0"/>
              <a:t>EMA: </a:t>
            </a:r>
            <a:r>
              <a:rPr lang="cs-CZ" dirty="0" err="1"/>
              <a:t>Revised</a:t>
            </a:r>
            <a:r>
              <a:rPr lang="cs-CZ" dirty="0"/>
              <a:t> EV Access </a:t>
            </a:r>
            <a:r>
              <a:rPr lang="cs-CZ" dirty="0" err="1"/>
              <a:t>Policy</a:t>
            </a:r>
            <a:r>
              <a:rPr lang="cs-CZ" dirty="0"/>
              <a:t>: </a:t>
            </a:r>
            <a:r>
              <a:rPr lang="cs-CZ" dirty="0">
                <a:hlinkClick r:id="rId2"/>
              </a:rPr>
              <a:t>http://www.ema.europa.eu/docs/en_GB/document_library/Other/2015/12/WC500199048.pdf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EMA: </a:t>
            </a:r>
            <a:r>
              <a:rPr lang="cs-CZ" dirty="0" err="1"/>
              <a:t>Revised</a:t>
            </a:r>
            <a:r>
              <a:rPr lang="cs-CZ" dirty="0"/>
              <a:t> </a:t>
            </a:r>
            <a:r>
              <a:rPr lang="cs-CZ" dirty="0" err="1"/>
              <a:t>EudraVigilance</a:t>
            </a:r>
            <a:r>
              <a:rPr lang="cs-CZ" dirty="0"/>
              <a:t> </a:t>
            </a:r>
            <a:r>
              <a:rPr lang="cs-CZ" dirty="0" err="1"/>
              <a:t>Stakeholder</a:t>
            </a:r>
            <a:r>
              <a:rPr lang="cs-CZ" dirty="0"/>
              <a:t> </a:t>
            </a:r>
            <a:r>
              <a:rPr lang="cs-CZ" dirty="0" err="1"/>
              <a:t>Change</a:t>
            </a:r>
            <a:r>
              <a:rPr lang="cs-CZ" dirty="0"/>
              <a:t> Management </a:t>
            </a:r>
            <a:r>
              <a:rPr lang="cs-CZ" dirty="0" err="1"/>
              <a:t>Plan</a:t>
            </a:r>
            <a:r>
              <a:rPr lang="cs-CZ" dirty="0"/>
              <a:t> </a:t>
            </a:r>
            <a:r>
              <a:rPr lang="cs-CZ" dirty="0">
                <a:hlinkClick r:id="rId3"/>
              </a:rPr>
              <a:t>http://www.ema.europa.eu/docs/en_GB/document_library/Regulatory_and_procedural_guideline/2015/10/WC500196029.pdf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868A4-EC0F-42E3-8FDD-9D61988052C8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ADR reporting - hlášení nežádoucích účinků</a:t>
            </a:r>
          </a:p>
        </p:txBody>
      </p:sp>
    </p:spTree>
    <p:extLst>
      <p:ext uri="{BB962C8B-B14F-4D97-AF65-F5344CB8AC3E}">
        <p14:creationId xmlns:p14="http://schemas.microsoft.com/office/powerpoint/2010/main" val="1212670624"/>
      </p:ext>
    </p:extLst>
  </p:cSld>
  <p:clrMapOvr>
    <a:masterClrMapping/>
  </p:clrMapOvr>
  <p:transition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7731-149D-4309-AABD-7CFA9130E479}" type="datetime1">
              <a:rPr lang="cs-CZ" smtClean="0"/>
              <a:t>16.3.2017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44</a:t>
            </a:fld>
            <a:endParaRPr lang="cs-CZ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2302</TotalTime>
  <Words>2949</Words>
  <Application>Microsoft Office PowerPoint</Application>
  <PresentationFormat>Předvádění na obrazovce (4:3)</PresentationFormat>
  <Paragraphs>472</Paragraphs>
  <Slides>44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44</vt:i4>
      </vt:variant>
    </vt:vector>
  </HeadingPairs>
  <TitlesOfParts>
    <vt:vector size="53" baseType="lpstr">
      <vt:lpstr>Arial</vt:lpstr>
      <vt:lpstr>Book Antiqua</vt:lpstr>
      <vt:lpstr>Calibri</vt:lpstr>
      <vt:lpstr>Century Gothic</vt:lpstr>
      <vt:lpstr>Times New Roman</vt:lpstr>
      <vt:lpstr>Wingdings</vt:lpstr>
      <vt:lpstr>Motiv sady Office</vt:lpstr>
      <vt:lpstr>1_Motiv sady Office</vt:lpstr>
      <vt:lpstr>2_Motiv sady Office</vt:lpstr>
      <vt:lpstr>Prezentace aplikace PowerPoint</vt:lpstr>
      <vt:lpstr>způsob nahlášení nežádoucích účinků</vt:lpstr>
      <vt:lpstr>Obsah prezentace</vt:lpstr>
      <vt:lpstr>Požadavky na hlášení NÚ LP na SÚKL</vt:lpstr>
      <vt:lpstr>Požadavky na hlášení NÚ LP na SÚKL</vt:lpstr>
      <vt:lpstr>Požadavky na hlášení NÚ LP na SÚKL</vt:lpstr>
      <vt:lpstr>Požadavky pro hlášení NÚ LP zaznamenaných  na území ČR:</vt:lpstr>
      <vt:lpstr>Požadavky na hlášení NÚ LP:</vt:lpstr>
      <vt:lpstr>Prezentace aplikace PowerPoint</vt:lpstr>
      <vt:lpstr>EudraVigilance (EV) = European Union Drug Regulating Authorities Pharmacovigilance  </vt:lpstr>
      <vt:lpstr>EudraVigilance (EV)</vt:lpstr>
      <vt:lpstr>EudraVigilance (EV)</vt:lpstr>
      <vt:lpstr>Prezentace aplikace PowerPoint</vt:lpstr>
      <vt:lpstr> Jak hlásit NÚ na SÚKL </vt:lpstr>
      <vt:lpstr>Jak hlásit NÚ na SÚKL</vt:lpstr>
      <vt:lpstr>Jak hlásit NÚ na SÚKL  - registrace partnera se SÚKL</vt:lpstr>
      <vt:lpstr>Jak hlásit NÚ na SÚKL  - registrace partnera se SÚKL</vt:lpstr>
      <vt:lpstr>Jak hlásit NÚ na SÚKL  - registrace partnera se SÚKL</vt:lpstr>
      <vt:lpstr>Prezentace aplikace PowerPoint</vt:lpstr>
      <vt:lpstr>Jak hlásit NÚ na SÚKL  - registrace partnera se SÚKL</vt:lpstr>
      <vt:lpstr>Jak hlásit NÚ na SÚKL  - registrace partnera se SÚKL</vt:lpstr>
      <vt:lpstr>Jak hlásit NÚ na SÚKL  - testování</vt:lpstr>
      <vt:lpstr>Způsob hlášení NÚ na SÚKL  - produkce</vt:lpstr>
      <vt:lpstr>Způsob hlášení NÚ na SÚKL  - produkce</vt:lpstr>
      <vt:lpstr>Způsob hlášení NÚ na SÚKL  - produkce</vt:lpstr>
      <vt:lpstr>Centrální databáze NÚ SÚKL</vt:lpstr>
      <vt:lpstr>CDNÚ model – toky hlášení</vt:lpstr>
      <vt:lpstr>Výstupy z CDNÚ</vt:lpstr>
      <vt:lpstr>Prezentace aplikace PowerPoint</vt:lpstr>
      <vt:lpstr>EudraVigilance (EV) a EVDAS</vt:lpstr>
      <vt:lpstr>EV Data Analysing System (EV DAS)</vt:lpstr>
      <vt:lpstr>EMA access policy – přístup k EV datům v EVDAS </vt:lpstr>
      <vt:lpstr>EMA access policy – přístup k EV datům v EVDAS </vt:lpstr>
      <vt:lpstr>EMA access policy – přístup k EV datům v EVDAS</vt:lpstr>
      <vt:lpstr>EudraVigilance (EV) db – duplicitní hlášení</vt:lpstr>
      <vt:lpstr>EudraVigilance (EV) db – nulifikace hlášení</vt:lpstr>
      <vt:lpstr>Hlášení nežádoucích účinků:</vt:lpstr>
      <vt:lpstr>Hlášení NÚ ze studií - pravidla</vt:lpstr>
      <vt:lpstr>Hlášení NÚ ze studií - pravidla</vt:lpstr>
      <vt:lpstr>Hlášení NÚ ze studií - pravidla</vt:lpstr>
      <vt:lpstr>Prezentace aplikace PowerPoint</vt:lpstr>
      <vt:lpstr>Důležité odkazy a dokumenty: </vt:lpstr>
      <vt:lpstr>Důležité odkazy a dokumenty: 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Vavrušková Kristina</cp:lastModifiedBy>
  <cp:revision>251</cp:revision>
  <cp:lastPrinted>2017-01-10T13:07:26Z</cp:lastPrinted>
  <dcterms:created xsi:type="dcterms:W3CDTF">2012-11-07T12:54:42Z</dcterms:created>
  <dcterms:modified xsi:type="dcterms:W3CDTF">2017-03-16T17:36:20Z</dcterms:modified>
</cp:coreProperties>
</file>