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3" r:id="rId3"/>
  </p:sldMasterIdLst>
  <p:notesMasterIdLst>
    <p:notesMasterId r:id="rId51"/>
  </p:notesMasterIdLst>
  <p:handoutMasterIdLst>
    <p:handoutMasterId r:id="rId52"/>
  </p:handoutMasterIdLst>
  <p:sldIdLst>
    <p:sldId id="256" r:id="rId4"/>
    <p:sldId id="257" r:id="rId5"/>
    <p:sldId id="260" r:id="rId6"/>
    <p:sldId id="258" r:id="rId7"/>
    <p:sldId id="263" r:id="rId8"/>
    <p:sldId id="261" r:id="rId9"/>
    <p:sldId id="262" r:id="rId10"/>
    <p:sldId id="265" r:id="rId11"/>
    <p:sldId id="266" r:id="rId12"/>
    <p:sldId id="267" r:id="rId13"/>
    <p:sldId id="268" r:id="rId14"/>
    <p:sldId id="269" r:id="rId15"/>
    <p:sldId id="264" r:id="rId16"/>
    <p:sldId id="321" r:id="rId17"/>
    <p:sldId id="322" r:id="rId18"/>
    <p:sldId id="336" r:id="rId19"/>
    <p:sldId id="270" r:id="rId20"/>
    <p:sldId id="343" r:id="rId21"/>
    <p:sldId id="344" r:id="rId22"/>
    <p:sldId id="271" r:id="rId23"/>
    <p:sldId id="272" r:id="rId24"/>
    <p:sldId id="273" r:id="rId25"/>
    <p:sldId id="323" r:id="rId26"/>
    <p:sldId id="363" r:id="rId27"/>
    <p:sldId id="356" r:id="rId28"/>
    <p:sldId id="357" r:id="rId29"/>
    <p:sldId id="358" r:id="rId30"/>
    <p:sldId id="359" r:id="rId31"/>
    <p:sldId id="360" r:id="rId32"/>
    <p:sldId id="361" r:id="rId33"/>
    <p:sldId id="362" r:id="rId34"/>
    <p:sldId id="366" r:id="rId35"/>
    <p:sldId id="368" r:id="rId36"/>
    <p:sldId id="369" r:id="rId37"/>
    <p:sldId id="370" r:id="rId38"/>
    <p:sldId id="371" r:id="rId39"/>
    <p:sldId id="372" r:id="rId40"/>
    <p:sldId id="373" r:id="rId41"/>
    <p:sldId id="374" r:id="rId42"/>
    <p:sldId id="375" r:id="rId43"/>
    <p:sldId id="376" r:id="rId44"/>
    <p:sldId id="377" r:id="rId45"/>
    <p:sldId id="378" r:id="rId46"/>
    <p:sldId id="379" r:id="rId47"/>
    <p:sldId id="380" r:id="rId48"/>
    <p:sldId id="381" r:id="rId49"/>
    <p:sldId id="259" r:id="rId50"/>
  </p:sldIdLst>
  <p:sldSz cx="9144000" cy="6858000" type="screen4x3"/>
  <p:notesSz cx="6669088" cy="9928225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A46"/>
    <a:srgbClr val="00FFFF"/>
    <a:srgbClr val="CCFFFF"/>
    <a:srgbClr val="FFFF99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799" autoAdjust="0"/>
  </p:normalViewPr>
  <p:slideViewPr>
    <p:cSldViewPr>
      <p:cViewPr varScale="1">
        <p:scale>
          <a:sx n="110" d="100"/>
          <a:sy n="110" d="100"/>
        </p:scale>
        <p:origin x="1038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45005" cy="45005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handoutMaster" Target="handoutMasters/handout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tableStyles" Target="tableStyles.xml"/><Relationship Id="rId8" Type="http://schemas.openxmlformats.org/officeDocument/2006/relationships/slide" Target="slides/slide5.xml"/><Relationship Id="rId51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/>
              <a:t>Název prezentace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777607" y="0"/>
            <a:ext cx="2889938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6E21C7-F431-4C60-87A7-531F79CDA2CD}" type="datetime1">
              <a:rPr lang="cs-CZ" smtClean="0"/>
              <a:t>16.3.2017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9430091"/>
            <a:ext cx="2889938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/>
              <a:t>© 2012  STÁTNÍ ÚSTAV PRO KONTROLU LÉČIV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777607" y="9430091"/>
            <a:ext cx="2889938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8EF29E-2275-4AD4-85BB-1A64B48EAF9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1106048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/>
              <a:t>Název prezentace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8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F87BF89-A877-484A-8913-7BFFBED89841}" type="datetime1">
              <a:rPr lang="cs-CZ" smtClean="0"/>
              <a:t>16.3.2017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66909" y="4715907"/>
            <a:ext cx="5335270" cy="44677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889938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777607" y="9430091"/>
            <a:ext cx="2889938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DD6C48-1BDB-489B-90ED-5BA449E5A48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63795624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err="1"/>
              <a:t>Identifiable</a:t>
            </a:r>
            <a:r>
              <a:rPr lang="cs-CZ" dirty="0"/>
              <a:t> </a:t>
            </a:r>
            <a:r>
              <a:rPr lang="cs-CZ" dirty="0" err="1"/>
              <a:t>organization</a:t>
            </a:r>
            <a:r>
              <a:rPr lang="cs-CZ" dirty="0"/>
              <a:t> – VI.B.2 </a:t>
            </a:r>
            <a:r>
              <a:rPr lang="cs-CZ" dirty="0" err="1"/>
              <a:t>Validation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report – probrat se Zuzkou</a:t>
            </a:r>
            <a:endParaRPr lang="en-GB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C60F2B7D-F88B-4966-BE56-65CF30B9BC6B}" type="datetime1">
              <a:rPr lang="cs-CZ" smtClean="0"/>
              <a:t>16.3.2017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123606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A06B705F-4C72-4B1C-A584-630D65B82955}" type="datetime1">
              <a:rPr lang="cs-CZ" smtClean="0"/>
              <a:t>16.3.2017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8746856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err="1"/>
              <a:t>Identifiable</a:t>
            </a:r>
            <a:r>
              <a:rPr lang="cs-CZ" dirty="0"/>
              <a:t> </a:t>
            </a:r>
            <a:r>
              <a:rPr lang="cs-CZ" dirty="0" err="1"/>
              <a:t>organization</a:t>
            </a:r>
            <a:r>
              <a:rPr lang="cs-CZ" dirty="0"/>
              <a:t> – VI.B.2 </a:t>
            </a:r>
            <a:r>
              <a:rPr lang="cs-CZ" dirty="0" err="1"/>
              <a:t>Validation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report – probrat se Zuzkou</a:t>
            </a:r>
            <a:endParaRPr lang="en-GB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718E607A-F45D-41A8-B0EE-3BA7B600D3E2}" type="datetime1">
              <a:rPr lang="cs-CZ" smtClean="0"/>
              <a:t>16.3.2017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25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611304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err="1"/>
              <a:t>Identifiable</a:t>
            </a:r>
            <a:r>
              <a:rPr lang="cs-CZ" dirty="0"/>
              <a:t> </a:t>
            </a:r>
            <a:r>
              <a:rPr lang="cs-CZ" dirty="0" err="1"/>
              <a:t>organization</a:t>
            </a:r>
            <a:r>
              <a:rPr lang="cs-CZ" dirty="0"/>
              <a:t> – VI.B.2 </a:t>
            </a:r>
            <a:r>
              <a:rPr lang="cs-CZ" dirty="0" err="1"/>
              <a:t>Validation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report – probrat se Zuzkou</a:t>
            </a:r>
            <a:endParaRPr lang="en-GB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24BE1D81-3C9F-4D01-9899-49CD5B0D07A8}" type="datetime1">
              <a:rPr lang="cs-CZ" smtClean="0"/>
              <a:t>16.3.2017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26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5049106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err="1"/>
              <a:t>Identifiable</a:t>
            </a:r>
            <a:r>
              <a:rPr lang="cs-CZ" dirty="0"/>
              <a:t> </a:t>
            </a:r>
            <a:r>
              <a:rPr lang="cs-CZ" dirty="0" err="1"/>
              <a:t>organization</a:t>
            </a:r>
            <a:r>
              <a:rPr lang="cs-CZ" dirty="0"/>
              <a:t> – VI.B.2 </a:t>
            </a:r>
            <a:r>
              <a:rPr lang="cs-CZ" dirty="0" err="1"/>
              <a:t>Validation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report – probrat se Zuzkou</a:t>
            </a:r>
            <a:endParaRPr lang="en-GB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B0B2D9CB-D151-4060-92D6-97A4D6463F8D}" type="datetime1">
              <a:rPr lang="cs-CZ" smtClean="0"/>
              <a:t>16.3.2017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27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247529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err="1"/>
              <a:t>Identifiable</a:t>
            </a:r>
            <a:r>
              <a:rPr lang="cs-CZ" dirty="0"/>
              <a:t> </a:t>
            </a:r>
            <a:r>
              <a:rPr lang="cs-CZ" dirty="0" err="1"/>
              <a:t>organization</a:t>
            </a:r>
            <a:r>
              <a:rPr lang="cs-CZ" dirty="0"/>
              <a:t> – VI.B.2 </a:t>
            </a:r>
            <a:r>
              <a:rPr lang="cs-CZ" dirty="0" err="1"/>
              <a:t>Validation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report – probrat se Zuzkou</a:t>
            </a:r>
            <a:endParaRPr lang="en-GB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BA44A257-06B9-487D-84C5-61963DEAFF11}" type="datetime1">
              <a:rPr lang="cs-CZ" smtClean="0"/>
              <a:t>16.3.2017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28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8553165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err="1"/>
              <a:t>Identifiable</a:t>
            </a:r>
            <a:r>
              <a:rPr lang="cs-CZ" dirty="0"/>
              <a:t> </a:t>
            </a:r>
            <a:r>
              <a:rPr lang="cs-CZ" dirty="0" err="1"/>
              <a:t>organization</a:t>
            </a:r>
            <a:r>
              <a:rPr lang="cs-CZ" dirty="0"/>
              <a:t> – VI.B.2 </a:t>
            </a:r>
            <a:r>
              <a:rPr lang="cs-CZ" dirty="0" err="1"/>
              <a:t>Validation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report – probrat se Zuzkou</a:t>
            </a:r>
            <a:endParaRPr lang="en-GB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0C61AF01-EDCB-4B1E-9F4A-DA7E29B0CEC2}" type="datetime1">
              <a:rPr lang="cs-CZ" smtClean="0"/>
              <a:t>16.3.2017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29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8319839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err="1"/>
              <a:t>Identifiable</a:t>
            </a:r>
            <a:r>
              <a:rPr lang="cs-CZ" dirty="0"/>
              <a:t> </a:t>
            </a:r>
            <a:r>
              <a:rPr lang="cs-CZ" dirty="0" err="1"/>
              <a:t>organization</a:t>
            </a:r>
            <a:r>
              <a:rPr lang="cs-CZ" dirty="0"/>
              <a:t> – VI.B.2 </a:t>
            </a:r>
            <a:r>
              <a:rPr lang="cs-CZ" dirty="0" err="1"/>
              <a:t>Validation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report – probrat se Zuzkou</a:t>
            </a:r>
            <a:endParaRPr lang="en-GB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D2C5BFAA-C0E7-44F7-8059-19AC0C5FE6E4}" type="datetime1">
              <a:rPr lang="cs-CZ" smtClean="0"/>
              <a:t>16.3.2017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30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727340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9C52E6E3-9E2B-4AEA-BADD-D954730678AC}" type="datetime1">
              <a:rPr lang="cs-CZ" smtClean="0"/>
              <a:t>16.3.2017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32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662506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0307EFA8-5D4C-45B7-A587-843AE49FF472}" type="datetime1">
              <a:rPr lang="cs-CZ" smtClean="0"/>
              <a:t>16.3.2017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33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4551172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61255A01-B14A-44E8-943B-AD0DB54CEACE}" type="datetime1">
              <a:rPr lang="cs-CZ" smtClean="0"/>
              <a:t>16.3.2017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34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686495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A96F5182-CB49-4E1C-90B7-A1018E63B317}" type="datetime1">
              <a:rPr lang="cs-CZ" smtClean="0"/>
              <a:t>16.3.2017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35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8769045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6A6849C3-1014-4F6A-85FF-B616640CBF5D}" type="datetime1">
              <a:rPr lang="cs-CZ" smtClean="0"/>
              <a:t>16.3.2017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38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0716307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ECC7C6A6-1A94-4303-B4DE-3CA5F54B87B0}" type="datetime1">
              <a:rPr lang="cs-CZ" smtClean="0"/>
              <a:t>16.3.2017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39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268177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A112E6FE-2DE6-424C-9B7E-474607E348EF}" type="datetime1">
              <a:rPr lang="cs-CZ" smtClean="0"/>
              <a:t>16.3.2017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40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993645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9C8E9993-EAC6-4180-804C-9631A01CA0D8}" type="datetime1">
              <a:rPr lang="cs-CZ" smtClean="0"/>
              <a:t>16.3.2017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41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1737832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7832044F-BAD6-484C-A3E2-CD3316C4EF3E}" type="datetime1">
              <a:rPr lang="cs-CZ" smtClean="0"/>
              <a:t>16.3.2017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43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1315991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244BF75D-9C03-40A8-BF62-0D2D92C88B47}" type="datetime1">
              <a:rPr lang="cs-CZ" smtClean="0"/>
              <a:t>16.3.2017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44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7883650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67A48A8D-341E-4385-8A63-DD8E658B7DF0}" type="datetime1">
              <a:rPr lang="cs-CZ" smtClean="0"/>
              <a:t>16.3.2017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45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5969737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89F71CD2-8667-491F-B498-053AEF393328}" type="datetime1">
              <a:rPr lang="cs-CZ" smtClean="0"/>
              <a:t>16.3.2017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46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433731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/>
              <a:t>Klepnutím lze upravit styl předlohy podnadpisů.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6E72-4F2C-48AE-B4A9-0C70193C6FB8}" type="datetime1">
              <a:rPr lang="cs-CZ" smtClean="0"/>
              <a:pPr/>
              <a:t>16.3.2017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FontTx/>
              <a:buBlip>
                <a:blip r:embed="rId2"/>
              </a:buBlip>
              <a:defRPr/>
            </a:lvl1pPr>
          </a:lstStyle>
          <a:p>
            <a:pPr lvl="0"/>
            <a:r>
              <a:rPr lang="cs-CZ" dirty="0"/>
              <a:t>Klepnutím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16.3.2017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 anchor="t"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Hlášení nežádoucích účinků </a:t>
            </a:r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DFFD-4C67-44FD-AFE8-6CF57975F52F}" type="datetime1">
              <a:rPr lang="cs-CZ" smtClean="0"/>
              <a:pPr/>
              <a:t>16.3.2017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FD6-796C-45D6-BA2A-457353B48F4D}" type="datetime1">
              <a:rPr lang="cs-CZ" smtClean="0"/>
              <a:pPr/>
              <a:t>16.3.2017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54800"/>
            <a:ext cx="4040188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/>
              <a:t>Klepnutím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54800"/>
            <a:ext cx="4041775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591-CD93-4EDB-A5A0-209775723B24}" type="datetime1">
              <a:rPr lang="cs-CZ" smtClean="0"/>
              <a:pPr/>
              <a:t>16.3.2017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0C1DF-DD4D-4AC8-8A41-F7756179ED69}" type="datetime1">
              <a:rPr lang="cs-CZ" smtClean="0"/>
              <a:pPr/>
              <a:t>16.3.2017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16.3.2017</a:t>
            </a:fld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/>
              <a:t>© 2012  STÁTNÍ ÚSTAV PRO KONTROLU LÉČIV</a:t>
            </a:r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  <p:hf hd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4A2A2-A43B-45B4-94EB-C1CE2457CA9B}" type="datetime1">
              <a:rPr lang="cs-CZ" smtClean="0"/>
              <a:pPr/>
              <a:t>16.3.2017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3595-F971-4B97-AB34-3173BCBA7DD5}" type="datetime1">
              <a:rPr lang="cs-CZ" smtClean="0"/>
              <a:pPr/>
              <a:t>16.3.2017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FD268-035A-4716-B9A8-685C11317FE3}" type="datetime1">
              <a:rPr lang="cs-CZ" smtClean="0"/>
              <a:pPr/>
              <a:t>16.3.2017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0A95D-4476-4CB5-8D11-050989B1E8B0}" type="datetime1">
              <a:rPr lang="cs-CZ" smtClean="0"/>
              <a:pPr/>
              <a:t>16.3.2017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/>
              <a:t>Klepnutím lze upravit styl předlohy podnadpisů.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6E72-4F2C-48AE-B4A9-0C70193C6FB8}" type="datetime1">
              <a:rPr lang="cs-CZ" smtClean="0"/>
              <a:pPr/>
              <a:t>16.3.2017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  <p:hf hdr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16.3.2017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DFFD-4C67-44FD-AFE8-6CF57975F52F}" type="datetime1">
              <a:rPr lang="cs-CZ" smtClean="0"/>
              <a:pPr/>
              <a:t>16.3.2017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FD6-796C-45D6-BA2A-457353B48F4D}" type="datetime1">
              <a:rPr lang="cs-CZ" smtClean="0"/>
              <a:pPr/>
              <a:t>16.3.2017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43934"/>
            <a:ext cx="4040188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/>
              <a:t>Klepnutím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43934"/>
            <a:ext cx="4041775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591-CD93-4EDB-A5A0-209775723B24}" type="datetime1">
              <a:rPr lang="cs-CZ" smtClean="0"/>
              <a:pPr/>
              <a:t>16.3.2017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0C1DF-DD4D-4AC8-8A41-F7756179ED69}" type="datetime1">
              <a:rPr lang="cs-CZ" smtClean="0"/>
              <a:pPr/>
              <a:t>16.3.2017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16.3.2017</a:t>
            </a:fld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/>
              <a:t>© 2012  STÁTNÍ ÚSTAV PRO KONTROLU LÉČIV</a:t>
            </a:r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  <p:hf hdr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4A2A2-A43B-45B4-94EB-C1CE2457CA9B}" type="datetime1">
              <a:rPr lang="cs-CZ" smtClean="0"/>
              <a:pPr/>
              <a:t>16.3.2017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3595-F971-4B97-AB34-3173BCBA7DD5}" type="datetime1">
              <a:rPr lang="cs-CZ" smtClean="0"/>
              <a:pPr/>
              <a:t>16.3.2017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FD268-035A-4716-B9A8-685C11317FE3}" type="datetime1">
              <a:rPr lang="cs-CZ" smtClean="0"/>
              <a:pPr/>
              <a:t>16.3.2017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0A95D-4476-4CB5-8D11-050989B1E8B0}" type="datetime1">
              <a:rPr lang="cs-CZ" smtClean="0"/>
              <a:pPr/>
              <a:t>16.3.2017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/>
              <a:t>Klepnutím lze upravit styl předlohy podnadpisů.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6E72-4F2C-48AE-B4A9-0C70193C6FB8}" type="datetime1">
              <a:rPr lang="cs-CZ" smtClean="0">
                <a:solidFill>
                  <a:prstClr val="white"/>
                </a:solidFill>
              </a:rPr>
              <a:pPr/>
              <a:t>16.3.2017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>
                <a:solidFill>
                  <a:prstClr val="white"/>
                </a:solidFill>
              </a:rPr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  <p:extLst>
      <p:ext uri="{BB962C8B-B14F-4D97-AF65-F5344CB8AC3E}">
        <p14:creationId xmlns:p14="http://schemas.microsoft.com/office/powerpoint/2010/main" val="2905032334"/>
      </p:ext>
    </p:extLst>
  </p:cSld>
  <p:clrMapOvr>
    <a:masterClrMapping/>
  </p:clrMapOvr>
  <p:transition>
    <p:fade/>
  </p:transition>
  <p:hf hdr="0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>
                <a:solidFill>
                  <a:prstClr val="white"/>
                </a:solidFill>
              </a:rPr>
              <a:pPr/>
              <a:t>16.3.2017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>
                <a:solidFill>
                  <a:prstClr val="white"/>
                </a:solidFill>
              </a:rPr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  <p:extLst>
      <p:ext uri="{BB962C8B-B14F-4D97-AF65-F5344CB8AC3E}">
        <p14:creationId xmlns:p14="http://schemas.microsoft.com/office/powerpoint/2010/main" val="3490457268"/>
      </p:ext>
    </p:extLst>
  </p:cSld>
  <p:clrMapOvr>
    <a:masterClrMapping/>
  </p:clrMapOvr>
  <p:transition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DFFD-4C67-44FD-AFE8-6CF57975F52F}" type="datetime1">
              <a:rPr lang="cs-CZ" smtClean="0">
                <a:solidFill>
                  <a:prstClr val="white"/>
                </a:solidFill>
              </a:rPr>
              <a:pPr/>
              <a:t>16.3.2017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>
                <a:solidFill>
                  <a:prstClr val="white"/>
                </a:solidFill>
              </a:rPr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  <p:extLst>
      <p:ext uri="{BB962C8B-B14F-4D97-AF65-F5344CB8AC3E}">
        <p14:creationId xmlns:p14="http://schemas.microsoft.com/office/powerpoint/2010/main" val="2376182535"/>
      </p:ext>
    </p:extLst>
  </p:cSld>
  <p:clrMapOvr>
    <a:masterClrMapping/>
  </p:clrMapOvr>
  <p:transition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FD6-796C-45D6-BA2A-457353B48F4D}" type="datetime1">
              <a:rPr lang="cs-CZ" smtClean="0">
                <a:solidFill>
                  <a:prstClr val="white"/>
                </a:solidFill>
              </a:rPr>
              <a:pPr/>
              <a:t>16.3.2017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>
                <a:solidFill>
                  <a:prstClr val="white"/>
                </a:solidFill>
              </a:rPr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  <p:extLst>
      <p:ext uri="{BB962C8B-B14F-4D97-AF65-F5344CB8AC3E}">
        <p14:creationId xmlns:p14="http://schemas.microsoft.com/office/powerpoint/2010/main" val="2940106275"/>
      </p:ext>
    </p:extLst>
  </p:cSld>
  <p:clrMapOvr>
    <a:masterClrMapping/>
  </p:clrMapOvr>
  <p:transition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43934"/>
            <a:ext cx="4040188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/>
              <a:t>Klepnutím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43934"/>
            <a:ext cx="4041775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591-CD93-4EDB-A5A0-209775723B24}" type="datetime1">
              <a:rPr lang="cs-CZ" smtClean="0">
                <a:solidFill>
                  <a:prstClr val="white"/>
                </a:solidFill>
              </a:rPr>
              <a:pPr/>
              <a:t>16.3.2017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>
                <a:solidFill>
                  <a:prstClr val="white"/>
                </a:solidFill>
              </a:rPr>
              <a:t>© 2012  STÁTNÍ ÚSTAV PRO KONTROLU LÉČIV</a:t>
            </a: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  <p:extLst>
      <p:ext uri="{BB962C8B-B14F-4D97-AF65-F5344CB8AC3E}">
        <p14:creationId xmlns:p14="http://schemas.microsoft.com/office/powerpoint/2010/main" val="2653901388"/>
      </p:ext>
    </p:extLst>
  </p:cSld>
  <p:clrMapOvr>
    <a:masterClrMapping/>
  </p:clrMapOvr>
  <p:transition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0C1DF-DD4D-4AC8-8A41-F7756179ED69}" type="datetime1">
              <a:rPr lang="cs-CZ" smtClean="0">
                <a:solidFill>
                  <a:prstClr val="white"/>
                </a:solidFill>
              </a:rPr>
              <a:pPr/>
              <a:t>16.3.2017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>
                <a:solidFill>
                  <a:prstClr val="white"/>
                </a:solidFill>
              </a:rPr>
              <a:t>© 2012  STÁTNÍ ÚSTAV PRO KONTROLU LÉČIV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  <p:extLst>
      <p:ext uri="{BB962C8B-B14F-4D97-AF65-F5344CB8AC3E}">
        <p14:creationId xmlns:p14="http://schemas.microsoft.com/office/powerpoint/2010/main" val="3518011695"/>
      </p:ext>
    </p:extLst>
  </p:cSld>
  <p:clrMapOvr>
    <a:masterClrMapping/>
  </p:clrMapOvr>
  <p:transition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>
                <a:solidFill>
                  <a:prstClr val="white"/>
                </a:solidFill>
              </a:rPr>
              <a:pPr/>
              <a:t>16.3.2017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>
                <a:solidFill>
                  <a:srgbClr val="2D3291"/>
                </a:solidFill>
              </a:rPr>
              <a:t>© 2012  STÁTNÍ ÚSTAV PRO KONTROLU LÉČIV</a:t>
            </a:r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  <p:extLst>
      <p:ext uri="{BB962C8B-B14F-4D97-AF65-F5344CB8AC3E}">
        <p14:creationId xmlns:p14="http://schemas.microsoft.com/office/powerpoint/2010/main" val="2278688755"/>
      </p:ext>
    </p:extLst>
  </p:cSld>
  <p:clrMapOvr>
    <a:masterClrMapping/>
  </p:clrMapOvr>
  <p:transition>
    <p:fade/>
  </p:transition>
  <p:hf hdr="0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4A2A2-A43B-45B4-94EB-C1CE2457CA9B}" type="datetime1">
              <a:rPr lang="cs-CZ" smtClean="0">
                <a:solidFill>
                  <a:prstClr val="white"/>
                </a:solidFill>
              </a:rPr>
              <a:pPr/>
              <a:t>16.3.2017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>
                <a:solidFill>
                  <a:prstClr val="white"/>
                </a:solidFill>
              </a:rPr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  <p:extLst>
      <p:ext uri="{BB962C8B-B14F-4D97-AF65-F5344CB8AC3E}">
        <p14:creationId xmlns:p14="http://schemas.microsoft.com/office/powerpoint/2010/main" val="3755088695"/>
      </p:ext>
    </p:extLst>
  </p:cSld>
  <p:clrMapOvr>
    <a:masterClrMapping/>
  </p:clrMapOvr>
  <p:transition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3595-F971-4B97-AB34-3173BCBA7DD5}" type="datetime1">
              <a:rPr lang="cs-CZ" smtClean="0">
                <a:solidFill>
                  <a:prstClr val="white"/>
                </a:solidFill>
              </a:rPr>
              <a:pPr/>
              <a:t>16.3.2017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>
                <a:solidFill>
                  <a:prstClr val="white"/>
                </a:solidFill>
              </a:rPr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  <p:extLst>
      <p:ext uri="{BB962C8B-B14F-4D97-AF65-F5344CB8AC3E}">
        <p14:creationId xmlns:p14="http://schemas.microsoft.com/office/powerpoint/2010/main" val="3383502575"/>
      </p:ext>
    </p:extLst>
  </p:cSld>
  <p:clrMapOvr>
    <a:masterClrMapping/>
  </p:clrMapOvr>
  <p:transition>
    <p:fad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FD268-035A-4716-B9A8-685C11317FE3}" type="datetime1">
              <a:rPr lang="cs-CZ" smtClean="0">
                <a:solidFill>
                  <a:prstClr val="white"/>
                </a:solidFill>
              </a:rPr>
              <a:pPr/>
              <a:t>16.3.2017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>
                <a:solidFill>
                  <a:prstClr val="white"/>
                </a:solidFill>
              </a:rPr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  <p:extLst>
      <p:ext uri="{BB962C8B-B14F-4D97-AF65-F5344CB8AC3E}">
        <p14:creationId xmlns:p14="http://schemas.microsoft.com/office/powerpoint/2010/main" val="266893727"/>
      </p:ext>
    </p:extLst>
  </p:cSld>
  <p:clrMapOvr>
    <a:masterClrMapping/>
  </p:clrMapOvr>
  <p:transition>
    <p:fad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0A95D-4476-4CB5-8D11-050989B1E8B0}" type="datetime1">
              <a:rPr lang="cs-CZ" smtClean="0">
                <a:solidFill>
                  <a:prstClr val="white"/>
                </a:solidFill>
              </a:rPr>
              <a:pPr/>
              <a:t>16.3.2017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>
                <a:solidFill>
                  <a:prstClr val="white"/>
                </a:solidFill>
              </a:rPr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  <p:extLst>
      <p:ext uri="{BB962C8B-B14F-4D97-AF65-F5344CB8AC3E}">
        <p14:creationId xmlns:p14="http://schemas.microsoft.com/office/powerpoint/2010/main" val="642657626"/>
      </p:ext>
    </p:extLst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w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wmf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6.wmf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5.wmf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5" Type="http://schemas.openxmlformats.org/officeDocument/2006/relationships/image" Target="../media/image6.wmf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5.w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/>
              <a:t> Klepnutím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6C86800F-7305-4608-881B-BCDECED6B3A4}" type="datetime1">
              <a:rPr lang="cs-CZ" smtClean="0"/>
              <a:pPr/>
              <a:t>16.3.2017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400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tx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3" cstate="print"/>
          <a:stretch>
            <a:fillRect/>
          </a:stretch>
        </p:blipFill>
        <p:spPr>
          <a:xfrm>
            <a:off x="457200" y="457200"/>
            <a:ext cx="1440000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4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/>
              <a:t> Klepnutím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/>
                </a:solidFill>
              </a:defRPr>
            </a:lvl1pPr>
          </a:lstStyle>
          <a:p>
            <a:fld id="{6C86800F-7305-4608-881B-BCDECED6B3A4}" type="datetime1">
              <a:rPr lang="cs-CZ" smtClean="0"/>
              <a:pPr/>
              <a:t>16.3.2017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r>
              <a:rPr lang="cs-CZ" dirty="0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127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bg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4" cstate="print"/>
          <a:stretch>
            <a:fillRect/>
          </a:stretch>
        </p:blipFill>
        <p:spPr>
          <a:xfrm>
            <a:off x="457201" y="457200"/>
            <a:ext cx="1439998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5"/>
        </a:buBlip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/>
              <a:t> Klepnutím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/>
                </a:solidFill>
              </a:defRPr>
            </a:lvl1pPr>
          </a:lstStyle>
          <a:p>
            <a:fld id="{6C86800F-7305-4608-881B-BCDECED6B3A4}" type="datetime1">
              <a:rPr lang="cs-CZ" smtClean="0">
                <a:solidFill>
                  <a:prstClr val="white"/>
                </a:solidFill>
              </a:rPr>
              <a:pPr/>
              <a:t>16.3.2017</a:t>
            </a:fld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r>
              <a:rPr lang="cs-CZ" dirty="0">
                <a:solidFill>
                  <a:prstClr val="white"/>
                </a:solidFill>
              </a:rPr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127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bg1"/>
                </a:solidFill>
              </a:defRPr>
            </a:lvl1pPr>
          </a:lstStyle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 dirty="0">
              <a:solidFill>
                <a:prstClr val="white"/>
              </a:solidFill>
            </a:endParaRPr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4" cstate="print"/>
          <a:stretch>
            <a:fillRect/>
          </a:stretch>
        </p:blipFill>
        <p:spPr>
          <a:xfrm>
            <a:off x="457201" y="457200"/>
            <a:ext cx="1439998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3479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5"/>
        </a:buBlip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ukl.cz/sukl/informacni-zpravodaj-nezadouci-ucinky-leciv-5-2015" TargetMode="External"/><Relationship Id="rId2" Type="http://schemas.openxmlformats.org/officeDocument/2006/relationships/hyperlink" Target="http://www.ema.europa.eu/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mailto:farmakovigilance@sukl.cz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ema.europa.eu/" TargetMode="Externa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ma.europa.eu/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ma.europa.eu/docs/en_GB/document_library/Other/2015/05/WC500186798.pdf" TargetMode="Externa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SÚKL - logo whit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73676" y="2942843"/>
            <a:ext cx="3596647" cy="972314"/>
          </a:xfrm>
          <a:prstGeom prst="rect">
            <a:avLst/>
          </a:prstGeom>
        </p:spPr>
      </p:pic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A0C3F-A53A-44F8-8098-FD5DB09CC525}" type="datetime1">
              <a:rPr lang="cs-CZ" smtClean="0">
                <a:solidFill>
                  <a:schemeClr val="bg1"/>
                </a:solidFill>
              </a:rPr>
              <a:pPr/>
              <a:t>16.3.2017</a:t>
            </a:fld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cs-CZ" dirty="0">
                <a:solidFill>
                  <a:schemeClr val="bg1"/>
                </a:solidFill>
              </a:rPr>
              <a:t>© 2012  STÁTNÍ ÚSTAV PRO KONTROLU LÉČIV</a:t>
            </a:r>
          </a:p>
        </p:txBody>
      </p:sp>
    </p:spTree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151620" y="2130425"/>
            <a:ext cx="6885765" cy="1440000"/>
          </a:xfrm>
        </p:spPr>
        <p:txBody>
          <a:bodyPr/>
          <a:lstStyle/>
          <a:p>
            <a:r>
              <a:rPr lang="cs-CZ" cap="all" dirty="0">
                <a:solidFill>
                  <a:schemeClr val="bg1"/>
                </a:solidFill>
              </a:rPr>
              <a:t>Hlášení nežádoucích účinků: definice, rozdělení</a:t>
            </a:r>
          </a:p>
        </p:txBody>
      </p:sp>
      <p:sp>
        <p:nvSpPr>
          <p:cNvPr id="15" name="Podnadpis 14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2200" dirty="0">
                <a:solidFill>
                  <a:schemeClr val="bg1"/>
                </a:solidFill>
              </a:rPr>
              <a:t>Ing. Kristína Vavrušková</a:t>
            </a:r>
          </a:p>
          <a:p>
            <a:r>
              <a:rPr lang="cs-CZ" sz="2200" dirty="0">
                <a:solidFill>
                  <a:schemeClr val="bg1"/>
                </a:solidFill>
              </a:rPr>
              <a:t>Oddělení </a:t>
            </a:r>
            <a:r>
              <a:rPr lang="cs-CZ" sz="2200" dirty="0" err="1">
                <a:solidFill>
                  <a:schemeClr val="bg1"/>
                </a:solidFill>
              </a:rPr>
              <a:t>farmakovigilance</a:t>
            </a:r>
            <a:endParaRPr lang="cs-CZ" sz="2200" dirty="0">
              <a:solidFill>
                <a:schemeClr val="bg1"/>
              </a:solidFill>
            </a:endParaRPr>
          </a:p>
          <a:p>
            <a:r>
              <a:rPr lang="cs-CZ" sz="2200" dirty="0">
                <a:solidFill>
                  <a:schemeClr val="bg1"/>
                </a:solidFill>
              </a:rPr>
              <a:t>SÚKL</a:t>
            </a:r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16.3.2017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Hlášení nežádoucích účinku</a:t>
            </a:r>
          </a:p>
        </p:txBody>
      </p:sp>
    </p:spTree>
  </p:cSld>
  <p:clrMapOvr>
    <a:masterClrMapping/>
  </p:clrMapOvr>
  <p:transition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Obsah prezentace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888940"/>
            <a:ext cx="8229600" cy="3231060"/>
          </a:xfrm>
        </p:spPr>
        <p:txBody>
          <a:bodyPr>
            <a:normAutofit/>
          </a:bodyPr>
          <a:lstStyle/>
          <a:p>
            <a:pPr marL="514350" indent="-514350">
              <a:buAutoNum type="arabicPeriod"/>
            </a:pPr>
            <a:r>
              <a:rPr lang="cs-CZ" dirty="0"/>
              <a:t>Definice hlášení NÚ, kritéria pro validní hlášení </a:t>
            </a:r>
          </a:p>
          <a:p>
            <a:pPr marL="514350" indent="-514350">
              <a:buFontTx/>
              <a:buAutoNum type="arabicPeriod"/>
            </a:pPr>
            <a:r>
              <a:rPr lang="cs-CZ" dirty="0"/>
              <a:t>Rozdělení hlášení</a:t>
            </a:r>
          </a:p>
          <a:p>
            <a:pPr marL="514350" indent="-514350">
              <a:buFontTx/>
              <a:buAutoNum type="arabicPeriod"/>
            </a:pPr>
            <a:r>
              <a:rPr lang="cs-CZ" dirty="0"/>
              <a:t>Hlášení z monitoringu literatury</a:t>
            </a:r>
          </a:p>
          <a:p>
            <a:pPr marL="0" indent="0">
              <a:buNone/>
            </a:pPr>
            <a:r>
              <a:rPr lang="cs-CZ" dirty="0"/>
              <a:t>4.   Hlášení z </a:t>
            </a:r>
            <a:r>
              <a:rPr lang="cs-CZ" dirty="0" err="1"/>
              <a:t>Medical</a:t>
            </a:r>
            <a:r>
              <a:rPr lang="cs-CZ" dirty="0"/>
              <a:t> </a:t>
            </a:r>
            <a:r>
              <a:rPr lang="cs-CZ" dirty="0" err="1"/>
              <a:t>Literature</a:t>
            </a:r>
            <a:r>
              <a:rPr lang="cs-CZ" dirty="0"/>
              <a:t> Monitoring </a:t>
            </a:r>
            <a:r>
              <a:rPr lang="cs-CZ" dirty="0" err="1"/>
              <a:t>Service</a:t>
            </a:r>
            <a:r>
              <a:rPr lang="cs-CZ" dirty="0"/>
              <a:t>           (MLM)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4874A3-2E40-45AA-AB48-8AC7B3429D01}" type="datetime1">
              <a:rPr lang="cs-CZ" smtClean="0"/>
              <a:t>16.3.2017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</a:t>
            </a:fld>
            <a:endParaRPr lang="cs-CZ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>
          <a:xfrm>
            <a:off x="2186735" y="503675"/>
            <a:ext cx="5040000" cy="252000"/>
          </a:xfrm>
        </p:spPr>
        <p:txBody>
          <a:bodyPr/>
          <a:lstStyle/>
          <a:p>
            <a:r>
              <a:rPr lang="cs-CZ" dirty="0"/>
              <a:t>Hlášení nežádoucích účinků </a:t>
            </a:r>
          </a:p>
        </p:txBody>
      </p:sp>
    </p:spTree>
    <p:extLst>
      <p:ext uri="{BB962C8B-B14F-4D97-AF65-F5344CB8AC3E}">
        <p14:creationId xmlns:p14="http://schemas.microsoft.com/office/powerpoint/2010/main" val="1441785147"/>
      </p:ext>
    </p:extLst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953725"/>
            <a:ext cx="8229600" cy="765085"/>
          </a:xfrm>
        </p:spPr>
        <p:txBody>
          <a:bodyPr/>
          <a:lstStyle/>
          <a:p>
            <a:r>
              <a:rPr lang="cs-CZ" dirty="0"/>
              <a:t>Definice nežádoucí reakce (účinku) - ADR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718810"/>
            <a:ext cx="8229600" cy="4401190"/>
          </a:xfrm>
        </p:spPr>
        <p:txBody>
          <a:bodyPr>
            <a:norm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Nežádoucím účinkem</a:t>
            </a:r>
            <a:r>
              <a:rPr lang="cs-CZ" b="1" dirty="0"/>
              <a:t> (</a:t>
            </a:r>
            <a:r>
              <a:rPr lang="cs-CZ" b="1" dirty="0" err="1"/>
              <a:t>Adverse</a:t>
            </a:r>
            <a:r>
              <a:rPr lang="cs-CZ" b="1" dirty="0"/>
              <a:t> Drug </a:t>
            </a:r>
            <a:r>
              <a:rPr lang="cs-CZ" b="1" dirty="0" err="1"/>
              <a:t>Reaction</a:t>
            </a:r>
            <a:r>
              <a:rPr lang="cs-CZ" b="1" dirty="0"/>
              <a:t>) </a:t>
            </a:r>
            <a:r>
              <a:rPr lang="cs-CZ" dirty="0"/>
              <a:t>humánního léčivého přípravku se rozumí odezva na léčivý přípravek, která je nepříznivá a nezamýšlená…</a:t>
            </a:r>
            <a:r>
              <a:rPr lang="cs-CZ" b="1" dirty="0"/>
              <a:t> </a:t>
            </a:r>
            <a:r>
              <a:rPr lang="cs-CZ" b="1" dirty="0" err="1"/>
              <a:t>ZoL</a:t>
            </a:r>
            <a:r>
              <a:rPr lang="cs-CZ" b="1" dirty="0"/>
              <a:t> §3 odst. (4)</a:t>
            </a:r>
          </a:p>
          <a:p>
            <a:pPr marL="0" indent="0">
              <a:buNone/>
            </a:pPr>
            <a:r>
              <a:rPr lang="cs-CZ" dirty="0"/>
              <a:t>Jsou zahrnuty NÚ vycházející ze situací:</a:t>
            </a:r>
          </a:p>
          <a:p>
            <a:r>
              <a:rPr lang="cs-CZ" dirty="0"/>
              <a:t>Použití LP ve schválené indikaci</a:t>
            </a:r>
          </a:p>
          <a:p>
            <a:r>
              <a:rPr lang="cs-CZ" dirty="0"/>
              <a:t>Použití LP v rozporu s registrací (</a:t>
            </a:r>
            <a:r>
              <a:rPr lang="cs-CZ" dirty="0" err="1"/>
              <a:t>off</a:t>
            </a:r>
            <a:r>
              <a:rPr lang="cs-CZ" dirty="0"/>
              <a:t> label use, </a:t>
            </a:r>
            <a:r>
              <a:rPr lang="cs-CZ" dirty="0" err="1"/>
              <a:t>overdose</a:t>
            </a:r>
            <a:r>
              <a:rPr lang="cs-CZ" dirty="0"/>
              <a:t>, abuse, </a:t>
            </a:r>
            <a:r>
              <a:rPr lang="cs-CZ" dirty="0" err="1"/>
              <a:t>misuse</a:t>
            </a:r>
            <a:r>
              <a:rPr lang="cs-CZ" dirty="0"/>
              <a:t>, </a:t>
            </a:r>
            <a:r>
              <a:rPr lang="cs-CZ" dirty="0" err="1"/>
              <a:t>medication</a:t>
            </a:r>
            <a:r>
              <a:rPr lang="cs-CZ" dirty="0"/>
              <a:t> </a:t>
            </a:r>
            <a:r>
              <a:rPr lang="cs-CZ" dirty="0" err="1"/>
              <a:t>error</a:t>
            </a:r>
            <a:r>
              <a:rPr lang="cs-CZ" dirty="0"/>
              <a:t>)</a:t>
            </a:r>
          </a:p>
          <a:p>
            <a:r>
              <a:rPr lang="cs-CZ" dirty="0"/>
              <a:t>Zacházení s LP na pracovišti (</a:t>
            </a:r>
            <a:r>
              <a:rPr lang="cs-CZ" dirty="0" err="1"/>
              <a:t>occupational</a:t>
            </a:r>
            <a:r>
              <a:rPr lang="cs-CZ" dirty="0"/>
              <a:t> </a:t>
            </a:r>
            <a:r>
              <a:rPr lang="cs-CZ" dirty="0" err="1"/>
              <a:t>exposure</a:t>
            </a:r>
            <a:r>
              <a:rPr lang="cs-CZ" dirty="0"/>
              <a:t>)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16.3.2017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4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953725"/>
            <a:ext cx="8229600" cy="765085"/>
          </a:xfrm>
        </p:spPr>
        <p:txBody>
          <a:bodyPr/>
          <a:lstStyle/>
          <a:p>
            <a:r>
              <a:rPr lang="cs-CZ" dirty="0"/>
              <a:t>Definice nežádoucí reakce (účinku) - ADR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718810"/>
            <a:ext cx="8229600" cy="4401190"/>
          </a:xfrm>
        </p:spPr>
        <p:txBody>
          <a:bodyPr>
            <a:normAutofit lnSpcReduction="10000"/>
          </a:bodyPr>
          <a:lstStyle/>
          <a:p>
            <a:r>
              <a:rPr lang="cs-CZ" b="1" dirty="0"/>
              <a:t>Důraz na </a:t>
            </a:r>
            <a:r>
              <a:rPr lang="cs-CZ" b="1" dirty="0">
                <a:solidFill>
                  <a:srgbClr val="FF0000"/>
                </a:solidFill>
              </a:rPr>
              <a:t>možnou</a:t>
            </a:r>
            <a:r>
              <a:rPr lang="cs-CZ" b="1" dirty="0"/>
              <a:t> </a:t>
            </a:r>
            <a:r>
              <a:rPr lang="cs-CZ" b="1" dirty="0">
                <a:solidFill>
                  <a:srgbClr val="FF0000"/>
                </a:solidFill>
              </a:rPr>
              <a:t>příčinnou souvislost (kauzalitu) </a:t>
            </a:r>
            <a:r>
              <a:rPr lang="cs-CZ" b="1" dirty="0"/>
              <a:t>mezi NÚ a podaným LP:  </a:t>
            </a:r>
            <a:r>
              <a:rPr lang="cs-CZ" dirty="0"/>
              <a:t>…</a:t>
            </a:r>
            <a:r>
              <a:rPr lang="cs-CZ" b="1" dirty="0"/>
              <a:t> </a:t>
            </a:r>
            <a:r>
              <a:rPr lang="cs-CZ" dirty="0"/>
              <a:t>odezva na léčivý přípravek, která je nepříznivá a nezamýšlená…</a:t>
            </a:r>
            <a:r>
              <a:rPr lang="cs-CZ" b="1" dirty="0"/>
              <a:t> </a:t>
            </a:r>
          </a:p>
          <a:p>
            <a:pPr marL="0" indent="0">
              <a:buNone/>
            </a:pPr>
            <a:r>
              <a:rPr lang="cs-CZ" b="1" dirty="0">
                <a:solidFill>
                  <a:srgbClr val="C00000"/>
                </a:solidFill>
              </a:rPr>
              <a:t>Pozor – rozlišovat ADR a AE !!</a:t>
            </a:r>
          </a:p>
          <a:p>
            <a:r>
              <a:rPr lang="cs-CZ" b="1" dirty="0"/>
              <a:t>Nežádoucí příhodou (</a:t>
            </a:r>
            <a:r>
              <a:rPr lang="cs-CZ" b="1" dirty="0" err="1"/>
              <a:t>Adverse</a:t>
            </a:r>
            <a:r>
              <a:rPr lang="cs-CZ" b="1" dirty="0"/>
              <a:t> </a:t>
            </a:r>
            <a:r>
              <a:rPr lang="cs-CZ" b="1" dirty="0" err="1"/>
              <a:t>Event</a:t>
            </a:r>
            <a:r>
              <a:rPr lang="cs-CZ" b="1" dirty="0"/>
              <a:t>) </a:t>
            </a:r>
            <a:r>
              <a:rPr lang="cs-CZ" dirty="0"/>
              <a:t>se rozumí nepříznivá změna zdravotního stavu postihující pacienta nebo subjekt hodnocení, který je příjemcem léčivého přípravku,… i když </a:t>
            </a:r>
            <a:r>
              <a:rPr lang="cs-CZ" u="sng" dirty="0"/>
              <a:t>není známo, zda je v příčinném vztahu k léčbě tímto přípravkem </a:t>
            </a:r>
            <a:r>
              <a:rPr lang="cs-CZ" dirty="0"/>
              <a:t>… </a:t>
            </a:r>
            <a:r>
              <a:rPr lang="cs-CZ" b="1" dirty="0" err="1"/>
              <a:t>ZoL</a:t>
            </a:r>
            <a:r>
              <a:rPr lang="cs-CZ" b="1" dirty="0"/>
              <a:t> §3 odst. (5)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16.3.2017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5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0344382"/>
      </p:ext>
    </p:extLst>
  </p:cSld>
  <p:clrMapOvr>
    <a:masterClrMapping/>
  </p:clrMapOvr>
  <p:transition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953725"/>
            <a:ext cx="8229600" cy="765085"/>
          </a:xfrm>
        </p:spPr>
        <p:txBody>
          <a:bodyPr>
            <a:normAutofit/>
          </a:bodyPr>
          <a:lstStyle/>
          <a:p>
            <a:r>
              <a:rPr lang="cs-CZ" dirty="0"/>
              <a:t>Definice hlášení nežádoucí reakce - ICSR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2168860"/>
            <a:ext cx="8229600" cy="3951140"/>
          </a:xfrm>
        </p:spPr>
        <p:txBody>
          <a:bodyPr>
            <a:normAutofit/>
          </a:bodyPr>
          <a:lstStyle/>
          <a:p>
            <a:r>
              <a:rPr lang="cs-CZ" b="1" dirty="0"/>
              <a:t>Hlášení NÚ – ICSR (</a:t>
            </a:r>
            <a:r>
              <a:rPr lang="cs-CZ" b="1" dirty="0" err="1"/>
              <a:t>Individual</a:t>
            </a:r>
            <a:r>
              <a:rPr lang="cs-CZ" b="1" dirty="0"/>
              <a:t> Case Safety Report) </a:t>
            </a:r>
            <a:r>
              <a:rPr lang="cs-CZ" dirty="0"/>
              <a:t>představuje definovaný formát a obsah hlášení jednoho nebo více NÚ, které se staly jednomu pacientovi po užití LP (nebo účinné látky) v určitém čase (</a:t>
            </a:r>
            <a:r>
              <a:rPr lang="cs-CZ" dirty="0" err="1"/>
              <a:t>at</a:t>
            </a:r>
            <a:r>
              <a:rPr lang="cs-CZ" dirty="0"/>
              <a:t> a </a:t>
            </a:r>
            <a:r>
              <a:rPr lang="cs-CZ" dirty="0" err="1"/>
              <a:t>specific</a:t>
            </a:r>
            <a:r>
              <a:rPr lang="cs-CZ" dirty="0"/>
              <a:t> point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time</a:t>
            </a:r>
            <a:r>
              <a:rPr lang="cs-CZ" dirty="0"/>
              <a:t>) …  GVP Module VI kap. VI.A.2.5. 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16.3.2017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6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04131373"/>
      </p:ext>
    </p:extLst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953725"/>
            <a:ext cx="8229600" cy="765085"/>
          </a:xfrm>
        </p:spPr>
        <p:txBody>
          <a:bodyPr>
            <a:normAutofit/>
          </a:bodyPr>
          <a:lstStyle/>
          <a:p>
            <a:r>
              <a:rPr lang="cs-CZ" dirty="0"/>
              <a:t>Hlášení nežádoucí reakce – kritéria validity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808820"/>
            <a:ext cx="8229600" cy="431118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dirty="0">
                <a:solidFill>
                  <a:srgbClr val="FF0000"/>
                </a:solidFill>
              </a:rPr>
              <a:t>Kritéria platnosti hlášení </a:t>
            </a:r>
            <a:r>
              <a:rPr lang="cs-CZ" dirty="0"/>
              <a:t>podezření na NÚ (GVP Module VI):</a:t>
            </a:r>
          </a:p>
          <a:p>
            <a:r>
              <a:rPr lang="cs-CZ" dirty="0"/>
              <a:t>nejméně jeden identifikovatelný </a:t>
            </a:r>
            <a:r>
              <a:rPr lang="cs-CZ" dirty="0" err="1"/>
              <a:t>hlásitel</a:t>
            </a:r>
            <a:r>
              <a:rPr lang="cs-CZ" dirty="0"/>
              <a:t> (nejlépe </a:t>
            </a:r>
            <a:r>
              <a:rPr lang="cs-CZ" dirty="0" err="1"/>
              <a:t>kontaktovatelný</a:t>
            </a:r>
            <a:r>
              <a:rPr lang="cs-CZ" dirty="0"/>
              <a:t>)</a:t>
            </a:r>
          </a:p>
          <a:p>
            <a:r>
              <a:rPr lang="cs-CZ" dirty="0"/>
              <a:t>právě jeden identifikovatelný pacient</a:t>
            </a:r>
          </a:p>
          <a:p>
            <a:r>
              <a:rPr lang="cs-CZ" dirty="0"/>
              <a:t>nejméně jeden podezřelý LP</a:t>
            </a:r>
          </a:p>
          <a:p>
            <a:r>
              <a:rPr lang="cs-CZ" dirty="0"/>
              <a:t>nejméně jeden NÚ (ADR)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Pokud některé z kritérií </a:t>
            </a:r>
            <a:r>
              <a:rPr lang="cs-CZ" b="1" dirty="0"/>
              <a:t>chybí </a:t>
            </a:r>
            <a:r>
              <a:rPr lang="cs-CZ" dirty="0"/>
              <a:t>– </a:t>
            </a:r>
            <a:r>
              <a:rPr lang="cs-CZ" b="1" dirty="0"/>
              <a:t>hlášení není validní</a:t>
            </a:r>
            <a:r>
              <a:rPr lang="cs-CZ" dirty="0"/>
              <a:t> a </a:t>
            </a:r>
            <a:r>
              <a:rPr lang="cs-CZ" b="1" dirty="0"/>
              <a:t>nehlásí se </a:t>
            </a:r>
            <a:r>
              <a:rPr lang="cs-CZ" dirty="0"/>
              <a:t>(ale evidence i těchto hlášení je nutná stejně jako snahy o doplnění chybějících informací)</a:t>
            </a:r>
          </a:p>
          <a:p>
            <a:pPr marL="0" indent="0">
              <a:buNone/>
            </a:pPr>
            <a:endParaRPr lang="cs-CZ" b="1" dirty="0"/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16.3.2017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7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8893721"/>
      </p:ext>
    </p:extLst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953725"/>
            <a:ext cx="8229600" cy="765085"/>
          </a:xfrm>
        </p:spPr>
        <p:txBody>
          <a:bodyPr>
            <a:normAutofit/>
          </a:bodyPr>
          <a:lstStyle/>
          <a:p>
            <a:r>
              <a:rPr lang="cs-CZ" dirty="0"/>
              <a:t>Kritéria validity - </a:t>
            </a:r>
            <a:r>
              <a:rPr lang="cs-CZ" dirty="0" err="1"/>
              <a:t>hlásitel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808820"/>
            <a:ext cx="7805210" cy="431118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b="1" dirty="0">
                <a:solidFill>
                  <a:srgbClr val="FF0000"/>
                </a:solidFill>
              </a:rPr>
              <a:t>nejméně jeden identifikovatelný </a:t>
            </a:r>
            <a:r>
              <a:rPr lang="cs-CZ" b="1" dirty="0" err="1">
                <a:solidFill>
                  <a:srgbClr val="FF0000"/>
                </a:solidFill>
              </a:rPr>
              <a:t>hlásitel</a:t>
            </a:r>
            <a:r>
              <a:rPr lang="cs-CZ" b="1" dirty="0">
                <a:solidFill>
                  <a:srgbClr val="FF0000"/>
                </a:solidFill>
              </a:rPr>
              <a:t> </a:t>
            </a:r>
            <a:r>
              <a:rPr lang="cs-CZ" dirty="0">
                <a:solidFill>
                  <a:srgbClr val="FF0000"/>
                </a:solidFill>
              </a:rPr>
              <a:t>(</a:t>
            </a:r>
            <a:r>
              <a:rPr lang="cs-CZ" dirty="0" err="1">
                <a:solidFill>
                  <a:srgbClr val="FF0000"/>
                </a:solidFill>
              </a:rPr>
              <a:t>primary</a:t>
            </a:r>
            <a:r>
              <a:rPr lang="cs-CZ" dirty="0">
                <a:solidFill>
                  <a:srgbClr val="FF0000"/>
                </a:solidFill>
              </a:rPr>
              <a:t> source)</a:t>
            </a:r>
            <a:r>
              <a:rPr lang="cs-CZ" dirty="0"/>
              <a:t> – s povinně uvedenou informací o:</a:t>
            </a:r>
          </a:p>
          <a:p>
            <a:r>
              <a:rPr lang="cs-CZ" dirty="0"/>
              <a:t> E2B </a:t>
            </a:r>
            <a:r>
              <a:rPr lang="cs-CZ" dirty="0" err="1"/>
              <a:t>reporter</a:t>
            </a:r>
            <a:r>
              <a:rPr lang="cs-CZ" dirty="0"/>
              <a:t> </a:t>
            </a:r>
            <a:r>
              <a:rPr lang="cs-CZ" dirty="0" err="1"/>
              <a:t>qualification</a:t>
            </a:r>
            <a:r>
              <a:rPr lang="cs-CZ" dirty="0"/>
              <a:t>: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Lékař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Lékárník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Jiný zdravotnický pracovník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Právník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 err="1"/>
              <a:t>Consumer</a:t>
            </a:r>
            <a:r>
              <a:rPr lang="cs-CZ" dirty="0"/>
              <a:t> (dříve </a:t>
            </a:r>
            <a:r>
              <a:rPr lang="cs-CZ" dirty="0" err="1"/>
              <a:t>patient</a:t>
            </a:r>
            <a:r>
              <a:rPr lang="cs-CZ" dirty="0"/>
              <a:t>) - jiný nezdravotnický pracovník 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dirty="0"/>
              <a:t>zemi původu </a:t>
            </a:r>
            <a:r>
              <a:rPr lang="cs-CZ" dirty="0" err="1"/>
              <a:t>hlásitele</a:t>
            </a:r>
            <a:r>
              <a:rPr lang="cs-CZ" dirty="0"/>
              <a:t> (</a:t>
            </a:r>
            <a:r>
              <a:rPr lang="cs-CZ" dirty="0" err="1"/>
              <a:t>Primary</a:t>
            </a:r>
            <a:r>
              <a:rPr lang="cs-CZ" dirty="0"/>
              <a:t> source country)</a:t>
            </a:r>
          </a:p>
          <a:p>
            <a:pPr marL="0" indent="0">
              <a:buNone/>
            </a:pPr>
            <a:endParaRPr lang="cs-CZ" b="1" dirty="0"/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16.3.2017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8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6431192"/>
      </p:ext>
    </p:extLst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953725"/>
            <a:ext cx="8229600" cy="765085"/>
          </a:xfrm>
        </p:spPr>
        <p:txBody>
          <a:bodyPr>
            <a:normAutofit/>
          </a:bodyPr>
          <a:lstStyle/>
          <a:p>
            <a:r>
              <a:rPr lang="cs-CZ" dirty="0"/>
              <a:t>Kritéria validity - </a:t>
            </a:r>
            <a:r>
              <a:rPr lang="cs-CZ" dirty="0" err="1"/>
              <a:t>hlásitel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808820"/>
            <a:ext cx="8229600" cy="4311180"/>
          </a:xfrm>
          <a:noFill/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>
                <a:solidFill>
                  <a:srgbClr val="FF0000"/>
                </a:solidFill>
              </a:rPr>
              <a:t>nejméně jeden identifikovatelný </a:t>
            </a:r>
            <a:r>
              <a:rPr lang="cs-CZ" b="1" dirty="0" err="1">
                <a:solidFill>
                  <a:srgbClr val="FF0000"/>
                </a:solidFill>
              </a:rPr>
              <a:t>hlásitel</a:t>
            </a:r>
            <a:r>
              <a:rPr lang="cs-CZ" b="1" dirty="0">
                <a:solidFill>
                  <a:srgbClr val="FF0000"/>
                </a:solidFill>
              </a:rPr>
              <a:t> </a:t>
            </a:r>
            <a:r>
              <a:rPr lang="cs-CZ" dirty="0">
                <a:solidFill>
                  <a:srgbClr val="FF0000"/>
                </a:solidFill>
              </a:rPr>
              <a:t>(</a:t>
            </a:r>
            <a:r>
              <a:rPr lang="cs-CZ" dirty="0" err="1">
                <a:solidFill>
                  <a:srgbClr val="FF0000"/>
                </a:solidFill>
              </a:rPr>
              <a:t>primary</a:t>
            </a:r>
            <a:r>
              <a:rPr lang="cs-CZ" dirty="0">
                <a:solidFill>
                  <a:srgbClr val="FF0000"/>
                </a:solidFill>
              </a:rPr>
              <a:t> source) </a:t>
            </a:r>
          </a:p>
          <a:p>
            <a:r>
              <a:rPr lang="cs-CZ" dirty="0"/>
              <a:t>s výhodou </a:t>
            </a:r>
            <a:r>
              <a:rPr lang="cs-CZ" b="1" u="sng" dirty="0" err="1"/>
              <a:t>kontaktovatelný</a:t>
            </a:r>
            <a:r>
              <a:rPr lang="cs-CZ" dirty="0"/>
              <a:t> – pro případ nutnosti doplnění hlášení (</a:t>
            </a:r>
            <a:r>
              <a:rPr lang="cs-CZ" dirty="0" err="1"/>
              <a:t>Follow</a:t>
            </a:r>
            <a:r>
              <a:rPr lang="cs-CZ" dirty="0"/>
              <a:t>-up) </a:t>
            </a:r>
          </a:p>
          <a:p>
            <a:r>
              <a:rPr lang="cs-CZ" dirty="0" err="1"/>
              <a:t>Hlásitel</a:t>
            </a:r>
            <a:r>
              <a:rPr lang="cs-CZ" dirty="0"/>
              <a:t> neposkytne svoje kontaktní údaje – stačí mít informaci o organizaci, která kontakt s </a:t>
            </a:r>
            <a:r>
              <a:rPr lang="cs-CZ" dirty="0" err="1"/>
              <a:t>hlásitelem</a:t>
            </a:r>
            <a:r>
              <a:rPr lang="cs-CZ" dirty="0"/>
              <a:t> zabezpečí – v tom případě by měla být v hlášení identifikovatelná tato organizace  </a:t>
            </a:r>
          </a:p>
          <a:p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16.3.2017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9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03828242"/>
      </p:ext>
    </p:extLst>
  </p:cSld>
  <p:clrMapOvr>
    <a:masterClrMapping/>
  </p:clrMapOvr>
  <p:transition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953725"/>
            <a:ext cx="8229600" cy="765085"/>
          </a:xfrm>
        </p:spPr>
        <p:txBody>
          <a:bodyPr>
            <a:normAutofit/>
          </a:bodyPr>
          <a:lstStyle/>
          <a:p>
            <a:r>
              <a:rPr lang="cs-CZ" dirty="0"/>
              <a:t>Kritéria validity - pacient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808820"/>
            <a:ext cx="8229600" cy="431118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b="1" u="sng" dirty="0">
                <a:solidFill>
                  <a:srgbClr val="FF0000"/>
                </a:solidFill>
              </a:rPr>
              <a:t>právě jeden</a:t>
            </a:r>
            <a:r>
              <a:rPr lang="cs-CZ" b="1" dirty="0">
                <a:solidFill>
                  <a:srgbClr val="FF0000"/>
                </a:solidFill>
              </a:rPr>
              <a:t> identifikovatelný pacient </a:t>
            </a:r>
            <a:r>
              <a:rPr lang="cs-CZ" b="1" dirty="0"/>
              <a:t>– identifikace pacienta alespoň jedním z údajů: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iniciály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datum narození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věk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věková skupina (dítě, adolescent, dospělý….)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pohlaví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identifikačním číslem pacienta (GP No, </a:t>
            </a:r>
            <a:r>
              <a:rPr lang="cs-CZ" dirty="0" err="1"/>
              <a:t>Hospital</a:t>
            </a:r>
            <a:r>
              <a:rPr lang="cs-CZ" dirty="0"/>
              <a:t> No)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u="sng" dirty="0"/>
              <a:t>Čím víc údajů, tím líp </a:t>
            </a:r>
            <a:r>
              <a:rPr lang="cs-CZ" dirty="0"/>
              <a:t>– pro detekci duplikátů</a:t>
            </a:r>
          </a:p>
          <a:p>
            <a:pPr>
              <a:buFont typeface="Wingdings" panose="05000000000000000000" pitchFamily="2" charset="2"/>
              <a:buChar char="ü"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16.3.2017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10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79676788"/>
      </p:ext>
    </p:extLst>
  </p:cSld>
  <p:clrMapOvr>
    <a:masterClrMapping/>
  </p:clrMapOvr>
  <p:transition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953725"/>
            <a:ext cx="8229600" cy="765085"/>
          </a:xfrm>
        </p:spPr>
        <p:txBody>
          <a:bodyPr>
            <a:normAutofit/>
          </a:bodyPr>
          <a:lstStyle/>
          <a:p>
            <a:r>
              <a:rPr lang="cs-CZ" dirty="0"/>
              <a:t>Kritéria validity – podezřelý LP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808820"/>
            <a:ext cx="8229600" cy="4311180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cs-CZ" b="1" u="sng" dirty="0">
                <a:solidFill>
                  <a:srgbClr val="FF0000"/>
                </a:solidFill>
              </a:rPr>
              <a:t>nejméně jeden </a:t>
            </a:r>
            <a:r>
              <a:rPr lang="cs-CZ" b="1" dirty="0">
                <a:solidFill>
                  <a:srgbClr val="FF0000"/>
                </a:solidFill>
              </a:rPr>
              <a:t>podezřelý LP </a:t>
            </a:r>
            <a:r>
              <a:rPr lang="cs-CZ" dirty="0"/>
              <a:t>– účinná látka (AS) nebo léčivý přípravek (LP)</a:t>
            </a:r>
          </a:p>
          <a:p>
            <a:r>
              <a:rPr lang="cs-CZ" dirty="0"/>
              <a:t>Podezření na souvislost mezi NÚ a AS nebo LP</a:t>
            </a:r>
          </a:p>
          <a:p>
            <a:r>
              <a:rPr lang="cs-CZ" dirty="0"/>
              <a:t>Přípravky podávané pacientovi – charakteristika role LP: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>
                <a:solidFill>
                  <a:srgbClr val="C00000"/>
                </a:solidFill>
              </a:rPr>
              <a:t>Podezřelý </a:t>
            </a:r>
            <a:r>
              <a:rPr lang="cs-CZ" dirty="0"/>
              <a:t>(</a:t>
            </a:r>
            <a:r>
              <a:rPr lang="cs-CZ" dirty="0" err="1"/>
              <a:t>Suspect</a:t>
            </a:r>
            <a:r>
              <a:rPr lang="cs-CZ" dirty="0"/>
              <a:t>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>
                <a:solidFill>
                  <a:srgbClr val="C00000"/>
                </a:solidFill>
              </a:rPr>
              <a:t>Interagující</a:t>
            </a:r>
            <a:r>
              <a:rPr lang="cs-CZ" dirty="0"/>
              <a:t> (</a:t>
            </a:r>
            <a:r>
              <a:rPr lang="cs-CZ" dirty="0" err="1"/>
              <a:t>Interacting</a:t>
            </a:r>
            <a:r>
              <a:rPr lang="cs-CZ" dirty="0"/>
              <a:t>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Souběžně podávané (</a:t>
            </a:r>
            <a:r>
              <a:rPr lang="cs-CZ" dirty="0" err="1"/>
              <a:t>Concomitant</a:t>
            </a:r>
            <a:r>
              <a:rPr lang="cs-CZ" dirty="0"/>
              <a:t>)</a:t>
            </a:r>
          </a:p>
          <a:p>
            <a:r>
              <a:rPr lang="cs-CZ" dirty="0"/>
              <a:t>Platné hlášení – alespoň jeden podezřelý nebo dva interagující AS/LP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16.3.2017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11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78726528"/>
      </p:ext>
    </p:extLst>
  </p:cSld>
  <p:clrMapOvr>
    <a:masterClrMapping/>
  </p:clrMapOvr>
  <p:transition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953725"/>
            <a:ext cx="8229600" cy="765085"/>
          </a:xfrm>
        </p:spPr>
        <p:txBody>
          <a:bodyPr>
            <a:normAutofit/>
          </a:bodyPr>
          <a:lstStyle/>
          <a:p>
            <a:r>
              <a:rPr lang="cs-CZ" dirty="0"/>
              <a:t>Kritéria validity – nežádoucí reakce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673805"/>
            <a:ext cx="8229600" cy="4635515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cs-CZ" b="1" u="sng" dirty="0">
                <a:solidFill>
                  <a:srgbClr val="FF0000"/>
                </a:solidFill>
              </a:rPr>
              <a:t>nejméně jedna </a:t>
            </a:r>
            <a:r>
              <a:rPr lang="cs-CZ" b="1" dirty="0">
                <a:solidFill>
                  <a:srgbClr val="FF0000"/>
                </a:solidFill>
              </a:rPr>
              <a:t>nahlášená nežádoucí reakce (NÚ)</a:t>
            </a:r>
            <a:endParaRPr lang="cs-CZ" dirty="0">
              <a:solidFill>
                <a:srgbClr val="FF0000"/>
              </a:solidFill>
            </a:endParaRPr>
          </a:p>
          <a:p>
            <a:r>
              <a:rPr lang="cs-CZ" b="1" u="sng" dirty="0">
                <a:solidFill>
                  <a:srgbClr val="C00000"/>
                </a:solidFill>
              </a:rPr>
              <a:t>Související</a:t>
            </a:r>
            <a:r>
              <a:rPr lang="cs-CZ" dirty="0"/>
              <a:t> s podanou účinnou látkou (AS) nebo LP </a:t>
            </a:r>
            <a:r>
              <a:rPr lang="cs-CZ" i="1" dirty="0"/>
              <a:t>ve smyslu možného podezření</a:t>
            </a:r>
          </a:p>
          <a:p>
            <a:r>
              <a:rPr lang="cs-CZ" dirty="0"/>
              <a:t>Vyhodnocení kauzality na úrovni reportéra i na úrovni </a:t>
            </a:r>
            <a:r>
              <a:rPr lang="cs-CZ" dirty="0" err="1"/>
              <a:t>MAHa</a:t>
            </a:r>
            <a:r>
              <a:rPr lang="cs-CZ" dirty="0"/>
              <a:t>: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Spontánní hlášení mají</a:t>
            </a:r>
            <a:r>
              <a:rPr lang="cs-CZ" i="1" dirty="0"/>
              <a:t> </a:t>
            </a:r>
            <a:r>
              <a:rPr lang="cs-CZ" i="1" u="sng" dirty="0"/>
              <a:t>kauzalitu danou </a:t>
            </a:r>
            <a:r>
              <a:rPr lang="cs-CZ" u="sng" dirty="0"/>
              <a:t>samotným nahlášením</a:t>
            </a:r>
            <a:r>
              <a:rPr lang="cs-CZ" dirty="0"/>
              <a:t>, i když není v textu přesně uvedeno</a:t>
            </a:r>
            <a:endParaRPr lang="cs-CZ" i="1" dirty="0"/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Vyhodnocení se nemusí shodovat!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Pokud reportér </a:t>
            </a:r>
            <a:r>
              <a:rPr lang="cs-CZ" b="1" u="sng" dirty="0">
                <a:solidFill>
                  <a:srgbClr val="FF0000"/>
                </a:solidFill>
              </a:rPr>
              <a:t>nebo</a:t>
            </a:r>
            <a:r>
              <a:rPr lang="cs-CZ" dirty="0"/>
              <a:t> MAH souvislost vidí - </a:t>
            </a:r>
            <a:r>
              <a:rPr lang="cs-CZ" dirty="0">
                <a:solidFill>
                  <a:srgbClr val="FF0000"/>
                </a:solidFill>
              </a:rPr>
              <a:t>je hlášení </a:t>
            </a:r>
            <a:r>
              <a:rPr lang="cs-CZ" dirty="0" err="1">
                <a:solidFill>
                  <a:srgbClr val="FF0000"/>
                </a:solidFill>
              </a:rPr>
              <a:t>reportovatelné</a:t>
            </a:r>
            <a:endParaRPr lang="cs-CZ" dirty="0">
              <a:solidFill>
                <a:srgbClr val="FF0000"/>
              </a:solidFill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Pokud reportér explicitně uvede, že vylučuje souvislost mezi NÚ a LP a organizace (MAH nebo RA) s tím souhlasí – </a:t>
            </a:r>
            <a:r>
              <a:rPr lang="cs-CZ" u="sng" dirty="0"/>
              <a:t>hlášení není platné </a:t>
            </a:r>
            <a:r>
              <a:rPr lang="cs-CZ" dirty="0"/>
              <a:t>(nemá reakci) </a:t>
            </a:r>
            <a:r>
              <a:rPr lang="cs-CZ" u="sng" dirty="0"/>
              <a:t>a nehlásí se nikam dál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16.3.2017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12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13926142"/>
      </p:ext>
    </p:extLst>
  </p:cSld>
  <p:clrMapOvr>
    <a:masterClrMapping/>
  </p:clrMapOvr>
  <p:transition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953725"/>
            <a:ext cx="8229600" cy="765085"/>
          </a:xfrm>
        </p:spPr>
        <p:txBody>
          <a:bodyPr>
            <a:normAutofit/>
          </a:bodyPr>
          <a:lstStyle/>
          <a:p>
            <a:r>
              <a:rPr lang="cs-CZ" dirty="0"/>
              <a:t>Hlášení nežádoucí reakce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808820"/>
            <a:ext cx="8229600" cy="4311180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cs-CZ" b="1" dirty="0"/>
              <a:t>Co tedy je a co není hlášením NÚ?</a:t>
            </a:r>
            <a:r>
              <a:rPr lang="cs-CZ" dirty="0"/>
              <a:t> </a:t>
            </a:r>
          </a:p>
          <a:p>
            <a:r>
              <a:rPr lang="cs-CZ" dirty="0"/>
              <a:t>Důležité posouzení pro rozhodnutí, zda je </a:t>
            </a:r>
            <a:r>
              <a:rPr lang="cs-CZ" dirty="0" err="1"/>
              <a:t>reportovatelné</a:t>
            </a:r>
            <a:r>
              <a:rPr lang="cs-CZ" dirty="0"/>
              <a:t>:</a:t>
            </a:r>
          </a:p>
          <a:p>
            <a:r>
              <a:rPr lang="cs-CZ" dirty="0"/>
              <a:t>Jedno z kritérií chybí – hlášení není platné: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Chybí pacient: … </a:t>
            </a:r>
            <a:r>
              <a:rPr lang="cs-CZ" i="1" dirty="0"/>
              <a:t>slyšel jsem, že někoho po LP X bolela hlava…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Chybí LP/AS: … </a:t>
            </a:r>
            <a:r>
              <a:rPr lang="cs-CZ" i="1" dirty="0"/>
              <a:t>měl jsem vyrážku po antibiotikách </a:t>
            </a:r>
            <a:r>
              <a:rPr lang="cs-CZ" dirty="0"/>
              <a:t>…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Chybí reakce: …</a:t>
            </a:r>
            <a:r>
              <a:rPr lang="cs-CZ" i="1" dirty="0"/>
              <a:t> po léku X mi bylo hrozně špatně </a:t>
            </a:r>
            <a:r>
              <a:rPr lang="cs-CZ" dirty="0"/>
              <a:t>(nespecifikovaný NÚ) </a:t>
            </a:r>
            <a:r>
              <a:rPr lang="cs-CZ" i="1" dirty="0"/>
              <a:t>….. Po léku Y jsem skončil v nemocnici….. Bral lék Z a pak zemřel…</a:t>
            </a:r>
            <a:r>
              <a:rPr lang="cs-CZ" dirty="0"/>
              <a:t>(podány jen okolnosti NÚ, ne NÚ) </a:t>
            </a:r>
          </a:p>
          <a:p>
            <a:r>
              <a:rPr lang="cs-CZ" dirty="0">
                <a:solidFill>
                  <a:srgbClr val="C00000"/>
                </a:solidFill>
              </a:rPr>
              <a:t>Výjimka!</a:t>
            </a:r>
            <a:r>
              <a:rPr lang="cs-CZ" dirty="0"/>
              <a:t>: </a:t>
            </a:r>
            <a:r>
              <a:rPr lang="cs-CZ" b="1" dirty="0"/>
              <a:t>náhlá smrt</a:t>
            </a:r>
            <a:r>
              <a:rPr lang="cs-CZ" dirty="0"/>
              <a:t> (</a:t>
            </a:r>
            <a:r>
              <a:rPr lang="cs-CZ" dirty="0" err="1"/>
              <a:t>MedDRA</a:t>
            </a:r>
            <a:r>
              <a:rPr lang="cs-CZ" dirty="0"/>
              <a:t> termín </a:t>
            </a:r>
            <a:r>
              <a:rPr lang="cs-CZ" b="1" dirty="0" err="1"/>
              <a:t>sudden</a:t>
            </a:r>
            <a:r>
              <a:rPr lang="cs-CZ" b="1" dirty="0"/>
              <a:t> </a:t>
            </a:r>
            <a:r>
              <a:rPr lang="cs-CZ" b="1" dirty="0" err="1"/>
              <a:t>death</a:t>
            </a:r>
            <a:r>
              <a:rPr lang="cs-CZ" dirty="0"/>
              <a:t>) – se považuje za </a:t>
            </a:r>
            <a:r>
              <a:rPr lang="cs-CZ" dirty="0" err="1"/>
              <a:t>reportovatelnou</a:t>
            </a:r>
            <a:r>
              <a:rPr lang="cs-CZ" dirty="0"/>
              <a:t>, i když žádná jiná reakce uvedena není</a:t>
            </a:r>
            <a:endParaRPr lang="cs-CZ" b="1" dirty="0"/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16.3.2017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13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613296"/>
      </p:ext>
    </p:extLst>
  </p:cSld>
  <p:clrMapOvr>
    <a:masterClrMapping/>
  </p:clrMapOvr>
  <p:transition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953725"/>
            <a:ext cx="8229600" cy="765085"/>
          </a:xfrm>
        </p:spPr>
        <p:txBody>
          <a:bodyPr>
            <a:normAutofit/>
          </a:bodyPr>
          <a:lstStyle/>
          <a:p>
            <a:r>
              <a:rPr lang="cs-CZ" dirty="0"/>
              <a:t>Hlášení nežádoucí reakce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386535" y="1898830"/>
            <a:ext cx="8229600" cy="431118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b="1" dirty="0"/>
              <a:t>Co tedy je a co není hlášením NÚ?</a:t>
            </a:r>
            <a:r>
              <a:rPr lang="cs-CZ" dirty="0"/>
              <a:t> </a:t>
            </a:r>
          </a:p>
          <a:p>
            <a:r>
              <a:rPr lang="cs-CZ" u="sng" dirty="0"/>
              <a:t>Hlášení je nutno rozeznat, i když nemá formu hlášení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je skryto v dotazu mailem: … </a:t>
            </a:r>
            <a:r>
              <a:rPr lang="cs-CZ" i="1" dirty="0"/>
              <a:t>beru LP X a na ruce se mi objevily se velké puchýře. Je možné, že je to po vašem LP? Mám jej vysadit? ..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v dotazu telefonickém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součást nahlášené stížnosti s podezřením na závadu v jakosti LP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ve zprávě v ne-odborném tisku (v médiích obecně): </a:t>
            </a:r>
            <a:r>
              <a:rPr lang="cs-CZ" i="1" dirty="0"/>
              <a:t>Zneužívání léků s účinnou látkou Y mladistvými – dejte pozor na své děti!</a:t>
            </a:r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16.3.2017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14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16227885"/>
      </p:ext>
    </p:extLst>
  </p:cSld>
  <p:clrMapOvr>
    <a:masterClrMapping/>
  </p:clrMapOvr>
  <p:transition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953725"/>
            <a:ext cx="8229600" cy="765085"/>
          </a:xfrm>
        </p:spPr>
        <p:txBody>
          <a:bodyPr>
            <a:normAutofit/>
          </a:bodyPr>
          <a:lstStyle/>
          <a:p>
            <a:r>
              <a:rPr lang="cs-CZ" dirty="0"/>
              <a:t>Hlášení nežádoucí reakce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673805"/>
            <a:ext cx="8229600" cy="4635515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b="1" dirty="0"/>
              <a:t>Co udělat s hlášením </a:t>
            </a:r>
            <a:r>
              <a:rPr lang="cs-CZ" b="1" i="1" dirty="0" err="1"/>
              <a:t>from</a:t>
            </a:r>
            <a:r>
              <a:rPr lang="cs-CZ" b="1" i="1" dirty="0"/>
              <a:t> </a:t>
            </a:r>
            <a:r>
              <a:rPr lang="cs-CZ" b="1" i="1" dirty="0" err="1"/>
              <a:t>other</a:t>
            </a:r>
            <a:r>
              <a:rPr lang="cs-CZ" b="1" i="1" dirty="0"/>
              <a:t> </a:t>
            </a:r>
            <a:r>
              <a:rPr lang="cs-CZ" b="1" i="1" dirty="0" err="1"/>
              <a:t>sources</a:t>
            </a:r>
            <a:r>
              <a:rPr lang="cs-CZ" b="1" dirty="0"/>
              <a:t>?</a:t>
            </a:r>
            <a:r>
              <a:rPr lang="cs-CZ" dirty="0"/>
              <a:t> (GVP Module VI VI.C.2.2.3)</a:t>
            </a:r>
          </a:p>
          <a:p>
            <a:pPr marL="0" indent="0">
              <a:buNone/>
            </a:pPr>
            <a:r>
              <a:rPr lang="cs-CZ" dirty="0" err="1"/>
              <a:t>Other</a:t>
            </a:r>
            <a:r>
              <a:rPr lang="cs-CZ" dirty="0"/>
              <a:t> </a:t>
            </a:r>
            <a:r>
              <a:rPr lang="cs-CZ" dirty="0" err="1"/>
              <a:t>sources</a:t>
            </a:r>
            <a:r>
              <a:rPr lang="cs-CZ" dirty="0"/>
              <a:t> = non </a:t>
            </a:r>
            <a:r>
              <a:rPr lang="cs-CZ" dirty="0" err="1"/>
              <a:t>medical</a:t>
            </a:r>
            <a:r>
              <a:rPr lang="cs-CZ" dirty="0"/>
              <a:t> </a:t>
            </a:r>
            <a:r>
              <a:rPr lang="cs-CZ" dirty="0" err="1"/>
              <a:t>sources</a:t>
            </a:r>
            <a:r>
              <a:rPr lang="cs-CZ" dirty="0"/>
              <a:t> (tisk, média, internet)</a:t>
            </a:r>
          </a:p>
          <a:p>
            <a:r>
              <a:rPr lang="cs-CZ" dirty="0"/>
              <a:t> evidovat </a:t>
            </a:r>
          </a:p>
          <a:p>
            <a:r>
              <a:rPr lang="cs-CZ" dirty="0"/>
              <a:t> posouzení, jestli jde o validní hlášení (4 kritéria)</a:t>
            </a:r>
          </a:p>
          <a:p>
            <a:r>
              <a:rPr lang="cs-CZ" dirty="0"/>
              <a:t>pokud </a:t>
            </a:r>
            <a:r>
              <a:rPr lang="cs-CZ" dirty="0">
                <a:solidFill>
                  <a:srgbClr val="FF0000"/>
                </a:solidFill>
              </a:rPr>
              <a:t>ano </a:t>
            </a:r>
            <a:r>
              <a:rPr lang="cs-CZ" dirty="0"/>
              <a:t>– vytvořit hlášení </a:t>
            </a:r>
          </a:p>
          <a:p>
            <a:r>
              <a:rPr lang="cs-CZ" dirty="0"/>
              <a:t> pokud </a:t>
            </a:r>
            <a:r>
              <a:rPr lang="cs-CZ" dirty="0">
                <a:solidFill>
                  <a:srgbClr val="FF0000"/>
                </a:solidFill>
              </a:rPr>
              <a:t>ne</a:t>
            </a:r>
            <a:r>
              <a:rPr lang="cs-CZ" dirty="0"/>
              <a:t> – dokumentovat snahu získat doplňující informace </a:t>
            </a:r>
          </a:p>
          <a:p>
            <a:r>
              <a:rPr lang="cs-CZ" dirty="0"/>
              <a:t>bráno jako </a:t>
            </a:r>
            <a:r>
              <a:rPr lang="cs-CZ" u="sng" dirty="0"/>
              <a:t>spontánní hlášení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16.3.2017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15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32300117"/>
      </p:ext>
    </p:extLst>
  </p:cSld>
  <p:clrMapOvr>
    <a:masterClrMapping/>
  </p:clrMapOvr>
  <p:transition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>
                <a:solidFill>
                  <a:prstClr val="white"/>
                </a:solidFill>
              </a:rPr>
              <a:t>červen 2016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16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cs-CZ">
                <a:solidFill>
                  <a:prstClr val="white"/>
                </a:solidFill>
              </a:rPr>
              <a:t>© 2012  STÁTNÍ ÚSTAV PRO KONTROLU LÉČIV</a:t>
            </a:r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Hlášení nežádoucích účinků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0" y="2519363"/>
            <a:ext cx="8229600" cy="3600450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/>
              <a:t> </a:t>
            </a:r>
            <a:r>
              <a:rPr lang="cs-CZ" sz="3200" dirty="0"/>
              <a:t>Rozdělení hlášení NÚ</a:t>
            </a:r>
          </a:p>
        </p:txBody>
      </p:sp>
    </p:spTree>
    <p:extLst>
      <p:ext uri="{BB962C8B-B14F-4D97-AF65-F5344CB8AC3E}">
        <p14:creationId xmlns:p14="http://schemas.microsoft.com/office/powerpoint/2010/main" val="416099408"/>
      </p:ext>
    </p:extLst>
  </p:cSld>
  <p:clrMapOvr>
    <a:masterClrMapping/>
  </p:clrMapOvr>
  <p:transition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908721"/>
            <a:ext cx="8229600" cy="675074"/>
          </a:xfrm>
        </p:spPr>
        <p:txBody>
          <a:bodyPr>
            <a:normAutofit/>
          </a:bodyPr>
          <a:lstStyle/>
          <a:p>
            <a:r>
              <a:rPr lang="cs-CZ" dirty="0"/>
              <a:t>Rozdělení hlášení NÚ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583796"/>
            <a:ext cx="8229600" cy="441049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b="1" dirty="0"/>
              <a:t>Dle </a:t>
            </a:r>
            <a:r>
              <a:rPr lang="cs-CZ" b="1" u="sng" dirty="0">
                <a:solidFill>
                  <a:srgbClr val="FF0000"/>
                </a:solidFill>
              </a:rPr>
              <a:t>závažnosti</a:t>
            </a:r>
            <a:r>
              <a:rPr lang="cs-CZ" b="1" dirty="0"/>
              <a:t> hlášeného NÚ:</a:t>
            </a:r>
            <a:r>
              <a:rPr lang="cs-CZ" dirty="0"/>
              <a:t> </a:t>
            </a:r>
          </a:p>
          <a:p>
            <a:r>
              <a:rPr lang="cs-CZ" dirty="0">
                <a:solidFill>
                  <a:srgbClr val="FF0000"/>
                </a:solidFill>
              </a:rPr>
              <a:t>Závažné</a:t>
            </a:r>
            <a:r>
              <a:rPr lang="cs-CZ" dirty="0"/>
              <a:t> – je hlášen NÚ, který způsobí </a:t>
            </a:r>
            <a:r>
              <a:rPr lang="cs-CZ" u="sng" dirty="0"/>
              <a:t>smrt</a:t>
            </a:r>
            <a:r>
              <a:rPr lang="cs-CZ" dirty="0"/>
              <a:t> pacienta, </a:t>
            </a:r>
            <a:r>
              <a:rPr lang="cs-CZ" u="sng" dirty="0"/>
              <a:t>ohrožení života</a:t>
            </a:r>
            <a:r>
              <a:rPr lang="cs-CZ" dirty="0"/>
              <a:t>, vyžaduje </a:t>
            </a:r>
            <a:r>
              <a:rPr lang="cs-CZ" u="sng" dirty="0"/>
              <a:t>hospitalizaci</a:t>
            </a:r>
            <a:r>
              <a:rPr lang="cs-CZ" dirty="0"/>
              <a:t> či prodloužení hospitalizace, způsobí </a:t>
            </a:r>
            <a:r>
              <a:rPr lang="cs-CZ" u="sng" dirty="0"/>
              <a:t>trvalé či významné poškození zdraví</a:t>
            </a:r>
            <a:r>
              <a:rPr lang="cs-CZ" dirty="0"/>
              <a:t> nebo </a:t>
            </a:r>
            <a:r>
              <a:rPr lang="cs-CZ" u="sng" dirty="0"/>
              <a:t>vrozenou vadu u potomků </a:t>
            </a:r>
            <a:r>
              <a:rPr lang="cs-CZ" dirty="0"/>
              <a:t>(</a:t>
            </a:r>
            <a:r>
              <a:rPr lang="cs-CZ" dirty="0" err="1"/>
              <a:t>seriousness</a:t>
            </a:r>
            <a:r>
              <a:rPr lang="cs-CZ" dirty="0"/>
              <a:t> </a:t>
            </a:r>
            <a:r>
              <a:rPr lang="cs-CZ" dirty="0" err="1"/>
              <a:t>criteria</a:t>
            </a:r>
            <a:r>
              <a:rPr lang="cs-CZ" dirty="0"/>
              <a:t>)</a:t>
            </a:r>
            <a:endParaRPr lang="cs-CZ" u="sng" dirty="0"/>
          </a:p>
          <a:p>
            <a:pPr marL="0" indent="0">
              <a:buNone/>
            </a:pPr>
            <a:r>
              <a:rPr lang="cs-CZ" dirty="0"/>
              <a:t> - kritérium </a:t>
            </a:r>
            <a:r>
              <a:rPr lang="cs-CZ" u="sng" dirty="0" err="1"/>
              <a:t>Other</a:t>
            </a:r>
            <a:r>
              <a:rPr lang="cs-CZ" u="sng" dirty="0"/>
              <a:t>, </a:t>
            </a:r>
            <a:r>
              <a:rPr lang="cs-CZ" u="sng" dirty="0" err="1"/>
              <a:t>medically</a:t>
            </a:r>
            <a:r>
              <a:rPr lang="cs-CZ" u="sng" dirty="0"/>
              <a:t> </a:t>
            </a:r>
            <a:r>
              <a:rPr lang="cs-CZ" u="sng" dirty="0" err="1"/>
              <a:t>important</a:t>
            </a:r>
            <a:r>
              <a:rPr lang="cs-CZ" u="sng" dirty="0"/>
              <a:t> </a:t>
            </a:r>
            <a:r>
              <a:rPr lang="cs-CZ" dirty="0"/>
              <a:t>– bez výstupů výše, ale posouzeno jako potenciálně k nim vedoucí</a:t>
            </a:r>
          </a:p>
          <a:p>
            <a:pPr marL="0" indent="0">
              <a:buNone/>
            </a:pPr>
            <a:r>
              <a:rPr lang="cs-CZ" dirty="0"/>
              <a:t> </a:t>
            </a:r>
          </a:p>
          <a:p>
            <a:r>
              <a:rPr lang="cs-CZ" dirty="0">
                <a:solidFill>
                  <a:srgbClr val="FF0000"/>
                </a:solidFill>
              </a:rPr>
              <a:t>Nezávažné</a:t>
            </a:r>
            <a:r>
              <a:rPr lang="cs-CZ" dirty="0"/>
              <a:t> – hlášen jiný než závažný NÚ </a:t>
            </a:r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16.3.2017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17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08532413"/>
      </p:ext>
    </p:extLst>
  </p:cSld>
  <p:clrMapOvr>
    <a:masterClrMapping/>
  </p:clrMapOvr>
  <p:transition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908721"/>
            <a:ext cx="8229600" cy="675074"/>
          </a:xfrm>
        </p:spPr>
        <p:txBody>
          <a:bodyPr>
            <a:normAutofit/>
          </a:bodyPr>
          <a:lstStyle/>
          <a:p>
            <a:r>
              <a:rPr lang="cs-CZ" dirty="0"/>
              <a:t>Rozdělení hlášení NÚ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718809"/>
            <a:ext cx="8229600" cy="4590511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dirty="0">
                <a:solidFill>
                  <a:srgbClr val="FF0000"/>
                </a:solidFill>
              </a:rPr>
              <a:t>Závažné</a:t>
            </a:r>
            <a:r>
              <a:rPr lang="cs-CZ" dirty="0"/>
              <a:t> </a:t>
            </a:r>
            <a:r>
              <a:rPr lang="cs-CZ" dirty="0">
                <a:solidFill>
                  <a:srgbClr val="FF0000"/>
                </a:solidFill>
              </a:rPr>
              <a:t>NÚ - </a:t>
            </a:r>
            <a:r>
              <a:rPr lang="cs-CZ" dirty="0"/>
              <a:t>kategorie</a:t>
            </a:r>
            <a:r>
              <a:rPr lang="cs-CZ" b="1" dirty="0"/>
              <a:t> </a:t>
            </a:r>
            <a:r>
              <a:rPr lang="cs-CZ" b="1" dirty="0" err="1"/>
              <a:t>Other</a:t>
            </a:r>
            <a:r>
              <a:rPr lang="cs-CZ" b="1" dirty="0"/>
              <a:t>, </a:t>
            </a:r>
            <a:r>
              <a:rPr lang="cs-CZ" b="1" dirty="0" err="1"/>
              <a:t>medically</a:t>
            </a:r>
            <a:r>
              <a:rPr lang="cs-CZ" b="1" dirty="0"/>
              <a:t> </a:t>
            </a:r>
            <a:r>
              <a:rPr lang="cs-CZ" b="1" dirty="0" err="1"/>
              <a:t>important</a:t>
            </a:r>
            <a:r>
              <a:rPr lang="cs-CZ" dirty="0"/>
              <a:t> = </a:t>
            </a:r>
            <a:r>
              <a:rPr lang="cs-CZ" b="1" dirty="0"/>
              <a:t>Jiné lékařsky významné</a:t>
            </a:r>
            <a:r>
              <a:rPr lang="cs-CZ" dirty="0">
                <a:solidFill>
                  <a:srgbClr val="FF0000"/>
                </a:solidFill>
              </a:rPr>
              <a:t> </a:t>
            </a:r>
          </a:p>
          <a:p>
            <a:r>
              <a:rPr lang="cs-CZ" dirty="0"/>
              <a:t>pro posouzení a hodnocení závažnosti NÚ – referenční dokument </a:t>
            </a:r>
            <a:r>
              <a:rPr lang="cs-CZ" dirty="0" err="1">
                <a:solidFill>
                  <a:srgbClr val="FF0000"/>
                </a:solidFill>
              </a:rPr>
              <a:t>MedDRA</a:t>
            </a: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err="1">
                <a:solidFill>
                  <a:srgbClr val="FF0000"/>
                </a:solidFill>
              </a:rPr>
              <a:t>Important</a:t>
            </a: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err="1">
                <a:solidFill>
                  <a:srgbClr val="FF0000"/>
                </a:solidFill>
              </a:rPr>
              <a:t>Medical</a:t>
            </a: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err="1">
                <a:solidFill>
                  <a:srgbClr val="FF0000"/>
                </a:solidFill>
              </a:rPr>
              <a:t>Events</a:t>
            </a:r>
            <a:r>
              <a:rPr lang="cs-CZ" dirty="0">
                <a:solidFill>
                  <a:srgbClr val="FF0000"/>
                </a:solidFill>
              </a:rPr>
              <a:t> (IME) </a:t>
            </a:r>
            <a:r>
              <a:rPr lang="cs-CZ" dirty="0"/>
              <a:t>příslušné verze na  </a:t>
            </a:r>
            <a:r>
              <a:rPr lang="cs-CZ" dirty="0">
                <a:hlinkClick r:id="rId2"/>
              </a:rPr>
              <a:t>http://www.ema.europa.eu/</a:t>
            </a:r>
            <a:r>
              <a:rPr lang="cs-CZ" dirty="0"/>
              <a:t>  přes </a:t>
            </a:r>
            <a:r>
              <a:rPr lang="cs-CZ" i="1" dirty="0" err="1"/>
              <a:t>Human</a:t>
            </a:r>
            <a:r>
              <a:rPr lang="cs-CZ" i="1" dirty="0"/>
              <a:t> </a:t>
            </a:r>
            <a:r>
              <a:rPr lang="cs-CZ" i="1" dirty="0" err="1"/>
              <a:t>regulatory</a:t>
            </a:r>
            <a:r>
              <a:rPr lang="cs-CZ" i="1" dirty="0"/>
              <a:t> – </a:t>
            </a:r>
            <a:r>
              <a:rPr lang="cs-CZ" i="1" dirty="0" err="1"/>
              <a:t>Pharmacovigilance</a:t>
            </a:r>
            <a:r>
              <a:rPr lang="cs-CZ" i="1" dirty="0"/>
              <a:t> – </a:t>
            </a:r>
            <a:r>
              <a:rPr lang="cs-CZ" i="1" dirty="0" err="1"/>
              <a:t>EudraVigilance</a:t>
            </a:r>
            <a:r>
              <a:rPr lang="cs-CZ" i="1" dirty="0"/>
              <a:t> – </a:t>
            </a:r>
            <a:r>
              <a:rPr lang="cs-CZ" i="1" dirty="0" err="1"/>
              <a:t>System</a:t>
            </a:r>
            <a:r>
              <a:rPr lang="cs-CZ" i="1" dirty="0"/>
              <a:t> </a:t>
            </a:r>
            <a:r>
              <a:rPr lang="cs-CZ" i="1" dirty="0" err="1"/>
              <a:t>overview</a:t>
            </a:r>
            <a:r>
              <a:rPr lang="cs-CZ" i="1" dirty="0"/>
              <a:t> – IME list</a:t>
            </a:r>
          </a:p>
          <a:p>
            <a:r>
              <a:rPr lang="cs-CZ" dirty="0"/>
              <a:t>SÚKL: pro určení závažných NÚ po </a:t>
            </a:r>
            <a:r>
              <a:rPr lang="cs-CZ" b="1" u="sng" dirty="0"/>
              <a:t>vakcínách </a:t>
            </a:r>
            <a:r>
              <a:rPr lang="cs-CZ" dirty="0"/>
              <a:t>– </a:t>
            </a:r>
            <a:r>
              <a:rPr lang="cs-CZ" u="sng" dirty="0"/>
              <a:t>WHO klasifikace </a:t>
            </a:r>
            <a:r>
              <a:rPr lang="cs-CZ" dirty="0"/>
              <a:t>ve spolupráci s odborníky v oblasti očkování</a:t>
            </a:r>
          </a:p>
          <a:p>
            <a:pPr marL="0" indent="0">
              <a:buNone/>
            </a:pPr>
            <a:r>
              <a:rPr lang="cs-CZ" dirty="0"/>
              <a:t>Informační zpravodaj Nežádoucí účinky léčiv 2/2015 </a:t>
            </a:r>
          </a:p>
          <a:p>
            <a:pPr marL="0" indent="0">
              <a:buNone/>
            </a:pPr>
            <a:r>
              <a:rPr lang="cs-CZ" dirty="0">
                <a:hlinkClick r:id="rId3"/>
              </a:rPr>
              <a:t>http://www.sukl.cz/sukl/informacni-zpravodaj-nezadouci-ucinky-leciv-5-2015</a:t>
            </a:r>
            <a:r>
              <a:rPr lang="cs-CZ" dirty="0"/>
              <a:t> 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16.3.2017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18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75280009"/>
      </p:ext>
    </p:extLst>
  </p:cSld>
  <p:clrMapOvr>
    <a:masterClrMapping/>
  </p:clrMapOvr>
  <p:transition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863715"/>
            <a:ext cx="8229600" cy="540060"/>
          </a:xfrm>
        </p:spPr>
        <p:txBody>
          <a:bodyPr>
            <a:normAutofit fontScale="90000"/>
          </a:bodyPr>
          <a:lstStyle/>
          <a:p>
            <a:r>
              <a:rPr lang="cs-CZ" dirty="0"/>
              <a:t>Rozdělení hlášení NÚ – hlášení na vakcíny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16.3.2017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19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" name="Zástupný symbol pro obsah 9"/>
          <p:cNvPicPr>
            <a:picLocks noGrp="1"/>
          </p:cNvPicPr>
          <p:nvPr>
            <p:ph idx="1"/>
          </p:nvPr>
        </p:nvPicPr>
        <p:blipFill rotWithShape="1">
          <a:blip r:embed="rId2"/>
          <a:srcRect l="51846" t="11667" r="10654" b="39286"/>
          <a:stretch/>
        </p:blipFill>
        <p:spPr bwMode="auto">
          <a:xfrm>
            <a:off x="457200" y="1403776"/>
            <a:ext cx="8229600" cy="261028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1" name="Obrázek 10"/>
          <p:cNvPicPr/>
          <p:nvPr/>
        </p:nvPicPr>
        <p:blipFill rotWithShape="1">
          <a:blip r:embed="rId3"/>
          <a:srcRect l="52815" t="14171" r="16328" b="45971"/>
          <a:stretch/>
        </p:blipFill>
        <p:spPr bwMode="auto">
          <a:xfrm>
            <a:off x="656565" y="4284095"/>
            <a:ext cx="7785865" cy="198022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026871492"/>
      </p:ext>
    </p:extLst>
  </p:cSld>
  <p:clrMapOvr>
    <a:masterClrMapping/>
  </p:clrMapOvr>
  <p:transition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908721"/>
            <a:ext cx="8229600" cy="675074"/>
          </a:xfrm>
        </p:spPr>
        <p:txBody>
          <a:bodyPr>
            <a:normAutofit/>
          </a:bodyPr>
          <a:lstStyle/>
          <a:p>
            <a:r>
              <a:rPr lang="cs-CZ" dirty="0"/>
              <a:t>Rozdělení hlášení NÚ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943834"/>
            <a:ext cx="8229600" cy="405045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/>
              <a:t>Dle </a:t>
            </a:r>
            <a:r>
              <a:rPr lang="cs-CZ" b="1" u="sng" dirty="0">
                <a:solidFill>
                  <a:srgbClr val="FF0000"/>
                </a:solidFill>
              </a:rPr>
              <a:t>očekávatelnosti</a:t>
            </a:r>
            <a:r>
              <a:rPr lang="cs-CZ" b="1" dirty="0"/>
              <a:t> hlášeného NÚ:</a:t>
            </a:r>
            <a:r>
              <a:rPr lang="cs-CZ" dirty="0"/>
              <a:t> </a:t>
            </a:r>
          </a:p>
          <a:p>
            <a:r>
              <a:rPr lang="cs-CZ" dirty="0">
                <a:solidFill>
                  <a:srgbClr val="FF0000"/>
                </a:solidFill>
              </a:rPr>
              <a:t>S neočekávaným (</a:t>
            </a:r>
            <a:r>
              <a:rPr lang="cs-CZ" dirty="0" err="1">
                <a:solidFill>
                  <a:srgbClr val="FF0000"/>
                </a:solidFill>
              </a:rPr>
              <a:t>unexpected</a:t>
            </a:r>
            <a:r>
              <a:rPr lang="cs-CZ" dirty="0">
                <a:solidFill>
                  <a:srgbClr val="FF0000"/>
                </a:solidFill>
              </a:rPr>
              <a:t>) NÚ</a:t>
            </a:r>
            <a:r>
              <a:rPr lang="cs-CZ" dirty="0"/>
              <a:t> – NÚ v hlášení není popsán v </a:t>
            </a:r>
            <a:r>
              <a:rPr lang="cs-CZ" dirty="0" err="1"/>
              <a:t>SmPC</a:t>
            </a:r>
            <a:r>
              <a:rPr lang="cs-CZ" dirty="0"/>
              <a:t> podezřelého LP</a:t>
            </a:r>
          </a:p>
          <a:p>
            <a:r>
              <a:rPr lang="cs-CZ" dirty="0">
                <a:solidFill>
                  <a:srgbClr val="FF0000"/>
                </a:solidFill>
              </a:rPr>
              <a:t>S očekávaným NÚ </a:t>
            </a:r>
            <a:r>
              <a:rPr lang="cs-CZ" dirty="0"/>
              <a:t>- popsán v </a:t>
            </a:r>
            <a:r>
              <a:rPr lang="cs-CZ" dirty="0" err="1"/>
              <a:t>SmPC</a:t>
            </a:r>
            <a:r>
              <a:rPr lang="cs-CZ" dirty="0"/>
              <a:t> LP</a:t>
            </a:r>
            <a:endParaRPr lang="cs-CZ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16.3.2017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20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67379548"/>
      </p:ext>
    </p:extLst>
  </p:cSld>
  <p:clrMapOvr>
    <a:masterClrMapping/>
  </p:clrMapOvr>
  <p:transition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908721"/>
            <a:ext cx="8229600" cy="675074"/>
          </a:xfrm>
        </p:spPr>
        <p:txBody>
          <a:bodyPr>
            <a:normAutofit/>
          </a:bodyPr>
          <a:lstStyle/>
          <a:p>
            <a:r>
              <a:rPr lang="cs-CZ" dirty="0"/>
              <a:t>Rozdělení hlášení NÚ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583796"/>
            <a:ext cx="8229600" cy="4635514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cs-CZ" sz="3400" b="1" dirty="0"/>
              <a:t>Dle </a:t>
            </a:r>
            <a:r>
              <a:rPr lang="cs-CZ" sz="3400" b="1" u="sng" dirty="0">
                <a:solidFill>
                  <a:srgbClr val="FF0000"/>
                </a:solidFill>
              </a:rPr>
              <a:t>typu hlášení</a:t>
            </a:r>
            <a:r>
              <a:rPr lang="cs-CZ" sz="3400" dirty="0">
                <a:solidFill>
                  <a:srgbClr val="FF0000"/>
                </a:solidFill>
              </a:rPr>
              <a:t> (report type)</a:t>
            </a:r>
            <a:r>
              <a:rPr lang="cs-CZ" sz="3400" b="1" dirty="0"/>
              <a:t>:</a:t>
            </a:r>
            <a:r>
              <a:rPr lang="cs-CZ" sz="3400" dirty="0"/>
              <a:t> </a:t>
            </a:r>
          </a:p>
          <a:p>
            <a:r>
              <a:rPr lang="cs-CZ" sz="3300" dirty="0">
                <a:solidFill>
                  <a:srgbClr val="FF0000"/>
                </a:solidFill>
              </a:rPr>
              <a:t>Spontánní </a:t>
            </a:r>
            <a:r>
              <a:rPr lang="cs-CZ" sz="3300" dirty="0"/>
              <a:t>(</a:t>
            </a:r>
            <a:r>
              <a:rPr lang="cs-CZ" sz="3300" dirty="0" err="1"/>
              <a:t>Spontaneous</a:t>
            </a:r>
            <a:r>
              <a:rPr lang="cs-CZ" sz="3300" dirty="0"/>
              <a:t>) – spontánní, nevyžádané nahlášení podezření na NÚ LP zdravotnickým pracovníkem (HCP) nebo pacientem regulační autoritě nebo MAH</a:t>
            </a:r>
            <a:endParaRPr lang="cs-CZ" sz="3300" dirty="0">
              <a:solidFill>
                <a:srgbClr val="FF0000"/>
              </a:solidFill>
            </a:endParaRPr>
          </a:p>
          <a:p>
            <a:r>
              <a:rPr lang="cs-CZ" sz="3300" dirty="0">
                <a:solidFill>
                  <a:srgbClr val="FF0000"/>
                </a:solidFill>
              </a:rPr>
              <a:t>Ze studie </a:t>
            </a:r>
            <a:r>
              <a:rPr lang="cs-CZ" sz="3300" dirty="0"/>
              <a:t>(Report </a:t>
            </a:r>
            <a:r>
              <a:rPr lang="cs-CZ" sz="3300" dirty="0" err="1"/>
              <a:t>from</a:t>
            </a:r>
            <a:r>
              <a:rPr lang="cs-CZ" sz="3300" dirty="0"/>
              <a:t> study) – tzv. vyžádaná (</a:t>
            </a:r>
            <a:r>
              <a:rPr lang="cs-CZ" sz="3300" dirty="0" err="1"/>
              <a:t>solicited</a:t>
            </a:r>
            <a:r>
              <a:rPr lang="cs-CZ" sz="3300" dirty="0"/>
              <a:t>) hlášení NÚ LP z organizovaných systému sběru dat: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3300" dirty="0"/>
              <a:t>  klinická hodnocení, neintervenční studie, registry,       pacientské programy, dotazníky pacientům a lékařům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3300" dirty="0"/>
              <a:t>  v hlášení nutno specifikovat Typ studie (Study Type)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dirty="0">
                <a:solidFill>
                  <a:srgbClr val="FF0000"/>
                </a:solidFill>
              </a:rPr>
              <a:t>Jiné </a:t>
            </a:r>
            <a:r>
              <a:rPr lang="cs-CZ" dirty="0"/>
              <a:t>(</a:t>
            </a:r>
            <a:r>
              <a:rPr lang="cs-CZ" dirty="0" err="1"/>
              <a:t>Other</a:t>
            </a:r>
            <a:r>
              <a:rPr lang="cs-CZ" dirty="0"/>
              <a:t>)</a:t>
            </a:r>
            <a:endParaRPr lang="cs-CZ" dirty="0">
              <a:solidFill>
                <a:srgbClr val="FF0000"/>
              </a:solidFill>
            </a:endParaRPr>
          </a:p>
          <a:p>
            <a:r>
              <a:rPr lang="cs-CZ" dirty="0">
                <a:solidFill>
                  <a:srgbClr val="FF0000"/>
                </a:solidFill>
              </a:rPr>
              <a:t>Není známo odesílateli </a:t>
            </a:r>
            <a:r>
              <a:rPr lang="cs-CZ" dirty="0"/>
              <a:t>(Not </a:t>
            </a:r>
            <a:r>
              <a:rPr lang="cs-CZ" dirty="0" err="1"/>
              <a:t>available</a:t>
            </a:r>
            <a:r>
              <a:rPr lang="cs-CZ" dirty="0"/>
              <a:t> to </a:t>
            </a:r>
            <a:r>
              <a:rPr lang="cs-CZ" dirty="0" err="1"/>
              <a:t>sender</a:t>
            </a:r>
            <a:r>
              <a:rPr lang="cs-CZ" dirty="0"/>
              <a:t>)</a:t>
            </a:r>
            <a:endParaRPr lang="cs-CZ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16.3.2017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21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4515236"/>
      </p:ext>
    </p:extLst>
  </p:cSld>
  <p:clrMapOvr>
    <a:masterClrMapping/>
  </p:clrMapOvr>
  <p:transition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848035"/>
            <a:ext cx="8229600" cy="645750"/>
          </a:xfrm>
        </p:spPr>
        <p:txBody>
          <a:bodyPr>
            <a:normAutofit/>
          </a:bodyPr>
          <a:lstStyle/>
          <a:p>
            <a:r>
              <a:rPr lang="cs-CZ" dirty="0"/>
              <a:t>Rozdělení hlášení NÚ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493785"/>
            <a:ext cx="8229600" cy="477053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b="1" dirty="0"/>
              <a:t>Dle </a:t>
            </a:r>
            <a:r>
              <a:rPr lang="cs-CZ" b="1" u="sng" dirty="0">
                <a:solidFill>
                  <a:srgbClr val="FF0000"/>
                </a:solidFill>
              </a:rPr>
              <a:t>typu </a:t>
            </a:r>
            <a:r>
              <a:rPr lang="cs-CZ" b="1" u="sng" dirty="0" err="1">
                <a:solidFill>
                  <a:srgbClr val="FF0000"/>
                </a:solidFill>
              </a:rPr>
              <a:t>hlásitele</a:t>
            </a:r>
            <a:r>
              <a:rPr lang="cs-CZ" b="1" u="sng" dirty="0">
                <a:solidFill>
                  <a:srgbClr val="FF0000"/>
                </a:solidFill>
              </a:rPr>
              <a:t> (</a:t>
            </a:r>
            <a:r>
              <a:rPr lang="cs-CZ" b="1" u="sng" dirty="0" err="1">
                <a:solidFill>
                  <a:srgbClr val="FF0000"/>
                </a:solidFill>
              </a:rPr>
              <a:t>reporter</a:t>
            </a:r>
            <a:r>
              <a:rPr lang="cs-CZ" b="1" u="sng" dirty="0">
                <a:solidFill>
                  <a:srgbClr val="FF0000"/>
                </a:solidFill>
              </a:rPr>
              <a:t> </a:t>
            </a:r>
            <a:r>
              <a:rPr lang="cs-CZ" b="1" u="sng" dirty="0" err="1">
                <a:solidFill>
                  <a:srgbClr val="FF0000"/>
                </a:solidFill>
              </a:rPr>
              <a:t>qualification</a:t>
            </a:r>
            <a:r>
              <a:rPr lang="cs-CZ" b="1" u="sng" dirty="0">
                <a:solidFill>
                  <a:srgbClr val="FF0000"/>
                </a:solidFill>
              </a:rPr>
              <a:t>)</a:t>
            </a:r>
            <a:r>
              <a:rPr lang="cs-CZ" b="1" dirty="0"/>
              <a:t>:</a:t>
            </a:r>
            <a:r>
              <a:rPr lang="cs-CZ" dirty="0"/>
              <a:t> </a:t>
            </a:r>
          </a:p>
          <a:p>
            <a:r>
              <a:rPr lang="cs-CZ" b="1" dirty="0" err="1">
                <a:solidFill>
                  <a:srgbClr val="FF0000"/>
                </a:solidFill>
              </a:rPr>
              <a:t>Healthcare</a:t>
            </a:r>
            <a:r>
              <a:rPr lang="cs-CZ" b="1" dirty="0">
                <a:solidFill>
                  <a:srgbClr val="FF0000"/>
                </a:solidFill>
              </a:rPr>
              <a:t> Professional </a:t>
            </a:r>
            <a:r>
              <a:rPr lang="cs-CZ" b="1" dirty="0" err="1">
                <a:solidFill>
                  <a:srgbClr val="FF0000"/>
                </a:solidFill>
              </a:rPr>
              <a:t>Reports</a:t>
            </a:r>
            <a:r>
              <a:rPr lang="cs-CZ" b="1" dirty="0">
                <a:solidFill>
                  <a:srgbClr val="FF0000"/>
                </a:solidFill>
              </a:rPr>
              <a:t> (HCP) </a:t>
            </a:r>
            <a:r>
              <a:rPr lang="cs-CZ" b="1" dirty="0" err="1">
                <a:solidFill>
                  <a:srgbClr val="FF0000"/>
                </a:solidFill>
              </a:rPr>
              <a:t>reports</a:t>
            </a: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/>
              <a:t>- hlášení odeslaná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lékařem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lékárníkem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jiným zdravotníkem (sestra, RTG laborant...)</a:t>
            </a:r>
          </a:p>
          <a:p>
            <a:r>
              <a:rPr lang="cs-CZ" b="1" dirty="0">
                <a:solidFill>
                  <a:srgbClr val="FF0000"/>
                </a:solidFill>
              </a:rPr>
              <a:t>Non – HCP </a:t>
            </a:r>
            <a:r>
              <a:rPr lang="cs-CZ" b="1" dirty="0" err="1">
                <a:solidFill>
                  <a:srgbClr val="FF0000"/>
                </a:solidFill>
              </a:rPr>
              <a:t>reports</a:t>
            </a:r>
            <a:r>
              <a:rPr lang="cs-CZ" b="1" dirty="0">
                <a:solidFill>
                  <a:srgbClr val="FF0000"/>
                </a:solidFill>
              </a:rPr>
              <a:t> </a:t>
            </a:r>
            <a:r>
              <a:rPr lang="cs-CZ" dirty="0"/>
              <a:t>neboli</a:t>
            </a: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err="1">
                <a:solidFill>
                  <a:srgbClr val="FF0000"/>
                </a:solidFill>
              </a:rPr>
              <a:t>Consumer</a:t>
            </a: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err="1">
                <a:solidFill>
                  <a:srgbClr val="FF0000"/>
                </a:solidFill>
              </a:rPr>
              <a:t>reports</a:t>
            </a: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/>
              <a:t>– hlášení odeslaná ne-zdravotníkem (</a:t>
            </a:r>
            <a:r>
              <a:rPr lang="cs-CZ" dirty="0" err="1"/>
              <a:t>consumer</a:t>
            </a:r>
            <a:r>
              <a:rPr lang="cs-CZ" dirty="0"/>
              <a:t>, dříve </a:t>
            </a:r>
            <a:r>
              <a:rPr lang="cs-CZ" dirty="0" err="1"/>
              <a:t>patient</a:t>
            </a:r>
            <a:r>
              <a:rPr lang="cs-CZ" dirty="0"/>
              <a:t>): pacient, příbuzný - rodič, přítel, ošetřovatel (</a:t>
            </a:r>
            <a:r>
              <a:rPr lang="cs-CZ" dirty="0" err="1"/>
              <a:t>carer</a:t>
            </a:r>
            <a:r>
              <a:rPr lang="cs-CZ" dirty="0"/>
              <a:t>), právník, policista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16.3.2017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22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18404169"/>
      </p:ext>
    </p:extLst>
  </p:cSld>
  <p:clrMapOvr>
    <a:masterClrMapping/>
  </p:clrMapOvr>
  <p:transition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848035"/>
            <a:ext cx="8229600" cy="645750"/>
          </a:xfrm>
        </p:spPr>
        <p:txBody>
          <a:bodyPr>
            <a:normAutofit/>
          </a:bodyPr>
          <a:lstStyle/>
          <a:p>
            <a:r>
              <a:rPr lang="cs-CZ" dirty="0"/>
              <a:t>Rozdělení hlášení NÚ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4365485"/>
          </a:xfrm>
        </p:spPr>
        <p:txBody>
          <a:bodyPr>
            <a:noAutofit/>
          </a:bodyPr>
          <a:lstStyle/>
          <a:p>
            <a:r>
              <a:rPr lang="cs-CZ" sz="2400" b="1" dirty="0">
                <a:solidFill>
                  <a:srgbClr val="FF0000"/>
                </a:solidFill>
              </a:rPr>
              <a:t>Důležité pro Non – HCP </a:t>
            </a:r>
            <a:r>
              <a:rPr lang="cs-CZ" sz="2400" b="1" dirty="0" err="1">
                <a:solidFill>
                  <a:srgbClr val="FF0000"/>
                </a:solidFill>
              </a:rPr>
              <a:t>reports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</a:p>
          <a:p>
            <a:r>
              <a:rPr lang="cs-CZ" sz="2400" dirty="0"/>
              <a:t> nutno </a:t>
            </a:r>
            <a:r>
              <a:rPr lang="cs-CZ" sz="2400" u="sng" dirty="0"/>
              <a:t>vždy</a:t>
            </a:r>
            <a:r>
              <a:rPr lang="cs-CZ" sz="2400" dirty="0"/>
              <a:t> upřesnit, jestli </a:t>
            </a:r>
            <a:r>
              <a:rPr lang="cs-CZ" sz="2400" u="sng" dirty="0"/>
              <a:t>je lékařsky ověřeno nebo ne </a:t>
            </a:r>
            <a:r>
              <a:rPr lang="cs-CZ" sz="2400" dirty="0"/>
              <a:t>(položka </a:t>
            </a:r>
            <a:r>
              <a:rPr lang="cs-CZ" sz="2400" dirty="0" err="1">
                <a:solidFill>
                  <a:srgbClr val="FF0000"/>
                </a:solidFill>
              </a:rPr>
              <a:t>Medically</a:t>
            </a:r>
            <a:r>
              <a:rPr lang="cs-CZ" sz="2400" dirty="0">
                <a:solidFill>
                  <a:srgbClr val="FF0000"/>
                </a:solidFill>
              </a:rPr>
              <a:t> </a:t>
            </a:r>
            <a:r>
              <a:rPr lang="cs-CZ" sz="2400" dirty="0" err="1">
                <a:solidFill>
                  <a:srgbClr val="FF0000"/>
                </a:solidFill>
              </a:rPr>
              <a:t>Confirmed</a:t>
            </a:r>
            <a:r>
              <a:rPr lang="cs-CZ" sz="2400" dirty="0">
                <a:solidFill>
                  <a:srgbClr val="FF0000"/>
                </a:solidFill>
              </a:rPr>
              <a:t> – </a:t>
            </a:r>
            <a:r>
              <a:rPr lang="cs-CZ" sz="2400" dirty="0" err="1">
                <a:solidFill>
                  <a:srgbClr val="FF0000"/>
                </a:solidFill>
              </a:rPr>
              <a:t>Yes</a:t>
            </a:r>
            <a:r>
              <a:rPr lang="cs-CZ" sz="2400" dirty="0">
                <a:solidFill>
                  <a:srgbClr val="FF0000"/>
                </a:solidFill>
              </a:rPr>
              <a:t>/No</a:t>
            </a:r>
            <a:r>
              <a:rPr lang="cs-CZ" sz="2400" dirty="0"/>
              <a:t>)</a:t>
            </a:r>
          </a:p>
          <a:p>
            <a:r>
              <a:rPr lang="cs-CZ" sz="2400" dirty="0"/>
              <a:t>Ověření: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2400" dirty="0"/>
              <a:t>kontaktem s HCP, na kterého pacient poskytne kontakt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2400" dirty="0"/>
              <a:t>ze zaslané zdravotnické dokumentace, pokud z ní vyplývá příčinná souvislost mezi NÚ a podaným LP nebo potvrzuje výskyt NÚ</a:t>
            </a:r>
          </a:p>
          <a:p>
            <a:pPr>
              <a:buFont typeface="Wingdings" panose="05000000000000000000" pitchFamily="2" charset="2"/>
              <a:buChar char="ü"/>
            </a:pPr>
            <a:endParaRPr lang="cs-CZ" sz="2400" dirty="0"/>
          </a:p>
          <a:p>
            <a:r>
              <a:rPr lang="cs-CZ" sz="2400" dirty="0"/>
              <a:t>Pro HCP hlášení – toto pole se nevyplňuje!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16.3.2017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23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4316060"/>
      </p:ext>
    </p:extLst>
  </p:cSld>
  <p:clrMapOvr>
    <a:masterClrMapping/>
  </p:clrMapOvr>
  <p:transition>
    <p:fad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>
                <a:solidFill>
                  <a:prstClr val="white"/>
                </a:solidFill>
              </a:rPr>
              <a:t>červen 2016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24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cs-CZ">
                <a:solidFill>
                  <a:prstClr val="white"/>
                </a:solidFill>
              </a:rPr>
              <a:t>© 2012  STÁTNÍ ÚSTAV PRO KONTROLU LÉČIV</a:t>
            </a:r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Hlášení nežádoucích účinků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type="body" orient="vert" idx="4294967295"/>
          </p:nvPr>
        </p:nvSpPr>
        <p:spPr>
          <a:xfrm>
            <a:off x="0" y="2519363"/>
            <a:ext cx="8229600" cy="3600450"/>
          </a:xfrm>
        </p:spPr>
        <p:txBody>
          <a:bodyPr/>
          <a:lstStyle/>
          <a:p>
            <a:pPr marL="0" indent="0" algn="ctr">
              <a:buNone/>
            </a:pPr>
            <a:r>
              <a:rPr lang="cs-CZ" sz="3200" dirty="0"/>
              <a:t>          Hlášení z monitoringu literatury</a:t>
            </a:r>
          </a:p>
        </p:txBody>
      </p:sp>
    </p:spTree>
    <p:extLst>
      <p:ext uri="{BB962C8B-B14F-4D97-AF65-F5344CB8AC3E}">
        <p14:creationId xmlns:p14="http://schemas.microsoft.com/office/powerpoint/2010/main" val="478984385"/>
      </p:ext>
    </p:extLst>
  </p:cSld>
  <p:clrMapOvr>
    <a:masterClrMapping/>
  </p:clrMapOvr>
  <p:transition>
    <p:fad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953726"/>
            <a:ext cx="8229600" cy="630070"/>
          </a:xfrm>
        </p:spPr>
        <p:txBody>
          <a:bodyPr>
            <a:normAutofit/>
          </a:bodyPr>
          <a:lstStyle/>
          <a:p>
            <a:r>
              <a:rPr lang="cs-CZ" dirty="0"/>
              <a:t>Hlášení z monitoringu literatury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583795"/>
            <a:ext cx="8229600" cy="4536205"/>
          </a:xfrm>
          <a:noFill/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2400" b="1" dirty="0"/>
              <a:t>Legislativní základ požadavku: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2400" dirty="0"/>
              <a:t>novela </a:t>
            </a:r>
            <a:r>
              <a:rPr lang="cs-CZ" sz="2400" dirty="0" err="1"/>
              <a:t>ZoL</a:t>
            </a:r>
            <a:r>
              <a:rPr lang="cs-CZ" sz="2400" dirty="0"/>
              <a:t> č.378/2007 Sb. §93a odst. (1): </a:t>
            </a:r>
          </a:p>
          <a:p>
            <a:pPr marL="0" indent="0">
              <a:buNone/>
            </a:pPr>
            <a:r>
              <a:rPr lang="cs-CZ" sz="2400" dirty="0"/>
              <a:t>MAH zaznamenává a umožní přístup k hlášením NÚ … </a:t>
            </a:r>
            <a:r>
              <a:rPr lang="cs-CZ" sz="2400" i="1" dirty="0"/>
              <a:t>z lékařské literatury, kterou je povinen sledovat,..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2400" dirty="0"/>
              <a:t>GVP M VI kap. </a:t>
            </a:r>
          </a:p>
          <a:p>
            <a:pPr marL="0" indent="0">
              <a:buNone/>
            </a:pPr>
            <a:r>
              <a:rPr lang="cs-CZ" sz="2400" dirty="0"/>
              <a:t>VI.B.1.1.2. </a:t>
            </a:r>
            <a:r>
              <a:rPr lang="cs-CZ" sz="2400" i="1" dirty="0" err="1"/>
              <a:t>Literature</a:t>
            </a:r>
            <a:r>
              <a:rPr lang="cs-CZ" sz="2400" i="1" dirty="0"/>
              <a:t> </a:t>
            </a:r>
            <a:r>
              <a:rPr lang="cs-CZ" sz="2400" i="1" dirty="0" err="1"/>
              <a:t>reports</a:t>
            </a:r>
            <a:endParaRPr lang="cs-CZ" sz="2400" i="1" dirty="0"/>
          </a:p>
          <a:p>
            <a:pPr marL="0" indent="0">
              <a:buNone/>
            </a:pPr>
            <a:r>
              <a:rPr lang="cs-CZ" sz="2400" dirty="0"/>
              <a:t>VI.C.2.2.3.</a:t>
            </a:r>
            <a:r>
              <a:rPr lang="cs-CZ" sz="2400" i="1" dirty="0"/>
              <a:t> Case </a:t>
            </a:r>
            <a:r>
              <a:rPr lang="cs-CZ" sz="2400" i="1" dirty="0" err="1"/>
              <a:t>reports</a:t>
            </a:r>
            <a:r>
              <a:rPr lang="cs-CZ" sz="2400" i="1" dirty="0"/>
              <a:t> </a:t>
            </a:r>
            <a:r>
              <a:rPr lang="cs-CZ" sz="2400" i="1" dirty="0" err="1"/>
              <a:t>published</a:t>
            </a:r>
            <a:r>
              <a:rPr lang="cs-CZ" sz="2400" i="1" dirty="0"/>
              <a:t> in </a:t>
            </a:r>
            <a:r>
              <a:rPr lang="cs-CZ" sz="2400" i="1" dirty="0" err="1"/>
              <a:t>the</a:t>
            </a:r>
            <a:r>
              <a:rPr lang="cs-CZ" sz="2400" i="1" dirty="0"/>
              <a:t> </a:t>
            </a:r>
            <a:r>
              <a:rPr lang="cs-CZ" sz="2400" i="1" dirty="0" err="1"/>
              <a:t>scientific</a:t>
            </a:r>
            <a:r>
              <a:rPr lang="cs-CZ" sz="2400" i="1" dirty="0"/>
              <a:t> </a:t>
            </a:r>
            <a:r>
              <a:rPr lang="cs-CZ" sz="2400" i="1" dirty="0" err="1"/>
              <a:t>literature</a:t>
            </a:r>
            <a:endParaRPr lang="cs-CZ" sz="2400" i="1" dirty="0"/>
          </a:p>
          <a:p>
            <a:pPr marL="0" indent="0">
              <a:buNone/>
            </a:pPr>
            <a:r>
              <a:rPr lang="cs-CZ" sz="2400" dirty="0"/>
              <a:t>VI.C.6.2.3.2.</a:t>
            </a:r>
            <a:r>
              <a:rPr lang="cs-CZ" sz="2400" i="1" dirty="0"/>
              <a:t> </a:t>
            </a:r>
            <a:r>
              <a:rPr lang="cs-CZ" sz="2400" i="1" dirty="0" err="1"/>
              <a:t>Suspected</a:t>
            </a:r>
            <a:r>
              <a:rPr lang="cs-CZ" sz="2400" i="1" dirty="0"/>
              <a:t> </a:t>
            </a:r>
            <a:r>
              <a:rPr lang="cs-CZ" sz="2400" i="1" dirty="0" err="1"/>
              <a:t>adverse</a:t>
            </a:r>
            <a:r>
              <a:rPr lang="cs-CZ" sz="2400" i="1" dirty="0"/>
              <a:t> </a:t>
            </a:r>
            <a:r>
              <a:rPr lang="cs-CZ" sz="2400" i="1" dirty="0" err="1"/>
              <a:t>reaction</a:t>
            </a:r>
            <a:r>
              <a:rPr lang="cs-CZ" sz="2400" i="1" dirty="0"/>
              <a:t> </a:t>
            </a:r>
            <a:r>
              <a:rPr lang="cs-CZ" sz="2400" i="1" dirty="0" err="1"/>
              <a:t>reports</a:t>
            </a:r>
            <a:r>
              <a:rPr lang="cs-CZ" sz="2400" i="1" dirty="0"/>
              <a:t> </a:t>
            </a:r>
            <a:r>
              <a:rPr lang="cs-CZ" sz="2400" i="1" dirty="0" err="1"/>
              <a:t>published</a:t>
            </a:r>
            <a:r>
              <a:rPr lang="cs-CZ" sz="2400" i="1" dirty="0"/>
              <a:t> in </a:t>
            </a:r>
            <a:r>
              <a:rPr lang="cs-CZ" sz="2400" i="1" dirty="0" err="1"/>
              <a:t>the</a:t>
            </a:r>
            <a:r>
              <a:rPr lang="cs-CZ" sz="2400" i="1" dirty="0"/>
              <a:t> </a:t>
            </a:r>
            <a:r>
              <a:rPr lang="cs-CZ" sz="2400" i="1" dirty="0" err="1"/>
              <a:t>scientific</a:t>
            </a:r>
            <a:r>
              <a:rPr lang="cs-CZ" sz="2400" i="1" dirty="0"/>
              <a:t> </a:t>
            </a:r>
            <a:r>
              <a:rPr lang="cs-CZ" sz="2400" i="1" dirty="0" err="1"/>
              <a:t>literature</a:t>
            </a:r>
            <a:endParaRPr lang="cs-CZ" sz="2400" i="1" dirty="0"/>
          </a:p>
          <a:p>
            <a:pPr marL="0" indent="0">
              <a:buNone/>
            </a:pPr>
            <a:r>
              <a:rPr lang="cs-CZ" sz="2400" dirty="0"/>
              <a:t>VI. </a:t>
            </a:r>
            <a:r>
              <a:rPr lang="cs-CZ" sz="2400" dirty="0" err="1"/>
              <a:t>Appendix</a:t>
            </a:r>
            <a:r>
              <a:rPr lang="cs-CZ" sz="2400" dirty="0"/>
              <a:t> 2 </a:t>
            </a:r>
            <a:r>
              <a:rPr lang="cs-CZ" sz="2400" i="1" dirty="0" err="1"/>
              <a:t>Detailed</a:t>
            </a:r>
            <a:r>
              <a:rPr lang="cs-CZ" sz="2400" i="1" dirty="0"/>
              <a:t> </a:t>
            </a:r>
            <a:r>
              <a:rPr lang="cs-CZ" sz="2400" i="1" dirty="0" err="1"/>
              <a:t>Guidance</a:t>
            </a:r>
            <a:r>
              <a:rPr lang="cs-CZ" sz="2400" i="1" dirty="0"/>
              <a:t> on </a:t>
            </a:r>
            <a:r>
              <a:rPr lang="cs-CZ" sz="2400" i="1" dirty="0" err="1"/>
              <a:t>the</a:t>
            </a:r>
            <a:r>
              <a:rPr lang="cs-CZ" sz="2400" i="1" dirty="0"/>
              <a:t> monitoring </a:t>
            </a:r>
            <a:r>
              <a:rPr lang="cs-CZ" sz="2400" i="1" dirty="0" err="1"/>
              <a:t>of</a:t>
            </a:r>
            <a:r>
              <a:rPr lang="cs-CZ" sz="2400" i="1" dirty="0"/>
              <a:t> </a:t>
            </a:r>
            <a:r>
              <a:rPr lang="cs-CZ" sz="2400" i="1" dirty="0" err="1"/>
              <a:t>scientific</a:t>
            </a:r>
            <a:r>
              <a:rPr lang="cs-CZ" sz="2400" i="1" dirty="0"/>
              <a:t> </a:t>
            </a:r>
            <a:r>
              <a:rPr lang="cs-CZ" sz="2400" i="1" dirty="0" err="1"/>
              <a:t>literature</a:t>
            </a:r>
            <a:endParaRPr lang="cs-CZ" sz="24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16.3.2017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25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46251622"/>
      </p:ext>
    </p:extLst>
  </p:cSld>
  <p:clrMapOvr>
    <a:masterClrMapping/>
  </p:clrMapOvr>
  <p:transition>
    <p:fad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953726"/>
            <a:ext cx="8229600" cy="630070"/>
          </a:xfrm>
        </p:spPr>
        <p:txBody>
          <a:bodyPr>
            <a:normAutofit/>
          </a:bodyPr>
          <a:lstStyle/>
          <a:p>
            <a:r>
              <a:rPr lang="cs-CZ" dirty="0"/>
              <a:t>Hlášení z monitoringu literatury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583795"/>
            <a:ext cx="8229600" cy="4536205"/>
          </a:xfrm>
          <a:noFill/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/>
              <a:t>Proces – části: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monitoring literatury - systematické prohledávání literatury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vyhodnocení „hitů“ – nálezů, podle 4 minimálních kritérií pro validní hlášení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Vytvoření hlášení z literatury a jeho odeslání (na SÚKL)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MAH dělá vlastními silami nebo kontrakt s tzv. třetí stranou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16.3.2017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26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1430833"/>
      </p:ext>
    </p:extLst>
  </p:cSld>
  <p:clrMapOvr>
    <a:masterClrMapping/>
  </p:clrMapOvr>
  <p:transition>
    <p:fad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953726"/>
            <a:ext cx="8229600" cy="630070"/>
          </a:xfrm>
        </p:spPr>
        <p:txBody>
          <a:bodyPr>
            <a:normAutofit/>
          </a:bodyPr>
          <a:lstStyle/>
          <a:p>
            <a:r>
              <a:rPr lang="cs-CZ" dirty="0"/>
              <a:t>Hlášení z monitoringu literatury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583795"/>
            <a:ext cx="8229600" cy="4536205"/>
          </a:xfrm>
          <a:noFill/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cs-CZ" dirty="0">
                <a:solidFill>
                  <a:srgbClr val="C00000"/>
                </a:solidFill>
              </a:rPr>
              <a:t>Monitoring literatury </a:t>
            </a:r>
            <a:r>
              <a:rPr lang="cs-CZ" dirty="0"/>
              <a:t>- systematické prohledávání literatury: dobře popsaný v GVP M VI (</a:t>
            </a:r>
            <a:r>
              <a:rPr lang="cs-CZ" dirty="0" err="1"/>
              <a:t>Appendix</a:t>
            </a:r>
            <a:r>
              <a:rPr lang="cs-CZ" dirty="0"/>
              <a:t> 2)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podle portfolia přípravků a indikací – výběr sledované literatury a nastavení klíčových slov pro hledání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v nejpoužívanějších referenčních databází: </a:t>
            </a:r>
            <a:r>
              <a:rPr lang="cs-CZ" dirty="0" err="1"/>
              <a:t>Medline</a:t>
            </a:r>
            <a:r>
              <a:rPr lang="cs-CZ" dirty="0"/>
              <a:t>, Excerpta </a:t>
            </a:r>
            <a:r>
              <a:rPr lang="cs-CZ" dirty="0" err="1"/>
              <a:t>Medica</a:t>
            </a:r>
            <a:r>
              <a:rPr lang="cs-CZ" dirty="0"/>
              <a:t>, </a:t>
            </a:r>
            <a:r>
              <a:rPr lang="cs-CZ" dirty="0" err="1"/>
              <a:t>Embase</a:t>
            </a:r>
            <a:endParaRPr lang="cs-CZ" dirty="0"/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místní odborné a lékařské časopisy a publikace (bez referencí v databázích výše)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s frekvencí minimálně 1x týdně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vést záznam o provedení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16.3.2017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27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61493465"/>
      </p:ext>
    </p:extLst>
  </p:cSld>
  <p:clrMapOvr>
    <a:masterClrMapping/>
  </p:clrMapOvr>
  <p:transition>
    <p:fad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953726"/>
            <a:ext cx="8229600" cy="630070"/>
          </a:xfrm>
        </p:spPr>
        <p:txBody>
          <a:bodyPr>
            <a:normAutofit/>
          </a:bodyPr>
          <a:lstStyle/>
          <a:p>
            <a:r>
              <a:rPr lang="cs-CZ" dirty="0"/>
              <a:t>Hlášení z monitoringu literatury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583795"/>
            <a:ext cx="8229600" cy="4536205"/>
          </a:xfrm>
          <a:noFill/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>
                <a:solidFill>
                  <a:srgbClr val="C00000"/>
                </a:solidFill>
              </a:rPr>
              <a:t>Vyhodnocení nálezů </a:t>
            </a:r>
            <a:r>
              <a:rPr lang="cs-CZ" dirty="0"/>
              <a:t>– hitů po vyhledávání podle zadaného klíče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Všechny výsledky hledání a jejich posouzení evidovat (kdo, kdy, výsledek posouzení)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Posouzení – je to ICSR?: Ano/Ne (splňuje 4 min. kritéria?)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Pokud </a:t>
            </a:r>
            <a:r>
              <a:rPr lang="cs-CZ" b="1" dirty="0"/>
              <a:t>Ano</a:t>
            </a:r>
            <a:r>
              <a:rPr lang="cs-CZ" dirty="0"/>
              <a:t> – vyžádat článek, vytvořit hlášení a odeslat hlášení i článek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Pokud </a:t>
            </a:r>
            <a:r>
              <a:rPr lang="cs-CZ" b="1" dirty="0"/>
              <a:t>Ne</a:t>
            </a:r>
            <a:r>
              <a:rPr lang="cs-CZ" dirty="0"/>
              <a:t> – </a:t>
            </a:r>
            <a:r>
              <a:rPr lang="cs-CZ" u="sng" dirty="0"/>
              <a:t>provést FU </a:t>
            </a:r>
            <a:r>
              <a:rPr lang="cs-CZ" dirty="0"/>
              <a:t>– požádat o doplnění autora článku - pokus o FU evidovat</a:t>
            </a:r>
          </a:p>
          <a:p>
            <a:pPr>
              <a:buFont typeface="Wingdings" panose="05000000000000000000" pitchFamily="2" charset="2"/>
              <a:buChar char="§"/>
            </a:pPr>
            <a:endParaRPr lang="cs-CZ" dirty="0"/>
          </a:p>
          <a:p>
            <a:pPr>
              <a:buFont typeface="Wingdings" panose="05000000000000000000" pitchFamily="2" charset="2"/>
              <a:buChar char="§"/>
            </a:pPr>
            <a:endParaRPr lang="cs-CZ" dirty="0"/>
          </a:p>
          <a:p>
            <a:pPr>
              <a:buFont typeface="Wingdings" panose="05000000000000000000" pitchFamily="2" charset="2"/>
              <a:buChar char="§"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16.3.2017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28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93713454"/>
      </p:ext>
    </p:extLst>
  </p:cSld>
  <p:clrMapOvr>
    <a:masterClrMapping/>
  </p:clrMapOvr>
  <p:transition>
    <p:fad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953726"/>
            <a:ext cx="8229600" cy="630070"/>
          </a:xfrm>
        </p:spPr>
        <p:txBody>
          <a:bodyPr>
            <a:normAutofit/>
          </a:bodyPr>
          <a:lstStyle/>
          <a:p>
            <a:r>
              <a:rPr lang="cs-CZ" dirty="0"/>
              <a:t>Hlášení z monitoringu literatury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583795"/>
            <a:ext cx="8229600" cy="4536205"/>
          </a:xfrm>
          <a:noFill/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cs-CZ" dirty="0">
                <a:solidFill>
                  <a:srgbClr val="C00000"/>
                </a:solidFill>
              </a:rPr>
              <a:t>Vytvoření hlášení z literatury </a:t>
            </a:r>
            <a:r>
              <a:rPr lang="cs-CZ" dirty="0"/>
              <a:t>– zpracování a odeslání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b="1" dirty="0" err="1"/>
              <a:t>Hlásitel</a:t>
            </a:r>
            <a:r>
              <a:rPr lang="cs-CZ" dirty="0"/>
              <a:t>: (první) autor publikace</a:t>
            </a:r>
          </a:p>
          <a:p>
            <a:pPr marL="0" indent="0">
              <a:buNone/>
            </a:pPr>
            <a:r>
              <a:rPr lang="cs-CZ" dirty="0"/>
              <a:t>     - jde o HCP </a:t>
            </a:r>
            <a:r>
              <a:rPr lang="cs-CZ" dirty="0" err="1"/>
              <a:t>hlásitele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     - země původu </a:t>
            </a:r>
            <a:r>
              <a:rPr lang="cs-CZ" dirty="0" err="1"/>
              <a:t>hlásitele</a:t>
            </a:r>
            <a:r>
              <a:rPr lang="cs-CZ" dirty="0"/>
              <a:t> není zemí, kde je časopis vydáván, ale </a:t>
            </a:r>
            <a:r>
              <a:rPr lang="cs-CZ" u="sng" dirty="0"/>
              <a:t>země, odkud autor pochází </a:t>
            </a:r>
            <a:r>
              <a:rPr lang="cs-CZ" dirty="0"/>
              <a:t>(adresa autora článku)!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vždy uvedení literární citace (Vancouver style)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odeslání článku v </a:t>
            </a:r>
            <a:r>
              <a:rPr lang="cs-CZ" dirty="0" err="1"/>
              <a:t>pdf</a:t>
            </a:r>
            <a:r>
              <a:rPr lang="cs-CZ" dirty="0"/>
              <a:t> formátu (název souboru je WWUID hlášení) na e-mail </a:t>
            </a:r>
            <a:r>
              <a:rPr lang="cs-CZ" dirty="0" err="1">
                <a:hlinkClick r:id="rId3"/>
              </a:rPr>
              <a:t>farmakovigilance</a:t>
            </a:r>
            <a:r>
              <a:rPr lang="en-US" dirty="0">
                <a:hlinkClick r:id="rId3"/>
              </a:rPr>
              <a:t>@</a:t>
            </a:r>
            <a:r>
              <a:rPr lang="cs-CZ" dirty="0">
                <a:hlinkClick r:id="rId3"/>
              </a:rPr>
              <a:t>sukl.cz</a:t>
            </a:r>
            <a:r>
              <a:rPr lang="cs-CZ" dirty="0"/>
              <a:t>  do 2 dnů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Spontánní hlášení – pokud neuvedeno jinak v článku</a:t>
            </a:r>
          </a:p>
          <a:p>
            <a:pPr>
              <a:buFont typeface="Wingdings" panose="05000000000000000000" pitchFamily="2" charset="2"/>
              <a:buChar char="§"/>
            </a:pPr>
            <a:endParaRPr lang="cs-CZ" dirty="0"/>
          </a:p>
          <a:p>
            <a:pPr>
              <a:buFont typeface="Wingdings" panose="05000000000000000000" pitchFamily="2" charset="2"/>
              <a:buChar char="§"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16.3.2017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29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03554840"/>
      </p:ext>
    </p:extLst>
  </p:cSld>
  <p:clrMapOvr>
    <a:masterClrMapping/>
  </p:clrMapOvr>
  <p:transition>
    <p:fad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953725"/>
            <a:ext cx="8229600" cy="765085"/>
          </a:xfrm>
        </p:spPr>
        <p:txBody>
          <a:bodyPr>
            <a:normAutofit/>
          </a:bodyPr>
          <a:lstStyle/>
          <a:p>
            <a:r>
              <a:rPr lang="cs-CZ" dirty="0"/>
              <a:t>Hlášení z monitoringu literatury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808820"/>
            <a:ext cx="8229600" cy="4311180"/>
          </a:xfrm>
          <a:noFill/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b="1" dirty="0" err="1">
                <a:solidFill>
                  <a:srgbClr val="FF0000"/>
                </a:solidFill>
              </a:rPr>
              <a:t>Exclusion</a:t>
            </a:r>
            <a:r>
              <a:rPr lang="cs-CZ" b="1" dirty="0">
                <a:solidFill>
                  <a:srgbClr val="FF0000"/>
                </a:solidFill>
              </a:rPr>
              <a:t> </a:t>
            </a:r>
            <a:r>
              <a:rPr lang="cs-CZ" b="1" dirty="0" err="1">
                <a:solidFill>
                  <a:srgbClr val="FF0000"/>
                </a:solidFill>
              </a:rPr>
              <a:t>criteria</a:t>
            </a:r>
            <a:r>
              <a:rPr lang="cs-CZ" b="1" dirty="0">
                <a:solidFill>
                  <a:srgbClr val="FF0000"/>
                </a:solidFill>
              </a:rPr>
              <a:t> </a:t>
            </a:r>
            <a:r>
              <a:rPr lang="cs-CZ" b="1" dirty="0"/>
              <a:t>- kdy možno nález v literatuře ignorovat</a:t>
            </a:r>
            <a:endParaRPr lang="cs-CZ" dirty="0"/>
          </a:p>
          <a:p>
            <a:pPr>
              <a:buFont typeface="Wingdings" panose="05000000000000000000" pitchFamily="2" charset="2"/>
              <a:buChar char="§"/>
            </a:pPr>
            <a:r>
              <a:rPr lang="cs-CZ" u="sng" dirty="0"/>
              <a:t> MAH ví, že se nejedná o jeho LP </a:t>
            </a:r>
          </a:p>
          <a:p>
            <a:pPr marL="0" indent="0">
              <a:buNone/>
            </a:pPr>
            <a:r>
              <a:rPr lang="cs-CZ" dirty="0"/>
              <a:t>    - v článku je uvedený obchodní název LP jiného </a:t>
            </a:r>
            <a:r>
              <a:rPr lang="cs-CZ" dirty="0" err="1"/>
              <a:t>MAHa</a:t>
            </a:r>
            <a:r>
              <a:rPr lang="cs-CZ" dirty="0"/>
              <a:t>  </a:t>
            </a:r>
          </a:p>
          <a:p>
            <a:pPr marL="0" indent="0">
              <a:buNone/>
            </a:pPr>
            <a:r>
              <a:rPr lang="cs-CZ" dirty="0"/>
              <a:t>     - pokud je název nespecifikován (uveden jen název účinné látky) – </a:t>
            </a:r>
            <a:r>
              <a:rPr lang="cs-CZ" b="1" dirty="0"/>
              <a:t>není možno vyloučit z hlášení!</a:t>
            </a:r>
          </a:p>
          <a:p>
            <a:pPr marL="0" indent="0">
              <a:buNone/>
            </a:pPr>
            <a:r>
              <a:rPr lang="cs-CZ" dirty="0"/>
              <a:t>    - článek je ze země, kde MAH LP neobchoduje</a:t>
            </a:r>
            <a:endParaRPr lang="cs-CZ" u="sng" dirty="0"/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zdrojem článku je analýza dat z </a:t>
            </a:r>
            <a:r>
              <a:rPr lang="cs-CZ" dirty="0" err="1"/>
              <a:t>db</a:t>
            </a:r>
            <a:r>
              <a:rPr lang="cs-CZ" dirty="0"/>
              <a:t> NÚ SÚKL (Zpravodaj NÚ léčiv)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zdrojem článku je analýza dat z databází studií – na velkou skupinu pacientu bez možnosti přiřazení NÚ k pacientovi = tzv. hromadná hlášení</a:t>
            </a:r>
          </a:p>
          <a:p>
            <a:pPr>
              <a:buFont typeface="Wingdings" panose="05000000000000000000" pitchFamily="2" charset="2"/>
              <a:buChar char="ü"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16.3.2017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30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31346287"/>
      </p:ext>
    </p:extLst>
  </p:cSld>
  <p:clrMapOvr>
    <a:masterClrMapping/>
  </p:clrMapOvr>
  <p:transition>
    <p:fad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>
                <a:solidFill>
                  <a:prstClr val="white"/>
                </a:solidFill>
              </a:rPr>
              <a:t>červen 2016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31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cs-CZ">
                <a:solidFill>
                  <a:prstClr val="white"/>
                </a:solidFill>
              </a:rPr>
              <a:t>© 2012  STÁTNÍ ÚSTAV PRO KONTROLU LÉČIV</a:t>
            </a:r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Hlášení nežádoucích účinků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0" y="2519363"/>
            <a:ext cx="8229600" cy="3600450"/>
          </a:xfrm>
        </p:spPr>
        <p:txBody>
          <a:bodyPr/>
          <a:lstStyle/>
          <a:p>
            <a:pPr marL="0" indent="0" algn="ctr">
              <a:buNone/>
            </a:pPr>
            <a:r>
              <a:rPr lang="cs-CZ" sz="3200" dirty="0"/>
              <a:t>Hlášení z MLM </a:t>
            </a:r>
          </a:p>
          <a:p>
            <a:pPr marL="0" indent="0" algn="ctr">
              <a:buNone/>
            </a:pPr>
            <a:r>
              <a:rPr lang="cs-CZ" sz="3200" dirty="0"/>
              <a:t>         (</a:t>
            </a:r>
            <a:r>
              <a:rPr lang="cs-CZ" sz="3200" dirty="0" err="1"/>
              <a:t>Medical</a:t>
            </a:r>
            <a:r>
              <a:rPr lang="cs-CZ" sz="3200" dirty="0"/>
              <a:t> </a:t>
            </a:r>
            <a:r>
              <a:rPr lang="cs-CZ" sz="3200" dirty="0" err="1"/>
              <a:t>Literature</a:t>
            </a:r>
            <a:r>
              <a:rPr lang="cs-CZ" sz="3200" dirty="0"/>
              <a:t> Monitoring)</a:t>
            </a:r>
          </a:p>
          <a:p>
            <a:pPr marL="0" indent="0" algn="ctr">
              <a:buNone/>
            </a:pP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1360890"/>
      </p:ext>
    </p:extLst>
  </p:cSld>
  <p:clrMapOvr>
    <a:masterClrMapping/>
  </p:clrMapOvr>
  <p:transition>
    <p:fad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863716"/>
            <a:ext cx="8229600" cy="900100"/>
          </a:xfrm>
        </p:spPr>
        <p:txBody>
          <a:bodyPr/>
          <a:lstStyle/>
          <a:p>
            <a:r>
              <a:rPr lang="cs-CZ" dirty="0"/>
              <a:t>MLM </a:t>
            </a:r>
            <a:r>
              <a:rPr lang="cs-CZ" dirty="0" err="1"/>
              <a:t>service</a:t>
            </a:r>
            <a:r>
              <a:rPr lang="cs-CZ" dirty="0"/>
              <a:t> - legislativní základ I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673805"/>
            <a:ext cx="8229600" cy="4680520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cs-CZ" dirty="0"/>
              <a:t>I</a:t>
            </a:r>
            <a:r>
              <a:rPr lang="en-GB" dirty="0" err="1"/>
              <a:t>mplement</a:t>
            </a:r>
            <a:r>
              <a:rPr lang="cs-CZ" dirty="0" err="1"/>
              <a:t>ace</a:t>
            </a:r>
            <a:r>
              <a:rPr lang="en-GB" dirty="0"/>
              <a:t> </a:t>
            </a:r>
            <a:r>
              <a:rPr lang="cs-CZ" dirty="0"/>
              <a:t>článku</a:t>
            </a:r>
            <a:r>
              <a:rPr lang="en-GB" dirty="0"/>
              <a:t> 27</a:t>
            </a:r>
            <a:r>
              <a:rPr lang="cs-CZ" dirty="0"/>
              <a:t> nařízení (ES)</a:t>
            </a:r>
            <a:r>
              <a:rPr lang="en-GB" dirty="0"/>
              <a:t> </a:t>
            </a:r>
            <a:r>
              <a:rPr lang="cs-CZ" dirty="0"/>
              <a:t>č.</a:t>
            </a:r>
            <a:r>
              <a:rPr lang="en-GB" dirty="0"/>
              <a:t>726/2004</a:t>
            </a:r>
            <a:r>
              <a:rPr lang="cs-CZ" dirty="0"/>
              <a:t> ve smyslu změn dle nařízení (EU) č.1235/2010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EMA monitoruje </a:t>
            </a:r>
            <a:r>
              <a:rPr lang="cs-CZ" dirty="0">
                <a:solidFill>
                  <a:srgbClr val="FF0000"/>
                </a:solidFill>
              </a:rPr>
              <a:t>vybranou medicínskou literaturu </a:t>
            </a:r>
            <a:r>
              <a:rPr lang="cs-CZ" dirty="0"/>
              <a:t>s cílem                             najít</a:t>
            </a:r>
            <a:r>
              <a:rPr lang="cs-CZ" dirty="0">
                <a:solidFill>
                  <a:srgbClr val="FF0000"/>
                </a:solidFill>
              </a:rPr>
              <a:t> hlášení podezřelých NÚ </a:t>
            </a:r>
            <a:r>
              <a:rPr lang="cs-CZ" dirty="0"/>
              <a:t>pro</a:t>
            </a:r>
            <a:r>
              <a:rPr lang="cs-CZ" dirty="0">
                <a:solidFill>
                  <a:srgbClr val="FF0000"/>
                </a:solidFill>
              </a:rPr>
              <a:t> LP obsahující definované účinné látky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 EMA zveřejnila </a:t>
            </a:r>
            <a:r>
              <a:rPr lang="cs-CZ" u="sng" dirty="0"/>
              <a:t>seznam monitorovaných účinných látek</a:t>
            </a:r>
            <a:r>
              <a:rPr lang="cs-CZ" dirty="0"/>
              <a:t> a </a:t>
            </a:r>
            <a:r>
              <a:rPr lang="cs-CZ" u="sng" dirty="0"/>
              <a:t>seznam monitorované medicínské literatury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u="sng" dirty="0"/>
              <a:t>EMA vkládá </a:t>
            </a:r>
            <a:r>
              <a:rPr lang="cs-CZ" dirty="0" err="1"/>
              <a:t>ICSRs</a:t>
            </a:r>
            <a:r>
              <a:rPr lang="cs-CZ" dirty="0"/>
              <a:t> z monitoringu literatury </a:t>
            </a:r>
            <a:r>
              <a:rPr lang="cs-CZ" u="sng" dirty="0"/>
              <a:t>do </a:t>
            </a:r>
            <a:r>
              <a:rPr lang="cs-CZ" u="sng" dirty="0" err="1"/>
              <a:t>db</a:t>
            </a:r>
            <a:r>
              <a:rPr lang="cs-CZ" u="sng" dirty="0"/>
              <a:t> EV </a:t>
            </a:r>
            <a:r>
              <a:rPr lang="cs-CZ" dirty="0"/>
              <a:t>(pod vlastním vytvořeným číslem)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u="sng" dirty="0"/>
              <a:t>EMA</a:t>
            </a:r>
            <a:r>
              <a:rPr lang="cs-CZ" dirty="0"/>
              <a:t> (ve spolupráci s ostatními zainteresovanými stranami) </a:t>
            </a:r>
            <a:r>
              <a:rPr lang="cs-CZ" u="sng" dirty="0"/>
              <a:t>připravila</a:t>
            </a:r>
            <a:r>
              <a:rPr lang="cs-CZ" dirty="0"/>
              <a:t> dokument </a:t>
            </a:r>
            <a:r>
              <a:rPr lang="cs-CZ" i="1" u="sng" dirty="0" err="1"/>
              <a:t>Detailed</a:t>
            </a:r>
            <a:r>
              <a:rPr lang="cs-CZ" i="1" u="sng" dirty="0"/>
              <a:t> </a:t>
            </a:r>
            <a:r>
              <a:rPr lang="cs-CZ" i="1" u="sng" dirty="0" err="1"/>
              <a:t>Guide</a:t>
            </a:r>
            <a:r>
              <a:rPr lang="cs-CZ" i="1" u="sng" dirty="0"/>
              <a:t> </a:t>
            </a:r>
            <a:r>
              <a:rPr lang="cs-CZ" i="1" dirty="0" err="1"/>
              <a:t>regarding</a:t>
            </a:r>
            <a:r>
              <a:rPr lang="cs-CZ" i="1" dirty="0"/>
              <a:t> </a:t>
            </a:r>
            <a:r>
              <a:rPr lang="cs-CZ" i="1" dirty="0" err="1"/>
              <a:t>the</a:t>
            </a:r>
            <a:r>
              <a:rPr lang="cs-CZ" i="1" dirty="0"/>
              <a:t> monitoring </a:t>
            </a:r>
            <a:r>
              <a:rPr lang="cs-CZ" i="1" dirty="0" err="1"/>
              <a:t>of</a:t>
            </a:r>
            <a:r>
              <a:rPr lang="cs-CZ" i="1" dirty="0"/>
              <a:t> </a:t>
            </a:r>
            <a:r>
              <a:rPr lang="cs-CZ" i="1" dirty="0" err="1"/>
              <a:t>medical</a:t>
            </a:r>
            <a:r>
              <a:rPr lang="cs-CZ" i="1" dirty="0"/>
              <a:t> </a:t>
            </a:r>
            <a:r>
              <a:rPr lang="cs-CZ" i="1" dirty="0" err="1"/>
              <a:t>literature</a:t>
            </a:r>
            <a:r>
              <a:rPr lang="cs-CZ" i="1" dirty="0"/>
              <a:t> and </a:t>
            </a:r>
            <a:r>
              <a:rPr lang="cs-CZ" i="1" dirty="0" err="1"/>
              <a:t>the</a:t>
            </a:r>
            <a:r>
              <a:rPr lang="cs-CZ" i="1" dirty="0"/>
              <a:t> </a:t>
            </a:r>
            <a:r>
              <a:rPr lang="cs-CZ" i="1" dirty="0" err="1"/>
              <a:t>entry</a:t>
            </a:r>
            <a:r>
              <a:rPr lang="cs-CZ" i="1" dirty="0"/>
              <a:t> </a:t>
            </a:r>
            <a:r>
              <a:rPr lang="cs-CZ" i="1" dirty="0" err="1"/>
              <a:t>of</a:t>
            </a:r>
            <a:r>
              <a:rPr lang="cs-CZ" i="1" dirty="0"/>
              <a:t> </a:t>
            </a:r>
            <a:r>
              <a:rPr lang="cs-CZ" i="1" dirty="0" err="1"/>
              <a:t>relevant</a:t>
            </a:r>
            <a:r>
              <a:rPr lang="cs-CZ" i="1" dirty="0"/>
              <a:t> </a:t>
            </a:r>
            <a:r>
              <a:rPr lang="cs-CZ" i="1" dirty="0" err="1"/>
              <a:t>information</a:t>
            </a:r>
            <a:r>
              <a:rPr lang="cs-CZ" i="1" dirty="0"/>
              <a:t> </a:t>
            </a:r>
            <a:r>
              <a:rPr lang="cs-CZ" i="1" dirty="0" err="1"/>
              <a:t>into</a:t>
            </a:r>
            <a:r>
              <a:rPr lang="cs-CZ" i="1" dirty="0"/>
              <a:t> </a:t>
            </a:r>
            <a:r>
              <a:rPr lang="cs-CZ" i="1" dirty="0" err="1"/>
              <a:t>EudraVigilance</a:t>
            </a:r>
            <a:r>
              <a:rPr lang="cs-CZ" i="1" dirty="0"/>
              <a:t> </a:t>
            </a:r>
            <a:r>
              <a:rPr lang="cs-CZ" i="1" dirty="0" err="1"/>
              <a:t>db</a:t>
            </a:r>
            <a:r>
              <a:rPr lang="cs-CZ" i="1" dirty="0"/>
              <a:t> by EMA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876000" y="6354325"/>
            <a:ext cx="1800000" cy="362025"/>
          </a:xfrm>
        </p:spPr>
        <p:txBody>
          <a:bodyPr/>
          <a:lstStyle/>
          <a:p>
            <a:fld id="{5B937B30-06A4-4CBC-8585-8740683D82E3}" type="datetime1">
              <a:rPr lang="cs-CZ" smtClean="0"/>
              <a:t>16.3.2017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32</a:t>
            </a:fld>
            <a:endParaRPr lang="cs-CZ"/>
          </a:p>
        </p:txBody>
      </p:sp>
      <p:sp>
        <p:nvSpPr>
          <p:cNvPr id="2" name="Zástupný symbol pro text 1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5541426"/>
      </p:ext>
    </p:extLst>
  </p:cSld>
  <p:clrMapOvr>
    <a:masterClrMapping/>
  </p:clrMapOvr>
  <p:transition>
    <p:fad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863716"/>
            <a:ext cx="8229600" cy="900100"/>
          </a:xfrm>
        </p:spPr>
        <p:txBody>
          <a:bodyPr/>
          <a:lstStyle/>
          <a:p>
            <a:r>
              <a:rPr lang="cs-CZ" dirty="0"/>
              <a:t>MLM </a:t>
            </a:r>
            <a:r>
              <a:rPr lang="cs-CZ" dirty="0" err="1"/>
              <a:t>service</a:t>
            </a:r>
            <a:r>
              <a:rPr lang="cs-CZ" dirty="0"/>
              <a:t> - legislativní základ II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538790"/>
            <a:ext cx="8229600" cy="481553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/>
              <a:t>Článek</a:t>
            </a:r>
            <a:r>
              <a:rPr lang="en-GB" dirty="0"/>
              <a:t> </a:t>
            </a:r>
            <a:r>
              <a:rPr lang="cs-CZ" dirty="0"/>
              <a:t>10</a:t>
            </a:r>
            <a:r>
              <a:rPr lang="en-GB" dirty="0"/>
              <a:t>7</a:t>
            </a:r>
            <a:r>
              <a:rPr lang="cs-CZ" dirty="0"/>
              <a:t>(3) směrnice</a:t>
            </a:r>
            <a:r>
              <a:rPr lang="en-GB" dirty="0"/>
              <a:t> </a:t>
            </a:r>
            <a:r>
              <a:rPr lang="cs-CZ" dirty="0"/>
              <a:t>2001</a:t>
            </a:r>
            <a:r>
              <a:rPr lang="en-GB" dirty="0"/>
              <a:t>/</a:t>
            </a:r>
            <a:r>
              <a:rPr lang="cs-CZ" dirty="0"/>
              <a:t>83/ES – doplnění: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sz="2400" dirty="0"/>
              <a:t>U léčivých přípravků, které obsahují účinné látky uvedené v seznamu publikací, sledovaných agenturou podle článku 27 nařízení (ES) č. 726/2004 nemusí </a:t>
            </a:r>
            <a:r>
              <a:rPr lang="cs-CZ" sz="2400" i="1" dirty="0">
                <a:solidFill>
                  <a:srgbClr val="FF0000"/>
                </a:solidFill>
              </a:rPr>
              <a:t>(nemají) </a:t>
            </a:r>
            <a:r>
              <a:rPr lang="cs-CZ" sz="2400" u="sng" dirty="0"/>
              <a:t>držitelé rozhodnutí o registraci </a:t>
            </a:r>
            <a:r>
              <a:rPr lang="cs-CZ" sz="2400" dirty="0"/>
              <a:t>hlásit do databáze </a:t>
            </a:r>
            <a:r>
              <a:rPr lang="cs-CZ" sz="2400" dirty="0" err="1"/>
              <a:t>Eudravigilance</a:t>
            </a:r>
            <a:r>
              <a:rPr lang="cs-CZ" sz="2400" dirty="0"/>
              <a:t> podezření na nežádoucí účinky zaznamenaná v lékařské literatuře, která je na seznamu, ale </a:t>
            </a:r>
            <a:r>
              <a:rPr lang="cs-CZ" sz="2400" u="sng" dirty="0"/>
              <a:t>sledují </a:t>
            </a:r>
            <a:r>
              <a:rPr lang="cs-CZ" sz="2400" i="1" u="sng" dirty="0">
                <a:solidFill>
                  <a:srgbClr val="FF0000"/>
                </a:solidFill>
              </a:rPr>
              <a:t>(musí) </a:t>
            </a:r>
            <a:r>
              <a:rPr lang="cs-CZ" sz="2400" u="sng" dirty="0"/>
              <a:t>veškerou další lékařskou literaturu a hlásí jakékoli podezření na nežádoucí účinky</a:t>
            </a:r>
            <a:r>
              <a:rPr lang="cs-CZ" sz="2400" dirty="0"/>
              <a:t>.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dirty="0"/>
              <a:t>MLM </a:t>
            </a:r>
            <a:r>
              <a:rPr lang="cs-CZ" sz="2400" dirty="0" err="1"/>
              <a:t>service</a:t>
            </a:r>
            <a:r>
              <a:rPr lang="cs-CZ" sz="2400" dirty="0"/>
              <a:t> funkční od </a:t>
            </a:r>
            <a:r>
              <a:rPr lang="cs-CZ" sz="2400" dirty="0">
                <a:solidFill>
                  <a:srgbClr val="FF0000"/>
                </a:solidFill>
              </a:rPr>
              <a:t>1.9.2015</a:t>
            </a:r>
          </a:p>
          <a:p>
            <a:pPr marL="0" indent="0">
              <a:buNone/>
            </a:pPr>
            <a:endParaRPr lang="cs-CZ" i="1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A2C3B7-EFF3-4DD6-8B80-480178D0F99C}" type="datetime1">
              <a:rPr lang="cs-CZ" smtClean="0"/>
              <a:t>16.3.2017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33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>
          <a:xfrm>
            <a:off x="2186735" y="503675"/>
            <a:ext cx="5040000" cy="252000"/>
          </a:xfrm>
        </p:spPr>
        <p:txBody>
          <a:bodyPr/>
          <a:lstStyle/>
          <a:p>
            <a:r>
              <a:rPr lang="cs-CZ" dirty="0"/>
              <a:t>Hlášení nežádoucích účinků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67853211"/>
      </p:ext>
    </p:extLst>
  </p:cSld>
  <p:clrMapOvr>
    <a:masterClrMapping/>
  </p:clrMapOvr>
  <p:transition>
    <p:fad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76545" y="773705"/>
            <a:ext cx="8229600" cy="675075"/>
          </a:xfrm>
        </p:spPr>
        <p:txBody>
          <a:bodyPr/>
          <a:lstStyle/>
          <a:p>
            <a:r>
              <a:rPr lang="cs-CZ" dirty="0"/>
              <a:t>MLM </a:t>
            </a:r>
            <a:r>
              <a:rPr lang="cs-CZ" dirty="0" err="1"/>
              <a:t>service</a:t>
            </a:r>
            <a:r>
              <a:rPr lang="cs-CZ" dirty="0"/>
              <a:t> projekt : EMA business proces 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538790"/>
            <a:ext cx="8229600" cy="4815535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351CE1-1F50-4EDE-8357-C09AC99EE2EE}" type="datetime1">
              <a:rPr lang="cs-CZ" smtClean="0"/>
              <a:t>16.3.2017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34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>
          <a:xfrm>
            <a:off x="2186735" y="486348"/>
            <a:ext cx="5040000" cy="252000"/>
          </a:xfrm>
        </p:spPr>
        <p:txBody>
          <a:bodyPr/>
          <a:lstStyle/>
          <a:p>
            <a:r>
              <a:rPr lang="cs-CZ" dirty="0"/>
              <a:t>Hlášení nežádoucích účinků</a:t>
            </a:r>
          </a:p>
        </p:txBody>
      </p:sp>
      <p:sp>
        <p:nvSpPr>
          <p:cNvPr id="9" name="Vývojový diagram: údaje 8"/>
          <p:cNvSpPr/>
          <p:nvPr/>
        </p:nvSpPr>
        <p:spPr>
          <a:xfrm>
            <a:off x="251521" y="2911647"/>
            <a:ext cx="2655294" cy="720080"/>
          </a:xfrm>
          <a:prstGeom prst="flowChartInputOutpu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MLM seznam AS</a:t>
            </a:r>
          </a:p>
        </p:txBody>
      </p:sp>
      <p:sp>
        <p:nvSpPr>
          <p:cNvPr id="10" name="Vývojový diagram: údaje 9"/>
          <p:cNvSpPr/>
          <p:nvPr/>
        </p:nvSpPr>
        <p:spPr>
          <a:xfrm>
            <a:off x="248536" y="4929930"/>
            <a:ext cx="2595882" cy="765085"/>
          </a:xfrm>
          <a:prstGeom prst="flowChartInputOutpu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MLM seznam literatury</a:t>
            </a:r>
          </a:p>
        </p:txBody>
      </p:sp>
      <p:sp>
        <p:nvSpPr>
          <p:cNvPr id="11" name="Popisek se šipkou doprava 10"/>
          <p:cNvSpPr/>
          <p:nvPr/>
        </p:nvSpPr>
        <p:spPr>
          <a:xfrm>
            <a:off x="2844419" y="3737294"/>
            <a:ext cx="1952606" cy="914400"/>
          </a:xfrm>
          <a:prstGeom prst="rightArrowCallout">
            <a:avLst>
              <a:gd name="adj1" fmla="val 25000"/>
              <a:gd name="adj2" fmla="val 28572"/>
              <a:gd name="adj3" fmla="val 76190"/>
              <a:gd name="adj4" fmla="val 38568"/>
            </a:avLst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/>
              <a:t>Key</a:t>
            </a:r>
            <a:r>
              <a:rPr lang="cs-CZ" dirty="0"/>
              <a:t> </a:t>
            </a:r>
            <a:r>
              <a:rPr lang="cs-CZ" dirty="0" err="1"/>
              <a:t>words</a:t>
            </a:r>
            <a:endParaRPr lang="cs-CZ" dirty="0"/>
          </a:p>
        </p:txBody>
      </p:sp>
      <p:cxnSp>
        <p:nvCxnSpPr>
          <p:cNvPr id="24" name="Pravoúhlá spojnice 23"/>
          <p:cNvCxnSpPr>
            <a:stCxn id="9" idx="5"/>
            <a:endCxn id="11" idx="0"/>
          </p:cNvCxnSpPr>
          <p:nvPr/>
        </p:nvCxnSpPr>
        <p:spPr>
          <a:xfrm>
            <a:off x="2641286" y="3271687"/>
            <a:ext cx="579674" cy="465607"/>
          </a:xfrm>
          <a:prstGeom prst="bentConnector2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Vývojový diagram: předdefinovaný postup 29"/>
          <p:cNvSpPr/>
          <p:nvPr/>
        </p:nvSpPr>
        <p:spPr>
          <a:xfrm>
            <a:off x="6960993" y="3631727"/>
            <a:ext cx="1665185" cy="1147422"/>
          </a:xfrm>
          <a:prstGeom prst="flowChartPredefinedProcess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Vytvoření ICSR a vložení do EV </a:t>
            </a:r>
            <a:r>
              <a:rPr lang="cs-CZ" dirty="0" err="1"/>
              <a:t>db</a:t>
            </a:r>
            <a:endParaRPr lang="cs-CZ" dirty="0"/>
          </a:p>
        </p:txBody>
      </p:sp>
      <p:cxnSp>
        <p:nvCxnSpPr>
          <p:cNvPr id="36" name="Přímá spojnice se šipkou 35"/>
          <p:cNvCxnSpPr>
            <a:stCxn id="2" idx="3"/>
            <a:endCxn id="30" idx="1"/>
          </p:cNvCxnSpPr>
          <p:nvPr/>
        </p:nvCxnSpPr>
        <p:spPr>
          <a:xfrm>
            <a:off x="6424355" y="4205438"/>
            <a:ext cx="53663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Vývojový diagram: předdefinovaný postup 36"/>
          <p:cNvSpPr/>
          <p:nvPr/>
        </p:nvSpPr>
        <p:spPr>
          <a:xfrm>
            <a:off x="5479326" y="1852203"/>
            <a:ext cx="2426696" cy="1062698"/>
          </a:xfrm>
          <a:prstGeom prst="flowChartPredefinedProcess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/>
              <a:t>Zjištění validity, duplicity plus </a:t>
            </a:r>
            <a:r>
              <a:rPr lang="cs-CZ" dirty="0" err="1"/>
              <a:t>exclusion</a:t>
            </a:r>
            <a:r>
              <a:rPr lang="cs-CZ" dirty="0"/>
              <a:t> </a:t>
            </a:r>
            <a:r>
              <a:rPr lang="cs-CZ" dirty="0" err="1"/>
              <a:t>criteria</a:t>
            </a:r>
            <a:endParaRPr lang="cs-CZ" dirty="0"/>
          </a:p>
        </p:txBody>
      </p:sp>
      <p:cxnSp>
        <p:nvCxnSpPr>
          <p:cNvPr id="58" name="Přímá spojnice 57"/>
          <p:cNvCxnSpPr>
            <a:stCxn id="10" idx="5"/>
          </p:cNvCxnSpPr>
          <p:nvPr/>
        </p:nvCxnSpPr>
        <p:spPr>
          <a:xfrm>
            <a:off x="2584830" y="5312473"/>
            <a:ext cx="636130" cy="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Přímá spojnice 59"/>
          <p:cNvCxnSpPr>
            <a:endCxn id="11" idx="2"/>
          </p:cNvCxnSpPr>
          <p:nvPr/>
        </p:nvCxnSpPr>
        <p:spPr>
          <a:xfrm flipV="1">
            <a:off x="3220960" y="4651694"/>
            <a:ext cx="0" cy="66078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Přímá spojnice se šipkou 61"/>
          <p:cNvCxnSpPr>
            <a:stCxn id="37" idx="2"/>
          </p:cNvCxnSpPr>
          <p:nvPr/>
        </p:nvCxnSpPr>
        <p:spPr>
          <a:xfrm>
            <a:off x="6692674" y="2914901"/>
            <a:ext cx="0" cy="1239855"/>
          </a:xfrm>
          <a:prstGeom prst="straightConnector1">
            <a:avLst/>
          </a:prstGeom>
          <a:ln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Vývojový diagram: postup 1"/>
          <p:cNvSpPr/>
          <p:nvPr/>
        </p:nvSpPr>
        <p:spPr>
          <a:xfrm>
            <a:off x="4797025" y="3631727"/>
            <a:ext cx="1627330" cy="1147421"/>
          </a:xfrm>
          <a:prstGeom prst="flowChartProcess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Záznam informace o NÚ AS v lit</a:t>
            </a:r>
          </a:p>
        </p:txBody>
      </p:sp>
    </p:spTree>
    <p:extLst>
      <p:ext uri="{BB962C8B-B14F-4D97-AF65-F5344CB8AC3E}">
        <p14:creationId xmlns:p14="http://schemas.microsoft.com/office/powerpoint/2010/main" val="396298034"/>
      </p:ext>
    </p:extLst>
  </p:cSld>
  <p:clrMapOvr>
    <a:masterClrMapping/>
  </p:clrMapOvr>
  <p:transition>
    <p:fad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76545" y="773705"/>
            <a:ext cx="8229600" cy="675075"/>
          </a:xfrm>
        </p:spPr>
        <p:txBody>
          <a:bodyPr/>
          <a:lstStyle/>
          <a:p>
            <a:r>
              <a:rPr lang="cs-CZ" dirty="0"/>
              <a:t>MLM </a:t>
            </a:r>
            <a:r>
              <a:rPr lang="cs-CZ" dirty="0" err="1"/>
              <a:t>service</a:t>
            </a:r>
            <a:r>
              <a:rPr lang="cs-CZ" dirty="0"/>
              <a:t> projekt : MAH business proces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538790"/>
            <a:ext cx="8229600" cy="4815535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91E5D-0237-4439-ACF2-45E7780BDD36}" type="datetime1">
              <a:rPr lang="cs-CZ" smtClean="0"/>
              <a:t>16.3.2017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35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>
          <a:xfrm>
            <a:off x="2186735" y="503675"/>
            <a:ext cx="5040000" cy="252000"/>
          </a:xfrm>
        </p:spPr>
        <p:txBody>
          <a:bodyPr/>
          <a:lstStyle/>
          <a:p>
            <a:r>
              <a:rPr lang="cs-CZ" dirty="0"/>
              <a:t>Hlášení nežádoucích účinků</a:t>
            </a:r>
          </a:p>
          <a:p>
            <a:endParaRPr lang="cs-CZ" dirty="0"/>
          </a:p>
        </p:txBody>
      </p:sp>
      <p:sp>
        <p:nvSpPr>
          <p:cNvPr id="2" name="Vývojový diagram: rozhodnutí 1"/>
          <p:cNvSpPr/>
          <p:nvPr/>
        </p:nvSpPr>
        <p:spPr>
          <a:xfrm>
            <a:off x="476545" y="1524659"/>
            <a:ext cx="1670277" cy="900100"/>
          </a:xfrm>
          <a:prstGeom prst="flowChartDecision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100" dirty="0"/>
              <a:t>AS v seznamu MLM AS?</a:t>
            </a:r>
          </a:p>
        </p:txBody>
      </p:sp>
      <p:sp>
        <p:nvSpPr>
          <p:cNvPr id="3" name="Vývojový diagram: rozhodnutí 2"/>
          <p:cNvSpPr/>
          <p:nvPr/>
        </p:nvSpPr>
        <p:spPr>
          <a:xfrm>
            <a:off x="476545" y="2694422"/>
            <a:ext cx="1670277" cy="1207252"/>
          </a:xfrm>
          <a:prstGeom prst="flowChartDecision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100" dirty="0"/>
              <a:t>kombinace látek  v MLM seznamu?</a:t>
            </a:r>
          </a:p>
        </p:txBody>
      </p:sp>
      <p:sp>
        <p:nvSpPr>
          <p:cNvPr id="7" name="Vývojový diagram: rozhodnutí 6"/>
          <p:cNvSpPr/>
          <p:nvPr/>
        </p:nvSpPr>
        <p:spPr>
          <a:xfrm>
            <a:off x="476545" y="4239089"/>
            <a:ext cx="1670277" cy="1170131"/>
          </a:xfrm>
          <a:prstGeom prst="flowChartDecision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100" dirty="0"/>
              <a:t>Je časopis  z MLM seznamu časopisů?</a:t>
            </a:r>
          </a:p>
        </p:txBody>
      </p:sp>
      <p:cxnSp>
        <p:nvCxnSpPr>
          <p:cNvPr id="10" name="Přímá spojnice se šipkou 9"/>
          <p:cNvCxnSpPr>
            <a:stCxn id="2" idx="2"/>
            <a:endCxn id="3" idx="0"/>
          </p:cNvCxnSpPr>
          <p:nvPr/>
        </p:nvCxnSpPr>
        <p:spPr>
          <a:xfrm>
            <a:off x="1311684" y="2424759"/>
            <a:ext cx="0" cy="26966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>
            <a:stCxn id="3" idx="2"/>
            <a:endCxn id="7" idx="0"/>
          </p:cNvCxnSpPr>
          <p:nvPr/>
        </p:nvCxnSpPr>
        <p:spPr>
          <a:xfrm>
            <a:off x="1311684" y="3901674"/>
            <a:ext cx="0" cy="33741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Vývojový diagram: předdefinovaný postup 26"/>
          <p:cNvSpPr/>
          <p:nvPr/>
        </p:nvSpPr>
        <p:spPr>
          <a:xfrm>
            <a:off x="3266855" y="1524659"/>
            <a:ext cx="1260139" cy="900100"/>
          </a:xfrm>
          <a:prstGeom prst="flowChartPredefinedProcess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100" dirty="0"/>
              <a:t>Monitoring literatury podle současného nastavení</a:t>
            </a:r>
          </a:p>
        </p:txBody>
      </p:sp>
      <p:sp>
        <p:nvSpPr>
          <p:cNvPr id="28" name="Vývojový diagram: předdefinovaný postup 27"/>
          <p:cNvSpPr/>
          <p:nvPr/>
        </p:nvSpPr>
        <p:spPr>
          <a:xfrm>
            <a:off x="5112060" y="1524659"/>
            <a:ext cx="1125126" cy="900100"/>
          </a:xfrm>
          <a:prstGeom prst="flowChartPredefinedProcess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200" dirty="0"/>
              <a:t>Vytvoření ICSR</a:t>
            </a:r>
          </a:p>
        </p:txBody>
      </p:sp>
      <p:sp>
        <p:nvSpPr>
          <p:cNvPr id="29" name="Vývojový diagram: údaje 28"/>
          <p:cNvSpPr/>
          <p:nvPr/>
        </p:nvSpPr>
        <p:spPr>
          <a:xfrm>
            <a:off x="2276745" y="5409220"/>
            <a:ext cx="1620179" cy="592215"/>
          </a:xfrm>
          <a:prstGeom prst="flowChartInputOutpu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100" dirty="0"/>
              <a:t>MAH hlášení se nevytváří </a:t>
            </a:r>
          </a:p>
        </p:txBody>
      </p:sp>
      <p:sp>
        <p:nvSpPr>
          <p:cNvPr id="30" name="Vývojový diagram: ukončení 29"/>
          <p:cNvSpPr/>
          <p:nvPr/>
        </p:nvSpPr>
        <p:spPr>
          <a:xfrm>
            <a:off x="4757869" y="5499230"/>
            <a:ext cx="914400" cy="405045"/>
          </a:xfrm>
          <a:prstGeom prst="flowChartTerminator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100" dirty="0"/>
              <a:t>Konec</a:t>
            </a:r>
          </a:p>
        </p:txBody>
      </p:sp>
      <p:sp>
        <p:nvSpPr>
          <p:cNvPr id="31" name="Vývojový diagram: předdefinovaný postup 30"/>
          <p:cNvSpPr/>
          <p:nvPr/>
        </p:nvSpPr>
        <p:spPr>
          <a:xfrm>
            <a:off x="6867255" y="1524660"/>
            <a:ext cx="1305145" cy="900100"/>
          </a:xfrm>
          <a:prstGeom prst="flowChartPredefinedProcess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100" dirty="0"/>
              <a:t>Odeslání hlášení podle pravidel</a:t>
            </a:r>
          </a:p>
        </p:txBody>
      </p:sp>
      <p:cxnSp>
        <p:nvCxnSpPr>
          <p:cNvPr id="33" name="Přímá spojnice se šipkou 32"/>
          <p:cNvCxnSpPr>
            <a:stCxn id="2" idx="3"/>
            <a:endCxn id="27" idx="1"/>
          </p:cNvCxnSpPr>
          <p:nvPr/>
        </p:nvCxnSpPr>
        <p:spPr>
          <a:xfrm>
            <a:off x="2146822" y="1974709"/>
            <a:ext cx="1120033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nice se šipkou 36"/>
          <p:cNvCxnSpPr>
            <a:stCxn id="27" idx="3"/>
            <a:endCxn id="28" idx="1"/>
          </p:cNvCxnSpPr>
          <p:nvPr/>
        </p:nvCxnSpPr>
        <p:spPr>
          <a:xfrm>
            <a:off x="4526994" y="1974709"/>
            <a:ext cx="585066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Přímá spojnice se šipkou 38"/>
          <p:cNvCxnSpPr>
            <a:stCxn id="28" idx="3"/>
            <a:endCxn id="31" idx="1"/>
          </p:cNvCxnSpPr>
          <p:nvPr/>
        </p:nvCxnSpPr>
        <p:spPr>
          <a:xfrm>
            <a:off x="6237186" y="1974709"/>
            <a:ext cx="630069" cy="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Přímá spojnice 40"/>
          <p:cNvCxnSpPr>
            <a:stCxn id="3" idx="3"/>
          </p:cNvCxnSpPr>
          <p:nvPr/>
        </p:nvCxnSpPr>
        <p:spPr>
          <a:xfrm flipV="1">
            <a:off x="2146822" y="3264174"/>
            <a:ext cx="1750102" cy="3387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Přímá spojnice se šipkou 42"/>
          <p:cNvCxnSpPr>
            <a:endCxn id="27" idx="2"/>
          </p:cNvCxnSpPr>
          <p:nvPr/>
        </p:nvCxnSpPr>
        <p:spPr>
          <a:xfrm flipV="1">
            <a:off x="3896924" y="2424759"/>
            <a:ext cx="1" cy="83941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Přímá spojnice 44"/>
          <p:cNvCxnSpPr>
            <a:stCxn id="7" idx="3"/>
          </p:cNvCxnSpPr>
          <p:nvPr/>
        </p:nvCxnSpPr>
        <p:spPr>
          <a:xfrm>
            <a:off x="2146822" y="4824155"/>
            <a:ext cx="352544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Přímá spojnice se šipkou 46"/>
          <p:cNvCxnSpPr>
            <a:endCxn id="28" idx="2"/>
          </p:cNvCxnSpPr>
          <p:nvPr/>
        </p:nvCxnSpPr>
        <p:spPr>
          <a:xfrm flipV="1">
            <a:off x="5672269" y="2424759"/>
            <a:ext cx="2354" cy="239939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Vývojový diagram: ukončení 47"/>
          <p:cNvSpPr/>
          <p:nvPr/>
        </p:nvSpPr>
        <p:spPr>
          <a:xfrm>
            <a:off x="7047275" y="3442283"/>
            <a:ext cx="1004410" cy="301752"/>
          </a:xfrm>
          <a:prstGeom prst="flowChartTerminator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100" dirty="0"/>
              <a:t>Konec</a:t>
            </a:r>
          </a:p>
        </p:txBody>
      </p:sp>
      <p:cxnSp>
        <p:nvCxnSpPr>
          <p:cNvPr id="50" name="Přímá spojnice 49"/>
          <p:cNvCxnSpPr>
            <a:stCxn id="7" idx="2"/>
          </p:cNvCxnSpPr>
          <p:nvPr/>
        </p:nvCxnSpPr>
        <p:spPr>
          <a:xfrm flipH="1">
            <a:off x="1311683" y="5409220"/>
            <a:ext cx="1" cy="31503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Přímá spojnice se šipkou 51"/>
          <p:cNvCxnSpPr>
            <a:endCxn id="29" idx="2"/>
          </p:cNvCxnSpPr>
          <p:nvPr/>
        </p:nvCxnSpPr>
        <p:spPr>
          <a:xfrm flipV="1">
            <a:off x="1311683" y="5705328"/>
            <a:ext cx="1127080" cy="1892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Přímá spojnice se šipkou 53"/>
          <p:cNvCxnSpPr>
            <a:stCxn id="29" idx="5"/>
            <a:endCxn id="30" idx="1"/>
          </p:cNvCxnSpPr>
          <p:nvPr/>
        </p:nvCxnSpPr>
        <p:spPr>
          <a:xfrm flipV="1">
            <a:off x="3734906" y="5701753"/>
            <a:ext cx="1022963" cy="357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Přímá spojnice se šipkou 57"/>
          <p:cNvCxnSpPr>
            <a:stCxn id="31" idx="2"/>
          </p:cNvCxnSpPr>
          <p:nvPr/>
        </p:nvCxnSpPr>
        <p:spPr>
          <a:xfrm flipH="1">
            <a:off x="7519827" y="2424760"/>
            <a:ext cx="1" cy="101752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Vývojový diagram: předdefinovaný postup 58"/>
          <p:cNvSpPr/>
          <p:nvPr/>
        </p:nvSpPr>
        <p:spPr>
          <a:xfrm>
            <a:off x="6012161" y="4239089"/>
            <a:ext cx="1350150" cy="990110"/>
          </a:xfrm>
          <a:prstGeom prst="flowChartPredefinedProcess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100" dirty="0"/>
              <a:t>Zjištění validity, duplicity, </a:t>
            </a:r>
            <a:r>
              <a:rPr lang="cs-CZ" sz="1100" dirty="0" err="1"/>
              <a:t>exclusion</a:t>
            </a:r>
            <a:r>
              <a:rPr lang="cs-CZ" sz="1100" dirty="0"/>
              <a:t> </a:t>
            </a:r>
            <a:r>
              <a:rPr lang="cs-CZ" sz="1100" dirty="0" err="1"/>
              <a:t>criteria</a:t>
            </a:r>
            <a:endParaRPr lang="cs-CZ" sz="1100" dirty="0"/>
          </a:p>
        </p:txBody>
      </p:sp>
      <p:cxnSp>
        <p:nvCxnSpPr>
          <p:cNvPr id="63" name="Přímá spojnice se šipkou 62"/>
          <p:cNvCxnSpPr>
            <a:stCxn id="59" idx="0"/>
          </p:cNvCxnSpPr>
          <p:nvPr/>
        </p:nvCxnSpPr>
        <p:spPr>
          <a:xfrm flipV="1">
            <a:off x="6687236" y="1974709"/>
            <a:ext cx="0" cy="2264380"/>
          </a:xfrm>
          <a:prstGeom prst="straightConnector1">
            <a:avLst/>
          </a:prstGeom>
          <a:ln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Vývojový diagram: postup 7"/>
          <p:cNvSpPr/>
          <p:nvPr/>
        </p:nvSpPr>
        <p:spPr>
          <a:xfrm>
            <a:off x="2256819" y="1763692"/>
            <a:ext cx="457200" cy="179775"/>
          </a:xfrm>
          <a:prstGeom prst="flowChartProcess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100" dirty="0"/>
              <a:t>ne</a:t>
            </a:r>
          </a:p>
        </p:txBody>
      </p:sp>
      <p:sp>
        <p:nvSpPr>
          <p:cNvPr id="34" name="Vývojový diagram: postup 33"/>
          <p:cNvSpPr/>
          <p:nvPr/>
        </p:nvSpPr>
        <p:spPr>
          <a:xfrm>
            <a:off x="1439272" y="2514646"/>
            <a:ext cx="457200" cy="179775"/>
          </a:xfrm>
          <a:prstGeom prst="flowChartProcess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100" dirty="0"/>
              <a:t>ano</a:t>
            </a:r>
          </a:p>
        </p:txBody>
      </p:sp>
      <p:sp>
        <p:nvSpPr>
          <p:cNvPr id="35" name="Vývojový diagram: postup 34"/>
          <p:cNvSpPr/>
          <p:nvPr/>
        </p:nvSpPr>
        <p:spPr>
          <a:xfrm>
            <a:off x="2249638" y="3017011"/>
            <a:ext cx="457200" cy="179775"/>
          </a:xfrm>
          <a:prstGeom prst="flowChartProcess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100" dirty="0"/>
              <a:t>ne</a:t>
            </a:r>
          </a:p>
        </p:txBody>
      </p:sp>
      <p:sp>
        <p:nvSpPr>
          <p:cNvPr id="36" name="Vývojový diagram: postup 35"/>
          <p:cNvSpPr/>
          <p:nvPr/>
        </p:nvSpPr>
        <p:spPr>
          <a:xfrm>
            <a:off x="1457339" y="3991560"/>
            <a:ext cx="457200" cy="157519"/>
          </a:xfrm>
          <a:prstGeom prst="flowChartProcess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100" dirty="0"/>
              <a:t>ano</a:t>
            </a:r>
          </a:p>
        </p:txBody>
      </p:sp>
      <p:sp>
        <p:nvSpPr>
          <p:cNvPr id="38" name="Vývojový diagram: postup 37"/>
          <p:cNvSpPr/>
          <p:nvPr/>
        </p:nvSpPr>
        <p:spPr>
          <a:xfrm>
            <a:off x="2256819" y="4554002"/>
            <a:ext cx="457200" cy="179775"/>
          </a:xfrm>
          <a:prstGeom prst="flowChartProcess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100" dirty="0"/>
              <a:t>ne</a:t>
            </a:r>
          </a:p>
        </p:txBody>
      </p:sp>
      <p:sp>
        <p:nvSpPr>
          <p:cNvPr id="40" name="Vývojový diagram: postup 39"/>
          <p:cNvSpPr/>
          <p:nvPr/>
        </p:nvSpPr>
        <p:spPr>
          <a:xfrm>
            <a:off x="1446453" y="5476849"/>
            <a:ext cx="457200" cy="179775"/>
          </a:xfrm>
          <a:prstGeom prst="flowChartProcess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100" dirty="0"/>
              <a:t>ano</a:t>
            </a:r>
          </a:p>
        </p:txBody>
      </p:sp>
    </p:spTree>
    <p:extLst>
      <p:ext uri="{BB962C8B-B14F-4D97-AF65-F5344CB8AC3E}">
        <p14:creationId xmlns:p14="http://schemas.microsoft.com/office/powerpoint/2010/main" val="4270162089"/>
      </p:ext>
    </p:extLst>
  </p:cSld>
  <p:clrMapOvr>
    <a:masterClrMapping/>
  </p:clrMapOvr>
  <p:transition>
    <p:fad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863716"/>
            <a:ext cx="8229600" cy="900100"/>
          </a:xfrm>
        </p:spPr>
        <p:txBody>
          <a:bodyPr>
            <a:normAutofit/>
          </a:bodyPr>
          <a:lstStyle/>
          <a:p>
            <a:r>
              <a:rPr lang="cs-CZ" sz="2800" dirty="0"/>
              <a:t>MLM </a:t>
            </a:r>
            <a:r>
              <a:rPr lang="cs-CZ" sz="2800" dirty="0" err="1"/>
              <a:t>service</a:t>
            </a:r>
            <a:r>
              <a:rPr lang="cs-CZ" sz="2800" dirty="0"/>
              <a:t> projekt – kde hledat informace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808820"/>
            <a:ext cx="8229600" cy="4311179"/>
          </a:xfrm>
        </p:spPr>
        <p:txBody>
          <a:bodyPr>
            <a:normAutofit fontScale="85000" lnSpcReduction="2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cs-CZ" dirty="0">
                <a:solidFill>
                  <a:srgbClr val="FF0000"/>
                </a:solidFill>
              </a:rPr>
              <a:t>EMA </a:t>
            </a:r>
            <a:r>
              <a:rPr lang="cs-CZ" dirty="0" err="1">
                <a:solidFill>
                  <a:srgbClr val="FF0000"/>
                </a:solidFill>
              </a:rPr>
              <a:t>website</a:t>
            </a:r>
            <a:r>
              <a:rPr lang="cs-CZ" dirty="0">
                <a:solidFill>
                  <a:srgbClr val="FF0000"/>
                </a:solidFill>
              </a:rPr>
              <a:t> pro MLM </a:t>
            </a:r>
            <a:r>
              <a:rPr lang="cs-CZ" dirty="0" err="1">
                <a:solidFill>
                  <a:srgbClr val="FF0000"/>
                </a:solidFill>
              </a:rPr>
              <a:t>service</a:t>
            </a:r>
            <a:r>
              <a:rPr lang="cs-CZ" dirty="0"/>
              <a:t> (od 12.5.2015)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>
                <a:hlinkClick r:id="rId2"/>
              </a:rPr>
              <a:t>www.ema.europa.eu</a:t>
            </a:r>
            <a:r>
              <a:rPr lang="cs-CZ" dirty="0"/>
              <a:t>                                                                   </a:t>
            </a:r>
            <a:r>
              <a:rPr lang="cs-CZ" dirty="0" err="1"/>
              <a:t>Human</a:t>
            </a:r>
            <a:r>
              <a:rPr lang="cs-CZ" dirty="0"/>
              <a:t> </a:t>
            </a:r>
            <a:r>
              <a:rPr lang="cs-CZ" dirty="0" err="1"/>
              <a:t>regulatory</a:t>
            </a:r>
            <a:r>
              <a:rPr lang="cs-CZ" dirty="0"/>
              <a:t>/Post-</a:t>
            </a:r>
            <a:r>
              <a:rPr lang="cs-CZ" dirty="0" err="1"/>
              <a:t>authorisation</a:t>
            </a:r>
            <a:r>
              <a:rPr lang="cs-CZ" dirty="0"/>
              <a:t>/</a:t>
            </a:r>
            <a:r>
              <a:rPr lang="cs-CZ" dirty="0" err="1"/>
              <a:t>Pharmacovigilance</a:t>
            </a:r>
            <a:r>
              <a:rPr lang="cs-CZ" dirty="0"/>
              <a:t> /</a:t>
            </a:r>
            <a:r>
              <a:rPr lang="cs-CZ" dirty="0" err="1"/>
              <a:t>Medical</a:t>
            </a:r>
            <a:r>
              <a:rPr lang="cs-CZ" dirty="0"/>
              <a:t> </a:t>
            </a:r>
            <a:r>
              <a:rPr lang="cs-CZ" dirty="0" err="1"/>
              <a:t>literature</a:t>
            </a:r>
            <a:r>
              <a:rPr lang="cs-CZ" dirty="0"/>
              <a:t> monitoring: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Legislativa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MLM substance and </a:t>
            </a:r>
            <a:r>
              <a:rPr lang="cs-CZ" dirty="0" err="1"/>
              <a:t>herbal</a:t>
            </a:r>
            <a:r>
              <a:rPr lang="cs-CZ" dirty="0"/>
              <a:t> substance </a:t>
            </a:r>
            <a:r>
              <a:rPr lang="cs-CZ" dirty="0" err="1"/>
              <a:t>groups</a:t>
            </a:r>
            <a:r>
              <a:rPr lang="cs-CZ" dirty="0"/>
              <a:t> – </a:t>
            </a:r>
            <a:r>
              <a:rPr lang="cs-CZ" dirty="0" err="1"/>
              <a:t>updated</a:t>
            </a:r>
            <a:r>
              <a:rPr lang="cs-CZ" dirty="0"/>
              <a:t> seznam (02/2017)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MLM </a:t>
            </a:r>
            <a:r>
              <a:rPr lang="cs-CZ" dirty="0" err="1"/>
              <a:t>description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journal</a:t>
            </a:r>
            <a:r>
              <a:rPr lang="cs-CZ" dirty="0"/>
              <a:t>/reference </a:t>
            </a:r>
            <a:r>
              <a:rPr lang="cs-CZ" dirty="0" err="1"/>
              <a:t>db</a:t>
            </a:r>
            <a:r>
              <a:rPr lang="cs-CZ" dirty="0"/>
              <a:t> </a:t>
            </a:r>
            <a:r>
              <a:rPr lang="cs-CZ" dirty="0" err="1"/>
              <a:t>used</a:t>
            </a:r>
            <a:r>
              <a:rPr lang="cs-CZ" dirty="0"/>
              <a:t> (EMBASE, </a:t>
            </a:r>
            <a:r>
              <a:rPr lang="cs-CZ" dirty="0" err="1"/>
              <a:t>Medline</a:t>
            </a:r>
            <a:r>
              <a:rPr lang="cs-CZ" dirty="0"/>
              <a:t> Plus, IPA, AMED) – jmenný seznam titulů k dispozici – i CZ časopisy!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 err="1"/>
              <a:t>Detailed</a:t>
            </a:r>
            <a:r>
              <a:rPr lang="cs-CZ" dirty="0"/>
              <a:t> </a:t>
            </a:r>
            <a:r>
              <a:rPr lang="cs-CZ" dirty="0" err="1"/>
              <a:t>Guide</a:t>
            </a:r>
            <a:r>
              <a:rPr lang="cs-CZ" dirty="0"/>
              <a:t> plus </a:t>
            </a:r>
            <a:r>
              <a:rPr lang="cs-CZ" dirty="0" err="1"/>
              <a:t>comments</a:t>
            </a:r>
            <a:r>
              <a:rPr lang="cs-CZ" dirty="0"/>
              <a:t> (public </a:t>
            </a:r>
            <a:r>
              <a:rPr lang="cs-CZ" dirty="0" err="1"/>
              <a:t>consultation</a:t>
            </a:r>
            <a:r>
              <a:rPr lang="cs-CZ" dirty="0"/>
              <a:t>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 err="1"/>
              <a:t>Inclusion</a:t>
            </a:r>
            <a:r>
              <a:rPr lang="cs-CZ" dirty="0"/>
              <a:t>/</a:t>
            </a:r>
            <a:r>
              <a:rPr lang="cs-CZ" dirty="0" err="1"/>
              <a:t>exclusion</a:t>
            </a:r>
            <a:r>
              <a:rPr lang="cs-CZ" dirty="0"/>
              <a:t> </a:t>
            </a:r>
            <a:r>
              <a:rPr lang="cs-CZ" dirty="0" err="1"/>
              <a:t>criteria</a:t>
            </a:r>
            <a:r>
              <a:rPr lang="cs-CZ" dirty="0"/>
              <a:t>- hlavně podle GVP M VI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0AE76-52EA-4B81-AB31-47A2A7E43C0A}" type="datetime1">
              <a:rPr lang="cs-CZ" smtClean="0"/>
              <a:t>16.3.2017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36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58203047"/>
      </p:ext>
    </p:extLst>
  </p:cSld>
  <p:clrMapOvr>
    <a:masterClrMapping/>
  </p:clrMapOvr>
  <p:transition>
    <p:fade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863716"/>
            <a:ext cx="8229600" cy="900100"/>
          </a:xfrm>
        </p:spPr>
        <p:txBody>
          <a:bodyPr>
            <a:normAutofit/>
          </a:bodyPr>
          <a:lstStyle/>
          <a:p>
            <a:r>
              <a:rPr lang="cs-CZ" sz="2800" dirty="0"/>
              <a:t>MLM </a:t>
            </a:r>
            <a:r>
              <a:rPr lang="cs-CZ" sz="2800" dirty="0" err="1"/>
              <a:t>service</a:t>
            </a:r>
            <a:r>
              <a:rPr lang="cs-CZ" sz="2800" dirty="0"/>
              <a:t> projekt – seznamy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808820"/>
            <a:ext cx="8229600" cy="4311179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u="sng" dirty="0">
                <a:solidFill>
                  <a:schemeClr val="tx2">
                    <a:lumMod val="50000"/>
                  </a:schemeClr>
                </a:solidFill>
              </a:rPr>
              <a:t>MLM substance and </a:t>
            </a:r>
            <a:r>
              <a:rPr lang="cs-CZ" u="sng" dirty="0" err="1">
                <a:solidFill>
                  <a:schemeClr val="tx2">
                    <a:lumMod val="50000"/>
                  </a:schemeClr>
                </a:solidFill>
              </a:rPr>
              <a:t>herbal</a:t>
            </a:r>
            <a:r>
              <a:rPr lang="cs-CZ" u="sng" dirty="0">
                <a:solidFill>
                  <a:schemeClr val="tx2">
                    <a:lumMod val="50000"/>
                  </a:schemeClr>
                </a:solidFill>
              </a:rPr>
              <a:t> substance </a:t>
            </a:r>
            <a:r>
              <a:rPr lang="cs-CZ" u="sng" dirty="0" err="1">
                <a:solidFill>
                  <a:schemeClr val="tx2">
                    <a:lumMod val="50000"/>
                  </a:schemeClr>
                </a:solidFill>
              </a:rPr>
              <a:t>groups</a:t>
            </a:r>
            <a:r>
              <a:rPr lang="cs-CZ" u="sng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cs-CZ" dirty="0"/>
              <a:t>– seznam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>
                <a:solidFill>
                  <a:srgbClr val="FF0000"/>
                </a:solidFill>
              </a:rPr>
              <a:t>300</a:t>
            </a:r>
            <a:r>
              <a:rPr lang="cs-CZ" dirty="0"/>
              <a:t> </a:t>
            </a:r>
            <a:r>
              <a:rPr lang="cs-CZ" dirty="0">
                <a:solidFill>
                  <a:srgbClr val="FF0000"/>
                </a:solidFill>
              </a:rPr>
              <a:t>chemických účinných látek </a:t>
            </a:r>
            <a:r>
              <a:rPr lang="cs-CZ" dirty="0"/>
              <a:t>(substance </a:t>
            </a:r>
            <a:r>
              <a:rPr lang="cs-CZ" dirty="0" err="1"/>
              <a:t>groups</a:t>
            </a:r>
            <a:r>
              <a:rPr lang="cs-CZ" dirty="0"/>
              <a:t> – by </a:t>
            </a:r>
            <a:r>
              <a:rPr lang="cs-CZ" dirty="0" err="1"/>
              <a:t>active</a:t>
            </a:r>
            <a:r>
              <a:rPr lang="cs-CZ" dirty="0"/>
              <a:t> </a:t>
            </a:r>
            <a:r>
              <a:rPr lang="cs-CZ" dirty="0" err="1"/>
              <a:t>moiety</a:t>
            </a:r>
            <a:r>
              <a:rPr lang="cs-CZ" dirty="0"/>
              <a:t>) – soli, estery, fixní kombinace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>
                <a:solidFill>
                  <a:srgbClr val="FF0000"/>
                </a:solidFill>
              </a:rPr>
              <a:t>100 rostlinných účinných látek </a:t>
            </a:r>
            <a:r>
              <a:rPr lang="cs-CZ" dirty="0"/>
              <a:t>(podle rodu)</a:t>
            </a:r>
            <a:endParaRPr lang="cs-CZ" dirty="0">
              <a:solidFill>
                <a:srgbClr val="FF0000"/>
              </a:solidFill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Výběr dle nejvyšší četnosti v registracích a </a:t>
            </a:r>
            <a:r>
              <a:rPr lang="cs-CZ" dirty="0" err="1"/>
              <a:t>MAHů</a:t>
            </a:r>
            <a:r>
              <a:rPr lang="cs-CZ" dirty="0"/>
              <a:t> (zabránění vytváření duplicit v EV </a:t>
            </a:r>
            <a:r>
              <a:rPr lang="cs-CZ" dirty="0" err="1"/>
              <a:t>db</a:t>
            </a:r>
            <a:r>
              <a:rPr lang="cs-CZ" dirty="0"/>
              <a:t>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Výběr pevný – update po 2 letech (02/2017), změna v případě zrušení LP v EU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 err="1"/>
              <a:t>MAHs</a:t>
            </a:r>
            <a:r>
              <a:rPr lang="cs-CZ" dirty="0"/>
              <a:t> můžou vznést návrhy na změny plus vysvětlení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29F23-98C4-46B0-9AEA-E1A8D3ED5D5A}" type="datetime1">
              <a:rPr lang="cs-CZ" smtClean="0"/>
              <a:t>16.3.2017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37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Hlášení nežádoucích účinků</a:t>
            </a:r>
          </a:p>
        </p:txBody>
      </p:sp>
    </p:spTree>
    <p:extLst>
      <p:ext uri="{BB962C8B-B14F-4D97-AF65-F5344CB8AC3E}">
        <p14:creationId xmlns:p14="http://schemas.microsoft.com/office/powerpoint/2010/main" val="804263071"/>
      </p:ext>
    </p:extLst>
  </p:cSld>
  <p:clrMapOvr>
    <a:masterClrMapping/>
  </p:clrMapOvr>
  <p:transition>
    <p:fade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863716"/>
            <a:ext cx="8229600" cy="900100"/>
          </a:xfrm>
        </p:spPr>
        <p:txBody>
          <a:bodyPr>
            <a:normAutofit/>
          </a:bodyPr>
          <a:lstStyle/>
          <a:p>
            <a:r>
              <a:rPr lang="cs-CZ" sz="2800" dirty="0"/>
              <a:t>MLM </a:t>
            </a:r>
            <a:r>
              <a:rPr lang="cs-CZ" sz="2800" dirty="0" err="1"/>
              <a:t>service</a:t>
            </a:r>
            <a:r>
              <a:rPr lang="cs-CZ" sz="2800" dirty="0"/>
              <a:t> projekt – seznamy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808820"/>
            <a:ext cx="8229600" cy="4311179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u="sng" dirty="0">
                <a:solidFill>
                  <a:schemeClr val="tx2">
                    <a:lumMod val="50000"/>
                  </a:schemeClr>
                </a:solidFill>
              </a:rPr>
              <a:t>MLM </a:t>
            </a:r>
            <a:r>
              <a:rPr lang="cs-CZ" u="sng" dirty="0" err="1">
                <a:solidFill>
                  <a:schemeClr val="tx2">
                    <a:lumMod val="50000"/>
                  </a:schemeClr>
                </a:solidFill>
              </a:rPr>
              <a:t>description</a:t>
            </a:r>
            <a:r>
              <a:rPr lang="cs-CZ" u="sng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cs-CZ" u="sng" dirty="0" err="1">
                <a:solidFill>
                  <a:schemeClr val="tx2">
                    <a:lumMod val="50000"/>
                  </a:schemeClr>
                </a:solidFill>
              </a:rPr>
              <a:t>of</a:t>
            </a:r>
            <a:r>
              <a:rPr lang="cs-CZ" u="sng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cs-CZ" u="sng" dirty="0" err="1">
                <a:solidFill>
                  <a:schemeClr val="tx2">
                    <a:lumMod val="50000"/>
                  </a:schemeClr>
                </a:solidFill>
              </a:rPr>
              <a:t>the</a:t>
            </a:r>
            <a:r>
              <a:rPr lang="cs-CZ" u="sng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cs-CZ" u="sng" dirty="0" err="1">
                <a:solidFill>
                  <a:schemeClr val="tx2">
                    <a:lumMod val="50000"/>
                  </a:schemeClr>
                </a:solidFill>
              </a:rPr>
              <a:t>journal</a:t>
            </a:r>
            <a:r>
              <a:rPr lang="cs-CZ" u="sng" dirty="0">
                <a:solidFill>
                  <a:schemeClr val="tx2">
                    <a:lumMod val="50000"/>
                  </a:schemeClr>
                </a:solidFill>
              </a:rPr>
              <a:t>/reference </a:t>
            </a:r>
            <a:r>
              <a:rPr lang="cs-CZ" u="sng" dirty="0" err="1">
                <a:solidFill>
                  <a:schemeClr val="tx2">
                    <a:lumMod val="50000"/>
                  </a:schemeClr>
                </a:solidFill>
              </a:rPr>
              <a:t>db</a:t>
            </a:r>
            <a:r>
              <a:rPr lang="cs-CZ" u="sng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cs-CZ" dirty="0"/>
              <a:t>- seznam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Vybrané odborné srovnávací literární </a:t>
            </a:r>
            <a:r>
              <a:rPr lang="cs-CZ" dirty="0" err="1"/>
              <a:t>db</a:t>
            </a:r>
            <a:r>
              <a:rPr lang="cs-CZ" dirty="0"/>
              <a:t>: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EMBASE (</a:t>
            </a:r>
            <a:r>
              <a:rPr lang="cs-CZ" dirty="0" err="1"/>
              <a:t>biomedical</a:t>
            </a:r>
            <a:r>
              <a:rPr lang="cs-CZ" dirty="0"/>
              <a:t> reference </a:t>
            </a:r>
            <a:r>
              <a:rPr lang="cs-CZ" dirty="0" err="1"/>
              <a:t>db</a:t>
            </a:r>
            <a:r>
              <a:rPr lang="cs-CZ" dirty="0"/>
              <a:t>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EBSCO: </a:t>
            </a:r>
            <a:r>
              <a:rPr lang="cs-CZ" dirty="0" err="1"/>
              <a:t>Medline</a:t>
            </a:r>
            <a:r>
              <a:rPr lang="cs-CZ" dirty="0"/>
              <a:t> Plus, IPA, AMED (</a:t>
            </a:r>
            <a:r>
              <a:rPr lang="cs-CZ" dirty="0" err="1"/>
              <a:t>alternative</a:t>
            </a:r>
            <a:r>
              <a:rPr lang="cs-CZ" dirty="0"/>
              <a:t> </a:t>
            </a:r>
            <a:r>
              <a:rPr lang="cs-CZ" dirty="0" err="1"/>
              <a:t>treatment</a:t>
            </a:r>
            <a:r>
              <a:rPr lang="cs-CZ" dirty="0"/>
              <a:t>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Tituly indexované i neindexované – v EN i CZE – obsahuje i čistě česky psaná periodika (celkem 46 titulů)</a:t>
            </a:r>
            <a:endParaRPr lang="cs-CZ" u="sng" dirty="0"/>
          </a:p>
          <a:p>
            <a:pPr marL="0" indent="0">
              <a:buNone/>
            </a:pPr>
            <a:r>
              <a:rPr lang="cs-CZ" u="sng" dirty="0" err="1">
                <a:solidFill>
                  <a:schemeClr val="tx2">
                    <a:lumMod val="50000"/>
                  </a:schemeClr>
                </a:solidFill>
              </a:rPr>
              <a:t>Inclusion</a:t>
            </a:r>
            <a:r>
              <a:rPr lang="cs-CZ" u="sng" dirty="0">
                <a:solidFill>
                  <a:schemeClr val="tx2">
                    <a:lumMod val="50000"/>
                  </a:schemeClr>
                </a:solidFill>
              </a:rPr>
              <a:t>/</a:t>
            </a:r>
            <a:r>
              <a:rPr lang="cs-CZ" u="sng" dirty="0" err="1">
                <a:solidFill>
                  <a:schemeClr val="tx2">
                    <a:lumMod val="50000"/>
                  </a:schemeClr>
                </a:solidFill>
              </a:rPr>
              <a:t>exclusion</a:t>
            </a:r>
            <a:r>
              <a:rPr lang="cs-CZ" u="sng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cs-CZ" u="sng" dirty="0" err="1">
                <a:solidFill>
                  <a:schemeClr val="tx2">
                    <a:lumMod val="50000"/>
                  </a:schemeClr>
                </a:solidFill>
              </a:rPr>
              <a:t>criteria</a:t>
            </a:r>
            <a:r>
              <a:rPr lang="cs-CZ" dirty="0">
                <a:solidFill>
                  <a:schemeClr val="tx2">
                    <a:lumMod val="50000"/>
                  </a:schemeClr>
                </a:solidFill>
              </a:rPr>
              <a:t> pro zpracování </a:t>
            </a:r>
            <a:r>
              <a:rPr lang="cs-CZ" dirty="0" err="1">
                <a:solidFill>
                  <a:schemeClr val="tx2">
                    <a:lumMod val="50000"/>
                  </a:schemeClr>
                </a:solidFill>
              </a:rPr>
              <a:t>ICSRs</a:t>
            </a:r>
            <a:r>
              <a:rPr lang="cs-CZ" dirty="0"/>
              <a:t> – dle GVP M VI – důvod nezařazení vždy zaznamenán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Nezpracovaná hlášení z analýz RA v rámci EU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Nezpracovaná hromadná hlášení na skupiny pacientů</a:t>
            </a:r>
          </a:p>
          <a:p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9D372-6827-4D2B-A055-6981C7C04FD7}" type="datetime1">
              <a:rPr lang="cs-CZ" smtClean="0"/>
              <a:t>16.3.2017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38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>
          <a:xfrm>
            <a:off x="2186735" y="469234"/>
            <a:ext cx="5040000" cy="252000"/>
          </a:xfrm>
        </p:spPr>
        <p:txBody>
          <a:bodyPr/>
          <a:lstStyle/>
          <a:p>
            <a:r>
              <a:rPr lang="cs-CZ" dirty="0"/>
              <a:t>Hlášení nežádoucích účinků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33482475"/>
      </p:ext>
    </p:extLst>
  </p:cSld>
  <p:clrMapOvr>
    <a:masterClrMapping/>
  </p:clrMapOvr>
  <p:transition>
    <p:fade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863716"/>
            <a:ext cx="8229600" cy="900100"/>
          </a:xfrm>
        </p:spPr>
        <p:txBody>
          <a:bodyPr>
            <a:normAutofit/>
          </a:bodyPr>
          <a:lstStyle/>
          <a:p>
            <a:r>
              <a:rPr lang="cs-CZ" sz="2800" dirty="0"/>
              <a:t>MLM business proces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4491199"/>
          </a:xfrm>
        </p:spPr>
        <p:txBody>
          <a:bodyPr>
            <a:normAutofit/>
          </a:bodyPr>
          <a:lstStyle/>
          <a:p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A484B-265F-4643-8211-4420AFA83B81}" type="datetime1">
              <a:rPr lang="cs-CZ" smtClean="0"/>
              <a:t>16.3.2017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39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Hlášení nežádoucích účinků</a:t>
            </a: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3" name="Vývojový diagram: údaje 2"/>
          <p:cNvSpPr/>
          <p:nvPr/>
        </p:nvSpPr>
        <p:spPr>
          <a:xfrm>
            <a:off x="476545" y="2888940"/>
            <a:ext cx="1575175" cy="955548"/>
          </a:xfrm>
          <a:prstGeom prst="flowChartInputOutpu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200" dirty="0"/>
              <a:t>ICSR nalezené v rámci MLM </a:t>
            </a:r>
            <a:r>
              <a:rPr lang="cs-CZ" sz="1200" dirty="0" err="1"/>
              <a:t>service</a:t>
            </a:r>
            <a:r>
              <a:rPr lang="cs-CZ" sz="1200" dirty="0"/>
              <a:t> </a:t>
            </a:r>
          </a:p>
        </p:txBody>
      </p:sp>
      <p:sp>
        <p:nvSpPr>
          <p:cNvPr id="7" name="Vývojový diagram: spojnice 6"/>
          <p:cNvSpPr/>
          <p:nvPr/>
        </p:nvSpPr>
        <p:spPr>
          <a:xfrm>
            <a:off x="2366755" y="2528899"/>
            <a:ext cx="1800200" cy="1575175"/>
          </a:xfrm>
          <a:prstGeom prst="flowChartConnector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200" dirty="0" err="1"/>
              <a:t>EudraVigilance</a:t>
            </a:r>
            <a:r>
              <a:rPr lang="cs-CZ" sz="1200" dirty="0"/>
              <a:t> </a:t>
            </a:r>
            <a:r>
              <a:rPr lang="cs-CZ" sz="1200" dirty="0" err="1"/>
              <a:t>Gateway</a:t>
            </a:r>
            <a:endParaRPr lang="cs-CZ" sz="1200" dirty="0"/>
          </a:p>
        </p:txBody>
      </p:sp>
      <p:sp>
        <p:nvSpPr>
          <p:cNvPr id="8" name="Vývojový diagram: paměť s přímým přístupem 7"/>
          <p:cNvSpPr/>
          <p:nvPr/>
        </p:nvSpPr>
        <p:spPr>
          <a:xfrm>
            <a:off x="4481989" y="2798930"/>
            <a:ext cx="1845205" cy="1045558"/>
          </a:xfrm>
          <a:prstGeom prst="flowChartMagneticDrum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200" dirty="0" err="1"/>
              <a:t>EudraVigilance</a:t>
            </a:r>
            <a:r>
              <a:rPr lang="cs-CZ" sz="1200" dirty="0"/>
              <a:t> </a:t>
            </a:r>
          </a:p>
        </p:txBody>
      </p:sp>
      <p:sp>
        <p:nvSpPr>
          <p:cNvPr id="9" name="Vývojový diagram: paměť s přímým přístupem 8"/>
          <p:cNvSpPr/>
          <p:nvPr/>
        </p:nvSpPr>
        <p:spPr>
          <a:xfrm>
            <a:off x="6867255" y="2798930"/>
            <a:ext cx="1710189" cy="1045558"/>
          </a:xfrm>
          <a:prstGeom prst="flowChartMagneticDrum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200" dirty="0"/>
              <a:t>EV </a:t>
            </a:r>
            <a:r>
              <a:rPr lang="cs-CZ" sz="1200" dirty="0" err="1"/>
              <a:t>download</a:t>
            </a:r>
            <a:r>
              <a:rPr lang="cs-CZ" sz="1200" dirty="0"/>
              <a:t> area</a:t>
            </a:r>
          </a:p>
        </p:txBody>
      </p:sp>
      <p:sp>
        <p:nvSpPr>
          <p:cNvPr id="10" name="Vývojový diagram: údaje 9"/>
          <p:cNvSpPr/>
          <p:nvPr/>
        </p:nvSpPr>
        <p:spPr>
          <a:xfrm>
            <a:off x="2276745" y="4779150"/>
            <a:ext cx="1755195" cy="1013851"/>
          </a:xfrm>
          <a:prstGeom prst="flowChartInputOutpu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200" dirty="0"/>
              <a:t>Hlášení pro NCA</a:t>
            </a:r>
          </a:p>
        </p:txBody>
      </p:sp>
      <p:sp>
        <p:nvSpPr>
          <p:cNvPr id="11" name="Vývojový diagram: údaje 10"/>
          <p:cNvSpPr/>
          <p:nvPr/>
        </p:nvSpPr>
        <p:spPr>
          <a:xfrm>
            <a:off x="6597225" y="4779150"/>
            <a:ext cx="1665185" cy="1013851"/>
          </a:xfrm>
          <a:prstGeom prst="flowChartInputOutpu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/>
              <a:t>MAH</a:t>
            </a:r>
          </a:p>
        </p:txBody>
      </p:sp>
      <p:cxnSp>
        <p:nvCxnSpPr>
          <p:cNvPr id="14" name="Přímá spojnice se šipkou 13"/>
          <p:cNvCxnSpPr>
            <a:stCxn id="3" idx="5"/>
          </p:cNvCxnSpPr>
          <p:nvPr/>
        </p:nvCxnSpPr>
        <p:spPr>
          <a:xfrm>
            <a:off x="1894203" y="3366714"/>
            <a:ext cx="472552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>
            <a:stCxn id="7" idx="6"/>
            <a:endCxn id="8" idx="1"/>
          </p:cNvCxnSpPr>
          <p:nvPr/>
        </p:nvCxnSpPr>
        <p:spPr>
          <a:xfrm>
            <a:off x="4166955" y="3316487"/>
            <a:ext cx="315034" cy="522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se šipkou 17"/>
          <p:cNvCxnSpPr>
            <a:stCxn id="8" idx="4"/>
            <a:endCxn id="9" idx="1"/>
          </p:cNvCxnSpPr>
          <p:nvPr/>
        </p:nvCxnSpPr>
        <p:spPr>
          <a:xfrm>
            <a:off x="6327194" y="3321709"/>
            <a:ext cx="540061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se šipkou 22"/>
          <p:cNvCxnSpPr>
            <a:stCxn id="7" idx="4"/>
          </p:cNvCxnSpPr>
          <p:nvPr/>
        </p:nvCxnSpPr>
        <p:spPr>
          <a:xfrm>
            <a:off x="3266855" y="4104074"/>
            <a:ext cx="0" cy="67507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se šipkou 24"/>
          <p:cNvCxnSpPr>
            <a:stCxn id="9" idx="2"/>
          </p:cNvCxnSpPr>
          <p:nvPr/>
        </p:nvCxnSpPr>
        <p:spPr>
          <a:xfrm flipH="1">
            <a:off x="7722349" y="3844488"/>
            <a:ext cx="1" cy="93466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69532497"/>
      </p:ext>
    </p:extLst>
  </p:cSld>
  <p:clrMapOvr>
    <a:masterClrMapping/>
  </p:clrMapOvr>
  <p:transition>
    <p:fade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863716"/>
            <a:ext cx="8229600" cy="900100"/>
          </a:xfrm>
        </p:spPr>
        <p:txBody>
          <a:bodyPr>
            <a:normAutofit/>
          </a:bodyPr>
          <a:lstStyle/>
          <a:p>
            <a:r>
              <a:rPr lang="cs-CZ" sz="2800" dirty="0"/>
              <a:t>MLM EV nástroje (</a:t>
            </a:r>
            <a:r>
              <a:rPr lang="cs-CZ" sz="2800" dirty="0" err="1"/>
              <a:t>tools</a:t>
            </a:r>
            <a:r>
              <a:rPr lang="cs-CZ" sz="2800" dirty="0"/>
              <a:t> and </a:t>
            </a:r>
            <a:r>
              <a:rPr lang="cs-CZ" sz="2800" dirty="0" err="1"/>
              <a:t>functionalities</a:t>
            </a:r>
            <a:r>
              <a:rPr lang="cs-CZ" sz="2800" dirty="0"/>
              <a:t>):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4491199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2400" b="1" dirty="0">
              <a:solidFill>
                <a:srgbClr val="FF0000"/>
              </a:solidFill>
            </a:endParaRPr>
          </a:p>
          <a:p>
            <a:r>
              <a:rPr lang="cs-CZ" sz="2400" b="1" dirty="0">
                <a:solidFill>
                  <a:srgbClr val="FF0000"/>
                </a:solidFill>
              </a:rPr>
              <a:t>MLM </a:t>
            </a:r>
            <a:r>
              <a:rPr lang="cs-CZ" sz="2400" b="1" dirty="0" err="1">
                <a:solidFill>
                  <a:srgbClr val="FF0000"/>
                </a:solidFill>
              </a:rPr>
              <a:t>tracking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err="1">
                <a:solidFill>
                  <a:srgbClr val="FF0000"/>
                </a:solidFill>
              </a:rPr>
              <a:t>spreadsheets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/>
              <a:t>– </a:t>
            </a:r>
            <a:r>
              <a:rPr lang="cs-CZ" sz="2400" dirty="0"/>
              <a:t>možný export a uložení</a:t>
            </a:r>
            <a:endParaRPr lang="cs-CZ" sz="2400" dirty="0">
              <a:solidFill>
                <a:srgbClr val="FF0000"/>
              </a:solidFill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cs-CZ" sz="2400" dirty="0"/>
              <a:t>MLM </a:t>
            </a:r>
            <a:r>
              <a:rPr lang="cs-CZ" sz="2400" dirty="0" err="1"/>
              <a:t>Search</a:t>
            </a:r>
            <a:r>
              <a:rPr lang="cs-CZ" sz="2400" dirty="0"/>
              <a:t> </a:t>
            </a:r>
            <a:r>
              <a:rPr lang="cs-CZ" sz="2400" dirty="0" err="1"/>
              <a:t>Results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dirty="0">
                <a:solidFill>
                  <a:srgbClr val="A51B95"/>
                </a:solidFill>
              </a:rPr>
              <a:t>(</a:t>
            </a:r>
            <a:r>
              <a:rPr lang="cs-CZ" sz="2400" dirty="0" err="1">
                <a:solidFill>
                  <a:srgbClr val="A51B95"/>
                </a:solidFill>
              </a:rPr>
              <a:t>sum_screen_YYYY_MM_DD</a:t>
            </a:r>
            <a:r>
              <a:rPr lang="cs-CZ" sz="2400" dirty="0">
                <a:solidFill>
                  <a:srgbClr val="A51B95"/>
                </a:solidFill>
              </a:rPr>
              <a:t>) - </a:t>
            </a:r>
            <a:r>
              <a:rPr lang="cs-CZ" sz="2400" dirty="0"/>
              <a:t>Excel </a:t>
            </a:r>
            <a:r>
              <a:rPr lang="cs-CZ" sz="2400" dirty="0" err="1"/>
              <a:t>tab</a:t>
            </a:r>
            <a:endParaRPr lang="cs-CZ" sz="2400" dirty="0"/>
          </a:p>
          <a:p>
            <a:pPr>
              <a:buFont typeface="Wingdings" panose="05000000000000000000" pitchFamily="2" charset="2"/>
              <a:buChar char="§"/>
            </a:pPr>
            <a:r>
              <a:rPr lang="cs-CZ" sz="2400" dirty="0"/>
              <a:t>MLM </a:t>
            </a:r>
            <a:r>
              <a:rPr lang="cs-CZ" sz="2400" dirty="0" err="1"/>
              <a:t>ICSRs</a:t>
            </a:r>
            <a:r>
              <a:rPr lang="cs-CZ" sz="2400" dirty="0"/>
              <a:t> </a:t>
            </a:r>
            <a:r>
              <a:rPr lang="cs-CZ" sz="2400" dirty="0">
                <a:solidFill>
                  <a:srgbClr val="00642D"/>
                </a:solidFill>
              </a:rPr>
              <a:t>(</a:t>
            </a:r>
            <a:r>
              <a:rPr lang="cs-CZ" sz="2400" dirty="0" err="1">
                <a:solidFill>
                  <a:srgbClr val="00642D"/>
                </a:solidFill>
              </a:rPr>
              <a:t>sum_icsr_YYYY_MM_DD</a:t>
            </a:r>
            <a:r>
              <a:rPr lang="cs-CZ" sz="2400" dirty="0">
                <a:solidFill>
                  <a:srgbClr val="00642D"/>
                </a:solidFill>
              </a:rPr>
              <a:t>) </a:t>
            </a:r>
            <a:r>
              <a:rPr lang="cs-CZ" sz="2400" dirty="0"/>
              <a:t>– Excel </a:t>
            </a:r>
            <a:r>
              <a:rPr lang="cs-CZ" sz="2400" dirty="0" err="1"/>
              <a:t>tab</a:t>
            </a:r>
            <a:endParaRPr lang="cs-CZ" sz="2400" dirty="0"/>
          </a:p>
          <a:p>
            <a:pPr>
              <a:buFont typeface="Wingdings" panose="05000000000000000000" pitchFamily="2" charset="2"/>
              <a:buChar char="§"/>
            </a:pPr>
            <a:r>
              <a:rPr lang="cs-CZ" sz="2400" dirty="0"/>
              <a:t>Archiv </a:t>
            </a:r>
            <a:r>
              <a:rPr lang="cs-CZ" sz="2400" dirty="0" err="1"/>
              <a:t>ICSRs</a:t>
            </a:r>
            <a:r>
              <a:rPr lang="cs-CZ" sz="2400" dirty="0"/>
              <a:t> (Archive)</a:t>
            </a:r>
          </a:p>
          <a:p>
            <a:r>
              <a:rPr lang="cs-CZ" sz="2400" b="1" dirty="0">
                <a:solidFill>
                  <a:srgbClr val="FF0000"/>
                </a:solidFill>
              </a:rPr>
              <a:t>EV ICHISCR Export Manager </a:t>
            </a:r>
            <a:r>
              <a:rPr lang="cs-CZ" sz="2400" dirty="0"/>
              <a:t>(odrážka ICSR Export) – pro stažení </a:t>
            </a:r>
            <a:r>
              <a:rPr lang="cs-CZ" sz="2400" dirty="0" err="1"/>
              <a:t>xml</a:t>
            </a:r>
            <a:r>
              <a:rPr lang="cs-CZ" sz="2400" dirty="0"/>
              <a:t> hlášení v E2B R2 formátu (i dávkově)</a:t>
            </a:r>
          </a:p>
          <a:p>
            <a:r>
              <a:rPr lang="cs-CZ" sz="2400" b="1" dirty="0">
                <a:solidFill>
                  <a:srgbClr val="FF0000"/>
                </a:solidFill>
              </a:rPr>
              <a:t>MLM EVWEB </a:t>
            </a:r>
            <a:r>
              <a:rPr lang="cs-CZ" sz="2400" dirty="0"/>
              <a:t>-</a:t>
            </a:r>
            <a:r>
              <a:rPr lang="cs-CZ" sz="2400" b="1" dirty="0"/>
              <a:t> </a:t>
            </a:r>
            <a:r>
              <a:rPr lang="cs-CZ" sz="2400" dirty="0"/>
              <a:t>pro stažení </a:t>
            </a:r>
            <a:r>
              <a:rPr lang="cs-CZ" sz="2400" dirty="0" err="1"/>
              <a:t>xml</a:t>
            </a:r>
            <a:r>
              <a:rPr lang="cs-CZ" sz="2400" dirty="0"/>
              <a:t> hlášení v E2B R2 formátu (dávkové stahování není možné)</a:t>
            </a:r>
          </a:p>
          <a:p>
            <a:endParaRPr lang="cs-CZ" sz="2400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6A60A-F4B7-491D-B500-7E87C46E80F2}" type="datetime1">
              <a:rPr lang="cs-CZ" smtClean="0"/>
              <a:t>16.3.2017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40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Hlášení nežádoucích účinků</a:t>
            </a:r>
          </a:p>
          <a:p>
            <a:endParaRPr lang="cs-CZ" dirty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11945825"/>
      </p:ext>
    </p:extLst>
  </p:cSld>
  <p:clrMapOvr>
    <a:masterClrMapping/>
  </p:clrMapOvr>
  <p:transition>
    <p:fade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863716"/>
            <a:ext cx="8229600" cy="900100"/>
          </a:xfrm>
        </p:spPr>
        <p:txBody>
          <a:bodyPr>
            <a:normAutofit fontScale="90000"/>
          </a:bodyPr>
          <a:lstStyle/>
          <a:p>
            <a:r>
              <a:rPr lang="cs-CZ" sz="2800" dirty="0"/>
              <a:t>MLM EV nástroje (</a:t>
            </a:r>
            <a:r>
              <a:rPr lang="cs-CZ" sz="2800" dirty="0" err="1"/>
              <a:t>tools</a:t>
            </a:r>
            <a:r>
              <a:rPr lang="cs-CZ" sz="2800" dirty="0"/>
              <a:t> and </a:t>
            </a:r>
            <a:r>
              <a:rPr lang="cs-CZ" sz="2800" dirty="0" err="1"/>
              <a:t>functionalities</a:t>
            </a:r>
            <a:r>
              <a:rPr lang="cs-CZ" sz="2800" dirty="0"/>
              <a:t>): podmínky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521550" y="1619715"/>
            <a:ext cx="8229600" cy="449119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/>
              <a:t>Nové nástroje dostupné přes web EMA:</a:t>
            </a:r>
          </a:p>
          <a:p>
            <a:pPr marL="0" indent="0">
              <a:buNone/>
            </a:pPr>
            <a:r>
              <a:rPr lang="cs-CZ" sz="2400" dirty="0">
                <a:hlinkClick r:id="rId3"/>
              </a:rPr>
              <a:t>www.ema.europa.eu</a:t>
            </a:r>
            <a:endParaRPr lang="cs-CZ" sz="2400" dirty="0"/>
          </a:p>
          <a:p>
            <a:pPr marL="0" indent="0">
              <a:buNone/>
            </a:pPr>
            <a:r>
              <a:rPr lang="cs-CZ" sz="2400" dirty="0" err="1"/>
              <a:t>Human</a:t>
            </a:r>
            <a:r>
              <a:rPr lang="cs-CZ" sz="2400" dirty="0"/>
              <a:t> </a:t>
            </a:r>
            <a:r>
              <a:rPr lang="cs-CZ" sz="2400" dirty="0" err="1"/>
              <a:t>Regulatory</a:t>
            </a:r>
            <a:r>
              <a:rPr lang="cs-CZ" sz="2400" dirty="0"/>
              <a:t>/Post-</a:t>
            </a:r>
            <a:r>
              <a:rPr lang="cs-CZ" sz="2400" dirty="0" err="1"/>
              <a:t>authorisation</a:t>
            </a:r>
            <a:r>
              <a:rPr lang="cs-CZ" sz="2400" dirty="0"/>
              <a:t>/</a:t>
            </a:r>
            <a:r>
              <a:rPr lang="cs-CZ" sz="2400" dirty="0" err="1"/>
              <a:t>Pharmacovigilance</a:t>
            </a:r>
            <a:r>
              <a:rPr lang="cs-CZ" sz="2400" dirty="0"/>
              <a:t>/ </a:t>
            </a:r>
            <a:r>
              <a:rPr lang="cs-CZ" sz="2400" dirty="0" err="1"/>
              <a:t>EudraVigilance</a:t>
            </a:r>
            <a:endParaRPr lang="cs-CZ" sz="2400" dirty="0"/>
          </a:p>
          <a:p>
            <a:pPr>
              <a:buFont typeface="Wingdings" panose="05000000000000000000" pitchFamily="2" charset="2"/>
              <a:buChar char="§"/>
            </a:pPr>
            <a:r>
              <a:rPr lang="cs-CZ" sz="2400" dirty="0">
                <a:solidFill>
                  <a:srgbClr val="FF0000"/>
                </a:solidFill>
              </a:rPr>
              <a:t>Registrace v EV  </a:t>
            </a:r>
            <a:r>
              <a:rPr lang="cs-CZ" sz="2400" dirty="0"/>
              <a:t>- v zabezpečené části </a:t>
            </a:r>
            <a:r>
              <a:rPr lang="cs-CZ" sz="2400" b="1" dirty="0" err="1"/>
              <a:t>EudraVigilance</a:t>
            </a:r>
            <a:r>
              <a:rPr lang="cs-CZ" sz="2400" dirty="0"/>
              <a:t> </a:t>
            </a:r>
            <a:r>
              <a:rPr lang="cs-CZ" sz="2400" b="1" dirty="0" err="1"/>
              <a:t>Production</a:t>
            </a:r>
            <a:r>
              <a:rPr lang="cs-CZ" sz="2400" dirty="0"/>
              <a:t> jen pro </a:t>
            </a:r>
            <a:r>
              <a:rPr lang="cs-CZ" sz="2400" dirty="0">
                <a:solidFill>
                  <a:srgbClr val="FF0000"/>
                </a:solidFill>
              </a:rPr>
              <a:t>registrované </a:t>
            </a:r>
            <a:r>
              <a:rPr lang="cs-CZ" sz="2400" dirty="0"/>
              <a:t>uživatele!!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2400" dirty="0">
                <a:solidFill>
                  <a:srgbClr val="FF0000"/>
                </a:solidFill>
              </a:rPr>
              <a:t>Aktivace </a:t>
            </a:r>
            <a:r>
              <a:rPr lang="cs-CZ" sz="2400" dirty="0"/>
              <a:t>technologie </a:t>
            </a:r>
            <a:r>
              <a:rPr lang="cs-CZ" sz="2400" dirty="0" err="1">
                <a:solidFill>
                  <a:srgbClr val="FF0000"/>
                </a:solidFill>
              </a:rPr>
              <a:t>Active</a:t>
            </a:r>
            <a:r>
              <a:rPr lang="cs-CZ" sz="2400" dirty="0">
                <a:solidFill>
                  <a:srgbClr val="FF0000"/>
                </a:solidFill>
              </a:rPr>
              <a:t> X </a:t>
            </a:r>
            <a:r>
              <a:rPr lang="cs-CZ" sz="2400" dirty="0"/>
              <a:t>v rámci IE (pro nástroj stahování a ukládání ICSR)</a:t>
            </a:r>
          </a:p>
          <a:p>
            <a:pPr marL="0" indent="0">
              <a:buNone/>
            </a:pPr>
            <a:endParaRPr lang="cs-CZ" sz="24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710D0-6A43-4D08-BAB4-4ADB98D9494C}" type="datetime1">
              <a:rPr lang="cs-CZ" smtClean="0"/>
              <a:t>16.3.2017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41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Hlášení nežádoucích účinků</a:t>
            </a:r>
          </a:p>
          <a:p>
            <a:endParaRPr lang="cs-CZ" dirty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65187297"/>
      </p:ext>
    </p:extLst>
  </p:cSld>
  <p:clrMapOvr>
    <a:masterClrMapping/>
  </p:clrMapOvr>
  <p:transition>
    <p:fade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09416" y="1219752"/>
            <a:ext cx="8229600" cy="565129"/>
          </a:xfrm>
        </p:spPr>
        <p:txBody>
          <a:bodyPr>
            <a:normAutofit fontScale="90000"/>
          </a:bodyPr>
          <a:lstStyle/>
          <a:p>
            <a:r>
              <a:rPr lang="cs-CZ" dirty="0"/>
              <a:t>MLM EV nástroje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B7B201-103B-4F22-95A9-9E7E2D7C0371}" type="datetime1">
              <a:rPr lang="cs-CZ" smtClean="0"/>
              <a:t>16.3.2017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42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8" name="Zástupný symbol pro obsah 7"/>
          <p:cNvPicPr>
            <a:picLocks noGrp="1"/>
          </p:cNvPicPr>
          <p:nvPr>
            <p:ph idx="1"/>
          </p:nvPr>
        </p:nvPicPr>
        <p:blipFill rotWithShape="1">
          <a:blip r:embed="rId2"/>
          <a:srcRect l="60185" t="11641" r="9888" b="40741"/>
          <a:stretch/>
        </p:blipFill>
        <p:spPr bwMode="auto">
          <a:xfrm>
            <a:off x="656565" y="2005129"/>
            <a:ext cx="7735302" cy="413097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100949480"/>
      </p:ext>
    </p:extLst>
  </p:cSld>
  <p:clrMapOvr>
    <a:masterClrMapping/>
  </p:clrMapOvr>
  <p:transition>
    <p:fade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863716"/>
            <a:ext cx="8229600" cy="900100"/>
          </a:xfrm>
        </p:spPr>
        <p:txBody>
          <a:bodyPr>
            <a:normAutofit/>
          </a:bodyPr>
          <a:lstStyle/>
          <a:p>
            <a:r>
              <a:rPr lang="cs-CZ" sz="2800" dirty="0"/>
              <a:t>MLM EV nástroje (</a:t>
            </a:r>
            <a:r>
              <a:rPr lang="cs-CZ" sz="2800" dirty="0" err="1"/>
              <a:t>tools</a:t>
            </a:r>
            <a:r>
              <a:rPr lang="cs-CZ" sz="2800" dirty="0"/>
              <a:t>): stahování MLM </a:t>
            </a:r>
            <a:r>
              <a:rPr lang="cs-CZ" sz="2800" dirty="0" err="1"/>
              <a:t>ICSRs</a:t>
            </a:r>
            <a:endParaRPr lang="cs-CZ" sz="2800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4594124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cs-CZ" sz="2400" b="1" dirty="0">
                <a:solidFill>
                  <a:srgbClr val="FF0000"/>
                </a:solidFill>
              </a:rPr>
              <a:t>EV ICHISCR Export Manager </a:t>
            </a:r>
            <a:r>
              <a:rPr lang="cs-CZ" sz="2400" dirty="0"/>
              <a:t>–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dirty="0"/>
              <a:t>přístup přes odrážku ICSR Export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2400" dirty="0"/>
              <a:t>vydaný manuál (EMA) 08/2015: </a:t>
            </a:r>
          </a:p>
          <a:p>
            <a:pPr marL="0" indent="0">
              <a:buNone/>
            </a:pPr>
            <a:r>
              <a:rPr lang="en-GB" sz="2400" dirty="0"/>
              <a:t>New functionalities in support of the medical literature monitoring service</a:t>
            </a:r>
            <a:r>
              <a:rPr lang="cs-CZ" sz="2400" dirty="0"/>
              <a:t> (</a:t>
            </a:r>
            <a:r>
              <a:rPr lang="en-GB" sz="2400" dirty="0">
                <a:solidFill>
                  <a:schemeClr val="bg2">
                    <a:lumMod val="10000"/>
                  </a:schemeClr>
                </a:solidFill>
              </a:rPr>
              <a:t>User manual: EV ICHISCR Export Manager, MLM EVWEB &amp; tracking spreadsheets</a:t>
            </a:r>
            <a:r>
              <a:rPr lang="cs-CZ" sz="2400" dirty="0">
                <a:solidFill>
                  <a:schemeClr val="bg2">
                    <a:lumMod val="10000"/>
                  </a:schemeClr>
                </a:solidFill>
              </a:rPr>
              <a:t>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2400" dirty="0"/>
              <a:t>na webu EMA v části pro MLM, sekce </a:t>
            </a:r>
            <a:r>
              <a:rPr lang="cs-CZ" sz="2400" dirty="0" err="1"/>
              <a:t>Where</a:t>
            </a:r>
            <a:r>
              <a:rPr lang="cs-CZ" sz="2400" dirty="0"/>
              <a:t> </a:t>
            </a:r>
            <a:r>
              <a:rPr lang="cs-CZ" sz="2400" dirty="0" err="1"/>
              <a:t>can</a:t>
            </a:r>
            <a:r>
              <a:rPr lang="cs-CZ" sz="2400" dirty="0"/>
              <a:t> i </a:t>
            </a:r>
            <a:r>
              <a:rPr lang="cs-CZ" sz="2400" dirty="0" err="1"/>
              <a:t>be</a:t>
            </a:r>
            <a:r>
              <a:rPr lang="cs-CZ" sz="2400" dirty="0"/>
              <a:t> </a:t>
            </a:r>
            <a:r>
              <a:rPr lang="cs-CZ" sz="2400" dirty="0" err="1"/>
              <a:t>trained</a:t>
            </a:r>
            <a:r>
              <a:rPr lang="cs-CZ" sz="2400" dirty="0"/>
              <a:t>?</a:t>
            </a:r>
          </a:p>
          <a:p>
            <a:pPr marL="0" indent="0">
              <a:buNone/>
            </a:pPr>
            <a:r>
              <a:rPr lang="cs-CZ" sz="2400" dirty="0">
                <a:solidFill>
                  <a:schemeClr val="bg2">
                    <a:lumMod val="10000"/>
                  </a:schemeClr>
                </a:solidFill>
                <a:hlinkClick r:id="rId3"/>
              </a:rPr>
              <a:t>http://www.ema.europa.eu/docs/en_GB/document_library/Other/2015/05/WC500186798.pdf</a:t>
            </a:r>
            <a:r>
              <a:rPr lang="cs-CZ" sz="2400" dirty="0">
                <a:solidFill>
                  <a:schemeClr val="bg2">
                    <a:lumMod val="10000"/>
                  </a:schemeClr>
                </a:solidFill>
              </a:rPr>
              <a:t>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2400" dirty="0"/>
              <a:t>Výuková prezentace </a:t>
            </a:r>
            <a:r>
              <a:rPr lang="cs-CZ" sz="2400" dirty="0" err="1"/>
              <a:t>Training</a:t>
            </a:r>
            <a:r>
              <a:rPr lang="cs-CZ" sz="2400" dirty="0"/>
              <a:t> </a:t>
            </a:r>
            <a:r>
              <a:rPr lang="cs-CZ" sz="2400" dirty="0" err="1"/>
              <a:t>slides</a:t>
            </a:r>
            <a:r>
              <a:rPr lang="cs-CZ" sz="2400" dirty="0"/>
              <a:t> (krátké video k MLM)- </a:t>
            </a:r>
            <a:r>
              <a:rPr lang="cs-CZ" sz="2400" dirty="0" err="1"/>
              <a:t>YouTube</a:t>
            </a:r>
            <a:endParaRPr lang="cs-CZ" sz="24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482AF7-2026-47DF-ADB3-E4318319486A}" type="datetime1">
              <a:rPr lang="cs-CZ" smtClean="0"/>
              <a:t>16.3.2017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43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Hlášení nežádoucích účinků</a:t>
            </a:r>
          </a:p>
          <a:p>
            <a:endParaRPr lang="cs-CZ" dirty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98413008"/>
      </p:ext>
    </p:extLst>
  </p:cSld>
  <p:clrMapOvr>
    <a:masterClrMapping/>
  </p:clrMapOvr>
  <p:transition>
    <p:fade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863716"/>
            <a:ext cx="8229600" cy="900100"/>
          </a:xfrm>
        </p:spPr>
        <p:txBody>
          <a:bodyPr>
            <a:normAutofit/>
          </a:bodyPr>
          <a:lstStyle/>
          <a:p>
            <a:r>
              <a:rPr lang="cs-CZ" sz="2800" dirty="0"/>
              <a:t>MLM EV nástroje (</a:t>
            </a:r>
            <a:r>
              <a:rPr lang="cs-CZ" sz="2800" dirty="0" err="1"/>
              <a:t>tools</a:t>
            </a:r>
            <a:r>
              <a:rPr lang="cs-CZ" sz="2800" dirty="0"/>
              <a:t>): stahování MLM </a:t>
            </a:r>
            <a:r>
              <a:rPr lang="cs-CZ" sz="2800" dirty="0" err="1"/>
              <a:t>ICSRs</a:t>
            </a:r>
            <a:endParaRPr lang="cs-CZ" sz="2800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449119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>
                <a:solidFill>
                  <a:srgbClr val="FF0000"/>
                </a:solidFill>
              </a:rPr>
              <a:t>MLM EVWEB: </a:t>
            </a:r>
            <a:r>
              <a:rPr lang="cs-CZ" dirty="0"/>
              <a:t>pokud jste </a:t>
            </a:r>
            <a:r>
              <a:rPr lang="cs-CZ" dirty="0" err="1"/>
              <a:t>WebTrader</a:t>
            </a:r>
            <a:r>
              <a:rPr lang="cs-CZ" dirty="0"/>
              <a:t> user</a:t>
            </a:r>
          </a:p>
          <a:p>
            <a:pPr marL="0" indent="0">
              <a:buNone/>
            </a:pPr>
            <a:r>
              <a:rPr lang="cs-CZ" dirty="0"/>
              <a:t>56 </a:t>
            </a:r>
            <a:r>
              <a:rPr lang="cs-CZ" dirty="0" err="1"/>
              <a:t>filter</a:t>
            </a:r>
            <a:r>
              <a:rPr lang="cs-CZ" dirty="0"/>
              <a:t> </a:t>
            </a:r>
            <a:r>
              <a:rPr lang="cs-CZ" dirty="0" err="1"/>
              <a:t>options</a:t>
            </a:r>
            <a:r>
              <a:rPr lang="cs-CZ" dirty="0"/>
              <a:t> – více než ICSR Export </a:t>
            </a:r>
            <a:r>
              <a:rPr lang="cs-CZ" dirty="0" err="1"/>
              <a:t>Manager</a:t>
            </a:r>
            <a:endParaRPr lang="cs-CZ" dirty="0"/>
          </a:p>
          <a:p>
            <a:pPr marL="0" indent="0">
              <a:buNone/>
            </a:pP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470B1C-78AE-4F5B-B00D-004CE197B544}" type="datetime1">
              <a:rPr lang="cs-CZ" smtClean="0"/>
              <a:t>16.3.2017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44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Hlášení nežádoucích účinků</a:t>
            </a: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1" name="Picture 2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2402"/>
          <a:stretch/>
        </p:blipFill>
        <p:spPr bwMode="auto">
          <a:xfrm>
            <a:off x="476542" y="2893164"/>
            <a:ext cx="6075675" cy="338518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/>
        </p:spPr>
      </p:pic>
      <p:sp>
        <p:nvSpPr>
          <p:cNvPr id="15" name="Rounded Rectangle 1028"/>
          <p:cNvSpPr/>
          <p:nvPr/>
        </p:nvSpPr>
        <p:spPr>
          <a:xfrm>
            <a:off x="3315625" y="3113965"/>
            <a:ext cx="397510" cy="142875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cs-CZ"/>
          </a:p>
        </p:txBody>
      </p:sp>
      <p:sp>
        <p:nvSpPr>
          <p:cNvPr id="16" name="Rounded Rectangle 1033"/>
          <p:cNvSpPr/>
          <p:nvPr/>
        </p:nvSpPr>
        <p:spPr>
          <a:xfrm>
            <a:off x="3315625" y="3646909"/>
            <a:ext cx="3211830" cy="2631440"/>
          </a:xfrm>
          <a:prstGeom prst="roundRect">
            <a:avLst>
              <a:gd name="adj" fmla="val 10019"/>
            </a:avLst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cs-CZ"/>
          </a:p>
        </p:txBody>
      </p:sp>
      <p:sp>
        <p:nvSpPr>
          <p:cNvPr id="23" name="Rounded Rectangle 1032"/>
          <p:cNvSpPr/>
          <p:nvPr/>
        </p:nvSpPr>
        <p:spPr>
          <a:xfrm>
            <a:off x="2816805" y="3351440"/>
            <a:ext cx="230505" cy="142875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cs-CZ"/>
          </a:p>
        </p:txBody>
      </p:sp>
      <p:sp>
        <p:nvSpPr>
          <p:cNvPr id="26" name="Rounded Rectangle 1030"/>
          <p:cNvSpPr/>
          <p:nvPr/>
        </p:nvSpPr>
        <p:spPr>
          <a:xfrm>
            <a:off x="701570" y="4104075"/>
            <a:ext cx="150495" cy="102235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cs-CZ"/>
          </a:p>
        </p:txBody>
      </p:sp>
      <p:sp>
        <p:nvSpPr>
          <p:cNvPr id="27" name="Rounded Rectangle 1031"/>
          <p:cNvSpPr/>
          <p:nvPr/>
        </p:nvSpPr>
        <p:spPr>
          <a:xfrm>
            <a:off x="971600" y="4374105"/>
            <a:ext cx="683260" cy="102235"/>
          </a:xfrm>
          <a:prstGeom prst="round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cs-CZ"/>
          </a:p>
        </p:txBody>
      </p:sp>
      <p:sp>
        <p:nvSpPr>
          <p:cNvPr id="28" name="Rounded Rectangle 1029"/>
          <p:cNvSpPr/>
          <p:nvPr/>
        </p:nvSpPr>
        <p:spPr>
          <a:xfrm>
            <a:off x="551075" y="3744035"/>
            <a:ext cx="150495" cy="102235"/>
          </a:xfrm>
          <a:prstGeom prst="roundRec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cs-CZ"/>
          </a:p>
        </p:txBody>
      </p:sp>
      <p:pic>
        <p:nvPicPr>
          <p:cNvPr id="29" name="Picture 6" descr="secure area showing MLM features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" r="81897" b="61399"/>
          <a:stretch/>
        </p:blipFill>
        <p:spPr bwMode="auto">
          <a:xfrm>
            <a:off x="7092280" y="2893163"/>
            <a:ext cx="1440160" cy="247105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502747652"/>
      </p:ext>
    </p:extLst>
  </p:cSld>
  <p:clrMapOvr>
    <a:masterClrMapping/>
  </p:clrMapOvr>
  <p:transition>
    <p:fade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863716"/>
            <a:ext cx="8229600" cy="900100"/>
          </a:xfrm>
        </p:spPr>
        <p:txBody>
          <a:bodyPr>
            <a:normAutofit/>
          </a:bodyPr>
          <a:lstStyle/>
          <a:p>
            <a:r>
              <a:rPr lang="cs-CZ" sz="2800" dirty="0"/>
              <a:t>MLM </a:t>
            </a:r>
            <a:r>
              <a:rPr lang="cs-CZ" sz="2800" dirty="0" err="1"/>
              <a:t>service</a:t>
            </a:r>
            <a:r>
              <a:rPr lang="cs-CZ" sz="2800" dirty="0"/>
              <a:t> projekt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449119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/>
              <a:t>Co se od MLM očekává? Přínos v oblastech: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Zvýšení efektivity procesu hlášení NÚ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Zjednodušení procesu monitorování literatury pro farmaceutický průmysl (?)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Snížení počtu duplikátů v EV </a:t>
            </a:r>
            <a:r>
              <a:rPr lang="cs-CZ" dirty="0" err="1"/>
              <a:t>db</a:t>
            </a:r>
            <a:r>
              <a:rPr lang="cs-CZ" dirty="0"/>
              <a:t>, tím zvýšení kvality dat v </a:t>
            </a:r>
            <a:r>
              <a:rPr lang="cs-CZ" dirty="0" err="1"/>
              <a:t>db</a:t>
            </a:r>
            <a:endParaRPr lang="cs-CZ" dirty="0"/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Příspěvek k úsporám (zdrojů) pro farmaceutický průmysl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Podpora a zlepšení detekce signálů</a:t>
            </a:r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AFA02-C02C-463D-BBB4-2467F58F2A50}" type="datetime1">
              <a:rPr lang="cs-CZ" smtClean="0"/>
              <a:t>16.3.2017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45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Hlášení nežádoucích účinků</a:t>
            </a: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01850128"/>
      </p:ext>
    </p:extLst>
  </p:cSld>
  <p:clrMapOvr>
    <a:masterClrMapping/>
  </p:clrMapOvr>
  <p:transition>
    <p:fade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863716"/>
            <a:ext cx="8229600" cy="900100"/>
          </a:xfrm>
        </p:spPr>
        <p:txBody>
          <a:bodyPr>
            <a:normAutofit/>
          </a:bodyPr>
          <a:lstStyle/>
          <a:p>
            <a:r>
              <a:rPr lang="cs-CZ" sz="2800" dirty="0"/>
              <a:t>Co bylo probráno: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2303875"/>
            <a:ext cx="8229600" cy="3816124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Co je a co není hlášení NÚ LP – definice a 4 minimální kritéria pro validní hlášení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Rozdělení hlášení z různých hledisek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Hlášení získaná z monitoringu odborné literatury – nastavení procesu, vytvoření hlášení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Hlášení z MLM </a:t>
            </a:r>
            <a:r>
              <a:rPr lang="cs-CZ" dirty="0" err="1"/>
              <a:t>Service</a:t>
            </a:r>
            <a:r>
              <a:rPr lang="cs-CZ" dirty="0"/>
              <a:t> – jak s nimi naložit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AFA02-C02C-463D-BBB4-2467F58F2A50}" type="datetime1">
              <a:rPr lang="cs-CZ" smtClean="0"/>
              <a:t>16.3.2017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46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Hlášení nežádoucích účinků</a:t>
            </a: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9258631"/>
      </p:ext>
    </p:extLst>
  </p:cSld>
  <p:clrMapOvr>
    <a:masterClrMapping/>
  </p:clrMapOvr>
  <p:transition>
    <p:fade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2816804" y="2618909"/>
            <a:ext cx="5823195" cy="1214975"/>
          </a:xfrm>
        </p:spPr>
        <p:txBody>
          <a:bodyPr/>
          <a:lstStyle/>
          <a:p>
            <a:r>
              <a:rPr lang="cs-CZ" dirty="0"/>
              <a:t>Děkujeme za pozornost</a:t>
            </a:r>
          </a:p>
        </p:txBody>
      </p:sp>
      <p:sp>
        <p:nvSpPr>
          <p:cNvPr id="10" name="Podnadpis 9"/>
          <p:cNvSpPr>
            <a:spLocks noGrp="1"/>
          </p:cNvSpPr>
          <p:nvPr>
            <p:ph type="subTitle" idx="1"/>
          </p:nvPr>
        </p:nvSpPr>
        <p:spPr>
          <a:xfrm>
            <a:off x="2861810" y="3780000"/>
            <a:ext cx="5778190" cy="1800000"/>
          </a:xfrm>
        </p:spPr>
        <p:txBody>
          <a:bodyPr>
            <a:noAutofit/>
          </a:bodyPr>
          <a:lstStyle/>
          <a:p>
            <a:r>
              <a:rPr lang="cs-CZ" sz="1400" cap="all" dirty="0">
                <a:solidFill>
                  <a:schemeClr val="bg1"/>
                </a:solidFill>
              </a:rPr>
              <a:t>Státní ústav pro kontrolu léčiv</a:t>
            </a:r>
          </a:p>
          <a:p>
            <a:r>
              <a:rPr lang="cs-CZ" sz="1400" dirty="0" err="1">
                <a:solidFill>
                  <a:schemeClr val="bg1"/>
                </a:solidFill>
              </a:rPr>
              <a:t>Šrobárova</a:t>
            </a:r>
            <a:r>
              <a:rPr lang="cs-CZ" sz="1400" dirty="0">
                <a:solidFill>
                  <a:schemeClr val="bg1"/>
                </a:solidFill>
              </a:rPr>
              <a:t> 48, 100 41 Praha 10</a:t>
            </a:r>
          </a:p>
          <a:p>
            <a:r>
              <a:rPr lang="cs-CZ" sz="1400" dirty="0">
                <a:solidFill>
                  <a:schemeClr val="bg1"/>
                </a:solidFill>
              </a:rPr>
              <a:t>tel.: +420 272 185 111</a:t>
            </a:r>
          </a:p>
          <a:p>
            <a:r>
              <a:rPr lang="cs-CZ" sz="1400" dirty="0">
                <a:solidFill>
                  <a:schemeClr val="bg1"/>
                </a:solidFill>
              </a:rPr>
              <a:t>fax: +420 271 732 377</a:t>
            </a:r>
          </a:p>
          <a:p>
            <a:r>
              <a:rPr lang="cs-CZ" sz="1400" dirty="0">
                <a:solidFill>
                  <a:schemeClr val="bg1"/>
                </a:solidFill>
              </a:rPr>
              <a:t>e-mail: posta@</a:t>
            </a:r>
            <a:r>
              <a:rPr lang="cs-CZ" sz="1400" dirty="0" err="1">
                <a:solidFill>
                  <a:schemeClr val="bg1"/>
                </a:solidFill>
              </a:rPr>
              <a:t>sukl.cz</a:t>
            </a:r>
            <a:endParaRPr lang="cs-CZ" sz="1400" dirty="0">
              <a:solidFill>
                <a:schemeClr val="bg1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16.3.2017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© 2012  STÁTNÍ ÚSTAV PRO KONTROLU LÉČIV</a:t>
            </a:r>
          </a:p>
        </p:txBody>
      </p:sp>
      <p:pic>
        <p:nvPicPr>
          <p:cNvPr id="11" name="Obrázek 10" descr="SÚKL - logo 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73676" y="1448780"/>
            <a:ext cx="3596647" cy="972314"/>
          </a:xfrm>
          <a:prstGeom prst="rect">
            <a:avLst/>
          </a:prstGeom>
        </p:spPr>
      </p:pic>
    </p:spTree>
  </p:cSld>
  <p:clrMapOvr>
    <a:masterClrMapping/>
  </p:clrMapOvr>
  <p:transition>
    <p:fade/>
  </p:transition>
</p:sld>
</file>

<file path=ppt/theme/theme1.xml><?xml version="1.0" encoding="utf-8"?>
<a:theme xmlns:a="http://schemas.openxmlformats.org/drawingml/2006/main" name="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1_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3.xml><?xml version="1.0" encoding="utf-8"?>
<a:theme xmlns:a="http://schemas.openxmlformats.org/drawingml/2006/main" name="2_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4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2791</TotalTime>
  <Words>3499</Words>
  <Application>Microsoft Office PowerPoint</Application>
  <PresentationFormat>Předvádění na obrazovce (4:3)</PresentationFormat>
  <Paragraphs>542</Paragraphs>
  <Slides>47</Slides>
  <Notes>20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3</vt:i4>
      </vt:variant>
      <vt:variant>
        <vt:lpstr>Nadpisy snímků</vt:lpstr>
      </vt:variant>
      <vt:variant>
        <vt:i4>47</vt:i4>
      </vt:variant>
    </vt:vector>
  </HeadingPairs>
  <TitlesOfParts>
    <vt:vector size="53" baseType="lpstr">
      <vt:lpstr>Arial</vt:lpstr>
      <vt:lpstr>Calibri</vt:lpstr>
      <vt:lpstr>Wingdings</vt:lpstr>
      <vt:lpstr>Motiv sady Office</vt:lpstr>
      <vt:lpstr>1_Motiv sady Office</vt:lpstr>
      <vt:lpstr>2_Motiv sady Office</vt:lpstr>
      <vt:lpstr>Prezentace aplikace PowerPoint</vt:lpstr>
      <vt:lpstr>Hlášení nežádoucích účinků: definice, rozdělení</vt:lpstr>
      <vt:lpstr>Obsah prezentace</vt:lpstr>
      <vt:lpstr>Definice nežádoucí reakce (účinku) - ADR</vt:lpstr>
      <vt:lpstr>Definice nežádoucí reakce (účinku) - ADR</vt:lpstr>
      <vt:lpstr>Definice hlášení nežádoucí reakce - ICSR</vt:lpstr>
      <vt:lpstr>Hlášení nežádoucí reakce – kritéria validity</vt:lpstr>
      <vt:lpstr>Kritéria validity - hlásitel</vt:lpstr>
      <vt:lpstr>Kritéria validity - hlásitel</vt:lpstr>
      <vt:lpstr>Kritéria validity - pacient</vt:lpstr>
      <vt:lpstr>Kritéria validity – podezřelý LP</vt:lpstr>
      <vt:lpstr>Kritéria validity – nežádoucí reakce</vt:lpstr>
      <vt:lpstr>Hlášení nežádoucí reakce</vt:lpstr>
      <vt:lpstr>Hlášení nežádoucí reakce</vt:lpstr>
      <vt:lpstr>Hlášení nežádoucí reakce</vt:lpstr>
      <vt:lpstr>Prezentace aplikace PowerPoint</vt:lpstr>
      <vt:lpstr>Rozdělení hlášení NÚ</vt:lpstr>
      <vt:lpstr>Rozdělení hlášení NÚ</vt:lpstr>
      <vt:lpstr>Rozdělení hlášení NÚ – hlášení na vakcíny</vt:lpstr>
      <vt:lpstr>Rozdělení hlášení NÚ</vt:lpstr>
      <vt:lpstr>Rozdělení hlášení NÚ</vt:lpstr>
      <vt:lpstr>Rozdělení hlášení NÚ</vt:lpstr>
      <vt:lpstr>Rozdělení hlášení NÚ</vt:lpstr>
      <vt:lpstr>Prezentace aplikace PowerPoint</vt:lpstr>
      <vt:lpstr>Hlášení z monitoringu literatury</vt:lpstr>
      <vt:lpstr>Hlášení z monitoringu literatury</vt:lpstr>
      <vt:lpstr>Hlášení z monitoringu literatury</vt:lpstr>
      <vt:lpstr>Hlášení z monitoringu literatury</vt:lpstr>
      <vt:lpstr>Hlášení z monitoringu literatury</vt:lpstr>
      <vt:lpstr>Hlášení z monitoringu literatury</vt:lpstr>
      <vt:lpstr>Prezentace aplikace PowerPoint</vt:lpstr>
      <vt:lpstr>MLM service - legislativní základ I</vt:lpstr>
      <vt:lpstr>MLM service - legislativní základ II</vt:lpstr>
      <vt:lpstr>MLM service projekt : EMA business proces </vt:lpstr>
      <vt:lpstr>MLM service projekt : MAH business proces</vt:lpstr>
      <vt:lpstr>MLM service projekt – kde hledat informace</vt:lpstr>
      <vt:lpstr>MLM service projekt – seznamy</vt:lpstr>
      <vt:lpstr>MLM service projekt – seznamy</vt:lpstr>
      <vt:lpstr>MLM business proces</vt:lpstr>
      <vt:lpstr>MLM EV nástroje (tools and functionalities):</vt:lpstr>
      <vt:lpstr>MLM EV nástroje (tools and functionalities): podmínky</vt:lpstr>
      <vt:lpstr>MLM EV nástroje</vt:lpstr>
      <vt:lpstr>MLM EV nástroje (tools): stahování MLM ICSRs</vt:lpstr>
      <vt:lpstr>MLM EV nástroje (tools): stahování MLM ICSRs</vt:lpstr>
      <vt:lpstr>MLM service projekt</vt:lpstr>
      <vt:lpstr>Co bylo probráno:</vt:lpstr>
      <vt:lpstr>Děkujeme za pozornost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Zbyněk Polák</dc:creator>
  <cp:lastModifiedBy>Vavrušková Kristina</cp:lastModifiedBy>
  <cp:revision>279</cp:revision>
  <cp:lastPrinted>2017-01-10T13:07:26Z</cp:lastPrinted>
  <dcterms:created xsi:type="dcterms:W3CDTF">2012-11-07T12:54:42Z</dcterms:created>
  <dcterms:modified xsi:type="dcterms:W3CDTF">2017-03-16T17:36:25Z</dcterms:modified>
</cp:coreProperties>
</file>