
<file path=[Content_Types].xml><?xml version="1.0" encoding="utf-8"?>
<Types xmlns="http://schemas.openxmlformats.org/package/2006/content-types">
  <Default Extension="tmp" ContentType="image/pn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handoutMasterIdLst>
    <p:handoutMasterId r:id="rId48"/>
  </p:handoutMasterIdLst>
  <p:sldIdLst>
    <p:sldId id="257" r:id="rId3"/>
    <p:sldId id="258" r:id="rId4"/>
    <p:sldId id="313" r:id="rId5"/>
    <p:sldId id="276" r:id="rId6"/>
    <p:sldId id="260" r:id="rId7"/>
    <p:sldId id="314" r:id="rId8"/>
    <p:sldId id="292" r:id="rId9"/>
    <p:sldId id="296" r:id="rId10"/>
    <p:sldId id="295" r:id="rId11"/>
    <p:sldId id="297" r:id="rId12"/>
    <p:sldId id="277" r:id="rId13"/>
    <p:sldId id="278" r:id="rId14"/>
    <p:sldId id="280" r:id="rId15"/>
    <p:sldId id="281" r:id="rId16"/>
    <p:sldId id="266" r:id="rId17"/>
    <p:sldId id="286" r:id="rId18"/>
    <p:sldId id="282" r:id="rId19"/>
    <p:sldId id="287" r:id="rId20"/>
    <p:sldId id="291" r:id="rId21"/>
    <p:sldId id="279" r:id="rId22"/>
    <p:sldId id="289" r:id="rId23"/>
    <p:sldId id="267" r:id="rId24"/>
    <p:sldId id="268" r:id="rId25"/>
    <p:sldId id="270" r:id="rId26"/>
    <p:sldId id="274" r:id="rId27"/>
    <p:sldId id="271" r:id="rId28"/>
    <p:sldId id="275" r:id="rId29"/>
    <p:sldId id="299" r:id="rId30"/>
    <p:sldId id="302" r:id="rId31"/>
    <p:sldId id="300" r:id="rId32"/>
    <p:sldId id="304" r:id="rId33"/>
    <p:sldId id="305" r:id="rId34"/>
    <p:sldId id="306" r:id="rId35"/>
    <p:sldId id="308" r:id="rId36"/>
    <p:sldId id="309" r:id="rId37"/>
    <p:sldId id="311" r:id="rId38"/>
    <p:sldId id="312" r:id="rId39"/>
    <p:sldId id="315" r:id="rId40"/>
    <p:sldId id="316" r:id="rId41"/>
    <p:sldId id="319" r:id="rId42"/>
    <p:sldId id="320" r:id="rId43"/>
    <p:sldId id="321" r:id="rId44"/>
    <p:sldId id="324" r:id="rId45"/>
    <p:sldId id="259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krouhlická Jitka" initials="V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4" d="100"/>
          <a:sy n="94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02828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57440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17.1.2017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17.1.2017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01570" y="2130425"/>
            <a:ext cx="7938430" cy="1523600"/>
          </a:xfrm>
        </p:spPr>
        <p:txBody>
          <a:bodyPr>
            <a:normAutofit fontScale="90000"/>
          </a:bodyPr>
          <a:lstStyle/>
          <a:p>
            <a:r>
              <a:rPr lang="cs-CZ" sz="4000" cap="all" dirty="0"/>
              <a:t>Edukační </a:t>
            </a:r>
            <a:r>
              <a:rPr lang="cs-CZ" sz="4000" cap="all" dirty="0" smtClean="0"/>
              <a:t>materiály</a:t>
            </a: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cap="all" dirty="0"/>
              <a:t/>
            </a:r>
            <a:br>
              <a:rPr lang="cs-CZ" cap="all" dirty="0"/>
            </a:br>
            <a:r>
              <a:rPr lang="cs-CZ" sz="4000" cap="all" dirty="0" smtClean="0"/>
              <a:t>Informační dopisy zdravotnickým pracovníkům</a:t>
            </a:r>
            <a:endParaRPr lang="cs-CZ" sz="40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746575" y="4644135"/>
            <a:ext cx="7893425" cy="1350150"/>
          </a:xfrm>
        </p:spPr>
        <p:txBody>
          <a:bodyPr>
            <a:normAutofit/>
          </a:bodyPr>
          <a:lstStyle/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MVDr</a:t>
            </a:r>
            <a:r>
              <a:rPr lang="cs-CZ" sz="2400" dirty="0">
                <a:solidFill>
                  <a:schemeClr val="bg1"/>
                </a:solidFill>
              </a:rPr>
              <a:t>. Lucie Skálová</a:t>
            </a:r>
            <a:endParaRPr lang="en-GB" sz="24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17.1.2017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</a:t>
            </a:r>
            <a:endParaRPr lang="en-GB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1" y="953726"/>
            <a:ext cx="6635080" cy="765084"/>
          </a:xfrm>
        </p:spPr>
        <p:txBody>
          <a:bodyPr/>
          <a:lstStyle/>
          <a:p>
            <a:r>
              <a:rPr lang="cs-CZ" dirty="0" smtClean="0"/>
              <a:t>Edukační materiály - obsah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19"/>
            <a:ext cx="8229600" cy="4545505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dirty="0" err="1" smtClean="0"/>
              <a:t>Základní</a:t>
            </a:r>
            <a:r>
              <a:rPr lang="en-US" dirty="0" smtClean="0"/>
              <a:t> </a:t>
            </a:r>
            <a:r>
              <a:rPr lang="en-US" dirty="0" err="1" smtClean="0"/>
              <a:t>definice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 smtClean="0"/>
              <a:t>P</a:t>
            </a:r>
            <a:r>
              <a:rPr lang="en-US" dirty="0" err="1" smtClean="0"/>
              <a:t>rávní</a:t>
            </a:r>
            <a:r>
              <a:rPr lang="en-US" dirty="0" smtClean="0"/>
              <a:t> </a:t>
            </a:r>
            <a:r>
              <a:rPr lang="en-US" dirty="0" err="1" smtClean="0"/>
              <a:t>základy</a:t>
            </a:r>
            <a:r>
              <a:rPr lang="en-US" dirty="0" smtClean="0"/>
              <a:t> a </a:t>
            </a:r>
            <a:r>
              <a:rPr lang="en-US" dirty="0" err="1" smtClean="0"/>
              <a:t>předpisy</a:t>
            </a:r>
            <a:r>
              <a:rPr lang="en-US" dirty="0" smtClean="0"/>
              <a:t> EMA a SUKL </a:t>
            </a:r>
          </a:p>
          <a:p>
            <a:r>
              <a:rPr lang="en-US" dirty="0" err="1" smtClean="0"/>
              <a:t>Vztah</a:t>
            </a:r>
            <a:r>
              <a:rPr lang="cs-CZ" dirty="0" smtClean="0"/>
              <a:t> EM</a:t>
            </a:r>
            <a:r>
              <a:rPr lang="en-US" dirty="0" smtClean="0"/>
              <a:t> k RMP, PSUR </a:t>
            </a:r>
            <a:endParaRPr lang="cs-CZ" dirty="0" smtClean="0"/>
          </a:p>
          <a:p>
            <a:r>
              <a:rPr lang="en-US" dirty="0" err="1" smtClean="0"/>
              <a:t>Způsoby</a:t>
            </a:r>
            <a:r>
              <a:rPr lang="en-US" dirty="0" smtClean="0"/>
              <a:t> </a:t>
            </a:r>
            <a:r>
              <a:rPr lang="en-US" dirty="0" err="1" smtClean="0"/>
              <a:t>předkládání</a:t>
            </a:r>
            <a:r>
              <a:rPr lang="en-US" dirty="0" smtClean="0"/>
              <a:t> a </a:t>
            </a:r>
            <a:r>
              <a:rPr lang="en-US" dirty="0" err="1" smtClean="0"/>
              <a:t>schvalování</a:t>
            </a:r>
            <a:r>
              <a:rPr lang="en-US" dirty="0" smtClean="0"/>
              <a:t> </a:t>
            </a:r>
            <a:r>
              <a:rPr lang="en-US" dirty="0" err="1" smtClean="0"/>
              <a:t>edukačních</a:t>
            </a:r>
            <a:r>
              <a:rPr lang="en-US" dirty="0" smtClean="0"/>
              <a:t> </a:t>
            </a:r>
            <a:r>
              <a:rPr lang="en-US" dirty="0" err="1" smtClean="0"/>
              <a:t>materiálů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Způsoby</a:t>
            </a:r>
            <a:r>
              <a:rPr lang="en-US" dirty="0" smtClean="0"/>
              <a:t> </a:t>
            </a:r>
            <a:r>
              <a:rPr lang="en-US" dirty="0" err="1" smtClean="0"/>
              <a:t>distribuce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Hodnocení</a:t>
            </a:r>
            <a:r>
              <a:rPr lang="en-US" dirty="0" smtClean="0"/>
              <a:t> effectiveness of risk minimisation measures </a:t>
            </a:r>
            <a:endParaRPr lang="cs-CZ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732240" y="6984395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mtClean="0"/>
              <a:t>Edukační materiály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Definice pojmů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Edukační</a:t>
            </a:r>
            <a:r>
              <a:rPr lang="en-US" b="1" dirty="0"/>
              <a:t> </a:t>
            </a:r>
            <a:r>
              <a:rPr lang="en-US" b="1" dirty="0" err="1" smtClean="0"/>
              <a:t>materiály</a:t>
            </a:r>
            <a:r>
              <a:rPr lang="en-US" b="1" dirty="0"/>
              <a:t/>
            </a:r>
            <a:br>
              <a:rPr lang="en-US" b="1" dirty="0"/>
            </a:br>
            <a:r>
              <a:rPr lang="en-US" dirty="0" err="1"/>
              <a:t>Důležité</a:t>
            </a:r>
            <a:r>
              <a:rPr lang="en-US" dirty="0"/>
              <a:t> </a:t>
            </a:r>
            <a:r>
              <a:rPr lang="en-US" dirty="0" err="1"/>
              <a:t>sdělení</a:t>
            </a:r>
            <a:r>
              <a:rPr lang="en-US" dirty="0"/>
              <a:t> pro </a:t>
            </a:r>
            <a:r>
              <a:rPr lang="en-US" dirty="0" err="1"/>
              <a:t>zdravotnické</a:t>
            </a:r>
            <a:r>
              <a:rPr lang="en-US" dirty="0"/>
              <a:t> </a:t>
            </a:r>
            <a:r>
              <a:rPr lang="en-US" dirty="0" err="1" smtClean="0"/>
              <a:t>pracovníky</a:t>
            </a:r>
            <a:r>
              <a:rPr lang="cs-CZ" dirty="0" smtClean="0"/>
              <a:t> nebo pacienty a jejich opatrovníky </a:t>
            </a:r>
            <a:r>
              <a:rPr lang="en-US" dirty="0" err="1" smtClean="0"/>
              <a:t>distribuované</a:t>
            </a:r>
            <a:r>
              <a:rPr lang="en-US" dirty="0" smtClean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účelem</a:t>
            </a:r>
            <a:r>
              <a:rPr lang="en-US" dirty="0"/>
              <a:t> </a:t>
            </a:r>
            <a:r>
              <a:rPr lang="en-US" b="1" dirty="0" err="1"/>
              <a:t>snížení</a:t>
            </a:r>
            <a:r>
              <a:rPr lang="en-US" b="1" dirty="0"/>
              <a:t> </a:t>
            </a:r>
            <a:r>
              <a:rPr lang="en-US" b="1" dirty="0" err="1"/>
              <a:t>rizik</a:t>
            </a:r>
            <a:r>
              <a:rPr lang="en-US" b="1" dirty="0"/>
              <a:t> </a:t>
            </a:r>
            <a:r>
              <a:rPr lang="en-US" dirty="0"/>
              <a:t>a </a:t>
            </a:r>
            <a:r>
              <a:rPr lang="en-US" dirty="0" err="1"/>
              <a:t>tím</a:t>
            </a:r>
            <a:r>
              <a:rPr lang="en-US" dirty="0"/>
              <a:t> </a:t>
            </a:r>
            <a:r>
              <a:rPr lang="en-US" b="1" dirty="0" err="1"/>
              <a:t>zlepšení</a:t>
            </a:r>
            <a:r>
              <a:rPr lang="en-US" b="1" dirty="0"/>
              <a:t> </a:t>
            </a:r>
            <a:r>
              <a:rPr lang="en-US" b="1" dirty="0" err="1"/>
              <a:t>poměru</a:t>
            </a:r>
            <a:r>
              <a:rPr lang="en-US" b="1" dirty="0"/>
              <a:t> </a:t>
            </a:r>
            <a:r>
              <a:rPr lang="en-US" b="1" dirty="0" err="1"/>
              <a:t>přínosů</a:t>
            </a:r>
            <a:r>
              <a:rPr lang="en-US" b="1" dirty="0"/>
              <a:t> a </a:t>
            </a:r>
            <a:r>
              <a:rPr lang="en-US" b="1" dirty="0" err="1"/>
              <a:t>rizik</a:t>
            </a:r>
            <a:r>
              <a:rPr lang="en-US" b="1" dirty="0"/>
              <a:t> </a:t>
            </a:r>
            <a:r>
              <a:rPr lang="en-US" dirty="0" err="1"/>
              <a:t>daného</a:t>
            </a:r>
            <a:r>
              <a:rPr lang="en-US" dirty="0"/>
              <a:t> </a:t>
            </a:r>
            <a:r>
              <a:rPr lang="en-US" dirty="0" err="1"/>
              <a:t>léčivého</a:t>
            </a:r>
            <a:r>
              <a:rPr lang="en-US" dirty="0"/>
              <a:t> </a:t>
            </a:r>
            <a:r>
              <a:rPr lang="en-US" dirty="0" err="1" smtClean="0"/>
              <a:t>přípravku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D</a:t>
            </a:r>
            <a:r>
              <a:rPr lang="en-US" dirty="0" err="1" smtClean="0"/>
              <a:t>oplňují</a:t>
            </a:r>
            <a:r>
              <a:rPr lang="en-US" dirty="0" smtClean="0"/>
              <a:t>, </a:t>
            </a:r>
            <a:r>
              <a:rPr lang="en-US" dirty="0" err="1" smtClean="0"/>
              <a:t>upřesňují</a:t>
            </a:r>
            <a:r>
              <a:rPr lang="en-US" dirty="0" smtClean="0"/>
              <a:t> </a:t>
            </a:r>
            <a:r>
              <a:rPr lang="en-US" dirty="0" err="1"/>
              <a:t>či</a:t>
            </a:r>
            <a:r>
              <a:rPr lang="en-US" dirty="0"/>
              <a:t> </a:t>
            </a:r>
            <a:r>
              <a:rPr lang="en-US" dirty="0" err="1" smtClean="0"/>
              <a:t>rozšiřují</a:t>
            </a:r>
            <a:r>
              <a:rPr lang="en-US" dirty="0" smtClean="0"/>
              <a:t> </a:t>
            </a:r>
            <a:r>
              <a:rPr lang="en-US" dirty="0" err="1"/>
              <a:t>informace</a:t>
            </a:r>
            <a:r>
              <a:rPr lang="en-US" dirty="0"/>
              <a:t> o </a:t>
            </a:r>
            <a:r>
              <a:rPr lang="en-US" dirty="0" err="1"/>
              <a:t>léčivu</a:t>
            </a:r>
            <a:r>
              <a:rPr lang="en-US" dirty="0"/>
              <a:t> </a:t>
            </a:r>
            <a:r>
              <a:rPr lang="en-US" dirty="0" err="1"/>
              <a:t>obsažené</a:t>
            </a:r>
            <a:r>
              <a:rPr lang="en-US" dirty="0"/>
              <a:t> v </a:t>
            </a:r>
            <a:r>
              <a:rPr lang="cs-CZ" dirty="0" smtClean="0"/>
              <a:t>SPC a PIL</a:t>
            </a:r>
            <a:r>
              <a:rPr lang="en-US" dirty="0" smtClean="0"/>
              <a:t>, </a:t>
            </a:r>
            <a:r>
              <a:rPr lang="en-US" dirty="0" err="1"/>
              <a:t>které</a:t>
            </a:r>
            <a:r>
              <a:rPr lang="en-US" dirty="0"/>
              <a:t> se </a:t>
            </a:r>
            <a:r>
              <a:rPr lang="en-US" dirty="0" err="1"/>
              <a:t>týkají</a:t>
            </a:r>
            <a:r>
              <a:rPr lang="en-US" dirty="0"/>
              <a:t> </a:t>
            </a:r>
            <a:r>
              <a:rPr lang="en-US" dirty="0" err="1"/>
              <a:t>postupů</a:t>
            </a:r>
            <a:r>
              <a:rPr lang="en-US" dirty="0"/>
              <a:t> a </a:t>
            </a:r>
            <a:r>
              <a:rPr lang="en-US" dirty="0" err="1"/>
              <a:t>opatření</a:t>
            </a:r>
            <a:r>
              <a:rPr lang="en-US" dirty="0"/>
              <a:t> </a:t>
            </a:r>
            <a:r>
              <a:rPr lang="en-US" dirty="0" err="1"/>
              <a:t>nutných</a:t>
            </a:r>
            <a:r>
              <a:rPr lang="en-US" dirty="0"/>
              <a:t> pro </a:t>
            </a:r>
            <a:r>
              <a:rPr lang="en-US" b="1" dirty="0" err="1"/>
              <a:t>bezpečné</a:t>
            </a:r>
            <a:r>
              <a:rPr lang="en-US" b="1" dirty="0"/>
              <a:t> </a:t>
            </a:r>
            <a:r>
              <a:rPr lang="en-US" b="1" dirty="0" err="1"/>
              <a:t>používání</a:t>
            </a:r>
            <a:r>
              <a:rPr lang="en-US" b="1" dirty="0"/>
              <a:t> </a:t>
            </a:r>
            <a:r>
              <a:rPr lang="en-US" dirty="0" err="1"/>
              <a:t>léčivého</a:t>
            </a:r>
            <a:r>
              <a:rPr lang="en-US" dirty="0"/>
              <a:t> </a:t>
            </a:r>
            <a:r>
              <a:rPr lang="en-US" dirty="0" err="1"/>
              <a:t>přípravku</a:t>
            </a:r>
            <a:r>
              <a:rPr lang="en-US" dirty="0"/>
              <a:t> a pro </a:t>
            </a:r>
            <a:r>
              <a:rPr lang="en-US" b="1" dirty="0" err="1"/>
              <a:t>prevenci</a:t>
            </a:r>
            <a:r>
              <a:rPr lang="en-US" dirty="0"/>
              <a:t> </a:t>
            </a:r>
            <a:r>
              <a:rPr lang="en-US" dirty="0" err="1"/>
              <a:t>vzniku</a:t>
            </a:r>
            <a:r>
              <a:rPr lang="en-US" dirty="0"/>
              <a:t> </a:t>
            </a:r>
            <a:r>
              <a:rPr lang="en-US" dirty="0" err="1"/>
              <a:t>jeho</a:t>
            </a:r>
            <a:r>
              <a:rPr lang="en-US" dirty="0"/>
              <a:t> </a:t>
            </a:r>
            <a:r>
              <a:rPr lang="en-US" dirty="0" err="1"/>
              <a:t>nežádoucích</a:t>
            </a:r>
            <a:r>
              <a:rPr lang="en-US" dirty="0"/>
              <a:t> </a:t>
            </a:r>
            <a:r>
              <a:rPr lang="en-US" dirty="0" err="1"/>
              <a:t>účinků</a:t>
            </a:r>
            <a:r>
              <a:rPr lang="en-US" dirty="0"/>
              <a:t>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7885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1" y="953726"/>
            <a:ext cx="6635080" cy="765084"/>
          </a:xfrm>
        </p:spPr>
        <p:txBody>
          <a:bodyPr/>
          <a:lstStyle/>
          <a:p>
            <a:r>
              <a:rPr lang="cs-CZ" dirty="0" smtClean="0"/>
              <a:t>Legislativní </a:t>
            </a:r>
            <a:r>
              <a:rPr lang="cs-CZ" dirty="0"/>
              <a:t>podklady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19"/>
            <a:ext cx="8229600" cy="4680521"/>
          </a:xfrm>
          <a:ln>
            <a:noFill/>
          </a:ln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Zákon </a:t>
            </a:r>
            <a:r>
              <a:rPr lang="cs-CZ" sz="2000" b="1" dirty="0"/>
              <a:t>č. 378/2007 Sb., Zákon o </a:t>
            </a:r>
            <a:r>
              <a:rPr lang="cs-CZ" sz="2000" b="1" dirty="0" smtClean="0"/>
              <a:t>léčivech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Vyhláška č. 228/2007 Sb., o registraci léčivých přípravků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Zákon č. 95/2004 Sb., 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Zákon č. 96/2004 Sb., o nelékařských zdravotnických povoláních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Guideline on good pharmacovigilance practices (GVP)</a:t>
            </a:r>
            <a:r>
              <a:rPr lang="en-US" sz="2000" b="1" dirty="0">
                <a:solidFill>
                  <a:schemeClr val="bg1"/>
                </a:solidFill>
              </a:rPr>
              <a:t>,</a:t>
            </a:r>
            <a:endParaRPr lang="cs-CZ" sz="2000" b="1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Modul</a:t>
            </a:r>
            <a:r>
              <a:rPr lang="en-US" sz="2000" b="1" dirty="0" smtClean="0"/>
              <a:t> V</a:t>
            </a:r>
            <a:r>
              <a:rPr lang="cs-CZ" sz="2000" b="1" dirty="0" smtClean="0"/>
              <a:t> RMP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 X </a:t>
            </a:r>
            <a:r>
              <a:rPr lang="cs-CZ" sz="2000" b="1" dirty="0" smtClean="0"/>
              <a:t>Additional monitoring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</a:t>
            </a:r>
            <a:r>
              <a:rPr lang="en-US" sz="2000" b="1" dirty="0"/>
              <a:t> </a:t>
            </a:r>
            <a:r>
              <a:rPr lang="en-US" sz="2000" b="1" dirty="0" smtClean="0"/>
              <a:t>XV</a:t>
            </a:r>
            <a:r>
              <a:rPr lang="cs-CZ" sz="2000" b="1" dirty="0"/>
              <a:t> </a:t>
            </a:r>
            <a:r>
              <a:rPr lang="cs-CZ" sz="2000" b="1" dirty="0" smtClean="0"/>
              <a:t>Safety communication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Modul </a:t>
            </a:r>
            <a:r>
              <a:rPr lang="en-US" sz="2000" b="1" dirty="0" smtClean="0"/>
              <a:t>XVI</a:t>
            </a:r>
            <a:r>
              <a:rPr lang="cs-CZ" sz="2000" b="1" dirty="0"/>
              <a:t> </a:t>
            </a:r>
            <a:r>
              <a:rPr lang="cs-CZ" sz="2000" b="1" dirty="0" smtClean="0"/>
              <a:t>Risk </a:t>
            </a:r>
            <a:r>
              <a:rPr lang="cs-CZ" sz="2000" b="1" dirty="0"/>
              <a:t>minimisation </a:t>
            </a:r>
            <a:r>
              <a:rPr lang="cs-CZ" sz="2000" b="1" dirty="0" smtClean="0"/>
              <a:t>measures</a:t>
            </a:r>
            <a:endParaRPr lang="cs-CZ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/>
              <a:t>Module XVI Addendum I – Educational materials</a:t>
            </a:r>
            <a:r>
              <a:rPr lang="cs-CZ" sz="2000" b="1" dirty="0"/>
              <a:t> </a:t>
            </a:r>
            <a:endParaRPr lang="cs-CZ" sz="2000" b="1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2000" b="1" dirty="0"/>
              <a:t>farmakovigilanční pokyn PHV -</a:t>
            </a:r>
            <a:r>
              <a:rPr lang="cs-CZ" sz="2000" b="1" dirty="0" smtClean="0"/>
              <a:t>7, PHV - 8</a:t>
            </a:r>
            <a:endParaRPr lang="cs-CZ" sz="2000" b="1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732240" y="6984395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/>
              <a:t>Edukační materiály/ Legislativní podklady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15172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7715200" cy="360040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Důvody vzniku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628801"/>
            <a:ext cx="8145905" cy="5041380"/>
          </a:xfrm>
        </p:spPr>
        <p:txBody>
          <a:bodyPr wrap="square">
            <a:spAutoFit/>
          </a:bodyPr>
          <a:lstStyle/>
          <a:p>
            <a:r>
              <a:rPr lang="cs-CZ" sz="2400" b="1" dirty="0"/>
              <a:t>snížení rizik + zlepšení B/R, ale </a:t>
            </a:r>
            <a:r>
              <a:rPr lang="cs-CZ" sz="2400" b="1" dirty="0">
                <a:solidFill>
                  <a:srgbClr val="FFC000"/>
                </a:solidFill>
              </a:rPr>
              <a:t>ne každý materiál, který </a:t>
            </a:r>
            <a:r>
              <a:rPr lang="cs-CZ" sz="2400" b="1" dirty="0" err="1">
                <a:solidFill>
                  <a:srgbClr val="FFC000"/>
                </a:solidFill>
              </a:rPr>
              <a:t>edukuje</a:t>
            </a:r>
            <a:r>
              <a:rPr lang="cs-CZ" sz="2400" b="1" dirty="0">
                <a:solidFill>
                  <a:srgbClr val="FFC000"/>
                </a:solidFill>
              </a:rPr>
              <a:t>, je „Edukačním materiálem“ </a:t>
            </a:r>
            <a:r>
              <a:rPr lang="cs-CZ" sz="2400" b="1" dirty="0"/>
              <a:t>ve smyslu farmakovigilance</a:t>
            </a:r>
          </a:p>
          <a:p>
            <a:r>
              <a:rPr lang="cs-CZ" sz="2400" b="1" dirty="0">
                <a:solidFill>
                  <a:srgbClr val="FFC000"/>
                </a:solidFill>
              </a:rPr>
              <a:t>vždy musí být součástí aktuálně platného RMP  jakožto additional risk minimisation </a:t>
            </a:r>
            <a:r>
              <a:rPr lang="cs-CZ" sz="2400" b="1" dirty="0" smtClean="0">
                <a:solidFill>
                  <a:srgbClr val="FFC000"/>
                </a:solidFill>
              </a:rPr>
              <a:t>measures</a:t>
            </a:r>
          </a:p>
          <a:p>
            <a:r>
              <a:rPr lang="en-US" sz="2400" dirty="0" err="1"/>
              <a:t>upřesnění</a:t>
            </a:r>
            <a:r>
              <a:rPr lang="en-US" sz="2400" dirty="0"/>
              <a:t> </a:t>
            </a:r>
            <a:r>
              <a:rPr lang="en-US" sz="2400" dirty="0" err="1"/>
              <a:t>způsobu</a:t>
            </a:r>
            <a:r>
              <a:rPr lang="en-US" sz="2400" dirty="0"/>
              <a:t> </a:t>
            </a:r>
            <a:r>
              <a:rPr lang="en-US" sz="2400" dirty="0" err="1"/>
              <a:t>použití</a:t>
            </a:r>
            <a:r>
              <a:rPr lang="en-US" sz="2400" dirty="0"/>
              <a:t>, </a:t>
            </a:r>
            <a:r>
              <a:rPr lang="en-US" sz="2400" dirty="0" err="1"/>
              <a:t>dávkování</a:t>
            </a:r>
            <a:r>
              <a:rPr lang="en-US" sz="2400" dirty="0"/>
              <a:t> </a:t>
            </a:r>
            <a:endParaRPr lang="cs-CZ" sz="2400" dirty="0"/>
          </a:p>
          <a:p>
            <a:r>
              <a:rPr lang="en-US" sz="2400" dirty="0" err="1" smtClean="0"/>
              <a:t>kontraindikac</a:t>
            </a:r>
            <a:r>
              <a:rPr lang="cs-CZ" sz="2400" dirty="0" smtClean="0"/>
              <a:t>e</a:t>
            </a:r>
            <a:r>
              <a:rPr lang="en-US" sz="2400" dirty="0" smtClean="0"/>
              <a:t>, </a:t>
            </a:r>
            <a:endParaRPr lang="cs-CZ" sz="2400" dirty="0" smtClean="0"/>
          </a:p>
          <a:p>
            <a:r>
              <a:rPr lang="en-US" sz="2400" dirty="0" err="1" smtClean="0"/>
              <a:t>zvládání</a:t>
            </a:r>
            <a:r>
              <a:rPr lang="en-US" sz="2400" dirty="0" smtClean="0"/>
              <a:t> </a:t>
            </a:r>
            <a:r>
              <a:rPr lang="en-US" sz="2400" dirty="0" err="1"/>
              <a:t>kritických</a:t>
            </a:r>
            <a:r>
              <a:rPr lang="en-US" sz="2400" dirty="0"/>
              <a:t> </a:t>
            </a:r>
            <a:r>
              <a:rPr lang="en-US" sz="2400" dirty="0" err="1"/>
              <a:t>situací</a:t>
            </a:r>
            <a:r>
              <a:rPr lang="en-US" sz="2400" dirty="0"/>
              <a:t> a </a:t>
            </a:r>
            <a:r>
              <a:rPr lang="en-US" sz="2400" dirty="0" err="1"/>
              <a:t>nežádoucích</a:t>
            </a:r>
            <a:r>
              <a:rPr lang="en-US" sz="2400" dirty="0"/>
              <a:t> </a:t>
            </a:r>
            <a:r>
              <a:rPr lang="en-US" sz="2400" dirty="0" err="1"/>
              <a:t>účinků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opatření</a:t>
            </a:r>
            <a:r>
              <a:rPr lang="en-US" sz="2400" dirty="0" smtClean="0"/>
              <a:t> </a:t>
            </a:r>
            <a:r>
              <a:rPr lang="en-US" sz="2400" dirty="0" err="1"/>
              <a:t>týkající</a:t>
            </a:r>
            <a:r>
              <a:rPr lang="en-US" sz="2400" dirty="0"/>
              <a:t> se </a:t>
            </a:r>
            <a:r>
              <a:rPr lang="en-US" sz="2400" dirty="0" err="1"/>
              <a:t>specifických</a:t>
            </a:r>
            <a:r>
              <a:rPr lang="en-US" sz="2400" dirty="0"/>
              <a:t> </a:t>
            </a:r>
            <a:r>
              <a:rPr lang="en-US" sz="2400" dirty="0" err="1"/>
              <a:t>skupin</a:t>
            </a:r>
            <a:r>
              <a:rPr lang="en-US" sz="2400" dirty="0"/>
              <a:t> </a:t>
            </a:r>
            <a:r>
              <a:rPr lang="en-US" sz="2400" dirty="0" err="1"/>
              <a:t>pacientů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následného</a:t>
            </a:r>
            <a:r>
              <a:rPr lang="en-US" sz="2400" dirty="0" smtClean="0"/>
              <a:t> </a:t>
            </a:r>
            <a:r>
              <a:rPr lang="en-US" sz="2400" dirty="0" err="1"/>
              <a:t>sledování</a:t>
            </a:r>
            <a:r>
              <a:rPr lang="en-US" sz="2400" dirty="0"/>
              <a:t> </a:t>
            </a:r>
            <a:r>
              <a:rPr lang="en-US" sz="2400" dirty="0" err="1"/>
              <a:t>pacientů</a:t>
            </a:r>
            <a:r>
              <a:rPr lang="en-US" sz="2400" dirty="0"/>
              <a:t>, </a:t>
            </a:r>
            <a:endParaRPr lang="cs-CZ" sz="2400" dirty="0" smtClean="0"/>
          </a:p>
          <a:p>
            <a:r>
              <a:rPr lang="en-US" sz="2400" dirty="0" err="1" smtClean="0"/>
              <a:t>sdělení</a:t>
            </a:r>
            <a:r>
              <a:rPr lang="en-US" sz="2400" dirty="0"/>
              <a:t>, </a:t>
            </a:r>
            <a:r>
              <a:rPr lang="en-US" sz="2400" dirty="0" err="1"/>
              <a:t>která</a:t>
            </a:r>
            <a:r>
              <a:rPr lang="en-US" sz="2400" dirty="0"/>
              <a:t> </a:t>
            </a:r>
            <a:r>
              <a:rPr lang="en-US" sz="2400" dirty="0" err="1"/>
              <a:t>musí</a:t>
            </a:r>
            <a:r>
              <a:rPr lang="en-US" sz="2400" dirty="0"/>
              <a:t> </a:t>
            </a:r>
            <a:r>
              <a:rPr lang="en-US" sz="2400" dirty="0" err="1"/>
              <a:t>lékař</a:t>
            </a:r>
            <a:r>
              <a:rPr lang="en-US" sz="2400" dirty="0"/>
              <a:t> </a:t>
            </a:r>
            <a:r>
              <a:rPr lang="en-US" sz="2400" dirty="0" err="1"/>
              <a:t>komunikovat</a:t>
            </a:r>
            <a:r>
              <a:rPr lang="en-US" sz="2400" dirty="0"/>
              <a:t> s </a:t>
            </a:r>
            <a:r>
              <a:rPr lang="en-US" sz="2400" dirty="0" err="1"/>
              <a:t>pacientem</a:t>
            </a:r>
            <a:r>
              <a:rPr lang="en-US" sz="2400" dirty="0"/>
              <a:t> </a:t>
            </a:r>
            <a:r>
              <a:rPr lang="en-US" sz="2400" dirty="0" err="1"/>
              <a:t>před</a:t>
            </a:r>
            <a:r>
              <a:rPr lang="en-US" sz="2400" dirty="0"/>
              <a:t>, v </a:t>
            </a:r>
            <a:r>
              <a:rPr lang="en-US" sz="2400" dirty="0" err="1"/>
              <a:t>průběhu</a:t>
            </a:r>
            <a:r>
              <a:rPr lang="en-US" sz="2400" dirty="0"/>
              <a:t> </a:t>
            </a:r>
            <a:r>
              <a:rPr lang="en-US" sz="2400" dirty="0" err="1"/>
              <a:t>nebo</a:t>
            </a:r>
            <a:r>
              <a:rPr lang="en-US" sz="2400" dirty="0"/>
              <a:t> </a:t>
            </a:r>
            <a:r>
              <a:rPr lang="en-US" sz="2400" dirty="0" err="1"/>
              <a:t>po</a:t>
            </a:r>
            <a:r>
              <a:rPr lang="en-US" sz="2400" dirty="0"/>
              <a:t> </a:t>
            </a:r>
            <a:r>
              <a:rPr lang="en-US" sz="2400" dirty="0" err="1"/>
              <a:t>ukončení</a:t>
            </a:r>
            <a:r>
              <a:rPr lang="en-US" sz="2400" dirty="0"/>
              <a:t> </a:t>
            </a:r>
            <a:r>
              <a:rPr lang="en-US" sz="2400" dirty="0" err="1"/>
              <a:t>léčby</a:t>
            </a:r>
            <a:r>
              <a:rPr lang="en-US" sz="2400" dirty="0"/>
              <a:t>. 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 smtClean="0"/>
              <a:t>Edukační </a:t>
            </a:r>
            <a:r>
              <a:rPr lang="cs-CZ" dirty="0"/>
              <a:t>materiály – obecné podmínky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084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900100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Rozhodnutí o </a:t>
            </a:r>
            <a:r>
              <a:rPr lang="cs-CZ" u="sng" dirty="0" smtClean="0"/>
              <a:t>vytváření – vždy léková autorita </a:t>
            </a:r>
            <a:r>
              <a:rPr lang="cs-CZ" u="sng" dirty="0"/>
              <a:t/>
            </a:r>
            <a:br>
              <a:rPr lang="cs-CZ" u="sng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r>
              <a:rPr lang="cs-CZ" dirty="0" smtClean="0"/>
              <a:t>EMA(PRAC</a:t>
            </a:r>
            <a:r>
              <a:rPr lang="cs-CZ" dirty="0"/>
              <a:t>, CHMP), </a:t>
            </a:r>
            <a:r>
              <a:rPr lang="cs-CZ" dirty="0" err="1"/>
              <a:t>CMDh</a:t>
            </a:r>
            <a:endParaRPr lang="cs-CZ" dirty="0"/>
          </a:p>
          <a:p>
            <a:r>
              <a:rPr lang="cs-CZ" dirty="0"/>
              <a:t>jiná léková autorita (</a:t>
            </a:r>
            <a:r>
              <a:rPr lang="cs-CZ" dirty="0" err="1"/>
              <a:t>RMS</a:t>
            </a:r>
            <a:r>
              <a:rPr lang="cs-CZ" dirty="0"/>
              <a:t> v MRP/</a:t>
            </a:r>
            <a:r>
              <a:rPr lang="cs-CZ" dirty="0" err="1"/>
              <a:t>DCP</a:t>
            </a:r>
            <a:r>
              <a:rPr lang="cs-CZ" dirty="0"/>
              <a:t>)</a:t>
            </a:r>
          </a:p>
          <a:p>
            <a:r>
              <a:rPr lang="cs-CZ" dirty="0" err="1"/>
              <a:t>NCAs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návrh držitele rozhodnutí o </a:t>
            </a:r>
            <a:r>
              <a:rPr lang="cs-CZ" dirty="0" err="1"/>
              <a:t>reg</a:t>
            </a:r>
            <a:r>
              <a:rPr lang="cs-CZ" dirty="0"/>
              <a:t>. – pak musí dokázat nutnost tvorby </a:t>
            </a:r>
          </a:p>
          <a:p>
            <a:r>
              <a:rPr lang="cs-CZ" dirty="0" smtClean="0"/>
              <a:t>aktualizovat </a:t>
            </a:r>
            <a:r>
              <a:rPr lang="cs-CZ" dirty="0"/>
              <a:t>RMP 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4369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6"/>
            <a:ext cx="8229600" cy="9001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457200" y="863715"/>
            <a:ext cx="8229600" cy="5535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Postup </a:t>
            </a:r>
            <a:r>
              <a:rPr lang="cs-CZ" sz="2400" b="1" dirty="0"/>
              <a:t>tvorby a schvalování EM </a:t>
            </a:r>
            <a:r>
              <a:rPr lang="cs-CZ" sz="2400" b="1" dirty="0" smtClean="0"/>
              <a:t> - doporučení PRAC</a:t>
            </a:r>
            <a:endParaRPr lang="cs-CZ" sz="2400" b="1" dirty="0"/>
          </a:p>
          <a:p>
            <a:pPr marL="0" indent="0">
              <a:buNone/>
            </a:pPr>
            <a:r>
              <a:rPr lang="cs-CZ" sz="2400" dirty="0" smtClean="0"/>
              <a:t>1. </a:t>
            </a:r>
            <a:r>
              <a:rPr lang="cs-CZ" sz="2000" b="1" dirty="0" smtClean="0"/>
              <a:t>Doporučení PRAC </a:t>
            </a:r>
            <a:r>
              <a:rPr lang="cs-CZ" sz="2000" dirty="0" smtClean="0"/>
              <a:t>(key elements) + změna RMP ev. nový RMP</a:t>
            </a:r>
          </a:p>
          <a:p>
            <a:pPr marL="0" indent="0">
              <a:buNone/>
            </a:pPr>
            <a:r>
              <a:rPr lang="cs-CZ" sz="2000" dirty="0" smtClean="0"/>
              <a:t>            schváleno CHMP (CAP)/</a:t>
            </a:r>
            <a:r>
              <a:rPr lang="cs-CZ" sz="2000" dirty="0" err="1" smtClean="0"/>
              <a:t>CMDh</a:t>
            </a:r>
            <a:r>
              <a:rPr lang="cs-CZ" sz="2000" dirty="0" smtClean="0"/>
              <a:t>(NAP)</a:t>
            </a:r>
          </a:p>
          <a:p>
            <a:pPr marL="0" indent="0">
              <a:buNone/>
            </a:pPr>
            <a:r>
              <a:rPr lang="cs-CZ" sz="2000" dirty="0" smtClean="0"/>
              <a:t>             draft vytvořený MAH postoupen národní autoritě (</a:t>
            </a:r>
            <a:r>
              <a:rPr lang="cs-CZ" sz="2000" dirty="0" err="1" smtClean="0"/>
              <a:t>NCA</a:t>
            </a:r>
            <a:r>
              <a:rPr lang="cs-CZ" sz="2000" dirty="0" smtClean="0"/>
              <a:t>)</a:t>
            </a:r>
          </a:p>
          <a:p>
            <a:pPr marL="0" indent="0">
              <a:buNone/>
            </a:pPr>
            <a:r>
              <a:rPr lang="cs-CZ" sz="2000" dirty="0" smtClean="0"/>
              <a:t>              po schválení                implementace edukačního programu</a:t>
            </a:r>
          </a:p>
          <a:p>
            <a:r>
              <a:rPr lang="cs-CZ" sz="2000" dirty="0" smtClean="0"/>
              <a:t>Jednotlivé </a:t>
            </a:r>
            <a:r>
              <a:rPr lang="cs-CZ" sz="2000" dirty="0" err="1" smtClean="0"/>
              <a:t>NCAs</a:t>
            </a:r>
            <a:r>
              <a:rPr lang="cs-CZ" sz="2000" dirty="0" smtClean="0"/>
              <a:t> – mohou mít  a často mají národní požadavky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9" name="Šipka doprava 8"/>
          <p:cNvSpPr/>
          <p:nvPr/>
        </p:nvSpPr>
        <p:spPr>
          <a:xfrm>
            <a:off x="296525" y="171881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Šipka doprava 9"/>
          <p:cNvSpPr/>
          <p:nvPr/>
        </p:nvSpPr>
        <p:spPr>
          <a:xfrm>
            <a:off x="431540" y="209646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Šipka doprava 10"/>
          <p:cNvSpPr/>
          <p:nvPr/>
        </p:nvSpPr>
        <p:spPr>
          <a:xfrm>
            <a:off x="566555" y="2494605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Šipka doprava 11"/>
          <p:cNvSpPr/>
          <p:nvPr/>
        </p:nvSpPr>
        <p:spPr>
          <a:xfrm>
            <a:off x="3131840" y="3804132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Obrázek 1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46" b="43412"/>
          <a:stretch/>
        </p:blipFill>
        <p:spPr bwMode="auto">
          <a:xfrm>
            <a:off x="1781689" y="3250676"/>
            <a:ext cx="5175575" cy="33540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Ovál 15"/>
          <p:cNvSpPr/>
          <p:nvPr/>
        </p:nvSpPr>
        <p:spPr>
          <a:xfrm>
            <a:off x="1961711" y="5611741"/>
            <a:ext cx="2610290" cy="6075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Šipka doprava 16"/>
          <p:cNvSpPr/>
          <p:nvPr/>
        </p:nvSpPr>
        <p:spPr>
          <a:xfrm>
            <a:off x="2744860" y="2508286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73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Obráze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35" y="-216404"/>
            <a:ext cx="8190910" cy="707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172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85509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Postup </a:t>
            </a:r>
            <a:r>
              <a:rPr lang="cs-CZ" dirty="0"/>
              <a:t>tvorby a schvalování </a:t>
            </a:r>
            <a:r>
              <a:rPr lang="cs-CZ" dirty="0" smtClean="0"/>
              <a:t>EM – MRP/</a:t>
            </a:r>
            <a:r>
              <a:rPr lang="cs-CZ" dirty="0" err="1" smtClean="0"/>
              <a:t>DCP</a:t>
            </a:r>
            <a:r>
              <a:rPr lang="cs-CZ" dirty="0" smtClean="0"/>
              <a:t> , </a:t>
            </a:r>
            <a:r>
              <a:rPr lang="cs-CZ" dirty="0" err="1" smtClean="0"/>
              <a:t>NCA</a:t>
            </a:r>
            <a:r>
              <a:rPr lang="cs-CZ" dirty="0"/>
              <a:t/>
            </a:r>
            <a:br>
              <a:rPr lang="cs-CZ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448779"/>
            <a:ext cx="8229600" cy="508556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2. </a:t>
            </a:r>
            <a:r>
              <a:rPr lang="cs-CZ" sz="2400" b="1" dirty="0"/>
              <a:t>MRP/</a:t>
            </a:r>
            <a:r>
              <a:rPr lang="cs-CZ" sz="2400" b="1" dirty="0" err="1"/>
              <a:t>DCP</a:t>
            </a:r>
            <a:r>
              <a:rPr lang="cs-CZ" sz="2400" b="1" dirty="0"/>
              <a:t> – </a:t>
            </a:r>
            <a:r>
              <a:rPr lang="cs-CZ" sz="2400" b="1" dirty="0" err="1"/>
              <a:t>RMS</a:t>
            </a:r>
            <a:r>
              <a:rPr lang="cs-CZ" sz="2400" b="1" dirty="0"/>
              <a:t> (Reference </a:t>
            </a:r>
            <a:r>
              <a:rPr lang="cs-CZ" sz="2400" b="1" dirty="0" err="1"/>
              <a:t>Member</a:t>
            </a:r>
            <a:r>
              <a:rPr lang="cs-CZ" sz="2400" b="1" dirty="0"/>
              <a:t> </a:t>
            </a:r>
            <a:r>
              <a:rPr lang="cs-CZ" sz="2400" b="1" dirty="0" err="1"/>
              <a:t>State</a:t>
            </a:r>
            <a:r>
              <a:rPr lang="cs-CZ" sz="2400" b="1" dirty="0"/>
              <a:t>) </a:t>
            </a:r>
            <a:r>
              <a:rPr lang="cs-CZ" sz="2400" dirty="0"/>
              <a:t>– výsledek hodnocení RMP               EM podmínka registrace (</a:t>
            </a:r>
            <a:r>
              <a:rPr lang="cs-CZ" sz="2400" dirty="0" err="1"/>
              <a:t>condition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r>
              <a:rPr lang="cs-CZ" sz="2400" dirty="0" smtClean="0"/>
              <a:t>Stanoveno v rozhodnutí o registraci(nebo o změně registrace)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             draft </a:t>
            </a:r>
            <a:r>
              <a:rPr lang="cs-CZ" sz="2400" dirty="0" smtClean="0"/>
              <a:t>EM vytvořený </a:t>
            </a:r>
            <a:r>
              <a:rPr lang="cs-CZ" sz="2400" dirty="0"/>
              <a:t>MAH postoupen národní autoritě (</a:t>
            </a:r>
            <a:r>
              <a:rPr lang="cs-CZ" sz="2400" dirty="0" err="1"/>
              <a:t>NCA</a:t>
            </a:r>
            <a:r>
              <a:rPr lang="cs-CZ" sz="2400" dirty="0" smtClean="0"/>
              <a:t>) ke schválení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Jednotlivé </a:t>
            </a:r>
            <a:r>
              <a:rPr lang="cs-CZ" sz="2400" dirty="0" err="1"/>
              <a:t>NCAs</a:t>
            </a:r>
            <a:r>
              <a:rPr lang="cs-CZ" sz="2400" dirty="0"/>
              <a:t> </a:t>
            </a:r>
            <a:r>
              <a:rPr lang="cs-CZ" sz="2400" dirty="0" smtClean="0"/>
              <a:t>–národní </a:t>
            </a:r>
            <a:r>
              <a:rPr lang="cs-CZ" sz="2400" dirty="0"/>
              <a:t>požadavky</a:t>
            </a:r>
          </a:p>
          <a:p>
            <a:pPr marL="0" indent="0">
              <a:buNone/>
            </a:pPr>
            <a:r>
              <a:rPr lang="cs-CZ" sz="2400" dirty="0" smtClean="0"/>
              <a:t>3. </a:t>
            </a:r>
            <a:r>
              <a:rPr lang="cs-CZ" sz="2400" b="1" dirty="0" smtClean="0"/>
              <a:t>MAH navrhuje</a:t>
            </a:r>
          </a:p>
          <a:p>
            <a:pPr marL="0" indent="0">
              <a:buNone/>
            </a:pPr>
            <a:r>
              <a:rPr lang="cs-CZ" sz="2400" b="1" dirty="0" smtClean="0"/>
              <a:t>             </a:t>
            </a:r>
            <a:r>
              <a:rPr lang="cs-CZ" sz="2400" dirty="0" smtClean="0"/>
              <a:t>zavedení RMP nebo </a:t>
            </a:r>
            <a:r>
              <a:rPr lang="cs-CZ" sz="2400" dirty="0"/>
              <a:t>předložení </a:t>
            </a:r>
            <a:r>
              <a:rPr lang="cs-CZ" sz="2400" dirty="0" smtClean="0"/>
              <a:t>změny RMP </a:t>
            </a:r>
            <a:r>
              <a:rPr lang="cs-CZ" sz="2400" dirty="0" err="1" smtClean="0"/>
              <a:t>NCA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</a:t>
            </a:r>
            <a:r>
              <a:rPr lang="cs-CZ" sz="2400" dirty="0" err="1" smtClean="0"/>
              <a:t>NCA</a:t>
            </a:r>
            <a:r>
              <a:rPr lang="cs-CZ" sz="2400" dirty="0" smtClean="0"/>
              <a:t> zhodnotí, schválí změnu RMP (Annex 10, 11 texty + </a:t>
            </a:r>
            <a:r>
              <a:rPr lang="cs-CZ" sz="2400" dirty="0" err="1" smtClean="0"/>
              <a:t>mock</a:t>
            </a:r>
            <a:r>
              <a:rPr lang="cs-CZ" sz="2400" dirty="0" smtClean="0"/>
              <a:t>-up)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2591780" y="189883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Šipka doprava 8"/>
          <p:cNvSpPr/>
          <p:nvPr/>
        </p:nvSpPr>
        <p:spPr>
          <a:xfrm>
            <a:off x="701570" y="2798930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Šipka doprava 9"/>
          <p:cNvSpPr/>
          <p:nvPr/>
        </p:nvSpPr>
        <p:spPr>
          <a:xfrm>
            <a:off x="549775" y="4498697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Šipka doprava 10"/>
          <p:cNvSpPr/>
          <p:nvPr/>
        </p:nvSpPr>
        <p:spPr>
          <a:xfrm>
            <a:off x="566555" y="4961521"/>
            <a:ext cx="720080" cy="394622"/>
          </a:xfrm>
          <a:prstGeom prst="rightArrow">
            <a:avLst>
              <a:gd name="adj1" fmla="val 20650"/>
              <a:gd name="adj2" fmla="val 520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28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53785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5" t="25263" r="32111" b="12895"/>
          <a:stretch/>
        </p:blipFill>
        <p:spPr bwMode="auto">
          <a:xfrm>
            <a:off x="791581" y="53624"/>
            <a:ext cx="7335814" cy="68043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9527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990110"/>
          </a:xfrm>
        </p:spPr>
        <p:txBody>
          <a:bodyPr/>
          <a:lstStyle/>
          <a:p>
            <a:r>
              <a:rPr lang="cs-CZ" dirty="0"/>
              <a:t>Edukační materiály pro zdravotnické pracovníky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Lékaři, farmaceuti, sestry</a:t>
            </a:r>
          </a:p>
          <a:p>
            <a:r>
              <a:rPr lang="cs-CZ" u="sng" dirty="0" smtClean="0"/>
              <a:t>Obsah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důležité </a:t>
            </a:r>
            <a:r>
              <a:rPr lang="cs-CZ" b="1" dirty="0"/>
              <a:t>bezpečnostní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z</a:t>
            </a:r>
            <a:r>
              <a:rPr lang="cs-CZ" b="1" dirty="0" smtClean="0"/>
              <a:t>důraznění minimalizace </a:t>
            </a:r>
            <a:r>
              <a:rPr lang="cs-CZ" b="1" dirty="0"/>
              <a:t>rizik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 dle aktuálního </a:t>
            </a:r>
            <a:r>
              <a:rPr lang="cs-CZ" b="1" dirty="0"/>
              <a:t>SPC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jasné, stručné, výstižné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symbol </a:t>
            </a:r>
            <a:r>
              <a:rPr lang="cs-CZ" b="1" dirty="0" smtClean="0"/>
              <a:t> a prohlášení o následném sledování(         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způsob hlášení NÚ(NCA i MAH)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Zdůraznit kontext Benefitu LP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ovnoramenný trojúhelník 7"/>
          <p:cNvSpPr/>
          <p:nvPr/>
        </p:nvSpPr>
        <p:spPr>
          <a:xfrm flipV="1">
            <a:off x="7137285" y="4876117"/>
            <a:ext cx="540060" cy="315035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5691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855095"/>
          </a:xfrm>
        </p:spPr>
        <p:txBody>
          <a:bodyPr/>
          <a:lstStyle/>
          <a:p>
            <a:r>
              <a:rPr lang="cs-CZ" u="sng" dirty="0"/>
              <a:t>Nepovolený obsah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prvky reklamního charakteru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prvky, které nemají bezprostřední vztah k obsahu </a:t>
            </a:r>
            <a:r>
              <a:rPr lang="cs-CZ" b="1" dirty="0" smtClean="0"/>
              <a:t>  </a:t>
            </a:r>
            <a:r>
              <a:rPr lang="cs-CZ" b="1" dirty="0"/>
              <a:t>	- fotografie a obrázky</a:t>
            </a:r>
          </a:p>
          <a:p>
            <a:pPr marL="0" indent="0">
              <a:buNone/>
            </a:pPr>
            <a:r>
              <a:rPr lang="cs-CZ" b="1" dirty="0"/>
              <a:t>           - grafy a tabulky</a:t>
            </a:r>
          </a:p>
          <a:p>
            <a:pPr marL="0" indent="0">
              <a:buNone/>
            </a:pPr>
            <a:r>
              <a:rPr lang="cs-CZ" b="1" dirty="0"/>
              <a:t>           - irelevantní text</a:t>
            </a:r>
          </a:p>
          <a:p>
            <a:pPr marL="0" indent="0">
              <a:buNone/>
            </a:pPr>
            <a:r>
              <a:rPr lang="cs-CZ" b="1" dirty="0"/>
              <a:t>           - odkazy na literaturu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výjimky – edukativní schémata, </a:t>
            </a:r>
            <a:r>
              <a:rPr lang="cs-CZ" b="1" dirty="0" smtClean="0"/>
              <a:t>obrázky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865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765085"/>
          </a:xfrm>
        </p:spPr>
        <p:txBody>
          <a:bodyPr/>
          <a:lstStyle/>
          <a:p>
            <a:r>
              <a:rPr lang="cs-CZ" dirty="0"/>
              <a:t>Edukační materiály pro pacienty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zvýšit povědomí </a:t>
            </a:r>
            <a:r>
              <a:rPr lang="cs-CZ" dirty="0" smtClean="0"/>
              <a:t>o rizicích u </a:t>
            </a:r>
            <a:r>
              <a:rPr lang="cs-CZ" dirty="0"/>
              <a:t>pacientů i u opatrovníků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dle aktuální </a:t>
            </a:r>
            <a:r>
              <a:rPr lang="cs-CZ" dirty="0"/>
              <a:t>PIL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jasné, stručné, výstižné,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laický jazyk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ohled na citlivé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symbol a prohlášení o následném sledování 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způsob </a:t>
            </a:r>
            <a:r>
              <a:rPr lang="cs-CZ" dirty="0"/>
              <a:t>hlášení </a:t>
            </a:r>
            <a:r>
              <a:rPr lang="cs-CZ" dirty="0" err="1" smtClean="0"/>
              <a:t>NÚ</a:t>
            </a:r>
            <a:r>
              <a:rPr lang="cs-CZ" dirty="0" smtClean="0"/>
              <a:t> (pacientská verze)</a:t>
            </a:r>
            <a:endParaRPr lang="cs-CZ" dirty="0"/>
          </a:p>
          <a:p>
            <a:pPr marL="0" indent="0">
              <a:buNone/>
            </a:pPr>
            <a:endParaRPr lang="cs-CZ" u="sng" dirty="0"/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249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630070"/>
          </a:xfrm>
        </p:spPr>
        <p:txBody>
          <a:bodyPr/>
          <a:lstStyle/>
          <a:p>
            <a:r>
              <a:rPr lang="cs-CZ" dirty="0"/>
              <a:t>Karta pacienta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0504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informovat  </a:t>
            </a:r>
            <a:r>
              <a:rPr lang="cs-CZ" b="1" dirty="0" smtClean="0"/>
              <a:t>ostatní(zejména lékaře)</a:t>
            </a:r>
            <a:endParaRPr lang="cs-CZ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léky, procedury, interakce, rizika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pouze klíčové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kontaktní údaje </a:t>
            </a:r>
            <a:r>
              <a:rPr lang="cs-CZ" b="1" dirty="0" smtClean="0"/>
              <a:t>– pacient</a:t>
            </a:r>
            <a:r>
              <a:rPr lang="cs-CZ" b="1" dirty="0"/>
              <a:t>, opatrovník, lékař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vhodná </a:t>
            </a:r>
            <a:r>
              <a:rPr lang="cs-CZ" b="1" dirty="0" smtClean="0"/>
              <a:t>velikos</a:t>
            </a:r>
            <a:r>
              <a:rPr lang="cs-CZ" dirty="0" smtClean="0"/>
              <a:t>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v</a:t>
            </a:r>
            <a:r>
              <a:rPr lang="cs-CZ" b="1" dirty="0" smtClean="0"/>
              <a:t>ícejazyčné verze?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cs-CZ" b="1" dirty="0" smtClean="0"/>
              <a:t>informace jak hlásit NU -</a:t>
            </a:r>
            <a:r>
              <a:rPr lang="cs-CZ" dirty="0">
                <a:solidFill>
                  <a:srgbClr val="2D3291"/>
                </a:solidFill>
              </a:rPr>
              <a:t>čitelná verze – nikdy na úkor velikosti loga a adresy společnosti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8280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7895220" cy="585065"/>
          </a:xfrm>
        </p:spPr>
        <p:txBody>
          <a:bodyPr/>
          <a:lstStyle/>
          <a:p>
            <a:r>
              <a:rPr lang="cs-CZ" dirty="0" smtClean="0"/>
              <a:t>Distribuce – po dohodě s </a:t>
            </a:r>
            <a:r>
              <a:rPr lang="cs-CZ" dirty="0" err="1" smtClean="0"/>
              <a:t>NCA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58121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vždy přímou cestou (ne přes distributora </a:t>
            </a:r>
            <a:r>
              <a:rPr lang="cs-CZ" dirty="0" smtClean="0"/>
              <a:t>léčiv)</a:t>
            </a:r>
          </a:p>
          <a:p>
            <a:r>
              <a:rPr lang="cs-CZ" dirty="0" smtClean="0"/>
              <a:t>Tištěná forma, DVD, emailem, web stránky</a:t>
            </a:r>
          </a:p>
          <a:p>
            <a:r>
              <a:rPr lang="cs-CZ" dirty="0"/>
              <a:t>nutno aktivně zajišťovat potřebu EM (nelze se spoléhat, že lékař o ně bude sám žádat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u="sng" dirty="0"/>
              <a:t>Výhradní distribuce emailem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výhradně po domluvě a se schválením SUKL,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pouze pro pracovníky ve zdravotnictví(ne pro pacienty)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/>
              <a:t>MAH</a:t>
            </a:r>
            <a:r>
              <a:rPr lang="cs-CZ" dirty="0"/>
              <a:t> musí doložit, že má kontaktní informace (konkrétní jména a pracovní emaily)</a:t>
            </a:r>
          </a:p>
          <a:p>
            <a:pPr marL="0" indent="0">
              <a:buNone/>
            </a:pPr>
            <a:r>
              <a:rPr lang="cs-CZ" dirty="0"/>
              <a:t>Rozsah a způsob distribuce i plnění distribučního plánu podléhá přezkoumání při FV inspekci a je nutné ho zdokumentovat (tzv. </a:t>
            </a:r>
            <a:r>
              <a:rPr lang="cs-CZ" dirty="0" err="1"/>
              <a:t>process</a:t>
            </a:r>
            <a:r>
              <a:rPr lang="cs-CZ" dirty="0"/>
              <a:t> </a:t>
            </a:r>
            <a:r>
              <a:rPr lang="cs-CZ" dirty="0" err="1"/>
              <a:t>indicators</a:t>
            </a:r>
            <a:r>
              <a:rPr lang="cs-CZ" dirty="0"/>
              <a:t>)</a:t>
            </a:r>
            <a:endParaRPr lang="en-GB" dirty="0"/>
          </a:p>
          <a:p>
            <a:pPr marL="0" indent="0">
              <a:buNone/>
            </a:pPr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-distribuce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1692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900100"/>
          </a:xfrm>
        </p:spPr>
        <p:txBody>
          <a:bodyPr/>
          <a:lstStyle/>
          <a:p>
            <a:r>
              <a:rPr lang="cs-CZ" dirty="0"/>
              <a:t>Karta pacienta – kam s ní ?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590510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Způsob distribuce určen v průběhu procedury</a:t>
            </a:r>
          </a:p>
          <a:p>
            <a:r>
              <a:rPr lang="cs-CZ" u="sng" dirty="0"/>
              <a:t>Karta předávána prostřednictvím lékaře</a:t>
            </a:r>
          </a:p>
          <a:p>
            <a:pPr marL="0" indent="0">
              <a:buNone/>
            </a:pPr>
            <a:r>
              <a:rPr lang="cs-CZ" dirty="0"/>
              <a:t> -pacienta je nutno poučit před začátkem užívání LP</a:t>
            </a:r>
          </a:p>
          <a:p>
            <a:pPr marL="0" indent="0">
              <a:buNone/>
            </a:pPr>
            <a:r>
              <a:rPr lang="cs-CZ" dirty="0"/>
              <a:t>(pacient musí před užíváním podstoupit určitá vyšetření, procedury atd.)</a:t>
            </a:r>
          </a:p>
          <a:p>
            <a:pPr marL="0" indent="0">
              <a:buNone/>
            </a:pPr>
            <a:r>
              <a:rPr lang="cs-CZ" dirty="0"/>
              <a:t>- infuzní terapie podávána v nemocničním prostředí ( balení LP se k pacientovi  vůbec nedostane) </a:t>
            </a:r>
          </a:p>
          <a:p>
            <a:r>
              <a:rPr lang="cs-CZ" u="sng" dirty="0"/>
              <a:t>Karta v balení LP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musí být součástí  schválených Annex k rozhodnutí u CAP ( spolu s </a:t>
            </a:r>
            <a:r>
              <a:rPr lang="cs-CZ" dirty="0" err="1"/>
              <a:t>PI</a:t>
            </a:r>
            <a:r>
              <a:rPr lang="cs-CZ" dirty="0"/>
              <a:t>) –nevýhodné při změně textů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/>
              <a:t>NCA</a:t>
            </a:r>
            <a:r>
              <a:rPr lang="cs-CZ" dirty="0"/>
              <a:t> může požadovat i distribuci prostřednictvím lékaře</a:t>
            </a:r>
          </a:p>
          <a:p>
            <a:r>
              <a:rPr lang="cs-CZ" u="sng" dirty="0"/>
              <a:t>Souběžně oba způsoby distribuce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Na základě dohody s </a:t>
            </a:r>
            <a:r>
              <a:rPr lang="cs-CZ" dirty="0" err="1"/>
              <a:t>NCA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4278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810090"/>
          </a:xfrm>
        </p:spPr>
        <p:txBody>
          <a:bodyPr/>
          <a:lstStyle/>
          <a:p>
            <a:r>
              <a:rPr lang="cs-CZ" dirty="0"/>
              <a:t>Spolupráce více držitelů rozhodnutí o registraci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850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povinnost tvorby EM vychází z procedury týkající se účinné látky (referral, signál) nebo </a:t>
            </a:r>
            <a:r>
              <a:rPr lang="cs-CZ" dirty="0" err="1" smtClean="0"/>
              <a:t>PSUSA</a:t>
            </a:r>
            <a:r>
              <a:rPr lang="cs-CZ" dirty="0" smtClean="0"/>
              <a:t> ????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ebo vstup generických LP na trh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stejná účinná látka nebo  jejich kombinace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stejný obsah</a:t>
            </a:r>
            <a:r>
              <a:rPr lang="cs-CZ" dirty="0"/>
              <a:t>, grafická forma</a:t>
            </a:r>
            <a:r>
              <a:rPr lang="cs-CZ" dirty="0" smtClean="0"/>
              <a:t>, název –účinná látka, nikoli LP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jeden výsledný návrh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polečný distribuční  plán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polečná osoba pro komunikaci se SUKL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okud se nikdo nepřihlásí  - výzva ke společnému jednání na webu SUKL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94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5" y="413665"/>
            <a:ext cx="8730970" cy="589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887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1"/>
            <a:ext cx="8210255" cy="540060"/>
          </a:xfrm>
        </p:spPr>
        <p:txBody>
          <a:bodyPr>
            <a:normAutofit fontScale="90000"/>
          </a:bodyPr>
          <a:lstStyle/>
          <a:p>
            <a:r>
              <a:rPr lang="cs-CZ" dirty="0"/>
              <a:t>Kompetence </a:t>
            </a:r>
            <a:r>
              <a:rPr lang="cs-CZ" dirty="0" smtClean="0"/>
              <a:t>národní lékové autority </a:t>
            </a:r>
            <a:r>
              <a:rPr lang="cs-CZ" dirty="0"/>
              <a:t>(NCA)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770529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rozhoduje </a:t>
            </a:r>
            <a:r>
              <a:rPr lang="cs-CZ" dirty="0" smtClean="0"/>
              <a:t>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cílových </a:t>
            </a:r>
            <a:r>
              <a:rPr lang="cs-CZ" dirty="0"/>
              <a:t>skupinách </a:t>
            </a:r>
            <a:r>
              <a:rPr lang="cs-CZ" dirty="0" smtClean="0"/>
              <a:t>distribuce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(může rozšířit/zúžit okruhy </a:t>
            </a:r>
            <a:r>
              <a:rPr lang="cs-CZ" dirty="0"/>
              <a:t>lékařů)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metodách </a:t>
            </a:r>
            <a:r>
              <a:rPr lang="cs-CZ" dirty="0" smtClean="0"/>
              <a:t>distribuce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(</a:t>
            </a:r>
            <a:r>
              <a:rPr lang="cs-CZ" dirty="0"/>
              <a:t>není vázána popisem v RMP)</a:t>
            </a:r>
          </a:p>
          <a:p>
            <a:r>
              <a:rPr lang="cs-CZ" dirty="0"/>
              <a:t>schvaluje obsah a formu EM – kontroluje key elements</a:t>
            </a:r>
          </a:p>
          <a:p>
            <a:r>
              <a:rPr lang="cs-CZ" dirty="0"/>
              <a:t>povoluje distribuci(lze distribuovat až po schválení </a:t>
            </a:r>
            <a:r>
              <a:rPr lang="cs-CZ" dirty="0" err="1"/>
              <a:t>NCA</a:t>
            </a:r>
            <a:r>
              <a:rPr lang="cs-CZ" dirty="0"/>
              <a:t>) </a:t>
            </a:r>
            <a:endParaRPr lang="cs-CZ" dirty="0" smtClean="0"/>
          </a:p>
          <a:p>
            <a:r>
              <a:rPr lang="cs-CZ" dirty="0"/>
              <a:t>Pro CAP – </a:t>
            </a:r>
            <a:r>
              <a:rPr lang="cs-CZ" dirty="0" err="1"/>
              <a:t>mimolékárenská</a:t>
            </a:r>
            <a:r>
              <a:rPr lang="cs-CZ" dirty="0"/>
              <a:t> distribuce je též „uvedením na trh“</a:t>
            </a:r>
          </a:p>
          <a:p>
            <a:r>
              <a:rPr lang="cs-CZ" dirty="0" smtClean="0"/>
              <a:t>kontroluje </a:t>
            </a:r>
            <a:r>
              <a:rPr lang="cs-CZ" dirty="0"/>
              <a:t>dodržování podmínek </a:t>
            </a:r>
            <a:r>
              <a:rPr lang="cs-CZ" dirty="0" smtClean="0"/>
              <a:t>registrace (inspekce)</a:t>
            </a:r>
            <a:endParaRPr lang="en-US" dirty="0"/>
          </a:p>
          <a:p>
            <a:r>
              <a:rPr lang="cs-CZ" dirty="0" smtClean="0"/>
              <a:t>Každé další verze EM nutno předložit ke schválení</a:t>
            </a:r>
          </a:p>
          <a:p>
            <a:r>
              <a:rPr lang="cs-CZ" dirty="0" smtClean="0"/>
              <a:t>Na </a:t>
            </a:r>
            <a:r>
              <a:rPr lang="cs-CZ" dirty="0"/>
              <a:t>EM nejsou autorská práva –jedná se o veřejný </a:t>
            </a:r>
            <a:r>
              <a:rPr lang="cs-CZ" dirty="0" smtClean="0"/>
              <a:t>dokument</a:t>
            </a:r>
          </a:p>
          <a:p>
            <a:r>
              <a:rPr lang="cs-CZ" dirty="0" err="1" smtClean="0"/>
              <a:t>NCA</a:t>
            </a:r>
            <a:r>
              <a:rPr lang="cs-CZ" dirty="0" smtClean="0"/>
              <a:t> </a:t>
            </a:r>
            <a:r>
              <a:rPr lang="cs-CZ" dirty="0"/>
              <a:t>nemusí požadovat povolení k publikaci</a:t>
            </a:r>
          </a:p>
          <a:p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730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 smtClean="0"/>
              <a:t>Požadavky SUKL dle pokynu PHV -7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r>
              <a:rPr lang="cs-CZ" u="sng" dirty="0" smtClean="0"/>
              <a:t>Pro lékaře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nadpis </a:t>
            </a:r>
            <a:r>
              <a:rPr lang="cs-CZ" b="1" dirty="0" smtClean="0">
                <a:solidFill>
                  <a:srgbClr val="FF0000"/>
                </a:solidFill>
              </a:rPr>
              <a:t>Edukační pro materiály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epřipouští se loga, kmenové barvy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Lze  v odůvodněných případech povolit EN verzi</a:t>
            </a:r>
          </a:p>
          <a:p>
            <a:r>
              <a:rPr lang="cs-CZ" u="sng" dirty="0" smtClean="0"/>
              <a:t>Pro pacienty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b</a:t>
            </a:r>
            <a:r>
              <a:rPr lang="cs-CZ" dirty="0" smtClean="0"/>
              <a:t>ez nadpisu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řipouští se kmenové barvy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Nelze v EN</a:t>
            </a:r>
          </a:p>
          <a:p>
            <a:pPr marL="0" indent="0">
              <a:buNone/>
            </a:pPr>
            <a:endParaRPr lang="en-US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806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55260" cy="855095"/>
          </a:xfrm>
        </p:spPr>
        <p:txBody>
          <a:bodyPr>
            <a:normAutofit/>
          </a:bodyPr>
          <a:lstStyle/>
          <a:p>
            <a:r>
              <a:rPr lang="cs-CZ" dirty="0" smtClean="0"/>
              <a:t> Předkládání edukačních materiálů na SUKL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45505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emailem </a:t>
            </a:r>
            <a:r>
              <a:rPr lang="cs-CZ" b="1" dirty="0"/>
              <a:t>na   </a:t>
            </a:r>
            <a:r>
              <a:rPr lang="cs-CZ" b="1" dirty="0" smtClean="0">
                <a:solidFill>
                  <a:schemeClr val="tx1">
                    <a:lumMod val="20000"/>
                    <a:lumOff val="80000"/>
                  </a:schemeClr>
                </a:solidFill>
                <a:hlinkClick r:id="rId2"/>
              </a:rPr>
              <a:t>farmakovigilance@sukl.cz</a:t>
            </a:r>
            <a:r>
              <a:rPr lang="cs-CZ" b="1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600" dirty="0" smtClean="0"/>
              <a:t>(</a:t>
            </a:r>
            <a:r>
              <a:rPr lang="cs-CZ" sz="2200" dirty="0" smtClean="0"/>
              <a:t>název LP v předmětu emailu)</a:t>
            </a:r>
            <a:endParaRPr lang="cs-CZ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důvod vzniku + EN </a:t>
            </a:r>
            <a:r>
              <a:rPr lang="cs-CZ" b="1" dirty="0" smtClean="0"/>
              <a:t>originál </a:t>
            </a:r>
            <a:r>
              <a:rPr lang="cs-CZ" sz="2000" dirty="0" smtClean="0"/>
              <a:t>(CAP –</a:t>
            </a:r>
            <a:r>
              <a:rPr lang="cs-CZ" sz="2000" dirty="0" err="1" smtClean="0"/>
              <a:t>annex</a:t>
            </a:r>
            <a:r>
              <a:rPr lang="cs-CZ" sz="2000" dirty="0" smtClean="0"/>
              <a:t> D: Podmínky a povinnosti vyplývající z registrace, nebo </a:t>
            </a:r>
            <a:r>
              <a:rPr lang="cs-CZ" sz="2000" dirty="0" err="1" smtClean="0"/>
              <a:t>Final</a:t>
            </a:r>
            <a:r>
              <a:rPr lang="cs-CZ" sz="2000" dirty="0" smtClean="0"/>
              <a:t> </a:t>
            </a:r>
            <a:r>
              <a:rPr lang="cs-CZ" sz="2000" dirty="0" err="1" smtClean="0"/>
              <a:t>Overview</a:t>
            </a:r>
            <a:r>
              <a:rPr lang="cs-CZ" sz="2000" dirty="0" smtClean="0"/>
              <a:t>/</a:t>
            </a:r>
            <a:r>
              <a:rPr lang="cs-CZ" sz="2000" dirty="0" err="1" smtClean="0"/>
              <a:t>EoP</a:t>
            </a:r>
            <a:r>
              <a:rPr lang="cs-CZ" sz="2000" dirty="0" smtClean="0"/>
              <a:t> u MRP/DCP, nebo RMP)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kvalitní </a:t>
            </a:r>
            <a:r>
              <a:rPr lang="cs-CZ" b="1" dirty="0"/>
              <a:t>překlad do češtiny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Word </a:t>
            </a:r>
            <a:r>
              <a:rPr lang="cs-CZ" b="1" dirty="0" smtClean="0"/>
              <a:t>formát </a:t>
            </a:r>
            <a:r>
              <a:rPr lang="cs-CZ" dirty="0" smtClean="0"/>
              <a:t>(u aktualizací- track verzi)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 včas před zvažovanou </a:t>
            </a:r>
            <a:r>
              <a:rPr lang="cs-CZ" b="1" dirty="0" smtClean="0"/>
              <a:t>distribucí </a:t>
            </a:r>
            <a:r>
              <a:rPr lang="cs-CZ" dirty="0" smtClean="0"/>
              <a:t>(2 měsíce)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návrh distribučního </a:t>
            </a:r>
            <a:r>
              <a:rPr lang="cs-CZ" b="1" dirty="0" smtClean="0"/>
              <a:t>plánu </a:t>
            </a:r>
            <a:r>
              <a:rPr lang="cs-CZ" dirty="0" smtClean="0"/>
              <a:t>(okruhy, způsob, frekvence </a:t>
            </a:r>
            <a:r>
              <a:rPr lang="cs-CZ" u="sng" dirty="0"/>
              <a:t>o</a:t>
            </a:r>
            <a:r>
              <a:rPr lang="cs-CZ" u="sng" dirty="0" smtClean="0"/>
              <a:t>pakování</a:t>
            </a:r>
            <a:r>
              <a:rPr lang="cs-CZ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distribuce – nelze doplňovat </a:t>
            </a:r>
            <a:r>
              <a:rPr lang="cs-CZ" dirty="0" smtClean="0"/>
              <a:t>pouze na základě vyžádání lékaře – nutné aktivní zjišťování potřeby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distribuce není závislá na aktivním promování LP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0626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43736"/>
            <a:ext cx="7715200" cy="810090"/>
          </a:xfrm>
        </p:spPr>
        <p:txBody>
          <a:bodyPr/>
          <a:lstStyle/>
          <a:p>
            <a:r>
              <a:rPr lang="cs-CZ" dirty="0"/>
              <a:t>Postup schvalování edukačních materiálů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1) odsouhlasení obsahu (text – Word)</a:t>
            </a:r>
          </a:p>
          <a:p>
            <a:pPr marL="0" indent="0">
              <a:buNone/>
            </a:pPr>
            <a:r>
              <a:rPr lang="cs-CZ" b="1" dirty="0"/>
              <a:t>2) grafická forma (PDF)</a:t>
            </a:r>
          </a:p>
          <a:p>
            <a:pPr marL="0" indent="0">
              <a:buNone/>
            </a:pPr>
            <a:r>
              <a:rPr lang="cs-CZ" b="1" dirty="0"/>
              <a:t>3) schválený  rozsah a způsob distribuce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u="sng" dirty="0"/>
              <a:t>Aktualizace </a:t>
            </a:r>
            <a:r>
              <a:rPr lang="cs-CZ" b="1" dirty="0"/>
              <a:t>– věcné změny nutno předkládat ke 			</a:t>
            </a:r>
            <a:r>
              <a:rPr lang="cs-CZ" b="1" dirty="0" smtClean="0"/>
              <a:t>schválení – číslování verzí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 schvalování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0757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593685"/>
            <a:ext cx="7695855" cy="1215135"/>
          </a:xfrm>
        </p:spPr>
        <p:txBody>
          <a:bodyPr>
            <a:normAutofit fontScale="90000"/>
          </a:bodyPr>
          <a:lstStyle/>
          <a:p>
            <a:r>
              <a:rPr lang="cs-CZ" u="sng" dirty="0"/>
              <a:t>Zveřejnění EM na webových stránkách vytvářených držitelem rozhodnutí o </a:t>
            </a:r>
            <a:r>
              <a:rPr lang="cs-CZ" u="sng" dirty="0" smtClean="0"/>
              <a:t>registraci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815535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/>
              <a:t>zveřejnění jakožto </a:t>
            </a:r>
            <a:r>
              <a:rPr lang="cs-CZ" b="1" dirty="0">
                <a:solidFill>
                  <a:srgbClr val="FFC000"/>
                </a:solidFill>
              </a:rPr>
              <a:t>plnění distribučního plánu v rámci podmínek registrace </a:t>
            </a:r>
            <a:r>
              <a:rPr lang="cs-CZ" b="1" dirty="0"/>
              <a:t>má svá pravidla (platí pro EM, SPC, PIL)</a:t>
            </a:r>
          </a:p>
          <a:p>
            <a:r>
              <a:rPr lang="cs-CZ" b="1" dirty="0"/>
              <a:t>přímý odkaz </a:t>
            </a:r>
            <a:r>
              <a:rPr lang="cs-CZ" b="1" dirty="0" smtClean="0"/>
              <a:t>na </a:t>
            </a:r>
            <a:r>
              <a:rPr lang="cs-CZ" b="1" dirty="0"/>
              <a:t>text (bez </a:t>
            </a:r>
            <a:r>
              <a:rPr lang="cs-CZ" b="1" dirty="0" err="1"/>
              <a:t>prokliku</a:t>
            </a:r>
            <a:r>
              <a:rPr lang="cs-CZ" b="1" dirty="0"/>
              <a:t> přes stránky </a:t>
            </a:r>
            <a:r>
              <a:rPr lang="cs-CZ" b="1" dirty="0" err="1"/>
              <a:t>MAHa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r>
              <a:rPr lang="cs-CZ" dirty="0"/>
              <a:t>Bez referencí, nebo odkazů na jiné stránky bez schválení </a:t>
            </a:r>
            <a:r>
              <a:rPr lang="cs-CZ" dirty="0" err="1"/>
              <a:t>NCA</a:t>
            </a:r>
            <a:r>
              <a:rPr lang="cs-CZ" dirty="0"/>
              <a:t> (SÚKL povoluje odkaz na </a:t>
            </a:r>
            <a:r>
              <a:rPr lang="cs-CZ" dirty="0" err="1"/>
              <a:t>PI</a:t>
            </a:r>
            <a:r>
              <a:rPr lang="cs-CZ" dirty="0"/>
              <a:t> na jeho stránkách, nebo na stránkách MAH, které nemají další odkazy nebo reklamní prvky</a:t>
            </a:r>
            <a:r>
              <a:rPr lang="cs-CZ" dirty="0" smtClean="0"/>
              <a:t>)</a:t>
            </a:r>
            <a:endParaRPr lang="cs-CZ" b="1" dirty="0"/>
          </a:p>
          <a:p>
            <a:r>
              <a:rPr lang="cs-CZ" b="1" dirty="0"/>
              <a:t>stránka bez linků na </a:t>
            </a:r>
            <a:r>
              <a:rPr lang="cs-CZ" b="1" dirty="0" smtClean="0"/>
              <a:t> obecné stránky MAH</a:t>
            </a:r>
            <a:endParaRPr lang="cs-CZ" b="1" dirty="0"/>
          </a:p>
          <a:p>
            <a:r>
              <a:rPr lang="cs-CZ" b="1" dirty="0"/>
              <a:t>žádná reklamní sdělení a obrázky</a:t>
            </a:r>
          </a:p>
          <a:p>
            <a:r>
              <a:rPr lang="cs-CZ" b="1" dirty="0"/>
              <a:t>podléhá schválení </a:t>
            </a:r>
            <a:r>
              <a:rPr lang="cs-CZ" b="1" dirty="0" err="1" smtClean="0"/>
              <a:t>NCA</a:t>
            </a:r>
            <a:r>
              <a:rPr lang="cs-CZ" b="1" dirty="0" smtClean="0"/>
              <a:t> ( SUKL - poskytnout </a:t>
            </a:r>
            <a:r>
              <a:rPr lang="cs-CZ" b="1" dirty="0"/>
              <a:t>link před uvedením do provozu ke schválení</a:t>
            </a:r>
            <a:r>
              <a:rPr lang="cs-CZ" b="1" dirty="0" smtClean="0"/>
              <a:t>)</a:t>
            </a:r>
          </a:p>
          <a:p>
            <a:r>
              <a:rPr lang="cs-CZ" b="1" dirty="0"/>
              <a:t>V českém jazyce (výjimečně možno žádat o EN</a:t>
            </a:r>
            <a:r>
              <a:rPr lang="cs-CZ" b="1" dirty="0" smtClean="0"/>
              <a:t>)</a:t>
            </a:r>
          </a:p>
          <a:p>
            <a:r>
              <a:rPr lang="cs-CZ" b="1" dirty="0" err="1" smtClean="0"/>
              <a:t>QR</a:t>
            </a:r>
            <a:r>
              <a:rPr lang="cs-CZ" b="1" dirty="0" smtClean="0"/>
              <a:t> </a:t>
            </a:r>
            <a:r>
              <a:rPr lang="cs-CZ" b="1" dirty="0" err="1" smtClean="0"/>
              <a:t>kody</a:t>
            </a:r>
            <a:endParaRPr lang="en-GB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 - web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7959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720080"/>
          </a:xfrm>
        </p:spPr>
        <p:txBody>
          <a:bodyPr>
            <a:noAutofit/>
          </a:bodyPr>
          <a:lstStyle/>
          <a:p>
            <a:r>
              <a:rPr lang="cs-CZ" sz="2800" dirty="0" smtClean="0"/>
              <a:t>Otázka generických LP</a:t>
            </a:r>
            <a:endParaRPr lang="en-GB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b="1" dirty="0"/>
              <a:t>Pokud má originální přípravek EM, žadatel  o registraci pro generický LP by měl automaticky předložit návrh EM </a:t>
            </a:r>
            <a:r>
              <a:rPr lang="cs-CZ" b="1" dirty="0" smtClean="0"/>
              <a:t>(v RMP) (GVP).</a:t>
            </a:r>
            <a:endParaRPr lang="cs-CZ" b="1" dirty="0"/>
          </a:p>
          <a:p>
            <a:r>
              <a:rPr lang="cs-CZ" b="1" dirty="0"/>
              <a:t>Edukační materiály vytvářené pro generické přípravky musí být svým cílem, obsahem, formou i grafickým zpracováním co nejvíce podobné EM vytvářeným pro originální přípravek.</a:t>
            </a:r>
          </a:p>
          <a:p>
            <a:r>
              <a:rPr lang="cs-CZ" b="1" dirty="0"/>
              <a:t>Rozsah a způsob distribuce </a:t>
            </a:r>
            <a:r>
              <a:rPr lang="cs-CZ" b="1" dirty="0" smtClean="0"/>
              <a:t> EM následně záleží </a:t>
            </a:r>
            <a:r>
              <a:rPr lang="cs-CZ" b="1" dirty="0"/>
              <a:t>na rozhodnutí národní lékové autority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Edukační materiály -novinky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6578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5" y="98630"/>
            <a:ext cx="8685965" cy="657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2546775" y="2483895"/>
            <a:ext cx="1409455" cy="3150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140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863716"/>
            <a:ext cx="8325925" cy="5625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00513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57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6839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720080"/>
          </a:xfrm>
        </p:spPr>
        <p:txBody>
          <a:bodyPr/>
          <a:lstStyle/>
          <a:p>
            <a:r>
              <a:rPr lang="cs-CZ" dirty="0" smtClean="0"/>
              <a:t>Souběžný dovoz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4.1.2016 pokyn </a:t>
            </a:r>
            <a:r>
              <a:rPr lang="cs-CZ" dirty="0" err="1" smtClean="0"/>
              <a:t>Reg</a:t>
            </a:r>
            <a:r>
              <a:rPr lang="cs-CZ" dirty="0" smtClean="0"/>
              <a:t> – 86 verze 2</a:t>
            </a:r>
          </a:p>
          <a:p>
            <a:r>
              <a:rPr lang="cs-CZ" dirty="0" smtClean="0"/>
              <a:t>  definice - distribuce </a:t>
            </a:r>
            <a:r>
              <a:rPr lang="cs-CZ" dirty="0"/>
              <a:t>léčivého přípravku z jiného členského státu do </a:t>
            </a:r>
            <a:r>
              <a:rPr lang="cs-CZ" dirty="0" smtClean="0"/>
              <a:t>ČR, </a:t>
            </a:r>
            <a:r>
              <a:rPr lang="cs-CZ" dirty="0"/>
              <a:t>pokud tomuto </a:t>
            </a:r>
            <a:r>
              <a:rPr lang="cs-CZ" dirty="0" smtClean="0"/>
              <a:t>LP byla </a:t>
            </a:r>
            <a:r>
              <a:rPr lang="cs-CZ" dirty="0"/>
              <a:t>udělena registrace v ČR a v členském státě, a tato distribuce není zajišťována držitelem rozhodnutí o registraci v ČR nebo v součinnosti s ním. </a:t>
            </a:r>
            <a:r>
              <a:rPr lang="cs-CZ" dirty="0" smtClean="0"/>
              <a:t>(stejná úč. L. složení, indikace atd.)</a:t>
            </a:r>
          </a:p>
          <a:p>
            <a:r>
              <a:rPr lang="cs-CZ" dirty="0" smtClean="0"/>
              <a:t> </a:t>
            </a:r>
            <a:r>
              <a:rPr lang="cs-CZ" dirty="0"/>
              <a:t>v odůvodněných případech, např. pokud referenční přípravek není na </a:t>
            </a:r>
            <a:r>
              <a:rPr lang="cs-CZ" dirty="0" smtClean="0"/>
              <a:t>trhu má distributor povinnost </a:t>
            </a:r>
            <a:r>
              <a:rPr lang="cs-CZ" dirty="0"/>
              <a:t>vytváření a distribuce karty pacienta, edukačních materiálů pro lékaře nebo pacienty nebo informačního dopisu pro zdravotnické pracovníky 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833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405044"/>
          </a:xfrm>
        </p:spPr>
        <p:txBody>
          <a:bodyPr>
            <a:normAutofit fontScale="90000"/>
          </a:bodyPr>
          <a:lstStyle/>
          <a:p>
            <a:r>
              <a:rPr lang="cs-CZ" dirty="0"/>
              <a:t>Hodnocení efektivity </a:t>
            </a:r>
            <a:r>
              <a:rPr lang="cs-CZ" dirty="0" smtClean="0"/>
              <a:t>risk </a:t>
            </a:r>
            <a:r>
              <a:rPr lang="cs-CZ" dirty="0"/>
              <a:t>minimisation </a:t>
            </a:r>
            <a:r>
              <a:rPr lang="cs-CZ" dirty="0" smtClean="0"/>
              <a:t>measures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err="1" smtClean="0"/>
              <a:t>Efficacy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measure</a:t>
            </a:r>
            <a:r>
              <a:rPr lang="cs-CZ" dirty="0" smtClean="0"/>
              <a:t> of </a:t>
            </a:r>
            <a:r>
              <a:rPr lang="cs-CZ" dirty="0" err="1" smtClean="0"/>
              <a:t>effect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b="1" dirty="0" err="1" smtClean="0"/>
              <a:t>ideal</a:t>
            </a:r>
            <a:r>
              <a:rPr lang="cs-CZ" dirty="0" smtClean="0"/>
              <a:t> conditions</a:t>
            </a:r>
          </a:p>
          <a:p>
            <a:pPr marL="0" indent="0">
              <a:buNone/>
            </a:pPr>
            <a:r>
              <a:rPr lang="cs-CZ" b="1" u="sng" dirty="0" err="1" smtClean="0"/>
              <a:t>Effectiveness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effect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real</a:t>
            </a:r>
            <a:r>
              <a:rPr lang="cs-CZ" b="1" dirty="0" smtClean="0"/>
              <a:t> </a:t>
            </a:r>
            <a:r>
              <a:rPr lang="cs-CZ" dirty="0" err="1" smtClean="0"/>
              <a:t>condition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445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6300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Hodnocení efektivity Additional risk minimisation measures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Co </a:t>
            </a:r>
            <a:r>
              <a:rPr lang="cs-CZ" dirty="0"/>
              <a:t>Hodnotit? </a:t>
            </a:r>
          </a:p>
          <a:p>
            <a:pPr marL="0" indent="0">
              <a:buNone/>
            </a:pPr>
            <a:r>
              <a:rPr lang="cs-CZ" dirty="0"/>
              <a:t> - byla intervence úspěšná nebo ne?</a:t>
            </a:r>
          </a:p>
          <a:p>
            <a:pPr marL="0" indent="0">
              <a:buNone/>
            </a:pPr>
            <a:r>
              <a:rPr lang="cs-CZ" dirty="0"/>
              <a:t> - pokud ne, jaké další opatření přijmout ?</a:t>
            </a:r>
          </a:p>
          <a:p>
            <a:pPr marL="0" indent="0">
              <a:buNone/>
            </a:pPr>
            <a:r>
              <a:rPr lang="cs-CZ" dirty="0"/>
              <a:t> - jsou přídatná opatření pro minimalizaci rizik (</a:t>
            </a:r>
            <a:r>
              <a:rPr lang="cs-CZ" dirty="0" err="1"/>
              <a:t>aRMM</a:t>
            </a:r>
            <a:r>
              <a:rPr lang="cs-CZ" dirty="0"/>
              <a:t>) stále nutná 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- nutné aplikovat komplexní </a:t>
            </a:r>
            <a:r>
              <a:rPr lang="cs-CZ" dirty="0" smtClean="0"/>
              <a:t>přístup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49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165250" cy="630070"/>
          </a:xfrm>
        </p:spPr>
        <p:txBody>
          <a:bodyPr/>
          <a:lstStyle/>
          <a:p>
            <a:r>
              <a:rPr lang="cs-CZ" dirty="0" smtClean="0"/>
              <a:t>Modely postupu – pojmy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Všechny moduly – stupňovité hodnocení – zvyšování užitnosti informací – spolu se zvyšováním komplexity studií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Implementace -</a:t>
            </a:r>
            <a:r>
              <a:rPr lang="cs-CZ" dirty="0" smtClean="0"/>
              <a:t>  jak, čím, kdy, kolikrát, komu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RM tool coverage, awareness and usage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- </a:t>
            </a:r>
            <a:r>
              <a:rPr lang="en-GB" altLang="en-US" i="1" dirty="0" smtClean="0"/>
              <a:t> </a:t>
            </a:r>
            <a:r>
              <a:rPr lang="cs-CZ" dirty="0" smtClean="0"/>
              <a:t>jak byl distribuován, v kolika % obdržen,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en-GB" altLang="en-US" b="1" i="1" dirty="0"/>
              <a:t>Risk knowledge/comprehension </a:t>
            </a:r>
            <a:r>
              <a:rPr lang="en-GB" altLang="en-US" b="1" i="1" dirty="0" smtClean="0"/>
              <a:t>metrics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– zda cíloví uživatelé porozuměli sdělení</a:t>
            </a:r>
          </a:p>
          <a:p>
            <a:pPr marL="0" indent="0">
              <a:buNone/>
            </a:pPr>
            <a:r>
              <a:rPr lang="cs-CZ" i="1" dirty="0" smtClean="0"/>
              <a:t>- </a:t>
            </a:r>
            <a:r>
              <a:rPr lang="en-GB" altLang="en-US" b="1" i="1" dirty="0"/>
              <a:t>Behavioural </a:t>
            </a:r>
            <a:r>
              <a:rPr lang="en-GB" altLang="en-US" b="1" i="1" dirty="0" smtClean="0"/>
              <a:t>modification</a:t>
            </a:r>
            <a:r>
              <a:rPr lang="cs-CZ" altLang="en-US" b="1" i="1" dirty="0" smtClean="0"/>
              <a:t> </a:t>
            </a:r>
            <a:r>
              <a:rPr lang="cs-CZ" altLang="en-US" i="1" dirty="0" smtClean="0"/>
              <a:t>( zvlášť HCP, pacienti, sestry)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85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55260" cy="47802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Implementace </a:t>
            </a:r>
            <a:r>
              <a:rPr lang="cs-CZ" dirty="0" err="1" smtClean="0"/>
              <a:t>aRMM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635" y="1998568"/>
            <a:ext cx="6746292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ular Callout 5"/>
          <p:cNvSpPr/>
          <p:nvPr/>
        </p:nvSpPr>
        <p:spPr bwMode="auto">
          <a:xfrm>
            <a:off x="2636785" y="1083859"/>
            <a:ext cx="4500500" cy="1829417"/>
          </a:xfrm>
          <a:prstGeom prst="wedgeRoundRectCallout">
            <a:avLst>
              <a:gd name="adj1" fmla="val 43652"/>
              <a:gd name="adj2" fmla="val 136652"/>
              <a:gd name="adj3" fmla="val 16667"/>
            </a:avLst>
          </a:prstGeom>
          <a:solidFill>
            <a:srgbClr val="1C5A7D">
              <a:lumMod val="20000"/>
              <a:lumOff val="80000"/>
            </a:srgbClr>
          </a:solidFill>
          <a:ln w="9525" cap="flat" cmpd="sng" algn="ctr">
            <a:solidFill>
              <a:srgbClr val="404040"/>
            </a:solidFill>
            <a:prstDash val="solid"/>
            <a:round/>
            <a:headEnd type="none" w="med" len="med"/>
            <a:tailEnd type="triangle" w="lg" len="med"/>
          </a:ln>
          <a:effectLst/>
          <a:extLst/>
        </p:spPr>
        <p:txBody>
          <a:bodyPr wrap="square" lIns="72000" tIns="72000" rIns="72000" bIns="72000" anchor="ctr">
            <a:spAutoFit/>
          </a:bodyPr>
          <a:lstStyle/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Změnilo se chování/preskripční zvyky lékařů 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-léčí pouze indikované pacienty?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přestali léčit kontraindikované pac.?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začali léčbu u kontraindikovaného pac?</a:t>
            </a:r>
          </a:p>
          <a:p>
            <a:pPr algn="l" defTabSz="457200" eaLnBrk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kern="0" dirty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1400" kern="0" dirty="0" smtClean="0">
                <a:solidFill>
                  <a:srgbClr val="40404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přehodnocují opakovaně rizika, která léčba pacientovi přináší</a:t>
            </a:r>
          </a:p>
        </p:txBody>
      </p:sp>
      <p:sp>
        <p:nvSpPr>
          <p:cNvPr id="13" name="Rounded Rectangular Callout 5"/>
          <p:cNvSpPr>
            <a:spLocks noChangeArrowheads="1"/>
          </p:cNvSpPr>
          <p:nvPr/>
        </p:nvSpPr>
        <p:spPr bwMode="auto">
          <a:xfrm>
            <a:off x="6912260" y="1070274"/>
            <a:ext cx="2231740" cy="2067780"/>
          </a:xfrm>
          <a:prstGeom prst="wedgeRoundRectCallout">
            <a:avLst>
              <a:gd name="adj1" fmla="val -9630"/>
              <a:gd name="adj2" fmla="val 91701"/>
              <a:gd name="adj3" fmla="val 16667"/>
            </a:avLst>
          </a:prstGeom>
          <a:solidFill>
            <a:srgbClr val="799C4B">
              <a:lumMod val="40000"/>
              <a:lumOff val="60000"/>
            </a:srgbClr>
          </a:solidFill>
          <a:ln w="9525" algn="ctr">
            <a:solidFill>
              <a:srgbClr val="404040"/>
            </a:solidFill>
            <a:round/>
            <a:headEnd/>
            <a:tailEnd type="triangle" w="lg" len="med"/>
          </a:ln>
        </p:spPr>
        <p:txBody>
          <a:bodyPr wrap="square" lIns="72000" tIns="72000" rIns="72000" bIns="72000" anchor="ctr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b="1" kern="0" dirty="0" smtClean="0">
                <a:solidFill>
                  <a:srgbClr val="000000"/>
                </a:solidFill>
                <a:latin typeface="Verdana" pitchFamily="34" charset="0"/>
              </a:rPr>
              <a:t>Je  osoba z cílové skupiny obeznámena s novým doporučením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-dostala DHPC/EM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 četla to ?</a:t>
            </a:r>
          </a:p>
          <a:p>
            <a:pPr algn="l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cs-CZ" altLang="en-US" sz="140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altLang="en-US" sz="1400" kern="0" dirty="0" smtClean="0">
                <a:solidFill>
                  <a:srgbClr val="000000"/>
                </a:solidFill>
                <a:latin typeface="Verdana" pitchFamily="34" charset="0"/>
              </a:rPr>
              <a:t>-pochopila to ?</a:t>
            </a:r>
            <a:endParaRPr lang="en-GB" altLang="en-US" sz="1400" kern="0" dirty="0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91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55260" cy="720080"/>
          </a:xfrm>
        </p:spPr>
        <p:txBody>
          <a:bodyPr/>
          <a:lstStyle/>
          <a:p>
            <a:r>
              <a:rPr lang="cs-CZ" dirty="0" smtClean="0"/>
              <a:t>Faktory ovlivňující implementaci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Způsob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sdělení obdrženo? Včas 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/>
              <a:t>Bylo mu uvěřeno ?(</a:t>
            </a:r>
            <a:r>
              <a:rPr lang="cs-CZ" sz="2400" dirty="0" smtClean="0"/>
              <a:t>průmysl versus regulátor versus expert)</a:t>
            </a:r>
          </a:p>
          <a:p>
            <a:pPr marL="0" indent="0">
              <a:buNone/>
            </a:pPr>
            <a:r>
              <a:rPr lang="cs-CZ" b="1" dirty="0"/>
              <a:t>Obsah komunikace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to pochopit?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vyžadovaná změna chování/přístupu jednoduše akceptovatelná ? Navrhovaný postup praktický?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Dá se zapamatovat ? (pokud ne, co s tím?)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Jaké jsou historické kořeny dosavadní praxe(jak hluboko je vžitá)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Jak bude vnímána důležitost vyžadované změny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Je konzistentní s jinými guideline ?</a:t>
            </a:r>
            <a:endParaRPr lang="en-US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58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6"/>
            <a:ext cx="8210255" cy="630070"/>
          </a:xfrm>
        </p:spPr>
        <p:txBody>
          <a:bodyPr/>
          <a:lstStyle/>
          <a:p>
            <a:r>
              <a:rPr lang="cs-CZ" dirty="0" smtClean="0"/>
              <a:t>Změna medicínské praxe – způsob měření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495055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dotazníky</a:t>
            </a:r>
            <a:r>
              <a:rPr lang="cs-CZ" dirty="0" smtClean="0"/>
              <a:t> – nepříliš vypovídající o skutečné situaci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lékař hodnotí sám sebe – musí přiznat, že něco neví, nebo že něco dělá v rozporu s doporučením + </a:t>
            </a:r>
            <a:r>
              <a:rPr lang="en-GB" altLang="en-US" dirty="0"/>
              <a:t>Hawthorne effect</a:t>
            </a:r>
            <a:r>
              <a:rPr lang="cs-CZ" dirty="0" smtClean="0"/>
              <a:t> (každý chce vypadat lépe i v anonymním dotazníku)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err="1" smtClean="0"/>
              <a:t>bias</a:t>
            </a:r>
            <a:r>
              <a:rPr lang="cs-CZ" dirty="0" smtClean="0"/>
              <a:t> už v tom, že  formulář vyplní nereprezentativní vzorek všech předepisujících lékařů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prodeje nebo z lékáren o prodeji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pokrývají větší procento populace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- umožní rychle zobrazit změnu v používání LP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 - snížení prodeje ne vždy znamená změnu v chování lékařů</a:t>
            </a:r>
          </a:p>
          <a:p>
            <a:pPr marL="0" lvl="0" indent="0">
              <a:buNone/>
            </a:pP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dirty="0" smtClean="0">
                <a:solidFill>
                  <a:srgbClr val="2D3291"/>
                </a:solidFill>
              </a:rPr>
              <a:t>- nabízí jen velmi obecný pohled</a:t>
            </a:r>
          </a:p>
          <a:p>
            <a:pPr lvl="0"/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data z lékařských databází(retrospektivní), registrů</a:t>
            </a:r>
          </a:p>
          <a:p>
            <a:pPr marL="0" lvl="0" indent="0">
              <a:buNone/>
            </a:pPr>
            <a:r>
              <a:rPr lang="cs-CZ" b="1" dirty="0">
                <a:solidFill>
                  <a:srgbClr val="2D3291"/>
                </a:solidFill>
              </a:rPr>
              <a:t> </a:t>
            </a:r>
            <a:r>
              <a:rPr lang="cs-CZ" b="1" dirty="0" smtClean="0">
                <a:solidFill>
                  <a:srgbClr val="2D3291"/>
                </a:solidFill>
              </a:rPr>
              <a:t>-</a:t>
            </a:r>
            <a:r>
              <a:rPr lang="cs-CZ" dirty="0" smtClean="0">
                <a:solidFill>
                  <a:srgbClr val="2D3291"/>
                </a:solidFill>
              </a:rPr>
              <a:t>dávkování, indikace, kontraindikace, adekvátní monitoring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2D3291"/>
                </a:solidFill>
              </a:rPr>
              <a:t>Preskripční survey –hudba budoucnosti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3005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55260" cy="675075"/>
          </a:xfrm>
        </p:spPr>
        <p:txBody>
          <a:bodyPr>
            <a:normAutofit/>
          </a:bodyPr>
          <a:lstStyle/>
          <a:p>
            <a:r>
              <a:rPr lang="cs-CZ" dirty="0" smtClean="0"/>
              <a:t>Obecně aplikovatelné principy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10255" cy="4311180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diverzita zdravotních systémů v EU – někdy nutnost vést tutéž studii v několika různých zemích pro získání odpovídajících výsledků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Cíle studie – </a:t>
            </a:r>
            <a:r>
              <a:rPr lang="cs-CZ" dirty="0"/>
              <a:t>d</a:t>
            </a:r>
            <a:r>
              <a:rPr lang="cs-CZ" dirty="0" smtClean="0"/>
              <a:t>le cílů </a:t>
            </a:r>
            <a:r>
              <a:rPr lang="cs-CZ" dirty="0" err="1" smtClean="0"/>
              <a:t>aRMM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- musí se jednat o  !</a:t>
            </a:r>
            <a:r>
              <a:rPr lang="cs-CZ" b="1" dirty="0" smtClean="0"/>
              <a:t>měřitelné  </a:t>
            </a:r>
            <a:r>
              <a:rPr lang="cs-CZ" b="1" dirty="0"/>
              <a:t>v</a:t>
            </a:r>
            <a:r>
              <a:rPr lang="cs-CZ" b="1" dirty="0" smtClean="0"/>
              <a:t>eličiny </a:t>
            </a:r>
            <a:r>
              <a:rPr lang="cs-CZ" dirty="0" smtClean="0"/>
              <a:t>!</a:t>
            </a:r>
          </a:p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b="1" dirty="0" smtClean="0">
                <a:solidFill>
                  <a:srgbClr val="FF0000"/>
                </a:solidFill>
              </a:rPr>
              <a:t>snížila </a:t>
            </a:r>
            <a:r>
              <a:rPr lang="cs-CZ" b="1" dirty="0">
                <a:solidFill>
                  <a:srgbClr val="FF0000"/>
                </a:solidFill>
              </a:rPr>
              <a:t>se incidence NU? 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data o incidenci mezi </a:t>
            </a:r>
            <a:r>
              <a:rPr lang="cs-CZ" b="1" dirty="0" smtClean="0"/>
              <a:t>exponovanými</a:t>
            </a:r>
            <a:r>
              <a:rPr lang="cs-CZ" dirty="0" smtClean="0"/>
              <a:t> pacienty před a po implementaci (včetně off –label)</a:t>
            </a:r>
          </a:p>
          <a:p>
            <a:pPr marL="0" indent="0">
              <a:buNone/>
            </a:pPr>
            <a:r>
              <a:rPr lang="cs-CZ" b="1" dirty="0" smtClean="0"/>
              <a:t>Výsledek studie </a:t>
            </a:r>
            <a:r>
              <a:rPr lang="cs-CZ" dirty="0" smtClean="0"/>
              <a:t>– jedná se o úspěch nebo selhání </a:t>
            </a:r>
            <a:r>
              <a:rPr lang="cs-CZ" dirty="0" err="1" smtClean="0"/>
              <a:t>aRMM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jsou </a:t>
            </a:r>
            <a:r>
              <a:rPr lang="cs-CZ" dirty="0" err="1" smtClean="0"/>
              <a:t>aRMM</a:t>
            </a:r>
            <a:r>
              <a:rPr lang="cs-CZ" dirty="0" smtClean="0"/>
              <a:t> ještě nutné?</a:t>
            </a:r>
          </a:p>
          <a:p>
            <a:pPr marL="0" indent="0">
              <a:buNone/>
            </a:pPr>
            <a:r>
              <a:rPr lang="cs-CZ" dirty="0" smtClean="0"/>
              <a:t>- mělo by dojít k jejich úpravám ? (vzhled , obsah, nástroj, způsob distribuce)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Šipka doprava 7"/>
          <p:cNvSpPr/>
          <p:nvPr/>
        </p:nvSpPr>
        <p:spPr>
          <a:xfrm>
            <a:off x="513425" y="34290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366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900100"/>
          </a:xfrm>
        </p:spPr>
        <p:txBody>
          <a:bodyPr/>
          <a:lstStyle/>
          <a:p>
            <a:r>
              <a:rPr lang="cs-CZ" dirty="0" smtClean="0"/>
              <a:t>Direct </a:t>
            </a:r>
            <a:r>
              <a:rPr lang="cs-CZ" dirty="0" err="1" smtClean="0"/>
              <a:t>Healthcare</a:t>
            </a:r>
            <a:r>
              <a:rPr lang="cs-CZ" dirty="0" smtClean="0"/>
              <a:t> Professional </a:t>
            </a:r>
            <a:r>
              <a:rPr lang="cs-CZ" dirty="0" err="1" smtClean="0"/>
              <a:t>Communication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Informační dopisy pro pracovníky ve zdravotnictví</a:t>
            </a:r>
          </a:p>
          <a:p>
            <a:pPr marL="0" indent="0">
              <a:buNone/>
            </a:pPr>
            <a:r>
              <a:rPr lang="cs-CZ" dirty="0" smtClean="0"/>
              <a:t>GVP Modul XV (</a:t>
            </a:r>
            <a:r>
              <a:rPr lang="cs-CZ" dirty="0"/>
              <a:t>S</a:t>
            </a:r>
            <a:r>
              <a:rPr lang="cs-CZ" dirty="0" smtClean="0"/>
              <a:t>afety </a:t>
            </a:r>
            <a:r>
              <a:rPr lang="cs-CZ" dirty="0"/>
              <a:t>C</a:t>
            </a:r>
            <a:r>
              <a:rPr lang="cs-CZ" dirty="0" smtClean="0"/>
              <a:t>ommunication) </a:t>
            </a:r>
          </a:p>
          <a:p>
            <a:pPr marL="0" indent="0">
              <a:buNone/>
            </a:pPr>
            <a:r>
              <a:rPr lang="cs-CZ" dirty="0" smtClean="0"/>
              <a:t>GVP Annex – </a:t>
            </a:r>
            <a:r>
              <a:rPr lang="cs-CZ" dirty="0" err="1" smtClean="0"/>
              <a:t>template</a:t>
            </a:r>
            <a:r>
              <a:rPr lang="cs-CZ" dirty="0" smtClean="0"/>
              <a:t> DHPC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107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40504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Definice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581210"/>
          </a:xfrm>
        </p:spPr>
        <p:txBody>
          <a:bodyPr>
            <a:normAutofit lnSpcReduction="10000"/>
          </a:bodyPr>
          <a:lstStyle/>
          <a:p>
            <a:r>
              <a:rPr lang="cs-CZ" u="sng" dirty="0"/>
              <a:t>DHPC</a:t>
            </a:r>
            <a:r>
              <a:rPr lang="cs-CZ" dirty="0"/>
              <a:t> – informační dopis přímo zasílaný zdravotnickým pracovníkům z důvodu nutnosti urychleného předání </a:t>
            </a:r>
            <a:r>
              <a:rPr lang="cs-CZ" b="1" dirty="0"/>
              <a:t>nové</a:t>
            </a:r>
            <a:r>
              <a:rPr lang="cs-CZ" dirty="0"/>
              <a:t> důležité bezpečnostní informace o léčivé látce nebo </a:t>
            </a:r>
            <a:r>
              <a:rPr lang="cs-CZ" dirty="0" smtClean="0"/>
              <a:t>přípravku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Informace ještě není obsažena v </a:t>
            </a:r>
            <a:r>
              <a:rPr lang="cs-CZ" b="1" dirty="0" smtClean="0">
                <a:solidFill>
                  <a:srgbClr val="FF0000"/>
                </a:solidFill>
              </a:rPr>
              <a:t>SPC !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u="sng" dirty="0" smtClean="0"/>
              <a:t>rozhodnutí </a:t>
            </a:r>
            <a:r>
              <a:rPr lang="cs-CZ" u="sng" dirty="0"/>
              <a:t>o vytváření: </a:t>
            </a:r>
          </a:p>
          <a:p>
            <a:pPr marL="0" indent="0">
              <a:buNone/>
            </a:pPr>
            <a:r>
              <a:rPr lang="cs-CZ" dirty="0"/>
              <a:t>-EMA(PRAC, CHMP), </a:t>
            </a:r>
            <a:r>
              <a:rPr lang="cs-CZ" dirty="0" err="1"/>
              <a:t>CMDh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- Jiná </a:t>
            </a:r>
            <a:r>
              <a:rPr lang="cs-CZ" dirty="0" err="1" smtClean="0"/>
              <a:t>NCA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err="1"/>
              <a:t>RMS</a:t>
            </a:r>
            <a:r>
              <a:rPr lang="cs-CZ" dirty="0"/>
              <a:t> v MRP/</a:t>
            </a:r>
            <a:r>
              <a:rPr lang="cs-CZ" dirty="0" err="1"/>
              <a:t>DCP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- SÚKL</a:t>
            </a:r>
          </a:p>
          <a:p>
            <a:pPr marL="0" indent="0">
              <a:buNone/>
            </a:pPr>
            <a:r>
              <a:rPr lang="cs-CZ" dirty="0"/>
              <a:t>-</a:t>
            </a:r>
            <a:r>
              <a:rPr lang="cs-CZ" dirty="0" smtClean="0"/>
              <a:t> </a:t>
            </a:r>
            <a:r>
              <a:rPr lang="cs-CZ" dirty="0"/>
              <a:t>MAH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48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900100"/>
          </a:xfrm>
        </p:spPr>
        <p:txBody>
          <a:bodyPr/>
          <a:lstStyle/>
          <a:p>
            <a:r>
              <a:rPr lang="cs-CZ" dirty="0"/>
              <a:t>Hlavní důvody tvorby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stažení z trhu, zrušení či pozastavení registrace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omezení indikací, nové kontraindikace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změny dávkování a způsobu podání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omezení dostupnosti léčiva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nová upozornění a opatření přidaná do </a:t>
            </a:r>
            <a:r>
              <a:rPr lang="cs-CZ" dirty="0" err="1"/>
              <a:t>PI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změna frekvence </a:t>
            </a:r>
            <a:r>
              <a:rPr lang="cs-CZ" dirty="0" err="1"/>
              <a:t>NÚ</a:t>
            </a:r>
            <a:r>
              <a:rPr lang="cs-CZ" dirty="0"/>
              <a:t>, nové riziko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nižší než předpokládaná účinnost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předcházení vzniku </a:t>
            </a:r>
            <a:r>
              <a:rPr lang="cs-CZ" dirty="0" err="1"/>
              <a:t>NÚ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6153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Obsah, forma, rozsah a způsob distribuce  a její časový plán  i cílová skupina musí být schváleny příslušnou lékovou agenturou.</a:t>
            </a:r>
            <a:br>
              <a:rPr lang="cs-CZ" dirty="0"/>
            </a:b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Pro přípravky obsahující stejnou účinnou látku, které se DHPC týká, měl by být vytvořen jeden společný dokument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výzva ke spolupráci na webu SÚKL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držitelé rozhodnutí o registraci se musí přihlásit do </a:t>
            </a:r>
            <a:r>
              <a:rPr lang="cs-CZ" dirty="0" smtClean="0"/>
              <a:t>cca týdne </a:t>
            </a:r>
            <a:r>
              <a:rPr lang="cs-CZ" dirty="0"/>
              <a:t>od uveřejnění výzvy( </a:t>
            </a:r>
            <a:r>
              <a:rPr lang="cs-CZ" i="1" u="sng" dirty="0">
                <a:hlinkClick r:id="rId2"/>
              </a:rPr>
              <a:t>farmakovigilance@sukl.cz</a:t>
            </a:r>
            <a:r>
              <a:rPr lang="cs-CZ" i="1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ke schválení předloží společný dokument </a:t>
            </a:r>
            <a:r>
              <a:rPr lang="cs-CZ" dirty="0" smtClean="0"/>
              <a:t> i distribuční plán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687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818710"/>
            <a:ext cx="8229600" cy="1125125"/>
          </a:xfrm>
        </p:spPr>
        <p:txBody>
          <a:bodyPr>
            <a:normAutofit/>
          </a:bodyPr>
          <a:lstStyle/>
          <a:p>
            <a:r>
              <a:rPr lang="cs-CZ" dirty="0" smtClean="0"/>
              <a:t>Grafická forma DHPC – farmakovigilační pokyn PHV -8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86535" y="1763815"/>
            <a:ext cx="8229600" cy="4455495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rgbClr val="FF0000"/>
                </a:solidFill>
              </a:rPr>
              <a:t>CAVE 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Informační dopis pro zdravotnické pracovníky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</a:t>
            </a:r>
            <a:r>
              <a:rPr lang="cs-CZ" dirty="0" smtClean="0"/>
              <a:t>atum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ázev účinné látky, obchodní název přípravku(ů)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t</a:t>
            </a:r>
            <a:r>
              <a:rPr lang="cs-CZ" dirty="0" smtClean="0"/>
              <a:t>éma DHPC(„nosná myšlenka“)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oslovení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&lt; Jméno držitele rozhodnutí o registraci &gt; ve spolupráci se Státním ústavem pro kontrolu </a:t>
            </a:r>
            <a:r>
              <a:rPr lang="cs-CZ" dirty="0" smtClean="0"/>
              <a:t>léčiv( </a:t>
            </a:r>
            <a:r>
              <a:rPr lang="cs-CZ" dirty="0"/>
              <a:t>a Evropskou lékovou </a:t>
            </a:r>
            <a:r>
              <a:rPr lang="cs-CZ" dirty="0" smtClean="0"/>
              <a:t>agenturou) </a:t>
            </a:r>
            <a:r>
              <a:rPr lang="cs-CZ" dirty="0"/>
              <a:t>by vás rád </a:t>
            </a:r>
            <a:r>
              <a:rPr lang="cs-CZ" dirty="0" smtClean="0"/>
              <a:t>informoval..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z="1200" dirty="0" smtClean="0"/>
              <a:t>Červen 2014</a:t>
            </a:r>
            <a:endParaRPr lang="cs-CZ" sz="1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1200" dirty="0" smtClean="0"/>
              <a:t>© 2014  STÁTNÍ ÚSTAV PRO KONTROLU LÉČIV</a:t>
            </a:r>
            <a:endParaRPr lang="cs-CZ" sz="12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</a:t>
            </a:r>
            <a:r>
              <a:rPr lang="cs-CZ" dirty="0" smtClean="0"/>
              <a:t>– grafická podoba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943835"/>
            <a:ext cx="8229600" cy="855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4375374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818710"/>
            <a:ext cx="8229600" cy="2565285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shrnutí problematiky :</a:t>
            </a:r>
            <a:br>
              <a:rPr lang="cs-CZ" u="sng" dirty="0" smtClean="0"/>
            </a:br>
            <a:r>
              <a:rPr lang="cs-CZ" dirty="0" smtClean="0"/>
              <a:t>  - </a:t>
            </a:r>
            <a:r>
              <a:rPr lang="cs-CZ" b="0" dirty="0" smtClean="0"/>
              <a:t>riziko,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opatření pro minimalizaci rizik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doporučení alternativní léčby</a:t>
            </a:r>
            <a:br>
              <a:rPr lang="cs-CZ" b="0" dirty="0" smtClean="0"/>
            </a:br>
            <a:r>
              <a:rPr lang="cs-CZ" b="0" dirty="0"/>
              <a:t> </a:t>
            </a:r>
            <a:r>
              <a:rPr lang="cs-CZ" b="0" dirty="0" smtClean="0"/>
              <a:t> - stahování z trhu, úroveň ze které se bude stahovat</a:t>
            </a:r>
            <a:endParaRPr lang="cs-CZ" b="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90932" y="3654025"/>
            <a:ext cx="8225203" cy="247527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/>
              <a:t>d</a:t>
            </a:r>
            <a:r>
              <a:rPr lang="cs-CZ" b="1" u="sng" dirty="0" smtClean="0"/>
              <a:t>alší </a:t>
            </a:r>
            <a:r>
              <a:rPr lang="cs-CZ" b="1" u="sng" dirty="0"/>
              <a:t>informace </a:t>
            </a:r>
            <a:r>
              <a:rPr lang="cs-CZ" b="1" u="sng" dirty="0" smtClean="0"/>
              <a:t>a </a:t>
            </a:r>
            <a:r>
              <a:rPr lang="cs-CZ" b="1" u="sng" dirty="0"/>
              <a:t>následná </a:t>
            </a:r>
            <a:r>
              <a:rPr lang="cs-CZ" b="1" u="sng" dirty="0" smtClean="0"/>
              <a:t>doporučení:</a:t>
            </a:r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závažné NÚ, kauzalita, rizikové faktory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NÚ při </a:t>
            </a:r>
            <a:r>
              <a:rPr lang="cs-CZ" dirty="0" err="1" smtClean="0"/>
              <a:t>off</a:t>
            </a:r>
            <a:r>
              <a:rPr lang="cs-CZ" dirty="0" smtClean="0"/>
              <a:t>-label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postup pro omezení rizika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Červen 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41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>
          <a:xfrm>
            <a:off x="2141730" y="503675"/>
            <a:ext cx="5040000" cy="252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</a:t>
            </a:r>
            <a:r>
              <a:rPr lang="cs-CZ" dirty="0" smtClean="0"/>
              <a:t>obsah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493785"/>
            <a:ext cx="8229600" cy="1305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4597652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98730"/>
            <a:ext cx="8364615" cy="1485165"/>
          </a:xfrm>
        </p:spPr>
        <p:txBody>
          <a:bodyPr>
            <a:normAutofit/>
          </a:bodyPr>
          <a:lstStyle/>
          <a:p>
            <a:r>
              <a:rPr lang="cs-CZ" sz="2800" u="sng" dirty="0" smtClean="0"/>
              <a:t>doplňující informace</a:t>
            </a:r>
            <a:br>
              <a:rPr lang="cs-CZ" sz="2800" u="sng" dirty="0" smtClean="0"/>
            </a:br>
            <a:r>
              <a:rPr lang="cs-CZ" sz="2800" dirty="0" smtClean="0"/>
              <a:t>- </a:t>
            </a:r>
            <a:r>
              <a:rPr lang="cs-CZ" sz="2800" b="0" dirty="0" smtClean="0"/>
              <a:t>web SUKL</a:t>
            </a:r>
            <a:br>
              <a:rPr lang="cs-CZ" sz="2800" b="0" dirty="0" smtClean="0"/>
            </a:br>
            <a:r>
              <a:rPr lang="cs-CZ" sz="2800" b="0" dirty="0" smtClean="0"/>
              <a:t>- další relevantní odkazy</a:t>
            </a:r>
            <a:endParaRPr lang="cs-CZ" sz="2800" b="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15870" y="2573905"/>
            <a:ext cx="8229600" cy="39600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/>
              <a:t>h</a:t>
            </a:r>
            <a:r>
              <a:rPr lang="cs-CZ" b="1" u="sng" dirty="0" smtClean="0"/>
              <a:t>lášení </a:t>
            </a:r>
            <a:r>
              <a:rPr lang="cs-CZ" b="1" u="sng" dirty="0"/>
              <a:t>nežádoucích </a:t>
            </a:r>
            <a:r>
              <a:rPr lang="cs-CZ" b="1" u="sng" dirty="0" smtClean="0"/>
              <a:t>účinků</a:t>
            </a:r>
            <a:endParaRPr lang="cs-CZ" b="1" dirty="0" smtClean="0"/>
          </a:p>
          <a:p>
            <a:pPr>
              <a:buFontTx/>
              <a:buChar char="-"/>
            </a:pPr>
            <a:r>
              <a:rPr lang="cs-CZ" dirty="0" smtClean="0"/>
              <a:t>biologická léčiva- uvést šarži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řípravky podléhající dalšímu sledování</a:t>
            </a:r>
            <a:endParaRPr lang="cs-CZ" dirty="0"/>
          </a:p>
          <a:p>
            <a:pPr marL="0" indent="0">
              <a:buNone/>
            </a:pPr>
            <a:r>
              <a:rPr lang="cs-CZ" b="1" u="sng" dirty="0"/>
              <a:t>k</a:t>
            </a:r>
            <a:r>
              <a:rPr lang="cs-CZ" b="1" u="sng" dirty="0" smtClean="0"/>
              <a:t>ontaktní údaje na držitele rozhodnutí o registraci</a:t>
            </a:r>
            <a:endParaRPr lang="cs-CZ" b="1" u="sng" dirty="0"/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web, email</a:t>
            </a:r>
            <a:r>
              <a:rPr lang="cs-CZ" dirty="0"/>
              <a:t>, adresa </a:t>
            </a:r>
            <a:r>
              <a:rPr lang="cs-CZ" dirty="0" smtClean="0"/>
              <a:t> a tel</a:t>
            </a:r>
            <a:r>
              <a:rPr lang="cs-CZ" dirty="0"/>
              <a:t>. </a:t>
            </a:r>
            <a:r>
              <a:rPr lang="cs-CZ" dirty="0" smtClean="0"/>
              <a:t>číslo v rámci ČR, </a:t>
            </a:r>
          </a:p>
          <a:p>
            <a:pPr marL="0" indent="0">
              <a:buNone/>
            </a:pPr>
            <a:r>
              <a:rPr lang="cs-CZ" b="1" u="sng" dirty="0" smtClean="0"/>
              <a:t>doplňující údaje</a:t>
            </a:r>
          </a:p>
          <a:p>
            <a:pPr marL="0" indent="0">
              <a:buNone/>
            </a:pPr>
            <a:r>
              <a:rPr lang="cs-CZ" b="1" dirty="0" smtClean="0"/>
              <a:t> - </a:t>
            </a:r>
            <a:r>
              <a:rPr lang="cs-CZ" dirty="0" smtClean="0"/>
              <a:t>relevantní část SPC s označením změn (pokud je již přesný text znám)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Červen 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DHPC –obsah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86535" y="1943835"/>
            <a:ext cx="8229600" cy="855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5200098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810090"/>
          </a:xfrm>
        </p:spPr>
        <p:txBody>
          <a:bodyPr/>
          <a:lstStyle/>
          <a:p>
            <a:r>
              <a:rPr lang="cs-CZ" dirty="0" smtClean="0"/>
              <a:t>Distribuce DHPC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Obálky nebo mediální nosiče též nadpis </a:t>
            </a:r>
            <a:r>
              <a:rPr lang="cs-CZ" b="1" dirty="0" smtClean="0">
                <a:solidFill>
                  <a:srgbClr val="FF0000"/>
                </a:solidFill>
              </a:rPr>
              <a:t>CAVE !</a:t>
            </a:r>
          </a:p>
          <a:p>
            <a:r>
              <a:rPr lang="cs-CZ" dirty="0" smtClean="0"/>
              <a:t>Poštou</a:t>
            </a:r>
          </a:p>
          <a:p>
            <a:r>
              <a:rPr lang="cs-CZ" dirty="0" smtClean="0"/>
              <a:t>Elektronicky – email – předmět emailu zdůraznit skupinu lékařů, kterých se to týká</a:t>
            </a:r>
          </a:p>
          <a:p>
            <a:pPr marL="0" indent="0">
              <a:buNone/>
            </a:pPr>
            <a:r>
              <a:rPr lang="cs-CZ" dirty="0" smtClean="0"/>
              <a:t>Např : Cave pro gynekology – riziko teratogenity u XY</a:t>
            </a:r>
          </a:p>
          <a:p>
            <a:r>
              <a:rPr lang="cs-CZ" dirty="0"/>
              <a:t>V odborných časopisech a na stránkách odborných společností</a:t>
            </a:r>
          </a:p>
          <a:p>
            <a:r>
              <a:rPr lang="cs-CZ" dirty="0" smtClean="0"/>
              <a:t>Nutno evidovat </a:t>
            </a:r>
            <a:r>
              <a:rPr lang="cs-CZ" dirty="0"/>
              <a:t>výsledky distribuce -% obdržených, </a:t>
            </a:r>
            <a:r>
              <a:rPr lang="cs-CZ" dirty="0" smtClean="0"/>
              <a:t>neobdržených </a:t>
            </a:r>
            <a:r>
              <a:rPr lang="cs-CZ" dirty="0"/>
              <a:t>zásilek atd</a:t>
            </a:r>
            <a:r>
              <a:rPr lang="cs-CZ" dirty="0" smtClean="0"/>
              <a:t>.</a:t>
            </a:r>
          </a:p>
          <a:p>
            <a:r>
              <a:rPr lang="cs-CZ" dirty="0" smtClean="0"/>
              <a:t>Taktéž nutno hodnocení efektivity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0131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farmakovigilance@sukl.cz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2622</Words>
  <Application>Microsoft Office PowerPoint</Application>
  <PresentationFormat>Předvádění na obrazovce (4:3)</PresentationFormat>
  <Paragraphs>437</Paragraphs>
  <Slides>44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44</vt:i4>
      </vt:variant>
    </vt:vector>
  </HeadingPairs>
  <TitlesOfParts>
    <vt:vector size="46" baseType="lpstr">
      <vt:lpstr>Motiv sady Office</vt:lpstr>
      <vt:lpstr>1_Motiv sady Office</vt:lpstr>
      <vt:lpstr>Edukační materiály  Informační dopisy zdravotnickým pracovníkům</vt:lpstr>
      <vt:lpstr>Edukační materiály - obsah</vt:lpstr>
      <vt:lpstr>Definice pojmů</vt:lpstr>
      <vt:lpstr>Legislativní podklady</vt:lpstr>
      <vt:lpstr>Důvody vzniku</vt:lpstr>
      <vt:lpstr>Rozhodnutí o vytváření – vždy léková autorita  </vt:lpstr>
      <vt:lpstr>Prezentace aplikace PowerPoint</vt:lpstr>
      <vt:lpstr>Prezentace aplikace PowerPoint</vt:lpstr>
      <vt:lpstr>Postup tvorby a schvalování EM – MRP/DCP , NCA </vt:lpstr>
      <vt:lpstr>Prezentace aplikace PowerPoint</vt:lpstr>
      <vt:lpstr>Edukační materiály pro zdravotnické pracovníky</vt:lpstr>
      <vt:lpstr>Nepovolený obsah </vt:lpstr>
      <vt:lpstr>Edukační materiály pro pacienty</vt:lpstr>
      <vt:lpstr>Karta pacienta</vt:lpstr>
      <vt:lpstr>Distribuce – po dohodě s NCA</vt:lpstr>
      <vt:lpstr>Karta pacienta – kam s ní ?</vt:lpstr>
      <vt:lpstr>Spolupráce více držitelů rozhodnutí o registraci</vt:lpstr>
      <vt:lpstr>Prezentace aplikace PowerPoint</vt:lpstr>
      <vt:lpstr>Kompetence národní lékové autority (NCA)</vt:lpstr>
      <vt:lpstr>Požadavky SUKL dle pokynu PHV -7</vt:lpstr>
      <vt:lpstr> Předkládání edukačních materiálů na SUKL</vt:lpstr>
      <vt:lpstr>Postup schvalování edukačních materiálů</vt:lpstr>
      <vt:lpstr>Zveřejnění EM na webových stránkách vytvářených držitelem rozhodnutí o registraci</vt:lpstr>
      <vt:lpstr>Otázka generických LP</vt:lpstr>
      <vt:lpstr>Prezentace aplikace PowerPoint</vt:lpstr>
      <vt:lpstr>Prezentace aplikace PowerPoint</vt:lpstr>
      <vt:lpstr>Prezentace aplikace PowerPoint</vt:lpstr>
      <vt:lpstr>Souběžný dovoz</vt:lpstr>
      <vt:lpstr>Hodnocení efektivity risk minimisation measures</vt:lpstr>
      <vt:lpstr>Hodnocení efektivity Additional risk minimisation measures</vt:lpstr>
      <vt:lpstr>Modely postupu – pojmy</vt:lpstr>
      <vt:lpstr>Implementace aRMM</vt:lpstr>
      <vt:lpstr>Faktory ovlivňující implementaci</vt:lpstr>
      <vt:lpstr>Změna medicínské praxe – způsob měření</vt:lpstr>
      <vt:lpstr>Obecně aplikovatelné principy</vt:lpstr>
      <vt:lpstr>Direct Healthcare Professional Communication</vt:lpstr>
      <vt:lpstr>Definice </vt:lpstr>
      <vt:lpstr>Hlavní důvody tvorby DHPC</vt:lpstr>
      <vt:lpstr>Obsah, forma, rozsah a způsob distribuce  a její časový plán  i cílová skupina musí být schváleny příslušnou lékovou agenturou. </vt:lpstr>
      <vt:lpstr>Grafická forma DHPC – farmakovigilační pokyn PHV -8</vt:lpstr>
      <vt:lpstr>shrnutí problematiky :   - riziko,   - opatření pro minimalizaci rizik   - doporučení alternativní léčby   - stahování z trhu, úroveň ze které se bude stahovat</vt:lpstr>
      <vt:lpstr>doplňující informace - web SUKL - další relevantní odkazy</vt:lpstr>
      <vt:lpstr>Distribuce DHPC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Skálová Lucie</cp:lastModifiedBy>
  <cp:revision>55</cp:revision>
  <dcterms:created xsi:type="dcterms:W3CDTF">2012-11-07T12:54:42Z</dcterms:created>
  <dcterms:modified xsi:type="dcterms:W3CDTF">2017-01-17T09:05:21Z</dcterms:modified>
</cp:coreProperties>
</file>