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6"/>
  </p:notesMasterIdLst>
  <p:handoutMasterIdLst>
    <p:handoutMasterId r:id="rId17"/>
  </p:handoutMasterIdLst>
  <p:sldIdLst>
    <p:sldId id="328" r:id="rId4"/>
    <p:sldId id="337" r:id="rId5"/>
    <p:sldId id="338" r:id="rId6"/>
    <p:sldId id="346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5" autoAdjust="0"/>
    <p:restoredTop sz="9466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6044732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013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  <p:sldLayoutId id="2147483685" r:id="rId13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1493785"/>
            <a:ext cx="6147415" cy="2076640"/>
          </a:xfrm>
        </p:spPr>
        <p:txBody>
          <a:bodyPr>
            <a:normAutofit fontScale="90000"/>
          </a:bodyPr>
          <a:lstStyle/>
          <a:p>
            <a:r>
              <a:rPr lang="cs-CZ" sz="5400" cap="small" dirty="0" err="1" smtClean="0"/>
              <a:t>Farmakovigilance</a:t>
            </a:r>
            <a:r>
              <a:rPr lang="cs-CZ" sz="5400" cap="small" dirty="0" smtClean="0"/>
              <a:t> </a:t>
            </a:r>
            <a:r>
              <a:rPr lang="cs-CZ" sz="4400" cap="small" dirty="0" smtClean="0"/>
              <a:t/>
            </a:r>
            <a:br>
              <a:rPr lang="cs-CZ" sz="4400" cap="small" dirty="0" smtClean="0"/>
            </a:br>
            <a:r>
              <a:rPr lang="cs-CZ" sz="4400" cap="small" dirty="0" smtClean="0"/>
              <a:t/>
            </a:r>
            <a:br>
              <a:rPr lang="cs-CZ" sz="4400" cap="small" dirty="0" smtClean="0"/>
            </a:br>
            <a:r>
              <a:rPr lang="cs-CZ" sz="4400" cap="small" dirty="0" smtClean="0"/>
              <a:t>na evropské úrovni </a:t>
            </a:r>
            <a:endParaRPr lang="cs-CZ" sz="4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Eva Jirsová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Evropská agentura pro léčivé přípravky -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Založena 1995, sídlo v Londýně (po </a:t>
            </a:r>
            <a:r>
              <a:rPr lang="cs-CZ" b="1" dirty="0" err="1" smtClean="0"/>
              <a:t>brexitu</a:t>
            </a:r>
            <a:r>
              <a:rPr lang="cs-CZ" b="1" dirty="0" smtClean="0"/>
              <a:t> ???)</a:t>
            </a:r>
          </a:p>
          <a:p>
            <a:r>
              <a:rPr lang="cs-CZ" b="1" dirty="0" smtClean="0"/>
              <a:t>ČR vstoupila 2004</a:t>
            </a:r>
          </a:p>
          <a:p>
            <a:r>
              <a:rPr lang="cs-CZ" b="1" dirty="0"/>
              <a:t>Hlavní odborný výbor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CHMP</a:t>
            </a:r>
            <a:r>
              <a:rPr lang="cs-CZ" b="1" dirty="0"/>
              <a:t> (Výbor pro humánní LP) – centralizovaně registrované přípravky</a:t>
            </a:r>
          </a:p>
          <a:p>
            <a:r>
              <a:rPr lang="cs-CZ" b="1" dirty="0" smtClean="0"/>
              <a:t>Na jeho žádost </a:t>
            </a:r>
            <a:r>
              <a:rPr lang="cs-CZ" b="1" dirty="0" err="1" smtClean="0"/>
              <a:t>prac</a:t>
            </a:r>
            <a:r>
              <a:rPr lang="cs-CZ" b="1" dirty="0" smtClean="0"/>
              <a:t>. skupina pro FV </a:t>
            </a:r>
            <a:r>
              <a:rPr lang="cs-CZ" b="1" dirty="0" err="1" smtClean="0"/>
              <a:t>PhVWP</a:t>
            </a:r>
            <a:endParaRPr lang="cs-CZ" b="1" dirty="0" smtClean="0"/>
          </a:p>
          <a:p>
            <a:r>
              <a:rPr lang="cs-CZ" b="1" dirty="0" smtClean="0"/>
              <a:t>S novou FV legislativou místo </a:t>
            </a:r>
            <a:r>
              <a:rPr lang="cs-CZ" b="1" dirty="0" err="1" smtClean="0"/>
              <a:t>PhVWP</a:t>
            </a:r>
            <a:r>
              <a:rPr lang="cs-CZ" b="1" dirty="0" smtClean="0"/>
              <a:t> výbor PRAC</a:t>
            </a:r>
          </a:p>
          <a:p>
            <a:r>
              <a:rPr lang="cs-CZ" b="1" dirty="0" smtClean="0"/>
              <a:t>Koordinační skupina pro MRP/DCP procedury –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CMD(h)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32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215135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Výbor </a:t>
            </a:r>
            <a:r>
              <a:rPr lang="cs-CZ" b="1" dirty="0" smtClean="0"/>
              <a:t>pro vzácné </a:t>
            </a:r>
            <a:r>
              <a:rPr lang="cs-CZ" b="1" dirty="0" smtClean="0"/>
              <a:t>LP </a:t>
            </a:r>
          </a:p>
          <a:p>
            <a:r>
              <a:rPr lang="cs-CZ" b="1" dirty="0" smtClean="0"/>
              <a:t>moderní terapie </a:t>
            </a:r>
          </a:p>
          <a:p>
            <a:r>
              <a:rPr lang="cs-CZ" b="1" dirty="0" smtClean="0"/>
              <a:t>pediatrický výbor PEDCO </a:t>
            </a:r>
          </a:p>
          <a:p>
            <a:r>
              <a:rPr lang="cs-CZ" b="1" dirty="0" smtClean="0"/>
              <a:t>pracovní skupina FV inspektorů, GCP inspektorů, </a:t>
            </a:r>
          </a:p>
          <a:p>
            <a:r>
              <a:rPr lang="cs-CZ" b="1" dirty="0" smtClean="0"/>
              <a:t>pro </a:t>
            </a:r>
            <a:r>
              <a:rPr lang="cs-CZ" b="1" dirty="0" smtClean="0"/>
              <a:t>krevní přípravky, pro farmakokinetiku, </a:t>
            </a:r>
            <a:endParaRPr lang="cs-CZ" b="1" dirty="0" smtClean="0"/>
          </a:p>
          <a:p>
            <a:r>
              <a:rPr lang="cs-CZ" b="1" dirty="0" smtClean="0"/>
              <a:t>Pracovní skupina pro </a:t>
            </a:r>
            <a:r>
              <a:rPr lang="cs-CZ" b="1" dirty="0" err="1" smtClean="0"/>
              <a:t>herbální</a:t>
            </a:r>
            <a:r>
              <a:rPr lang="cs-CZ" b="1" dirty="0" smtClean="0"/>
              <a:t> LP</a:t>
            </a:r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0969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FV spolupráce v rámci EU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smtClean="0"/>
              <a:t>FV legislativa 2012 - posílení </a:t>
            </a:r>
            <a:r>
              <a:rPr lang="cs-CZ" b="1" dirty="0" smtClean="0"/>
              <a:t>evropského FV systému, spolupráce a harmonizace hodnocení B/R</a:t>
            </a:r>
          </a:p>
          <a:p>
            <a:r>
              <a:rPr lang="cs-CZ" b="1" dirty="0"/>
              <a:t> </a:t>
            </a:r>
            <a:r>
              <a:rPr lang="cs-CZ" b="1" dirty="0" smtClean="0"/>
              <a:t>FV jednání v EMA</a:t>
            </a:r>
          </a:p>
          <a:p>
            <a:r>
              <a:rPr lang="cs-CZ" b="1" dirty="0" smtClean="0"/>
              <a:t>Společné hodnocení – dělba práce (např. </a:t>
            </a:r>
            <a:r>
              <a:rPr lang="cs-CZ" b="1" dirty="0" err="1" smtClean="0"/>
              <a:t>referraly</a:t>
            </a:r>
            <a:r>
              <a:rPr lang="cs-CZ" b="1" dirty="0" smtClean="0"/>
              <a:t>, signály, PSUSA) – hodnotí 1 (2) státy, ostatní připomínkují, společný závěr (většinou při hlasování)</a:t>
            </a:r>
          </a:p>
          <a:p>
            <a:r>
              <a:rPr lang="cs-CZ" b="1" dirty="0" smtClean="0"/>
              <a:t>Celoevropsky závazné závěry hodnocení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5199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400" dirty="0" err="1" smtClean="0"/>
              <a:t>Farmakovigilanční</a:t>
            </a:r>
            <a:r>
              <a:rPr lang="cs-CZ" sz="4400" dirty="0" smtClean="0"/>
              <a:t> výbor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5"/>
          </a:xfrm>
        </p:spPr>
        <p:txBody>
          <a:bodyPr/>
          <a:lstStyle/>
          <a:p>
            <a:r>
              <a:rPr lang="cs-CZ" sz="3200" b="1" dirty="0" smtClean="0"/>
              <a:t>PRAC – </a:t>
            </a:r>
            <a:r>
              <a:rPr lang="cs-CZ" sz="3200" b="1" dirty="0" err="1" smtClean="0"/>
              <a:t>Pharmacovigilance</a:t>
            </a:r>
            <a:r>
              <a:rPr lang="cs-CZ" sz="3200" b="1" dirty="0" smtClean="0"/>
              <a:t> Risk </a:t>
            </a:r>
            <a:r>
              <a:rPr lang="cs-CZ" sz="3200" b="1" dirty="0" err="1" smtClean="0"/>
              <a:t>Assessment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Committee</a:t>
            </a:r>
            <a:r>
              <a:rPr lang="cs-CZ" sz="3200" b="1" dirty="0" smtClean="0"/>
              <a:t> </a:t>
            </a:r>
          </a:p>
          <a:p>
            <a:r>
              <a:rPr lang="cs-CZ" sz="3200" b="1" dirty="0" smtClean="0"/>
              <a:t>Vznikl 7/2012, dříve pracovní skupina pro FV (</a:t>
            </a:r>
            <a:r>
              <a:rPr lang="cs-CZ" sz="3200" b="1" dirty="0" err="1" smtClean="0"/>
              <a:t>PhVWP</a:t>
            </a:r>
            <a:r>
              <a:rPr lang="cs-CZ" sz="3200" b="1" dirty="0" smtClean="0"/>
              <a:t>)</a:t>
            </a:r>
          </a:p>
          <a:p>
            <a:r>
              <a:rPr lang="cs-CZ" sz="3200" b="1" dirty="0" smtClean="0"/>
              <a:t>Pravidelná jednání 1. týden v měsíci (mimo srpna) po-čt </a:t>
            </a:r>
          </a:p>
          <a:p>
            <a:r>
              <a:rPr lang="cs-CZ" sz="3200" b="1" dirty="0" smtClean="0"/>
              <a:t>Zastoupeny všechny členské státy EU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949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4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5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6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8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5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9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0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613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1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2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3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4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5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6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57" name="Rectangle 29"/>
          <p:cNvSpPr>
            <a:spLocks noChangeArrowheads="1"/>
          </p:cNvSpPr>
          <p:nvPr/>
        </p:nvSpPr>
        <p:spPr bwMode="auto">
          <a:xfrm>
            <a:off x="395288" y="549275"/>
            <a:ext cx="5400675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/>
            <a:r>
              <a:rPr lang="cs-CZ" altLang="cs-CZ" b="1" dirty="0">
                <a:solidFill>
                  <a:srgbClr val="002060"/>
                </a:solidFill>
                <a:latin typeface="Century Gothic" pitchFamily="34" charset="0"/>
              </a:rPr>
              <a:t>1 člen + 1 náhradník každý členský</a:t>
            </a:r>
            <a:r>
              <a:rPr lang="cs-CZ" altLang="cs-CZ" sz="2400" b="1" dirty="0">
                <a:solidFill>
                  <a:srgbClr val="002060"/>
                </a:solidFill>
                <a:latin typeface="Gulim" pitchFamily="34" charset="-127"/>
              </a:rPr>
              <a:t> </a:t>
            </a:r>
            <a:r>
              <a:rPr lang="cs-CZ" altLang="cs-CZ" b="1" dirty="0">
                <a:solidFill>
                  <a:srgbClr val="002060"/>
                </a:solidFill>
                <a:latin typeface="Century Gothic" pitchFamily="34" charset="0"/>
              </a:rPr>
              <a:t>stát</a:t>
            </a:r>
          </a:p>
        </p:txBody>
      </p:sp>
      <p:pic>
        <p:nvPicPr>
          <p:cNvPr id="48158" name="Picture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9" name="Picture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0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1" name="Picture 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365625"/>
            <a:ext cx="649288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2" name="Picture 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365625"/>
            <a:ext cx="649287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3" name="Picture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365625"/>
            <a:ext cx="649288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64" name="Rectangle 36"/>
          <p:cNvSpPr>
            <a:spLocks noChangeArrowheads="1"/>
          </p:cNvSpPr>
          <p:nvPr/>
        </p:nvSpPr>
        <p:spPr bwMode="auto">
          <a:xfrm>
            <a:off x="4427538" y="3789363"/>
            <a:ext cx="3744912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6 členů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>
                <a:solidFill>
                  <a:srgbClr val="002060"/>
                </a:solidFill>
              </a:rPr>
              <a:t>jmenovaných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>
                <a:solidFill>
                  <a:srgbClr val="002060"/>
                </a:solidFill>
              </a:rPr>
              <a:t>EK</a:t>
            </a:r>
          </a:p>
        </p:txBody>
      </p:sp>
      <p:sp>
        <p:nvSpPr>
          <p:cNvPr id="48165" name="Rectangle 37"/>
          <p:cNvSpPr>
            <a:spLocks noChangeArrowheads="1"/>
          </p:cNvSpPr>
          <p:nvPr/>
        </p:nvSpPr>
        <p:spPr bwMode="auto">
          <a:xfrm>
            <a:off x="4427538" y="5084763"/>
            <a:ext cx="17287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1+1 pacient</a:t>
            </a:r>
          </a:p>
        </p:txBody>
      </p:sp>
      <p:sp>
        <p:nvSpPr>
          <p:cNvPr id="48166" name="Rectangle 38"/>
          <p:cNvSpPr>
            <a:spLocks noChangeArrowheads="1"/>
          </p:cNvSpPr>
          <p:nvPr/>
        </p:nvSpPr>
        <p:spPr bwMode="auto">
          <a:xfrm>
            <a:off x="6156325" y="5157788"/>
            <a:ext cx="172878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1+1 ZP</a:t>
            </a:r>
          </a:p>
        </p:txBody>
      </p:sp>
      <p:pic>
        <p:nvPicPr>
          <p:cNvPr id="48167" name="Picture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516563"/>
            <a:ext cx="641350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8" name="Picture 4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516563"/>
            <a:ext cx="641350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9" name="Picture 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516563"/>
            <a:ext cx="660400" cy="58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70" name="Picture 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516563"/>
            <a:ext cx="72072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396523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8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8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8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8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8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8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8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8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8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8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8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8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8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8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8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8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7" grpId="0" animBg="1"/>
      <p:bldP spid="48164" grpId="0"/>
      <p:bldP spid="48165" grpId="0"/>
      <p:bldP spid="481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6014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FV výbor EMA – PRAC</a:t>
            </a:r>
            <a:br>
              <a:rPr lang="cs-CZ" sz="4400" dirty="0" smtClean="0"/>
            </a:br>
            <a:r>
              <a:rPr lang="cs-CZ" sz="4400" dirty="0" smtClean="0"/>
              <a:t>Agenda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>
            <a:normAutofit lnSpcReduction="10000"/>
          </a:bodyPr>
          <a:lstStyle/>
          <a:p>
            <a:pPr lvl="0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Referraly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smtClean="0"/>
              <a:t>(EU arbitráže)</a:t>
            </a:r>
          </a:p>
          <a:p>
            <a:pPr lvl="1">
              <a:defRPr/>
            </a:pPr>
            <a:r>
              <a:rPr lang="cs-CZ" b="1" dirty="0"/>
              <a:t>Bezpečností problém - postup </a:t>
            </a:r>
            <a:r>
              <a:rPr lang="cs-CZ" b="1" dirty="0" smtClean="0"/>
              <a:t>Unie pro </a:t>
            </a:r>
            <a:r>
              <a:rPr lang="cs-CZ" b="1" dirty="0"/>
              <a:t>naléhavé záležitosti </a:t>
            </a:r>
            <a:r>
              <a:rPr lang="cs-CZ" b="1" dirty="0" smtClean="0"/>
              <a:t> podle článku 107i </a:t>
            </a:r>
            <a:r>
              <a:rPr lang="cs-CZ" b="1" dirty="0"/>
              <a:t>směrnice)</a:t>
            </a:r>
          </a:p>
          <a:p>
            <a:pPr lvl="1">
              <a:defRPr/>
            </a:pPr>
            <a:r>
              <a:rPr lang="cs-CZ" b="1" dirty="0"/>
              <a:t>Přehodnocení B/R</a:t>
            </a:r>
          </a:p>
          <a:p>
            <a:pPr lvl="2">
              <a:defRPr/>
            </a:pPr>
            <a:r>
              <a:rPr lang="cs-CZ" sz="2200" b="1" dirty="0"/>
              <a:t>podle článku 31 směrnice – </a:t>
            </a:r>
            <a:r>
              <a:rPr lang="cs-CZ" sz="2200" b="1" dirty="0" smtClean="0"/>
              <a:t> postup v zájmu Unie</a:t>
            </a:r>
            <a:endParaRPr lang="cs-CZ" sz="2200" b="1" dirty="0"/>
          </a:p>
          <a:p>
            <a:pPr lvl="2">
              <a:defRPr/>
            </a:pPr>
            <a:r>
              <a:rPr lang="cs-CZ" sz="2200" b="1" dirty="0"/>
              <a:t>podle článku 20 směrnice – </a:t>
            </a:r>
            <a:r>
              <a:rPr lang="cs-CZ" sz="2200" b="1" dirty="0" smtClean="0"/>
              <a:t>pouze centralizované </a:t>
            </a:r>
            <a:r>
              <a:rPr lang="cs-CZ" sz="2200" b="1" dirty="0"/>
              <a:t>registrace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b="1" dirty="0"/>
              <a:t>PRAC doporučení pro </a:t>
            </a:r>
            <a:r>
              <a:rPr lang="cs-CZ" altLang="cs-CZ" b="1" dirty="0" err="1"/>
              <a:t>CMDh</a:t>
            </a:r>
            <a:r>
              <a:rPr lang="cs-CZ" altLang="cs-CZ" b="1" dirty="0"/>
              <a:t> a </a:t>
            </a:r>
            <a:r>
              <a:rPr lang="cs-CZ" altLang="cs-CZ" b="1" dirty="0" smtClean="0"/>
              <a:t>CHMP, n</a:t>
            </a:r>
            <a:r>
              <a:rPr lang="cs-CZ" b="1" dirty="0" smtClean="0"/>
              <a:t>ení-li konsensus, schvaluje EK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b="1" dirty="0" smtClean="0"/>
              <a:t>Rozhodnutí právně závazné pro všechny státy EU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0040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17013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Další agenda PRAC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13865"/>
            <a:ext cx="8229600" cy="390613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sz="3200" b="1" dirty="0" smtClean="0"/>
              <a:t>Hodnocení FV signálů z </a:t>
            </a:r>
            <a:r>
              <a:rPr lang="cs-CZ" sz="3200" b="1" dirty="0" err="1" smtClean="0"/>
              <a:t>EudraVigilance</a:t>
            </a:r>
            <a:r>
              <a:rPr lang="cs-CZ" sz="3200" b="1" dirty="0" smtClean="0"/>
              <a:t> – EU dělba práce (jednotlivé státy zodpovědné za hodnocení určitých látek)</a:t>
            </a:r>
          </a:p>
          <a:p>
            <a:pPr lvl="0"/>
            <a:r>
              <a:rPr lang="cs-CZ" sz="3200" b="1" dirty="0" smtClean="0"/>
              <a:t>Pro centralizované registrace hodnoceny RMP, prodloužení registrace, NPSB</a:t>
            </a:r>
          </a:p>
          <a:p>
            <a:pPr lvl="0"/>
            <a:r>
              <a:rPr lang="cs-CZ" sz="3200" b="1" dirty="0" smtClean="0"/>
              <a:t>PSUSA – jednotné hodnocení PSUR</a:t>
            </a:r>
          </a:p>
          <a:p>
            <a:pPr lvl="0"/>
            <a:r>
              <a:rPr lang="cs-CZ" sz="3200" b="1" dirty="0" smtClean="0"/>
              <a:t>FV inspekce</a:t>
            </a:r>
          </a:p>
          <a:p>
            <a:pPr lvl="0"/>
            <a:r>
              <a:rPr lang="cs-CZ" sz="3200" b="1" dirty="0" smtClean="0"/>
              <a:t>Dotazy od CHMP, členských států</a:t>
            </a:r>
          </a:p>
          <a:p>
            <a:pPr lvl="0"/>
            <a:r>
              <a:rPr lang="cs-CZ" sz="3200" b="1" dirty="0" smtClean="0"/>
              <a:t>Organizační záležitosti (postupy, doporučení…)</a:t>
            </a:r>
            <a:endParaRPr lang="cs-CZ" sz="3200" b="1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97300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 rotWithShape="1">
          <a:blip r:embed="rId2"/>
          <a:srcRect l="61003" t="1" r="4693" b="298"/>
          <a:stretch/>
        </p:blipFill>
        <p:spPr bwMode="auto">
          <a:xfrm>
            <a:off x="476545" y="-1"/>
            <a:ext cx="8190909" cy="69843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30534933"/>
      </p:ext>
    </p:extLst>
  </p:cSld>
  <p:clrMapOvr>
    <a:masterClrMapping/>
  </p:clrMapOvr>
  <p:transition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 rotWithShape="1">
          <a:blip r:embed="rId2"/>
          <a:srcRect l="60954" t="-169" r="4947" b="169"/>
          <a:stretch/>
        </p:blipFill>
        <p:spPr bwMode="auto">
          <a:xfrm>
            <a:off x="431541" y="0"/>
            <a:ext cx="8370930" cy="6857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75487606"/>
      </p:ext>
    </p:extLst>
  </p:cSld>
  <p:clrMapOvr>
    <a:masterClrMapping/>
  </p:clrMapOvr>
  <p:transition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9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>
            <a:spLocks noChangeArrowheads="1"/>
          </p:cNvSpPr>
          <p:nvPr/>
        </p:nvSpPr>
        <p:spPr bwMode="auto">
          <a:xfrm>
            <a:off x="1692275" y="1628775"/>
            <a:ext cx="3600450" cy="360363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" name="Ovál 5"/>
          <p:cNvSpPr>
            <a:spLocks noChangeArrowheads="1"/>
          </p:cNvSpPr>
          <p:nvPr/>
        </p:nvSpPr>
        <p:spPr bwMode="auto">
          <a:xfrm>
            <a:off x="1692275" y="2420938"/>
            <a:ext cx="4535488" cy="360362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7" name="Ovál 6"/>
          <p:cNvSpPr>
            <a:spLocks noChangeArrowheads="1"/>
          </p:cNvSpPr>
          <p:nvPr/>
        </p:nvSpPr>
        <p:spPr bwMode="auto">
          <a:xfrm>
            <a:off x="1844675" y="2924175"/>
            <a:ext cx="5103813" cy="649288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826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424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sady Office</vt:lpstr>
      <vt:lpstr>1_Motiv sady Office</vt:lpstr>
      <vt:lpstr>2_Motiv sady Office</vt:lpstr>
      <vt:lpstr>Farmakovigilance   na evropské úrovni </vt:lpstr>
      <vt:lpstr>Evropská agentura pro léčivé přípravky - EMA</vt:lpstr>
      <vt:lpstr>EMA</vt:lpstr>
      <vt:lpstr>FV spolupráce v rámci EU</vt:lpstr>
      <vt:lpstr>Farmakovigilanční výbor EMA</vt:lpstr>
      <vt:lpstr>Prezentace aplikace PowerPoint</vt:lpstr>
      <vt:lpstr>FV výbor EMA – PRAC Agenda</vt:lpstr>
      <vt:lpstr>Další agenda PRAC</vt:lpstr>
      <vt:lpstr>Prezentace aplikace PowerPoint</vt:lpstr>
      <vt:lpstr>Prezentace aplikace PowerPoint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102</cp:revision>
  <dcterms:created xsi:type="dcterms:W3CDTF">2012-11-07T12:54:42Z</dcterms:created>
  <dcterms:modified xsi:type="dcterms:W3CDTF">2017-01-20T16:04:23Z</dcterms:modified>
</cp:coreProperties>
</file>