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4.xml" ContentType="application/vnd.openxmlformats-officedocument.theme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5.xml" ContentType="application/vnd.openxmlformats-officedocument.theme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theme/theme6.xml" ContentType="application/vnd.openxmlformats-officedocument.theme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theme/theme7.xml" ContentType="application/vnd.openxmlformats-officedocument.theme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theme/theme8.xml" ContentType="application/vnd.openxmlformats-officedocument.theme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theme/theme9.xml" ContentType="application/vnd.openxmlformats-officedocument.theme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theme/theme10.xml" ContentType="application/vnd.openxmlformats-officedocument.theme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theme/theme11.xml" ContentType="application/vnd.openxmlformats-officedocument.theme+xml"/>
  <Override PartName="/ppt/theme/theme12.xml" ContentType="application/vnd.openxmlformats-officedocument.theme+xml"/>
  <Override PartName="/ppt/theme/theme1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686" r:id="rId4"/>
    <p:sldMasterId id="2147483710" r:id="rId5"/>
    <p:sldMasterId id="2147483734" r:id="rId6"/>
    <p:sldMasterId id="2147483758" r:id="rId7"/>
    <p:sldMasterId id="2147483782" r:id="rId8"/>
    <p:sldMasterId id="2147483806" r:id="rId9"/>
    <p:sldMasterId id="2147483830" r:id="rId10"/>
    <p:sldMasterId id="2147483855" r:id="rId11"/>
  </p:sldMasterIdLst>
  <p:notesMasterIdLst>
    <p:notesMasterId r:id="rId29"/>
  </p:notesMasterIdLst>
  <p:handoutMasterIdLst>
    <p:handoutMasterId r:id="rId30"/>
  </p:handoutMasterIdLst>
  <p:sldIdLst>
    <p:sldId id="328" r:id="rId12"/>
    <p:sldId id="551" r:id="rId13"/>
    <p:sldId id="553" r:id="rId14"/>
    <p:sldId id="337" r:id="rId15"/>
    <p:sldId id="338" r:id="rId16"/>
    <p:sldId id="552" r:id="rId17"/>
    <p:sldId id="346" r:id="rId18"/>
    <p:sldId id="339" r:id="rId19"/>
    <p:sldId id="340" r:id="rId20"/>
    <p:sldId id="341" r:id="rId21"/>
    <p:sldId id="554" r:id="rId22"/>
    <p:sldId id="555" r:id="rId23"/>
    <p:sldId id="556" r:id="rId24"/>
    <p:sldId id="342" r:id="rId25"/>
    <p:sldId id="343" r:id="rId26"/>
    <p:sldId id="344" r:id="rId27"/>
    <p:sldId id="345" r:id="rId28"/>
  </p:sldIdLst>
  <p:sldSz cx="9144000" cy="6858000" type="screen4x3"/>
  <p:notesSz cx="6781800" cy="992663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975A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115" autoAdjust="0"/>
    <p:restoredTop sz="94660"/>
  </p:normalViewPr>
  <p:slideViewPr>
    <p:cSldViewPr>
      <p:cViewPr varScale="1">
        <p:scale>
          <a:sx n="68" d="100"/>
          <a:sy n="68" d="100"/>
        </p:scale>
        <p:origin x="-93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2.xml"/><Relationship Id="rId18" Type="http://schemas.openxmlformats.org/officeDocument/2006/relationships/slide" Target="slides/slide7.xml"/><Relationship Id="rId26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0.xml"/><Relationship Id="rId34" Type="http://schemas.openxmlformats.org/officeDocument/2006/relationships/tableStyles" Target="tableStyles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1.xml"/><Relationship Id="rId17" Type="http://schemas.openxmlformats.org/officeDocument/2006/relationships/slide" Target="slides/slide6.xml"/><Relationship Id="rId25" Type="http://schemas.openxmlformats.org/officeDocument/2006/relationships/slide" Target="slides/slide14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5.xml"/><Relationship Id="rId20" Type="http://schemas.openxmlformats.org/officeDocument/2006/relationships/slide" Target="slides/slide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3.xml"/><Relationship Id="rId32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4.xml"/><Relationship Id="rId23" Type="http://schemas.openxmlformats.org/officeDocument/2006/relationships/slide" Target="slides/slide12.xml"/><Relationship Id="rId28" Type="http://schemas.openxmlformats.org/officeDocument/2006/relationships/slide" Target="slides/slide17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8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3.xml"/><Relationship Id="rId22" Type="http://schemas.openxmlformats.org/officeDocument/2006/relationships/slide" Target="slides/slide11.xml"/><Relationship Id="rId27" Type="http://schemas.openxmlformats.org/officeDocument/2006/relationships/slide" Target="slides/slide16.xml"/><Relationship Id="rId30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38780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41451" y="0"/>
            <a:ext cx="2938780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903745-04E8-42A2-A8D1-9C706D111395}" type="datetimeFigureOut">
              <a:rPr lang="cs-CZ" smtClean="0"/>
              <a:pPr/>
              <a:t>26.1.2017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38780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41451" y="9428583"/>
            <a:ext cx="2938780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8EF29E-2275-4AD4-85BB-1A64B48EAF9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9058293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38780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41451" y="0"/>
            <a:ext cx="2938780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5EF19A-23EF-42A5-8937-4D562DAA8374}" type="datetimeFigureOut">
              <a:rPr lang="cs-CZ" smtClean="0"/>
              <a:pPr/>
              <a:t>26.1.2017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09638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8180" y="4715153"/>
            <a:ext cx="54254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38780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41451" y="9428583"/>
            <a:ext cx="2938780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DD6C48-1BDB-489B-90ED-5BA449E5A48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6150344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/>
              <a:pPr/>
              <a:t>26.1.2017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FontTx/>
              <a:buBlip>
                <a:blip r:embed="rId2"/>
              </a:buBlip>
              <a:defRPr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26.1.2017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 anchor="t"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DFFD-4C67-44FD-AFE8-6CF57975F52F}" type="datetime1">
              <a:rPr lang="cs-CZ" smtClean="0"/>
              <a:pPr/>
              <a:t>26.1.2017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FD6-796C-45D6-BA2A-457353B48F4D}" type="datetime1">
              <a:rPr lang="cs-CZ" smtClean="0"/>
              <a:pPr/>
              <a:t>26.1.2017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54800"/>
            <a:ext cx="4040188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54800"/>
            <a:ext cx="4041775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591-CD93-4EDB-A5A0-209775723B24}" type="datetime1">
              <a:rPr lang="cs-CZ" smtClean="0"/>
              <a:pPr/>
              <a:t>26.1.2017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/>
              <a:pPr/>
              <a:t>26.1.2017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26.1.2017</a:t>
            </a:fld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4A2A2-A43B-45B4-94EB-C1CE2457CA9B}" type="datetime1">
              <a:rPr lang="cs-CZ" smtClean="0"/>
              <a:pPr/>
              <a:t>26.1.2017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3595-F971-4B97-AB34-3173BCBA7DD5}" type="datetime1">
              <a:rPr lang="cs-CZ" smtClean="0"/>
              <a:pPr/>
              <a:t>26.1.2017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FD268-035A-4716-B9A8-685C11317FE3}" type="datetime1">
              <a:rPr lang="cs-CZ" smtClean="0"/>
              <a:pPr/>
              <a:t>26.1.2017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0A95D-4476-4CB5-8D11-050989B1E8B0}" type="datetime1">
              <a:rPr lang="cs-CZ" smtClean="0"/>
              <a:pPr/>
              <a:t>26.1.2017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1_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66044732"/>
      </p:ext>
    </p:extLst>
  </p:cSld>
  <p:clrMapOvr>
    <a:masterClrMapping/>
  </p:clrMapOvr>
  <p:transition>
    <p:split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80138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/>
              <a:pPr/>
              <a:t>26.1.2017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26.1.2017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DFFD-4C67-44FD-AFE8-6CF57975F52F}" type="datetime1">
              <a:rPr lang="cs-CZ" smtClean="0"/>
              <a:pPr/>
              <a:t>26.1.2017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FD6-796C-45D6-BA2A-457353B48F4D}" type="datetime1">
              <a:rPr lang="cs-CZ" smtClean="0"/>
              <a:pPr/>
              <a:t>26.1.2017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43934"/>
            <a:ext cx="4040188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43934"/>
            <a:ext cx="4041775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591-CD93-4EDB-A5A0-209775723B24}" type="datetime1">
              <a:rPr lang="cs-CZ" smtClean="0"/>
              <a:pPr/>
              <a:t>26.1.2017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/>
              <a:pPr/>
              <a:t>26.1.2017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26.1.2017</a:t>
            </a:fld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4A2A2-A43B-45B4-94EB-C1CE2457CA9B}" type="datetime1">
              <a:rPr lang="cs-CZ" smtClean="0"/>
              <a:pPr/>
              <a:t>26.1.2017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3595-F971-4B97-AB34-3173BCBA7DD5}" type="datetime1">
              <a:rPr lang="cs-CZ" smtClean="0"/>
              <a:pPr/>
              <a:t>26.1.2017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FD268-035A-4716-B9A8-685C11317FE3}" type="datetime1">
              <a:rPr lang="cs-CZ" smtClean="0"/>
              <a:pPr/>
              <a:t>26.1.2017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0A95D-4476-4CB5-8D11-050989B1E8B0}" type="datetime1">
              <a:rPr lang="cs-CZ" smtClean="0"/>
              <a:pPr/>
              <a:t>26.1.2017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>
                <a:solidFill>
                  <a:prstClr val="white"/>
                </a:solidFill>
              </a:rPr>
              <a:pPr/>
              <a:t>26.1.2017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93028825"/>
      </p:ext>
    </p:extLst>
  </p:cSld>
  <p:clrMapOvr>
    <a:masterClrMapping/>
  </p:clrMapOvr>
  <p:transition>
    <p:fade/>
  </p:transition>
  <p:hf hdr="0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>
                <a:solidFill>
                  <a:prstClr val="white"/>
                </a:solidFill>
              </a:rPr>
              <a:pPr/>
              <a:t>26.1.2017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98032801"/>
      </p:ext>
    </p:extLst>
  </p:cSld>
  <p:clrMapOvr>
    <a:masterClrMapping/>
  </p:clrMapOvr>
  <p:transition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DFFD-4C67-44FD-AFE8-6CF57975F52F}" type="datetime1">
              <a:rPr lang="cs-CZ" smtClean="0">
                <a:solidFill>
                  <a:prstClr val="white"/>
                </a:solidFill>
              </a:rPr>
              <a:pPr/>
              <a:t>26.1.2017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66562654"/>
      </p:ext>
    </p:extLst>
  </p:cSld>
  <p:clrMapOvr>
    <a:masterClrMapping/>
  </p:clrMapOvr>
  <p:transition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FD6-796C-45D6-BA2A-457353B48F4D}" type="datetime1">
              <a:rPr lang="cs-CZ" smtClean="0">
                <a:solidFill>
                  <a:prstClr val="white"/>
                </a:solidFill>
              </a:rPr>
              <a:pPr/>
              <a:t>26.1.2017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28777673"/>
      </p:ext>
    </p:extLst>
  </p:cSld>
  <p:clrMapOvr>
    <a:masterClrMapping/>
  </p:clrMapOvr>
  <p:transition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43934"/>
            <a:ext cx="4040188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43934"/>
            <a:ext cx="4041775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591-CD93-4EDB-A5A0-209775723B24}" type="datetime1">
              <a:rPr lang="cs-CZ" smtClean="0">
                <a:solidFill>
                  <a:prstClr val="white"/>
                </a:solidFill>
              </a:rPr>
              <a:pPr/>
              <a:t>26.1.2017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52232672"/>
      </p:ext>
    </p:extLst>
  </p:cSld>
  <p:clrMapOvr>
    <a:masterClrMapping/>
  </p:clrMapOvr>
  <p:transition>
    <p:fad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>
                <a:solidFill>
                  <a:prstClr val="white"/>
                </a:solidFill>
              </a:rPr>
              <a:pPr/>
              <a:t>26.1.2017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85514153"/>
      </p:ext>
    </p:extLst>
  </p:cSld>
  <p:clrMapOvr>
    <a:masterClrMapping/>
  </p:clrMapOvr>
  <p:transition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>
                <a:solidFill>
                  <a:prstClr val="white"/>
                </a:solidFill>
              </a:rPr>
              <a:pPr/>
              <a:t>26.1.2017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>
                <a:solidFill>
                  <a:srgbClr val="2D3291"/>
                </a:solidFill>
              </a:rPr>
              <a:t>© 2012  STÁTNÍ ÚSTAV PRO KONTROLU LÉČIV</a:t>
            </a:r>
            <a:endParaRPr lang="cs-CZ" dirty="0">
              <a:solidFill>
                <a:srgbClr val="2D3291"/>
              </a:solidFill>
            </a:endParaRPr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24115724"/>
      </p:ext>
    </p:extLst>
  </p:cSld>
  <p:clrMapOvr>
    <a:masterClrMapping/>
  </p:clrMapOvr>
  <p:transition>
    <p:fade/>
  </p:transition>
  <p:hf hdr="0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4A2A2-A43B-45B4-94EB-C1CE2457CA9B}" type="datetime1">
              <a:rPr lang="cs-CZ" smtClean="0">
                <a:solidFill>
                  <a:prstClr val="white"/>
                </a:solidFill>
              </a:rPr>
              <a:pPr/>
              <a:t>26.1.2017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93832282"/>
      </p:ext>
    </p:extLst>
  </p:cSld>
  <p:clrMapOvr>
    <a:masterClrMapping/>
  </p:clrMapOvr>
  <p:transition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3595-F971-4B97-AB34-3173BCBA7DD5}" type="datetime1">
              <a:rPr lang="cs-CZ" smtClean="0">
                <a:solidFill>
                  <a:prstClr val="white"/>
                </a:solidFill>
              </a:rPr>
              <a:pPr/>
              <a:t>26.1.2017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71899518"/>
      </p:ext>
    </p:extLst>
  </p:cSld>
  <p:clrMapOvr>
    <a:masterClrMapping/>
  </p:clrMapOvr>
  <p:transition>
    <p:fad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FD268-035A-4716-B9A8-685C11317FE3}" type="datetime1">
              <a:rPr lang="cs-CZ" smtClean="0">
                <a:solidFill>
                  <a:prstClr val="white"/>
                </a:solidFill>
              </a:rPr>
              <a:pPr/>
              <a:t>26.1.2017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73810004"/>
      </p:ext>
    </p:extLst>
  </p:cSld>
  <p:clrMapOvr>
    <a:masterClrMapping/>
  </p:clrMapOvr>
  <p:transition>
    <p:fade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0A95D-4476-4CB5-8D11-050989B1E8B0}" type="datetime1">
              <a:rPr lang="cs-CZ" smtClean="0">
                <a:solidFill>
                  <a:prstClr val="white"/>
                </a:solidFill>
              </a:rPr>
              <a:pPr/>
              <a:t>26.1.2017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31437046"/>
      </p:ext>
    </p:extLst>
  </p:cSld>
  <p:clrMapOvr>
    <a:masterClrMapping/>
  </p:clrMapOvr>
  <p:transition>
    <p:fade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>
                <a:solidFill>
                  <a:prstClr val="white"/>
                </a:solidFill>
              </a:rPr>
              <a:pPr/>
              <a:t>26.1.2017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54353267"/>
      </p:ext>
    </p:extLst>
  </p:cSld>
  <p:clrMapOvr>
    <a:masterClrMapping/>
  </p:clrMapOvr>
  <p:transition>
    <p:fade/>
  </p:transition>
  <p:hf hdr="0"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>
                <a:solidFill>
                  <a:prstClr val="white"/>
                </a:solidFill>
              </a:rPr>
              <a:pPr/>
              <a:t>26.1.2017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33364377"/>
      </p:ext>
    </p:extLst>
  </p:cSld>
  <p:clrMapOvr>
    <a:masterClrMapping/>
  </p:clrMapOvr>
  <p:transition>
    <p:fade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DFFD-4C67-44FD-AFE8-6CF57975F52F}" type="datetime1">
              <a:rPr lang="cs-CZ" smtClean="0">
                <a:solidFill>
                  <a:prstClr val="white"/>
                </a:solidFill>
              </a:rPr>
              <a:pPr/>
              <a:t>26.1.2017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03498509"/>
      </p:ext>
    </p:extLst>
  </p:cSld>
  <p:clrMapOvr>
    <a:masterClrMapping/>
  </p:clrMapOvr>
  <p:transition>
    <p:fade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FD6-796C-45D6-BA2A-457353B48F4D}" type="datetime1">
              <a:rPr lang="cs-CZ" smtClean="0">
                <a:solidFill>
                  <a:prstClr val="white"/>
                </a:solidFill>
              </a:rPr>
              <a:pPr/>
              <a:t>26.1.2017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94307052"/>
      </p:ext>
    </p:extLst>
  </p:cSld>
  <p:clrMapOvr>
    <a:masterClrMapping/>
  </p:clrMapOvr>
  <p:transition>
    <p:fade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43934"/>
            <a:ext cx="4040188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43934"/>
            <a:ext cx="4041775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591-CD93-4EDB-A5A0-209775723B24}" type="datetime1">
              <a:rPr lang="cs-CZ" smtClean="0">
                <a:solidFill>
                  <a:prstClr val="white"/>
                </a:solidFill>
              </a:rPr>
              <a:pPr/>
              <a:t>26.1.2017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49195910"/>
      </p:ext>
    </p:extLst>
  </p:cSld>
  <p:clrMapOvr>
    <a:masterClrMapping/>
  </p:clrMapOvr>
  <p:transition>
    <p:fade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>
                <a:solidFill>
                  <a:prstClr val="white"/>
                </a:solidFill>
              </a:rPr>
              <a:pPr/>
              <a:t>26.1.2017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35461077"/>
      </p:ext>
    </p:extLst>
  </p:cSld>
  <p:clrMapOvr>
    <a:masterClrMapping/>
  </p:clrMapOvr>
  <p:transition>
    <p:fade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>
                <a:solidFill>
                  <a:prstClr val="white"/>
                </a:solidFill>
              </a:rPr>
              <a:pPr/>
              <a:t>26.1.2017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>
                <a:solidFill>
                  <a:srgbClr val="2D3291"/>
                </a:solidFill>
              </a:rPr>
              <a:t>© 2012  STÁTNÍ ÚSTAV PRO KONTROLU LÉČIV</a:t>
            </a:r>
            <a:endParaRPr lang="cs-CZ" dirty="0">
              <a:solidFill>
                <a:srgbClr val="2D3291"/>
              </a:solidFill>
            </a:endParaRPr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54515917"/>
      </p:ext>
    </p:extLst>
  </p:cSld>
  <p:clrMapOvr>
    <a:masterClrMapping/>
  </p:clrMapOvr>
  <p:transition>
    <p:fade/>
  </p:transition>
  <p:hf hdr="0"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4A2A2-A43B-45B4-94EB-C1CE2457CA9B}" type="datetime1">
              <a:rPr lang="cs-CZ" smtClean="0">
                <a:solidFill>
                  <a:prstClr val="white"/>
                </a:solidFill>
              </a:rPr>
              <a:pPr/>
              <a:t>26.1.2017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56852649"/>
      </p:ext>
    </p:extLst>
  </p:cSld>
  <p:clrMapOvr>
    <a:masterClrMapping/>
  </p:clrMapOvr>
  <p:transition>
    <p:fade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3595-F971-4B97-AB34-3173BCBA7DD5}" type="datetime1">
              <a:rPr lang="cs-CZ" smtClean="0">
                <a:solidFill>
                  <a:prstClr val="white"/>
                </a:solidFill>
              </a:rPr>
              <a:pPr/>
              <a:t>26.1.2017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41548742"/>
      </p:ext>
    </p:extLst>
  </p:cSld>
  <p:clrMapOvr>
    <a:masterClrMapping/>
  </p:clrMapOvr>
  <p:transition>
    <p:fade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FD268-035A-4716-B9A8-685C11317FE3}" type="datetime1">
              <a:rPr lang="cs-CZ" smtClean="0">
                <a:solidFill>
                  <a:prstClr val="white"/>
                </a:solidFill>
              </a:rPr>
              <a:pPr/>
              <a:t>26.1.2017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88695763"/>
      </p:ext>
    </p:extLst>
  </p:cSld>
  <p:clrMapOvr>
    <a:masterClrMapping/>
  </p:clrMapOvr>
  <p:transition>
    <p:fade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0A95D-4476-4CB5-8D11-050989B1E8B0}" type="datetime1">
              <a:rPr lang="cs-CZ" smtClean="0">
                <a:solidFill>
                  <a:prstClr val="white"/>
                </a:solidFill>
              </a:rPr>
              <a:pPr/>
              <a:t>26.1.2017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75660945"/>
      </p:ext>
    </p:extLst>
  </p:cSld>
  <p:clrMapOvr>
    <a:masterClrMapping/>
  </p:clrMapOvr>
  <p:transition>
    <p:fade/>
  </p:transition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>
                <a:solidFill>
                  <a:prstClr val="white"/>
                </a:solidFill>
              </a:rPr>
              <a:pPr/>
              <a:t>26.1.2017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55009296"/>
      </p:ext>
    </p:extLst>
  </p:cSld>
  <p:clrMapOvr>
    <a:masterClrMapping/>
  </p:clrMapOvr>
  <p:transition>
    <p:fade/>
  </p:transition>
  <p:hf hdr="0"/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>
                <a:solidFill>
                  <a:prstClr val="white"/>
                </a:solidFill>
              </a:rPr>
              <a:pPr/>
              <a:t>26.1.2017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51326597"/>
      </p:ext>
    </p:extLst>
  </p:cSld>
  <p:clrMapOvr>
    <a:masterClrMapping/>
  </p:clrMapOvr>
  <p:transition>
    <p:fade/>
  </p:transition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DFFD-4C67-44FD-AFE8-6CF57975F52F}" type="datetime1">
              <a:rPr lang="cs-CZ" smtClean="0">
                <a:solidFill>
                  <a:prstClr val="white"/>
                </a:solidFill>
              </a:rPr>
              <a:pPr/>
              <a:t>26.1.2017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93756462"/>
      </p:ext>
    </p:extLst>
  </p:cSld>
  <p:clrMapOvr>
    <a:masterClrMapping/>
  </p:clrMapOvr>
  <p:transition>
    <p:fade/>
  </p:transition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FD6-796C-45D6-BA2A-457353B48F4D}" type="datetime1">
              <a:rPr lang="cs-CZ" smtClean="0">
                <a:solidFill>
                  <a:prstClr val="white"/>
                </a:solidFill>
              </a:rPr>
              <a:pPr/>
              <a:t>26.1.2017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65304776"/>
      </p:ext>
    </p:extLst>
  </p:cSld>
  <p:clrMapOvr>
    <a:masterClrMapping/>
  </p:clrMapOvr>
  <p:transition>
    <p:fade/>
  </p:transition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43934"/>
            <a:ext cx="4040188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43934"/>
            <a:ext cx="4041775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591-CD93-4EDB-A5A0-209775723B24}" type="datetime1">
              <a:rPr lang="cs-CZ" smtClean="0">
                <a:solidFill>
                  <a:prstClr val="white"/>
                </a:solidFill>
              </a:rPr>
              <a:pPr/>
              <a:t>26.1.2017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97529242"/>
      </p:ext>
    </p:extLst>
  </p:cSld>
  <p:clrMapOvr>
    <a:masterClrMapping/>
  </p:clrMapOvr>
  <p:transition>
    <p:fade/>
  </p:transition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>
                <a:solidFill>
                  <a:prstClr val="white"/>
                </a:solidFill>
              </a:rPr>
              <a:pPr/>
              <a:t>26.1.2017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28400197"/>
      </p:ext>
    </p:extLst>
  </p:cSld>
  <p:clrMapOvr>
    <a:masterClrMapping/>
  </p:clrMapOvr>
  <p:transition>
    <p:fade/>
  </p:transition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>
                <a:solidFill>
                  <a:prstClr val="white"/>
                </a:solidFill>
              </a:rPr>
              <a:pPr/>
              <a:t>26.1.2017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>
                <a:solidFill>
                  <a:srgbClr val="2D3291"/>
                </a:solidFill>
              </a:rPr>
              <a:t>© 2012  STÁTNÍ ÚSTAV PRO KONTROLU LÉČIV</a:t>
            </a:r>
            <a:endParaRPr lang="cs-CZ" dirty="0">
              <a:solidFill>
                <a:srgbClr val="2D3291"/>
              </a:solidFill>
            </a:endParaRPr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67387497"/>
      </p:ext>
    </p:extLst>
  </p:cSld>
  <p:clrMapOvr>
    <a:masterClrMapping/>
  </p:clrMapOvr>
  <p:transition>
    <p:fade/>
  </p:transition>
  <p:hf hdr="0"/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4A2A2-A43B-45B4-94EB-C1CE2457CA9B}" type="datetime1">
              <a:rPr lang="cs-CZ" smtClean="0">
                <a:solidFill>
                  <a:prstClr val="white"/>
                </a:solidFill>
              </a:rPr>
              <a:pPr/>
              <a:t>26.1.2017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29671016"/>
      </p:ext>
    </p:extLst>
  </p:cSld>
  <p:clrMapOvr>
    <a:masterClrMapping/>
  </p:clrMapOvr>
  <p:transition>
    <p:fade/>
  </p:transition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3595-F971-4B97-AB34-3173BCBA7DD5}" type="datetime1">
              <a:rPr lang="cs-CZ" smtClean="0">
                <a:solidFill>
                  <a:prstClr val="white"/>
                </a:solidFill>
              </a:rPr>
              <a:pPr/>
              <a:t>26.1.2017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44889664"/>
      </p:ext>
    </p:extLst>
  </p:cSld>
  <p:clrMapOvr>
    <a:masterClrMapping/>
  </p:clrMapOvr>
  <p:transition>
    <p:fade/>
  </p:transition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FD268-035A-4716-B9A8-685C11317FE3}" type="datetime1">
              <a:rPr lang="cs-CZ" smtClean="0">
                <a:solidFill>
                  <a:prstClr val="white"/>
                </a:solidFill>
              </a:rPr>
              <a:pPr/>
              <a:t>26.1.2017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35614982"/>
      </p:ext>
    </p:extLst>
  </p:cSld>
  <p:clrMapOvr>
    <a:masterClrMapping/>
  </p:clrMapOvr>
  <p:transition>
    <p:fade/>
  </p:transition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0A95D-4476-4CB5-8D11-050989B1E8B0}" type="datetime1">
              <a:rPr lang="cs-CZ" smtClean="0">
                <a:solidFill>
                  <a:prstClr val="white"/>
                </a:solidFill>
              </a:rPr>
              <a:pPr/>
              <a:t>26.1.2017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89839610"/>
      </p:ext>
    </p:extLst>
  </p:cSld>
  <p:clrMapOvr>
    <a:masterClrMapping/>
  </p:clrMapOvr>
  <p:transition>
    <p:fade/>
  </p:transition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>
                <a:solidFill>
                  <a:prstClr val="white"/>
                </a:solidFill>
              </a:rPr>
              <a:pPr/>
              <a:t>26.1.2017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70703324"/>
      </p:ext>
    </p:extLst>
  </p:cSld>
  <p:clrMapOvr>
    <a:masterClrMapping/>
  </p:clrMapOvr>
  <p:transition>
    <p:fade/>
  </p:transition>
  <p:hf hdr="0"/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>
                <a:solidFill>
                  <a:prstClr val="white"/>
                </a:solidFill>
              </a:rPr>
              <a:pPr/>
              <a:t>26.1.2017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04386506"/>
      </p:ext>
    </p:extLst>
  </p:cSld>
  <p:clrMapOvr>
    <a:masterClrMapping/>
  </p:clrMapOvr>
  <p:transition>
    <p:fade/>
  </p:transition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DFFD-4C67-44FD-AFE8-6CF57975F52F}" type="datetime1">
              <a:rPr lang="cs-CZ" smtClean="0">
                <a:solidFill>
                  <a:prstClr val="white"/>
                </a:solidFill>
              </a:rPr>
              <a:pPr/>
              <a:t>26.1.2017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36877410"/>
      </p:ext>
    </p:extLst>
  </p:cSld>
  <p:clrMapOvr>
    <a:masterClrMapping/>
  </p:clrMapOvr>
  <p:transition>
    <p:fade/>
  </p:transition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FD6-796C-45D6-BA2A-457353B48F4D}" type="datetime1">
              <a:rPr lang="cs-CZ" smtClean="0">
                <a:solidFill>
                  <a:prstClr val="white"/>
                </a:solidFill>
              </a:rPr>
              <a:pPr/>
              <a:t>26.1.2017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40242639"/>
      </p:ext>
    </p:extLst>
  </p:cSld>
  <p:clrMapOvr>
    <a:masterClrMapping/>
  </p:clrMapOvr>
  <p:transition>
    <p:fade/>
  </p:transition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43934"/>
            <a:ext cx="4040188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43934"/>
            <a:ext cx="4041775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591-CD93-4EDB-A5A0-209775723B24}" type="datetime1">
              <a:rPr lang="cs-CZ" smtClean="0">
                <a:solidFill>
                  <a:prstClr val="white"/>
                </a:solidFill>
              </a:rPr>
              <a:pPr/>
              <a:t>26.1.2017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61562823"/>
      </p:ext>
    </p:extLst>
  </p:cSld>
  <p:clrMapOvr>
    <a:masterClrMapping/>
  </p:clrMapOvr>
  <p:transition>
    <p:fade/>
  </p:transition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>
                <a:solidFill>
                  <a:prstClr val="white"/>
                </a:solidFill>
              </a:rPr>
              <a:pPr/>
              <a:t>26.1.2017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91371647"/>
      </p:ext>
    </p:extLst>
  </p:cSld>
  <p:clrMapOvr>
    <a:masterClrMapping/>
  </p:clrMapOvr>
  <p:transition>
    <p:fade/>
  </p:transition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>
                <a:solidFill>
                  <a:prstClr val="white"/>
                </a:solidFill>
              </a:rPr>
              <a:pPr/>
              <a:t>26.1.2017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>
                <a:solidFill>
                  <a:srgbClr val="2D3291"/>
                </a:solidFill>
              </a:rPr>
              <a:t>© 2012  STÁTNÍ ÚSTAV PRO KONTROLU LÉČIV</a:t>
            </a:r>
            <a:endParaRPr lang="cs-CZ" dirty="0">
              <a:solidFill>
                <a:srgbClr val="2D3291"/>
              </a:solidFill>
            </a:endParaRPr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96660546"/>
      </p:ext>
    </p:extLst>
  </p:cSld>
  <p:clrMapOvr>
    <a:masterClrMapping/>
  </p:clrMapOvr>
  <p:transition>
    <p:fade/>
  </p:transition>
  <p:hf hdr="0"/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4A2A2-A43B-45B4-94EB-C1CE2457CA9B}" type="datetime1">
              <a:rPr lang="cs-CZ" smtClean="0">
                <a:solidFill>
                  <a:prstClr val="white"/>
                </a:solidFill>
              </a:rPr>
              <a:pPr/>
              <a:t>26.1.2017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92140145"/>
      </p:ext>
    </p:extLst>
  </p:cSld>
  <p:clrMapOvr>
    <a:masterClrMapping/>
  </p:clrMapOvr>
  <p:transition>
    <p:fade/>
  </p:transition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3595-F971-4B97-AB34-3173BCBA7DD5}" type="datetime1">
              <a:rPr lang="cs-CZ" smtClean="0">
                <a:solidFill>
                  <a:prstClr val="white"/>
                </a:solidFill>
              </a:rPr>
              <a:pPr/>
              <a:t>26.1.2017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07999228"/>
      </p:ext>
    </p:extLst>
  </p:cSld>
  <p:clrMapOvr>
    <a:masterClrMapping/>
  </p:clrMapOvr>
  <p:transition>
    <p:fade/>
  </p:transition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FD268-035A-4716-B9A8-685C11317FE3}" type="datetime1">
              <a:rPr lang="cs-CZ" smtClean="0">
                <a:solidFill>
                  <a:prstClr val="white"/>
                </a:solidFill>
              </a:rPr>
              <a:pPr/>
              <a:t>26.1.2017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45745893"/>
      </p:ext>
    </p:extLst>
  </p:cSld>
  <p:clrMapOvr>
    <a:masterClrMapping/>
  </p:clrMapOvr>
  <p:transition>
    <p:fade/>
  </p:transition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0A95D-4476-4CB5-8D11-050989B1E8B0}" type="datetime1">
              <a:rPr lang="cs-CZ" smtClean="0">
                <a:solidFill>
                  <a:prstClr val="white"/>
                </a:solidFill>
              </a:rPr>
              <a:pPr/>
              <a:t>26.1.2017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98177863"/>
      </p:ext>
    </p:extLst>
  </p:cSld>
  <p:clrMapOvr>
    <a:masterClrMapping/>
  </p:clrMapOvr>
  <p:transition>
    <p:fade/>
  </p:transition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>
                <a:solidFill>
                  <a:prstClr val="white"/>
                </a:solidFill>
              </a:rPr>
              <a:pPr/>
              <a:t>26.1.2017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96139526"/>
      </p:ext>
    </p:extLst>
  </p:cSld>
  <p:clrMapOvr>
    <a:masterClrMapping/>
  </p:clrMapOvr>
  <p:transition>
    <p:fade/>
  </p:transition>
  <p:hf hdr="0"/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>
                <a:solidFill>
                  <a:prstClr val="white"/>
                </a:solidFill>
              </a:rPr>
              <a:pPr/>
              <a:t>26.1.2017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39089869"/>
      </p:ext>
    </p:extLst>
  </p:cSld>
  <p:clrMapOvr>
    <a:masterClrMapping/>
  </p:clrMapOvr>
  <p:transition>
    <p:fade/>
  </p:transition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DFFD-4C67-44FD-AFE8-6CF57975F52F}" type="datetime1">
              <a:rPr lang="cs-CZ" smtClean="0">
                <a:solidFill>
                  <a:prstClr val="white"/>
                </a:solidFill>
              </a:rPr>
              <a:pPr/>
              <a:t>26.1.2017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73884120"/>
      </p:ext>
    </p:extLst>
  </p:cSld>
  <p:clrMapOvr>
    <a:masterClrMapping/>
  </p:clrMapOvr>
  <p:transition>
    <p:fade/>
  </p:transition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FD6-796C-45D6-BA2A-457353B48F4D}" type="datetime1">
              <a:rPr lang="cs-CZ" smtClean="0">
                <a:solidFill>
                  <a:prstClr val="white"/>
                </a:solidFill>
              </a:rPr>
              <a:pPr/>
              <a:t>26.1.2017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69533443"/>
      </p:ext>
    </p:extLst>
  </p:cSld>
  <p:clrMapOvr>
    <a:masterClrMapping/>
  </p:clrMapOvr>
  <p:transition>
    <p:fade/>
  </p:transition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43934"/>
            <a:ext cx="4040188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43934"/>
            <a:ext cx="4041775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591-CD93-4EDB-A5A0-209775723B24}" type="datetime1">
              <a:rPr lang="cs-CZ" smtClean="0">
                <a:solidFill>
                  <a:prstClr val="white"/>
                </a:solidFill>
              </a:rPr>
              <a:pPr/>
              <a:t>26.1.2017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94380788"/>
      </p:ext>
    </p:extLst>
  </p:cSld>
  <p:clrMapOvr>
    <a:masterClrMapping/>
  </p:clrMapOvr>
  <p:transition>
    <p:fade/>
  </p:transition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>
                <a:solidFill>
                  <a:prstClr val="white"/>
                </a:solidFill>
              </a:rPr>
              <a:pPr/>
              <a:t>26.1.2017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61931501"/>
      </p:ext>
    </p:extLst>
  </p:cSld>
  <p:clrMapOvr>
    <a:masterClrMapping/>
  </p:clrMapOvr>
  <p:transition>
    <p:fade/>
  </p:transition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>
                <a:solidFill>
                  <a:prstClr val="white"/>
                </a:solidFill>
              </a:rPr>
              <a:pPr/>
              <a:t>26.1.2017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>
                <a:solidFill>
                  <a:srgbClr val="2D3291"/>
                </a:solidFill>
              </a:rPr>
              <a:t>© 2012  STÁTNÍ ÚSTAV PRO KONTROLU LÉČIV</a:t>
            </a:r>
            <a:endParaRPr lang="cs-CZ" dirty="0">
              <a:solidFill>
                <a:srgbClr val="2D3291"/>
              </a:solidFill>
            </a:endParaRPr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03559220"/>
      </p:ext>
    </p:extLst>
  </p:cSld>
  <p:clrMapOvr>
    <a:masterClrMapping/>
  </p:clrMapOvr>
  <p:transition>
    <p:fade/>
  </p:transition>
  <p:hf hdr="0"/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4A2A2-A43B-45B4-94EB-C1CE2457CA9B}" type="datetime1">
              <a:rPr lang="cs-CZ" smtClean="0">
                <a:solidFill>
                  <a:prstClr val="white"/>
                </a:solidFill>
              </a:rPr>
              <a:pPr/>
              <a:t>26.1.2017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8893555"/>
      </p:ext>
    </p:extLst>
  </p:cSld>
  <p:clrMapOvr>
    <a:masterClrMapping/>
  </p:clrMapOvr>
  <p:transition>
    <p:fade/>
  </p:transition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3595-F971-4B97-AB34-3173BCBA7DD5}" type="datetime1">
              <a:rPr lang="cs-CZ" smtClean="0">
                <a:solidFill>
                  <a:prstClr val="white"/>
                </a:solidFill>
              </a:rPr>
              <a:pPr/>
              <a:t>26.1.2017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5849017"/>
      </p:ext>
    </p:extLst>
  </p:cSld>
  <p:clrMapOvr>
    <a:masterClrMapping/>
  </p:clrMapOvr>
  <p:transition>
    <p:fade/>
  </p:transition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FD268-035A-4716-B9A8-685C11317FE3}" type="datetime1">
              <a:rPr lang="cs-CZ" smtClean="0">
                <a:solidFill>
                  <a:prstClr val="white"/>
                </a:solidFill>
              </a:rPr>
              <a:pPr/>
              <a:t>26.1.2017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51993188"/>
      </p:ext>
    </p:extLst>
  </p:cSld>
  <p:clrMapOvr>
    <a:masterClrMapping/>
  </p:clrMapOvr>
  <p:transition>
    <p:fade/>
  </p:transition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0A95D-4476-4CB5-8D11-050989B1E8B0}" type="datetime1">
              <a:rPr lang="cs-CZ" smtClean="0">
                <a:solidFill>
                  <a:prstClr val="white"/>
                </a:solidFill>
              </a:rPr>
              <a:pPr/>
              <a:t>26.1.2017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37587488"/>
      </p:ext>
    </p:extLst>
  </p:cSld>
  <p:clrMapOvr>
    <a:masterClrMapping/>
  </p:clrMapOvr>
  <p:transition>
    <p:fade/>
  </p:transition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>
                <a:solidFill>
                  <a:prstClr val="white"/>
                </a:solidFill>
              </a:rPr>
              <a:pPr/>
              <a:t>26.1.2017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99458106"/>
      </p:ext>
    </p:extLst>
  </p:cSld>
  <p:clrMapOvr>
    <a:masterClrMapping/>
  </p:clrMapOvr>
  <p:transition>
    <p:fade/>
  </p:transition>
  <p:hf hdr="0"/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>
                <a:solidFill>
                  <a:prstClr val="white"/>
                </a:solidFill>
              </a:rPr>
              <a:pPr/>
              <a:t>26.1.2017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20416162"/>
      </p:ext>
    </p:extLst>
  </p:cSld>
  <p:clrMapOvr>
    <a:masterClrMapping/>
  </p:clrMapOvr>
  <p:transition>
    <p:fade/>
  </p:transition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DFFD-4C67-44FD-AFE8-6CF57975F52F}" type="datetime1">
              <a:rPr lang="cs-CZ" smtClean="0">
                <a:solidFill>
                  <a:prstClr val="white"/>
                </a:solidFill>
              </a:rPr>
              <a:pPr/>
              <a:t>26.1.2017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12324750"/>
      </p:ext>
    </p:extLst>
  </p:cSld>
  <p:clrMapOvr>
    <a:masterClrMapping/>
  </p:clrMapOvr>
  <p:transition>
    <p:fade/>
  </p:transition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FD6-796C-45D6-BA2A-457353B48F4D}" type="datetime1">
              <a:rPr lang="cs-CZ" smtClean="0">
                <a:solidFill>
                  <a:prstClr val="white"/>
                </a:solidFill>
              </a:rPr>
              <a:pPr/>
              <a:t>26.1.2017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90574932"/>
      </p:ext>
    </p:extLst>
  </p:cSld>
  <p:clrMapOvr>
    <a:masterClrMapping/>
  </p:clrMapOvr>
  <p:transition>
    <p:fade/>
  </p:transition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43934"/>
            <a:ext cx="4040188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43934"/>
            <a:ext cx="4041775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591-CD93-4EDB-A5A0-209775723B24}" type="datetime1">
              <a:rPr lang="cs-CZ" smtClean="0">
                <a:solidFill>
                  <a:prstClr val="white"/>
                </a:solidFill>
              </a:rPr>
              <a:pPr/>
              <a:t>26.1.2017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02511891"/>
      </p:ext>
    </p:extLst>
  </p:cSld>
  <p:clrMapOvr>
    <a:masterClrMapping/>
  </p:clrMapOvr>
  <p:transition>
    <p:fade/>
  </p:transition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>
                <a:solidFill>
                  <a:prstClr val="white"/>
                </a:solidFill>
              </a:rPr>
              <a:pPr/>
              <a:t>26.1.2017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94364316"/>
      </p:ext>
    </p:extLst>
  </p:cSld>
  <p:clrMapOvr>
    <a:masterClrMapping/>
  </p:clrMapOvr>
  <p:transition>
    <p:fade/>
  </p:transition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>
                <a:solidFill>
                  <a:prstClr val="white"/>
                </a:solidFill>
              </a:rPr>
              <a:pPr/>
              <a:t>26.1.2017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>
                <a:solidFill>
                  <a:srgbClr val="2D3291"/>
                </a:solidFill>
              </a:rPr>
              <a:t>© 2012  STÁTNÍ ÚSTAV PRO KONTROLU LÉČIV</a:t>
            </a:r>
            <a:endParaRPr lang="cs-CZ" dirty="0">
              <a:solidFill>
                <a:srgbClr val="2D3291"/>
              </a:solidFill>
            </a:endParaRPr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98163737"/>
      </p:ext>
    </p:extLst>
  </p:cSld>
  <p:clrMapOvr>
    <a:masterClrMapping/>
  </p:clrMapOvr>
  <p:transition>
    <p:fade/>
  </p:transition>
  <p:hf hdr="0"/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4A2A2-A43B-45B4-94EB-C1CE2457CA9B}" type="datetime1">
              <a:rPr lang="cs-CZ" smtClean="0">
                <a:solidFill>
                  <a:prstClr val="white"/>
                </a:solidFill>
              </a:rPr>
              <a:pPr/>
              <a:t>26.1.2017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85771570"/>
      </p:ext>
    </p:extLst>
  </p:cSld>
  <p:clrMapOvr>
    <a:masterClrMapping/>
  </p:clrMapOvr>
  <p:transition>
    <p:fade/>
  </p:transition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3595-F971-4B97-AB34-3173BCBA7DD5}" type="datetime1">
              <a:rPr lang="cs-CZ" smtClean="0">
                <a:solidFill>
                  <a:prstClr val="white"/>
                </a:solidFill>
              </a:rPr>
              <a:pPr/>
              <a:t>26.1.2017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53947127"/>
      </p:ext>
    </p:extLst>
  </p:cSld>
  <p:clrMapOvr>
    <a:masterClrMapping/>
  </p:clrMapOvr>
  <p:transition>
    <p:fade/>
  </p:transition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FD268-035A-4716-B9A8-685C11317FE3}" type="datetime1">
              <a:rPr lang="cs-CZ" smtClean="0">
                <a:solidFill>
                  <a:prstClr val="white"/>
                </a:solidFill>
              </a:rPr>
              <a:pPr/>
              <a:t>26.1.2017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46795567"/>
      </p:ext>
    </p:extLst>
  </p:cSld>
  <p:clrMapOvr>
    <a:masterClrMapping/>
  </p:clrMapOvr>
  <p:transition>
    <p:fade/>
  </p:transition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0A95D-4476-4CB5-8D11-050989B1E8B0}" type="datetime1">
              <a:rPr lang="cs-CZ" smtClean="0">
                <a:solidFill>
                  <a:prstClr val="white"/>
                </a:solidFill>
              </a:rPr>
              <a:pPr/>
              <a:t>26.1.2017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37777353"/>
      </p:ext>
    </p:extLst>
  </p:cSld>
  <p:clrMapOvr>
    <a:masterClrMapping/>
  </p:clrMapOvr>
  <p:transition>
    <p:fade/>
  </p:transition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>
                <a:solidFill>
                  <a:prstClr val="white"/>
                </a:solidFill>
              </a:rPr>
              <a:pPr/>
              <a:t>26.1.2017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67104696"/>
      </p:ext>
    </p:extLst>
  </p:cSld>
  <p:clrMapOvr>
    <a:masterClrMapping/>
  </p:clrMapOvr>
  <p:transition>
    <p:fade/>
  </p:transition>
  <p:hf hdr="0"/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>
                <a:solidFill>
                  <a:prstClr val="white"/>
                </a:solidFill>
              </a:rPr>
              <a:pPr/>
              <a:t>26.1.2017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9653712"/>
      </p:ext>
    </p:extLst>
  </p:cSld>
  <p:clrMapOvr>
    <a:masterClrMapping/>
  </p:clrMapOvr>
  <p:transition>
    <p:fade/>
  </p:transition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DFFD-4C67-44FD-AFE8-6CF57975F52F}" type="datetime1">
              <a:rPr lang="cs-CZ" smtClean="0">
                <a:solidFill>
                  <a:prstClr val="white"/>
                </a:solidFill>
              </a:rPr>
              <a:pPr/>
              <a:t>26.1.2017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39249798"/>
      </p:ext>
    </p:extLst>
  </p:cSld>
  <p:clrMapOvr>
    <a:masterClrMapping/>
  </p:clrMapOvr>
  <p:transition>
    <p:fade/>
  </p:transition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FD6-796C-45D6-BA2A-457353B48F4D}" type="datetime1">
              <a:rPr lang="cs-CZ" smtClean="0">
                <a:solidFill>
                  <a:prstClr val="white"/>
                </a:solidFill>
              </a:rPr>
              <a:pPr/>
              <a:t>26.1.2017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88914965"/>
      </p:ext>
    </p:extLst>
  </p:cSld>
  <p:clrMapOvr>
    <a:masterClrMapping/>
  </p:clrMapOvr>
  <p:transition>
    <p:fade/>
  </p:transition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43934"/>
            <a:ext cx="4040188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43934"/>
            <a:ext cx="4041775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591-CD93-4EDB-A5A0-209775723B24}" type="datetime1">
              <a:rPr lang="cs-CZ" smtClean="0">
                <a:solidFill>
                  <a:prstClr val="white"/>
                </a:solidFill>
              </a:rPr>
              <a:pPr/>
              <a:t>26.1.2017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52089022"/>
      </p:ext>
    </p:extLst>
  </p:cSld>
  <p:clrMapOvr>
    <a:masterClrMapping/>
  </p:clrMapOvr>
  <p:transition>
    <p:fade/>
  </p:transition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>
                <a:solidFill>
                  <a:prstClr val="white"/>
                </a:solidFill>
              </a:rPr>
              <a:pPr/>
              <a:t>26.1.2017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1044291"/>
      </p:ext>
    </p:extLst>
  </p:cSld>
  <p:clrMapOvr>
    <a:masterClrMapping/>
  </p:clrMapOvr>
  <p:transition>
    <p:fade/>
  </p:transition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>
                <a:solidFill>
                  <a:prstClr val="white"/>
                </a:solidFill>
              </a:rPr>
              <a:pPr/>
              <a:t>26.1.2017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>
                <a:solidFill>
                  <a:srgbClr val="2D3291"/>
                </a:solidFill>
              </a:rPr>
              <a:t>© 2012  STÁTNÍ ÚSTAV PRO KONTROLU LÉČIV</a:t>
            </a:r>
            <a:endParaRPr lang="cs-CZ" dirty="0">
              <a:solidFill>
                <a:srgbClr val="2D3291"/>
              </a:solidFill>
            </a:endParaRPr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08886357"/>
      </p:ext>
    </p:extLst>
  </p:cSld>
  <p:clrMapOvr>
    <a:masterClrMapping/>
  </p:clrMapOvr>
  <p:transition>
    <p:fade/>
  </p:transition>
  <p:hf hdr="0"/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4A2A2-A43B-45B4-94EB-C1CE2457CA9B}" type="datetime1">
              <a:rPr lang="cs-CZ" smtClean="0">
                <a:solidFill>
                  <a:prstClr val="white"/>
                </a:solidFill>
              </a:rPr>
              <a:pPr/>
              <a:t>26.1.2017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97153595"/>
      </p:ext>
    </p:extLst>
  </p:cSld>
  <p:clrMapOvr>
    <a:masterClrMapping/>
  </p:clrMapOvr>
  <p:transition>
    <p:fade/>
  </p:transition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3595-F971-4B97-AB34-3173BCBA7DD5}" type="datetime1">
              <a:rPr lang="cs-CZ" smtClean="0">
                <a:solidFill>
                  <a:prstClr val="white"/>
                </a:solidFill>
              </a:rPr>
              <a:pPr/>
              <a:t>26.1.2017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79324112"/>
      </p:ext>
    </p:extLst>
  </p:cSld>
  <p:clrMapOvr>
    <a:masterClrMapping/>
  </p:clrMapOvr>
  <p:transition>
    <p:fade/>
  </p:transition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FD268-035A-4716-B9A8-685C11317FE3}" type="datetime1">
              <a:rPr lang="cs-CZ" smtClean="0">
                <a:solidFill>
                  <a:prstClr val="white"/>
                </a:solidFill>
              </a:rPr>
              <a:pPr/>
              <a:t>26.1.2017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01233464"/>
      </p:ext>
    </p:extLst>
  </p:cSld>
  <p:clrMapOvr>
    <a:masterClrMapping/>
  </p:clrMapOvr>
  <p:transition>
    <p:fade/>
  </p:transition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0A95D-4476-4CB5-8D11-050989B1E8B0}" type="datetime1">
              <a:rPr lang="cs-CZ" smtClean="0">
                <a:solidFill>
                  <a:prstClr val="white"/>
                </a:solidFill>
              </a:rPr>
              <a:pPr/>
              <a:t>26.1.2017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86971899"/>
      </p:ext>
    </p:extLst>
  </p:cSld>
  <p:clrMapOvr>
    <a:masterClrMapping/>
  </p:clrMapOvr>
  <p:transition>
    <p:fade/>
  </p:transition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4ACB93-2FA3-45EF-A5F5-AE438140EDD9}" type="datetime1">
              <a:rPr lang="cs-CZ" smtClean="0">
                <a:solidFill>
                  <a:prstClr val="white"/>
                </a:solidFill>
              </a:rPr>
              <a:pPr/>
              <a:t>26.1.2017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 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13784105"/>
      </p:ext>
    </p:extLst>
  </p:cSld>
  <p:clrMapOvr>
    <a:masterClrMapping/>
  </p:clrMapOvr>
  <p:transition>
    <p:fade/>
  </p:transition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137B8-C7EA-4674-87E0-CD26D02FF282}" type="datetime1">
              <a:rPr lang="cs-CZ" smtClean="0">
                <a:solidFill>
                  <a:prstClr val="white"/>
                </a:solidFill>
              </a:rPr>
              <a:pPr/>
              <a:t>26.1.2017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 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64544315"/>
      </p:ext>
    </p:extLst>
  </p:cSld>
  <p:clrMapOvr>
    <a:masterClrMapping/>
  </p:clrMapOvr>
  <p:transition>
    <p:fade/>
  </p:transition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93C10E-0912-4190-B9DB-40AEB13CF1B0}" type="datetime1">
              <a:rPr lang="cs-CZ" smtClean="0">
                <a:solidFill>
                  <a:prstClr val="white"/>
                </a:solidFill>
              </a:rPr>
              <a:pPr/>
              <a:t>26.1.2017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 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15642787"/>
      </p:ext>
    </p:extLst>
  </p:cSld>
  <p:clrMapOvr>
    <a:masterClrMapping/>
  </p:clrMapOvr>
  <p:transition>
    <p:fade/>
  </p:transition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5878D2-1F10-4640-AEA1-349EA175DA3A}" type="datetime1">
              <a:rPr lang="cs-CZ" smtClean="0">
                <a:solidFill>
                  <a:prstClr val="white"/>
                </a:solidFill>
              </a:rPr>
              <a:pPr/>
              <a:t>26.1.2017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 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62299245"/>
      </p:ext>
    </p:extLst>
  </p:cSld>
  <p:clrMapOvr>
    <a:masterClrMapping/>
  </p:clrMapOvr>
  <p:transition>
    <p:fade/>
  </p:transition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43934"/>
            <a:ext cx="4040188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43934"/>
            <a:ext cx="4041775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DF87C-8FC8-4B02-AF06-B095791C7829}" type="datetime1">
              <a:rPr lang="cs-CZ" smtClean="0">
                <a:solidFill>
                  <a:prstClr val="white"/>
                </a:solidFill>
              </a:rPr>
              <a:pPr/>
              <a:t>26.1.2017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 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37781356"/>
      </p:ext>
    </p:extLst>
  </p:cSld>
  <p:clrMapOvr>
    <a:masterClrMapping/>
  </p:clrMapOvr>
  <p:transition>
    <p:fade/>
  </p:transition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2AF163-4DE2-48AD-BC84-1BD4149E2560}" type="datetime1">
              <a:rPr lang="cs-CZ" smtClean="0">
                <a:solidFill>
                  <a:prstClr val="white"/>
                </a:solidFill>
              </a:rPr>
              <a:pPr/>
              <a:t>26.1.2017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 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20662420"/>
      </p:ext>
    </p:extLst>
  </p:cSld>
  <p:clrMapOvr>
    <a:masterClrMapping/>
  </p:clrMapOvr>
  <p:transition>
    <p:fade/>
  </p:transition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D30E4-8034-4CF4-B8FD-44C81A1C18E1}" type="datetime1">
              <a:rPr lang="cs-CZ" smtClean="0">
                <a:solidFill>
                  <a:prstClr val="white"/>
                </a:solidFill>
              </a:rPr>
              <a:pPr/>
              <a:t>26.1.2017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smtClean="0">
                <a:solidFill>
                  <a:srgbClr val="2D3291"/>
                </a:solidFill>
              </a:rPr>
              <a:t>© 2012  STÁTNÍ ÚSTAV PRO KONTROLU LÉČIV </a:t>
            </a:r>
            <a:endParaRPr lang="cs-CZ" dirty="0">
              <a:solidFill>
                <a:srgbClr val="2D3291"/>
              </a:solidFill>
            </a:endParaRPr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49218134"/>
      </p:ext>
    </p:extLst>
  </p:cSld>
  <p:clrMapOvr>
    <a:masterClrMapping/>
  </p:clrMapOvr>
  <p:transition>
    <p:fade/>
  </p:transition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326FB-A70F-4AD0-9271-8FFBF8575106}" type="datetime1">
              <a:rPr lang="cs-CZ" smtClean="0">
                <a:solidFill>
                  <a:prstClr val="white"/>
                </a:solidFill>
              </a:rPr>
              <a:pPr/>
              <a:t>26.1.2017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 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14939712"/>
      </p:ext>
    </p:extLst>
  </p:cSld>
  <p:clrMapOvr>
    <a:masterClrMapping/>
  </p:clrMapOvr>
  <p:transition>
    <p:fade/>
  </p:transition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DB456-FC6A-4429-8B10-BA43589CD584}" type="datetime1">
              <a:rPr lang="cs-CZ" smtClean="0">
                <a:solidFill>
                  <a:prstClr val="white"/>
                </a:solidFill>
              </a:rPr>
              <a:pPr/>
              <a:t>26.1.2017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 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62024806"/>
      </p:ext>
    </p:extLst>
  </p:cSld>
  <p:clrMapOvr>
    <a:masterClrMapping/>
  </p:clrMapOvr>
  <p:transition>
    <p:fade/>
  </p:transition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C51CB-D150-4209-AC47-8B32506FD6DB}" type="datetime1">
              <a:rPr lang="cs-CZ" smtClean="0">
                <a:solidFill>
                  <a:prstClr val="white"/>
                </a:solidFill>
              </a:rPr>
              <a:pPr/>
              <a:t>26.1.2017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 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93066568"/>
      </p:ext>
    </p:extLst>
  </p:cSld>
  <p:clrMapOvr>
    <a:masterClrMapping/>
  </p:clrMapOvr>
  <p:transition>
    <p:fade/>
  </p:transition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17453-3704-4325-B314-31F53B91C159}" type="datetime1">
              <a:rPr lang="cs-CZ" smtClean="0">
                <a:solidFill>
                  <a:prstClr val="white"/>
                </a:solidFill>
              </a:rPr>
              <a:pPr/>
              <a:t>26.1.2017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 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91508692"/>
      </p:ext>
    </p:extLst>
  </p:cSld>
  <p:clrMapOvr>
    <a:masterClrMapping/>
  </p:clrMapOvr>
  <p:transition>
    <p:fade/>
  </p:transition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15" name="Nadpis 1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3A0F61-3067-4D1E-B4C9-71C7CF100967}" type="datetime1">
              <a:rPr lang="cs-CZ" smtClean="0">
                <a:solidFill>
                  <a:prstClr val="white"/>
                </a:solidFill>
              </a:rPr>
              <a:pPr/>
              <a:t>26.1.2017</a:t>
            </a:fld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 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046096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Vlastní rozlože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43E2D-AA10-468F-B720-681494F17E6B}" type="datetime1">
              <a:rPr lang="cs-CZ" smtClean="0">
                <a:solidFill>
                  <a:prstClr val="white"/>
                </a:solidFill>
              </a:rPr>
              <a:pPr/>
              <a:t>26.1.2017</a:t>
            </a:fld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 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125778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47947-B742-4F78-9ED5-45496C88B623}" type="datetime1">
              <a:rPr lang="cs-CZ" smtClean="0">
                <a:solidFill>
                  <a:prstClr val="white"/>
                </a:solidFill>
              </a:rPr>
              <a:pPr/>
              <a:t>26.1.2017</a:t>
            </a:fld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 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NEINTERVENČNÍ POREGISTRAČNÍ STUDIE BEZPEČNOSTI</a:t>
            </a:r>
          </a:p>
          <a:p>
            <a:pPr lvl="0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1605885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E7A410FA-DF02-4A5B-9060-AF16DC6A1022}" type="datetime1">
              <a:rPr lang="cs-CZ" smtClean="0">
                <a:solidFill>
                  <a:prstClr val="white"/>
                </a:solidFill>
              </a:rPr>
              <a:pPr/>
              <a:t>26.1.2017</a:t>
            </a:fld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 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12" name="Zástupný symbol pro číslo snímku 11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13" name="Nadpis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1576579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9F0803-0E63-44D5-BE71-B0090A41941E}" type="datetime1">
              <a:rPr lang="cs-CZ" smtClean="0">
                <a:solidFill>
                  <a:prstClr val="white"/>
                </a:solidFill>
              </a:rPr>
              <a:pPr/>
              <a:t>26.1.2017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 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4781366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lastní rozlože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FF3BA-A287-4840-AB14-72F8A661874F}" type="datetime1">
              <a:rPr lang="cs-CZ" smtClean="0">
                <a:solidFill>
                  <a:prstClr val="white"/>
                </a:solidFill>
              </a:rPr>
              <a:pPr/>
              <a:t>26.1.2017</a:t>
            </a:fld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 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571904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43934"/>
            <a:ext cx="4040188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43934"/>
            <a:ext cx="4041775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7E93C-49ED-42E1-B27B-0DC3F748887C}" type="datetime1">
              <a:rPr lang="cs-CZ" smtClean="0">
                <a:solidFill>
                  <a:prstClr val="white"/>
                </a:solidFill>
              </a:rPr>
              <a:pPr/>
              <a:t>26.1.2017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 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912649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6F1A3-223B-4D4C-9685-9EF1D768C9FF}" type="datetime1">
              <a:rPr lang="cs-CZ" smtClean="0">
                <a:solidFill>
                  <a:prstClr val="white"/>
                </a:solidFill>
              </a:rPr>
              <a:pPr/>
              <a:t>26.1.2017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 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27469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A4499-D38C-4CA4-91FB-ABB0C88C652B}" type="datetime1">
              <a:rPr lang="cs-CZ" smtClean="0">
                <a:solidFill>
                  <a:prstClr val="white"/>
                </a:solidFill>
              </a:rPr>
              <a:pPr/>
              <a:t>26.1.2017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smtClean="0">
                <a:solidFill>
                  <a:srgbClr val="2D3291"/>
                </a:solidFill>
              </a:rPr>
              <a:t>© 2012  STÁTNÍ ÚSTAV PRO KONTROLU LÉČIV </a:t>
            </a:r>
            <a:endParaRPr lang="cs-CZ" dirty="0">
              <a:solidFill>
                <a:srgbClr val="2D329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779784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4D016-09F0-4D0B-B2B6-2F48407CB068}" type="datetime1">
              <a:rPr lang="cs-CZ" smtClean="0">
                <a:solidFill>
                  <a:prstClr val="white"/>
                </a:solidFill>
              </a:rPr>
              <a:pPr/>
              <a:t>26.1.2017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 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77809932"/>
      </p:ext>
    </p:extLst>
  </p:cSld>
  <p:clrMapOvr>
    <a:masterClrMapping/>
  </p:clrMapOvr>
  <p:transition>
    <p:fade/>
  </p:transition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A121A-DB18-4928-B441-60AAFF99D209}" type="datetime1">
              <a:rPr lang="cs-CZ" smtClean="0">
                <a:solidFill>
                  <a:prstClr val="white"/>
                </a:solidFill>
              </a:rPr>
              <a:pPr/>
              <a:t>26.1.2017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 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580539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F58C8-709E-44E3-B2C0-258C9379B489}" type="datetime1">
              <a:rPr lang="cs-CZ" smtClean="0">
                <a:solidFill>
                  <a:prstClr val="white"/>
                </a:solidFill>
              </a:rPr>
              <a:pPr/>
              <a:t>26.1.2017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 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317601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EBD0D0-D6AB-40BE-82C0-DCDC9C5518AA}" type="datetime1">
              <a:rPr lang="cs-CZ" smtClean="0">
                <a:solidFill>
                  <a:prstClr val="white"/>
                </a:solidFill>
              </a:rPr>
              <a:pPr/>
              <a:t>26.1.2017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 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800436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wm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wmf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5" Type="http://schemas.openxmlformats.org/officeDocument/2006/relationships/image" Target="../media/image6.wmf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image" Target="../media/image5.wmf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5" Type="http://schemas.openxmlformats.org/officeDocument/2006/relationships/image" Target="../media/image6.wmf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Relationship Id="rId14" Type="http://schemas.openxmlformats.org/officeDocument/2006/relationships/image" Target="../media/image5.wmf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0.xml"/><Relationship Id="rId15" Type="http://schemas.openxmlformats.org/officeDocument/2006/relationships/image" Target="../media/image6.wmf"/><Relationship Id="rId10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Relationship Id="rId14" Type="http://schemas.openxmlformats.org/officeDocument/2006/relationships/image" Target="../media/image5.wmf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4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49.xml"/><Relationship Id="rId7" Type="http://schemas.openxmlformats.org/officeDocument/2006/relationships/slideLayout" Target="../slideLayouts/slideLayout53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8.xml"/><Relationship Id="rId1" Type="http://schemas.openxmlformats.org/officeDocument/2006/relationships/slideLayout" Target="../slideLayouts/slideLayout47.xml"/><Relationship Id="rId6" Type="http://schemas.openxmlformats.org/officeDocument/2006/relationships/slideLayout" Target="../slideLayouts/slideLayout52.xml"/><Relationship Id="rId11" Type="http://schemas.openxmlformats.org/officeDocument/2006/relationships/slideLayout" Target="../slideLayouts/slideLayout57.xml"/><Relationship Id="rId5" Type="http://schemas.openxmlformats.org/officeDocument/2006/relationships/slideLayout" Target="../slideLayouts/slideLayout51.xml"/><Relationship Id="rId15" Type="http://schemas.openxmlformats.org/officeDocument/2006/relationships/image" Target="../media/image6.wmf"/><Relationship Id="rId10" Type="http://schemas.openxmlformats.org/officeDocument/2006/relationships/slideLayout" Target="../slideLayouts/slideLayout56.xml"/><Relationship Id="rId4" Type="http://schemas.openxmlformats.org/officeDocument/2006/relationships/slideLayout" Target="../slideLayouts/slideLayout50.xml"/><Relationship Id="rId9" Type="http://schemas.openxmlformats.org/officeDocument/2006/relationships/slideLayout" Target="../slideLayouts/slideLayout55.xml"/><Relationship Id="rId14" Type="http://schemas.openxmlformats.org/officeDocument/2006/relationships/image" Target="../media/image5.wmf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5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60.xml"/><Relationship Id="rId7" Type="http://schemas.openxmlformats.org/officeDocument/2006/relationships/slideLayout" Target="../slideLayouts/slideLayout64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9.xml"/><Relationship Id="rId1" Type="http://schemas.openxmlformats.org/officeDocument/2006/relationships/slideLayout" Target="../slideLayouts/slideLayout58.xml"/><Relationship Id="rId6" Type="http://schemas.openxmlformats.org/officeDocument/2006/relationships/slideLayout" Target="../slideLayouts/slideLayout63.xml"/><Relationship Id="rId11" Type="http://schemas.openxmlformats.org/officeDocument/2006/relationships/slideLayout" Target="../slideLayouts/slideLayout68.xml"/><Relationship Id="rId5" Type="http://schemas.openxmlformats.org/officeDocument/2006/relationships/slideLayout" Target="../slideLayouts/slideLayout62.xml"/><Relationship Id="rId15" Type="http://schemas.openxmlformats.org/officeDocument/2006/relationships/image" Target="../media/image6.wmf"/><Relationship Id="rId10" Type="http://schemas.openxmlformats.org/officeDocument/2006/relationships/slideLayout" Target="../slideLayouts/slideLayout67.xml"/><Relationship Id="rId4" Type="http://schemas.openxmlformats.org/officeDocument/2006/relationships/slideLayout" Target="../slideLayouts/slideLayout61.xml"/><Relationship Id="rId9" Type="http://schemas.openxmlformats.org/officeDocument/2006/relationships/slideLayout" Target="../slideLayouts/slideLayout66.xml"/><Relationship Id="rId14" Type="http://schemas.openxmlformats.org/officeDocument/2006/relationships/image" Target="../media/image5.wmf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6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71.xml"/><Relationship Id="rId7" Type="http://schemas.openxmlformats.org/officeDocument/2006/relationships/slideLayout" Target="../slideLayouts/slideLayout75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70.xml"/><Relationship Id="rId1" Type="http://schemas.openxmlformats.org/officeDocument/2006/relationships/slideLayout" Target="../slideLayouts/slideLayout69.xml"/><Relationship Id="rId6" Type="http://schemas.openxmlformats.org/officeDocument/2006/relationships/slideLayout" Target="../slideLayouts/slideLayout74.xml"/><Relationship Id="rId11" Type="http://schemas.openxmlformats.org/officeDocument/2006/relationships/slideLayout" Target="../slideLayouts/slideLayout79.xml"/><Relationship Id="rId5" Type="http://schemas.openxmlformats.org/officeDocument/2006/relationships/slideLayout" Target="../slideLayouts/slideLayout73.xml"/><Relationship Id="rId15" Type="http://schemas.openxmlformats.org/officeDocument/2006/relationships/image" Target="../media/image6.wmf"/><Relationship Id="rId10" Type="http://schemas.openxmlformats.org/officeDocument/2006/relationships/slideLayout" Target="../slideLayouts/slideLayout78.xml"/><Relationship Id="rId4" Type="http://schemas.openxmlformats.org/officeDocument/2006/relationships/slideLayout" Target="../slideLayouts/slideLayout72.xml"/><Relationship Id="rId9" Type="http://schemas.openxmlformats.org/officeDocument/2006/relationships/slideLayout" Target="../slideLayouts/slideLayout77.xml"/><Relationship Id="rId14" Type="http://schemas.openxmlformats.org/officeDocument/2006/relationships/image" Target="../media/image5.wmf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7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82.xml"/><Relationship Id="rId7" Type="http://schemas.openxmlformats.org/officeDocument/2006/relationships/slideLayout" Target="../slideLayouts/slideLayout86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81.xml"/><Relationship Id="rId1" Type="http://schemas.openxmlformats.org/officeDocument/2006/relationships/slideLayout" Target="../slideLayouts/slideLayout80.xml"/><Relationship Id="rId6" Type="http://schemas.openxmlformats.org/officeDocument/2006/relationships/slideLayout" Target="../slideLayouts/slideLayout85.xml"/><Relationship Id="rId11" Type="http://schemas.openxmlformats.org/officeDocument/2006/relationships/slideLayout" Target="../slideLayouts/slideLayout90.xml"/><Relationship Id="rId5" Type="http://schemas.openxmlformats.org/officeDocument/2006/relationships/slideLayout" Target="../slideLayouts/slideLayout84.xml"/><Relationship Id="rId15" Type="http://schemas.openxmlformats.org/officeDocument/2006/relationships/image" Target="../media/image6.wmf"/><Relationship Id="rId10" Type="http://schemas.openxmlformats.org/officeDocument/2006/relationships/slideLayout" Target="../slideLayouts/slideLayout89.xml"/><Relationship Id="rId4" Type="http://schemas.openxmlformats.org/officeDocument/2006/relationships/slideLayout" Target="../slideLayouts/slideLayout83.xml"/><Relationship Id="rId9" Type="http://schemas.openxmlformats.org/officeDocument/2006/relationships/slideLayout" Target="../slideLayouts/slideLayout88.xml"/><Relationship Id="rId14" Type="http://schemas.openxmlformats.org/officeDocument/2006/relationships/image" Target="../media/image5.wmf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8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93.xml"/><Relationship Id="rId7" Type="http://schemas.openxmlformats.org/officeDocument/2006/relationships/slideLayout" Target="../slideLayouts/slideLayout97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2.xml"/><Relationship Id="rId1" Type="http://schemas.openxmlformats.org/officeDocument/2006/relationships/slideLayout" Target="../slideLayouts/slideLayout91.xml"/><Relationship Id="rId6" Type="http://schemas.openxmlformats.org/officeDocument/2006/relationships/slideLayout" Target="../slideLayouts/slideLayout96.xml"/><Relationship Id="rId11" Type="http://schemas.openxmlformats.org/officeDocument/2006/relationships/slideLayout" Target="../slideLayouts/slideLayout101.xml"/><Relationship Id="rId5" Type="http://schemas.openxmlformats.org/officeDocument/2006/relationships/slideLayout" Target="../slideLayouts/slideLayout95.xml"/><Relationship Id="rId15" Type="http://schemas.openxmlformats.org/officeDocument/2006/relationships/image" Target="../media/image6.wmf"/><Relationship Id="rId10" Type="http://schemas.openxmlformats.org/officeDocument/2006/relationships/slideLayout" Target="../slideLayouts/slideLayout100.xml"/><Relationship Id="rId4" Type="http://schemas.openxmlformats.org/officeDocument/2006/relationships/slideLayout" Target="../slideLayouts/slideLayout94.xml"/><Relationship Id="rId9" Type="http://schemas.openxmlformats.org/officeDocument/2006/relationships/slideLayout" Target="../slideLayouts/slideLayout99.xml"/><Relationship Id="rId14" Type="http://schemas.openxmlformats.org/officeDocument/2006/relationships/image" Target="../media/image5.wmf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9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104.xml"/><Relationship Id="rId7" Type="http://schemas.openxmlformats.org/officeDocument/2006/relationships/slideLayout" Target="../slideLayouts/slideLayout108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3.xml"/><Relationship Id="rId1" Type="http://schemas.openxmlformats.org/officeDocument/2006/relationships/slideLayout" Target="../slideLayouts/slideLayout102.xml"/><Relationship Id="rId6" Type="http://schemas.openxmlformats.org/officeDocument/2006/relationships/slideLayout" Target="../slideLayouts/slideLayout107.xml"/><Relationship Id="rId11" Type="http://schemas.openxmlformats.org/officeDocument/2006/relationships/slideLayout" Target="../slideLayouts/slideLayout112.xml"/><Relationship Id="rId5" Type="http://schemas.openxmlformats.org/officeDocument/2006/relationships/slideLayout" Target="../slideLayouts/slideLayout106.xml"/><Relationship Id="rId15" Type="http://schemas.openxmlformats.org/officeDocument/2006/relationships/image" Target="../media/image6.wmf"/><Relationship Id="rId10" Type="http://schemas.openxmlformats.org/officeDocument/2006/relationships/slideLayout" Target="../slideLayouts/slideLayout111.xml"/><Relationship Id="rId4" Type="http://schemas.openxmlformats.org/officeDocument/2006/relationships/slideLayout" Target="../slideLayouts/slideLayout105.xml"/><Relationship Id="rId9" Type="http://schemas.openxmlformats.org/officeDocument/2006/relationships/slideLayout" Target="../slideLayouts/slideLayout110.xml"/><Relationship Id="rId14" Type="http://schemas.openxmlformats.org/officeDocument/2006/relationships/image" Target="../media/image5.wmf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0.xml"/><Relationship Id="rId13" Type="http://schemas.openxmlformats.org/officeDocument/2006/relationships/slideLayout" Target="../slideLayouts/slideLayout125.xml"/><Relationship Id="rId3" Type="http://schemas.openxmlformats.org/officeDocument/2006/relationships/slideLayout" Target="../slideLayouts/slideLayout115.xml"/><Relationship Id="rId7" Type="http://schemas.openxmlformats.org/officeDocument/2006/relationships/slideLayout" Target="../slideLayouts/slideLayout119.xml"/><Relationship Id="rId12" Type="http://schemas.openxmlformats.org/officeDocument/2006/relationships/slideLayout" Target="../slideLayouts/slideLayout124.xml"/><Relationship Id="rId17" Type="http://schemas.openxmlformats.org/officeDocument/2006/relationships/image" Target="../media/image6.wmf"/><Relationship Id="rId2" Type="http://schemas.openxmlformats.org/officeDocument/2006/relationships/slideLayout" Target="../slideLayouts/slideLayout114.xml"/><Relationship Id="rId16" Type="http://schemas.openxmlformats.org/officeDocument/2006/relationships/image" Target="../media/image5.wmf"/><Relationship Id="rId1" Type="http://schemas.openxmlformats.org/officeDocument/2006/relationships/slideLayout" Target="../slideLayouts/slideLayout113.xml"/><Relationship Id="rId6" Type="http://schemas.openxmlformats.org/officeDocument/2006/relationships/slideLayout" Target="../slideLayouts/slideLayout118.xml"/><Relationship Id="rId11" Type="http://schemas.openxmlformats.org/officeDocument/2006/relationships/slideLayout" Target="../slideLayouts/slideLayout123.xml"/><Relationship Id="rId5" Type="http://schemas.openxmlformats.org/officeDocument/2006/relationships/slideLayout" Target="../slideLayouts/slideLayout117.xml"/><Relationship Id="rId15" Type="http://schemas.openxmlformats.org/officeDocument/2006/relationships/image" Target="../media/image4.jpeg"/><Relationship Id="rId10" Type="http://schemas.openxmlformats.org/officeDocument/2006/relationships/slideLayout" Target="../slideLayouts/slideLayout122.xml"/><Relationship Id="rId4" Type="http://schemas.openxmlformats.org/officeDocument/2006/relationships/slideLayout" Target="../slideLayouts/slideLayout116.xml"/><Relationship Id="rId9" Type="http://schemas.openxmlformats.org/officeDocument/2006/relationships/slideLayout" Target="../slideLayouts/slideLayout121.xml"/><Relationship Id="rId14" Type="http://schemas.openxmlformats.org/officeDocument/2006/relationships/theme" Target="../theme/theme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6C86800F-7305-4608-881B-BCDECED6B3A4}" type="datetime1">
              <a:rPr lang="cs-CZ" smtClean="0"/>
              <a:pPr/>
              <a:t>26.1.2017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400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tx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5" cstate="print"/>
          <a:stretch>
            <a:fillRect/>
          </a:stretch>
        </p:blipFill>
        <p:spPr>
          <a:xfrm>
            <a:off x="457200" y="457200"/>
            <a:ext cx="1440000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84" r:id="rId12"/>
    <p:sldLayoutId id="2147483685" r:id="rId13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6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fld id="{6C86800F-7305-4608-881B-BCDECED6B3A4}" type="datetime1">
              <a:rPr lang="cs-CZ" smtClean="0"/>
              <a:pPr/>
              <a:t>26.1.2017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127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bg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>
            <a:off x="457201" y="457200"/>
            <a:ext cx="1439998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5"/>
        </a:buBlip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fld id="{6C86800F-7305-4608-881B-BCDECED6B3A4}" type="datetime1">
              <a:rPr lang="cs-CZ" smtClean="0">
                <a:solidFill>
                  <a:prstClr val="white"/>
                </a:solidFill>
              </a:rPr>
              <a:pPr/>
              <a:t>26.1.2017</a:t>
            </a:fld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prstClr val="white"/>
                </a:solidFill>
              </a:rPr>
              <a:t>© 2012  STÁTNÍ ÚSTAV PRO KONTROLU LÉČIV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127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bg1"/>
                </a:solidFill>
              </a:defRPr>
            </a:lvl1pPr>
          </a:lstStyle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 dirty="0">
              <a:solidFill>
                <a:prstClr val="white"/>
              </a:solidFill>
            </a:endParaRPr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>
            <a:off x="457201" y="457200"/>
            <a:ext cx="1439998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601713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5"/>
        </a:buBlip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fld id="{6C86800F-7305-4608-881B-BCDECED6B3A4}" type="datetime1">
              <a:rPr lang="cs-CZ" smtClean="0">
                <a:solidFill>
                  <a:prstClr val="white"/>
                </a:solidFill>
              </a:rPr>
              <a:pPr/>
              <a:t>26.1.2017</a:t>
            </a:fld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prstClr val="white"/>
                </a:solidFill>
              </a:rPr>
              <a:t>© 2012  STÁTNÍ ÚSTAV PRO KONTROLU LÉČIV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127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bg1"/>
                </a:solidFill>
              </a:defRPr>
            </a:lvl1pPr>
          </a:lstStyle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 dirty="0">
              <a:solidFill>
                <a:prstClr val="white"/>
              </a:solidFill>
            </a:endParaRPr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>
            <a:off x="457201" y="457200"/>
            <a:ext cx="1439998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218145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5"/>
        </a:buBlip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fld id="{6C86800F-7305-4608-881B-BCDECED6B3A4}" type="datetime1">
              <a:rPr lang="cs-CZ" smtClean="0">
                <a:solidFill>
                  <a:prstClr val="white"/>
                </a:solidFill>
              </a:rPr>
              <a:pPr/>
              <a:t>26.1.2017</a:t>
            </a:fld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prstClr val="white"/>
                </a:solidFill>
              </a:rPr>
              <a:t>© 2012  STÁTNÍ ÚSTAV PRO KONTROLU LÉČIV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127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bg1"/>
                </a:solidFill>
              </a:defRPr>
            </a:lvl1pPr>
          </a:lstStyle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 dirty="0">
              <a:solidFill>
                <a:prstClr val="white"/>
              </a:solidFill>
            </a:endParaRPr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>
            <a:off x="457201" y="457200"/>
            <a:ext cx="1439998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963051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  <p:sldLayoutId id="2147483712" r:id="rId2"/>
    <p:sldLayoutId id="2147483713" r:id="rId3"/>
    <p:sldLayoutId id="2147483714" r:id="rId4"/>
    <p:sldLayoutId id="2147483715" r:id="rId5"/>
    <p:sldLayoutId id="2147483716" r:id="rId6"/>
    <p:sldLayoutId id="2147483717" r:id="rId7"/>
    <p:sldLayoutId id="2147483718" r:id="rId8"/>
    <p:sldLayoutId id="2147483719" r:id="rId9"/>
    <p:sldLayoutId id="2147483720" r:id="rId10"/>
    <p:sldLayoutId id="2147483721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5"/>
        </a:buBlip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fld id="{6C86800F-7305-4608-881B-BCDECED6B3A4}" type="datetime1">
              <a:rPr lang="cs-CZ" smtClean="0">
                <a:solidFill>
                  <a:prstClr val="white"/>
                </a:solidFill>
              </a:rPr>
              <a:pPr/>
              <a:t>26.1.2017</a:t>
            </a:fld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prstClr val="white"/>
                </a:solidFill>
              </a:rPr>
              <a:t>© 2012  STÁTNÍ ÚSTAV PRO KONTROLU LÉČIV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127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bg1"/>
                </a:solidFill>
              </a:defRPr>
            </a:lvl1pPr>
          </a:lstStyle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 dirty="0">
              <a:solidFill>
                <a:prstClr val="white"/>
              </a:solidFill>
            </a:endParaRPr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>
            <a:off x="457201" y="457200"/>
            <a:ext cx="1439998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101949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5" r:id="rId1"/>
    <p:sldLayoutId id="2147483736" r:id="rId2"/>
    <p:sldLayoutId id="2147483737" r:id="rId3"/>
    <p:sldLayoutId id="2147483738" r:id="rId4"/>
    <p:sldLayoutId id="2147483739" r:id="rId5"/>
    <p:sldLayoutId id="2147483740" r:id="rId6"/>
    <p:sldLayoutId id="2147483741" r:id="rId7"/>
    <p:sldLayoutId id="2147483742" r:id="rId8"/>
    <p:sldLayoutId id="2147483743" r:id="rId9"/>
    <p:sldLayoutId id="2147483744" r:id="rId10"/>
    <p:sldLayoutId id="2147483745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5"/>
        </a:buBlip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fld id="{6C86800F-7305-4608-881B-BCDECED6B3A4}" type="datetime1">
              <a:rPr lang="cs-CZ" smtClean="0">
                <a:solidFill>
                  <a:prstClr val="white"/>
                </a:solidFill>
              </a:rPr>
              <a:pPr/>
              <a:t>26.1.2017</a:t>
            </a:fld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prstClr val="white"/>
                </a:solidFill>
              </a:rPr>
              <a:t>© 2012  STÁTNÍ ÚSTAV PRO KONTROLU LÉČIV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127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bg1"/>
                </a:solidFill>
              </a:defRPr>
            </a:lvl1pPr>
          </a:lstStyle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 dirty="0">
              <a:solidFill>
                <a:prstClr val="white"/>
              </a:solidFill>
            </a:endParaRPr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>
            <a:off x="457201" y="457200"/>
            <a:ext cx="1439998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643598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9" r:id="rId1"/>
    <p:sldLayoutId id="2147483760" r:id="rId2"/>
    <p:sldLayoutId id="2147483761" r:id="rId3"/>
    <p:sldLayoutId id="2147483762" r:id="rId4"/>
    <p:sldLayoutId id="2147483763" r:id="rId5"/>
    <p:sldLayoutId id="2147483764" r:id="rId6"/>
    <p:sldLayoutId id="2147483765" r:id="rId7"/>
    <p:sldLayoutId id="2147483766" r:id="rId8"/>
    <p:sldLayoutId id="2147483767" r:id="rId9"/>
    <p:sldLayoutId id="2147483768" r:id="rId10"/>
    <p:sldLayoutId id="2147483769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5"/>
        </a:buBlip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fld id="{6C86800F-7305-4608-881B-BCDECED6B3A4}" type="datetime1">
              <a:rPr lang="cs-CZ" smtClean="0">
                <a:solidFill>
                  <a:prstClr val="white"/>
                </a:solidFill>
              </a:rPr>
              <a:pPr/>
              <a:t>26.1.2017</a:t>
            </a:fld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prstClr val="white"/>
                </a:solidFill>
              </a:rPr>
              <a:t>© 2012  STÁTNÍ ÚSTAV PRO KONTROLU LÉČIV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127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bg1"/>
                </a:solidFill>
              </a:defRPr>
            </a:lvl1pPr>
          </a:lstStyle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 dirty="0">
              <a:solidFill>
                <a:prstClr val="white"/>
              </a:solidFill>
            </a:endParaRPr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>
            <a:off x="457201" y="457200"/>
            <a:ext cx="1439998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56439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3" r:id="rId1"/>
    <p:sldLayoutId id="2147483784" r:id="rId2"/>
    <p:sldLayoutId id="2147483785" r:id="rId3"/>
    <p:sldLayoutId id="2147483786" r:id="rId4"/>
    <p:sldLayoutId id="2147483787" r:id="rId5"/>
    <p:sldLayoutId id="2147483788" r:id="rId6"/>
    <p:sldLayoutId id="2147483789" r:id="rId7"/>
    <p:sldLayoutId id="2147483790" r:id="rId8"/>
    <p:sldLayoutId id="2147483791" r:id="rId9"/>
    <p:sldLayoutId id="2147483792" r:id="rId10"/>
    <p:sldLayoutId id="2147483793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5"/>
        </a:buBlip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fld id="{6C86800F-7305-4608-881B-BCDECED6B3A4}" type="datetime1">
              <a:rPr lang="cs-CZ" smtClean="0">
                <a:solidFill>
                  <a:prstClr val="white"/>
                </a:solidFill>
              </a:rPr>
              <a:pPr/>
              <a:t>26.1.2017</a:t>
            </a:fld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prstClr val="white"/>
                </a:solidFill>
              </a:rPr>
              <a:t>© 2012  STÁTNÍ ÚSTAV PRO KONTROLU LÉČIV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127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bg1"/>
                </a:solidFill>
              </a:defRPr>
            </a:lvl1pPr>
          </a:lstStyle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 dirty="0">
              <a:solidFill>
                <a:prstClr val="white"/>
              </a:solidFill>
            </a:endParaRPr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>
            <a:off x="457201" y="457200"/>
            <a:ext cx="1439998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355359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7" r:id="rId1"/>
    <p:sldLayoutId id="2147483808" r:id="rId2"/>
    <p:sldLayoutId id="2147483809" r:id="rId3"/>
    <p:sldLayoutId id="2147483810" r:id="rId4"/>
    <p:sldLayoutId id="2147483811" r:id="rId5"/>
    <p:sldLayoutId id="2147483812" r:id="rId6"/>
    <p:sldLayoutId id="2147483813" r:id="rId7"/>
    <p:sldLayoutId id="2147483814" r:id="rId8"/>
    <p:sldLayoutId id="2147483815" r:id="rId9"/>
    <p:sldLayoutId id="2147483816" r:id="rId10"/>
    <p:sldLayoutId id="2147483817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5"/>
        </a:buBlip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fld id="{2896DF6A-1C49-49E8-9CA5-7F5F7EF422E5}" type="datetime1">
              <a:rPr lang="cs-CZ" smtClean="0">
                <a:solidFill>
                  <a:prstClr val="white"/>
                </a:solidFill>
              </a:rPr>
              <a:pPr/>
              <a:t>26.1.2017</a:t>
            </a:fld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r>
              <a:rPr lang="cs-CZ" smtClean="0">
                <a:solidFill>
                  <a:prstClr val="white"/>
                </a:solidFill>
              </a:rPr>
              <a:t>© 2012  STÁTNÍ ÚSTAV PRO KONTROLU LÉČIV 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127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bg1"/>
                </a:solidFill>
              </a:defRPr>
            </a:lvl1pPr>
          </a:lstStyle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 dirty="0">
              <a:solidFill>
                <a:prstClr val="white"/>
              </a:solidFill>
            </a:endParaRPr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>
            <a:off x="457201" y="457200"/>
            <a:ext cx="1439998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677047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1" r:id="rId1"/>
    <p:sldLayoutId id="2147483832" r:id="rId2"/>
    <p:sldLayoutId id="2147483833" r:id="rId3"/>
    <p:sldLayoutId id="2147483834" r:id="rId4"/>
    <p:sldLayoutId id="2147483835" r:id="rId5"/>
    <p:sldLayoutId id="2147483836" r:id="rId6"/>
    <p:sldLayoutId id="2147483837" r:id="rId7"/>
    <p:sldLayoutId id="2147483838" r:id="rId8"/>
    <p:sldLayoutId id="2147483839" r:id="rId9"/>
    <p:sldLayoutId id="2147483840" r:id="rId10"/>
    <p:sldLayoutId id="2147483841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5"/>
        </a:buBlip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5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fld id="{144761AA-A65D-497C-BD77-9208D412DF8A}" type="datetime1">
              <a:rPr lang="cs-CZ" smtClean="0">
                <a:solidFill>
                  <a:prstClr val="white"/>
                </a:solidFill>
              </a:rPr>
              <a:pPr/>
              <a:t>26.1.2017</a:t>
            </a:fld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r>
              <a:rPr lang="cs-CZ" smtClean="0">
                <a:solidFill>
                  <a:prstClr val="white"/>
                </a:solidFill>
              </a:rPr>
              <a:t>© 2012  STÁTNÍ ÚSTAV PRO KONTROLU LÉČIV 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127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bg1"/>
                </a:solidFill>
              </a:defRPr>
            </a:lvl1pPr>
          </a:lstStyle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 dirty="0">
              <a:solidFill>
                <a:prstClr val="white"/>
              </a:solidFill>
            </a:endParaRPr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6" cstate="print"/>
          <a:stretch>
            <a:fillRect/>
          </a:stretch>
        </p:blipFill>
        <p:spPr>
          <a:xfrm>
            <a:off x="457201" y="457200"/>
            <a:ext cx="1439998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ovéPole 10"/>
          <p:cNvSpPr txBox="1"/>
          <p:nvPr userDrawn="1"/>
        </p:nvSpPr>
        <p:spPr>
          <a:xfrm>
            <a:off x="2096725" y="540121"/>
            <a:ext cx="4985852" cy="27699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cs-CZ" b="1" baseline="30000" dirty="0" smtClean="0">
                <a:solidFill>
                  <a:prstClr val="white"/>
                </a:solidFill>
              </a:rPr>
              <a:t>NEINTERVENČNÍ POREGISTRAČNÍ STUDIE BEZPEČNOSTI – legislativa a praxe</a:t>
            </a:r>
          </a:p>
        </p:txBody>
      </p:sp>
    </p:spTree>
    <p:extLst>
      <p:ext uri="{BB962C8B-B14F-4D97-AF65-F5344CB8AC3E}">
        <p14:creationId xmlns:p14="http://schemas.microsoft.com/office/powerpoint/2010/main" val="38335958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6" r:id="rId1"/>
    <p:sldLayoutId id="2147483857" r:id="rId2"/>
    <p:sldLayoutId id="2147483858" r:id="rId3"/>
    <p:sldLayoutId id="2147483859" r:id="rId4"/>
    <p:sldLayoutId id="2147483860" r:id="rId5"/>
    <p:sldLayoutId id="2147483861" r:id="rId6"/>
    <p:sldLayoutId id="2147483862" r:id="rId7"/>
    <p:sldLayoutId id="2147483863" r:id="rId8"/>
    <p:sldLayoutId id="2147483864" r:id="rId9"/>
    <p:sldLayoutId id="2147483865" r:id="rId10"/>
    <p:sldLayoutId id="2147483866" r:id="rId11"/>
    <p:sldLayoutId id="2147483867" r:id="rId12"/>
    <p:sldLayoutId id="2147483868" r:id="rId13"/>
  </p:sldLayoutIdLst>
  <p:transition>
    <p:fade/>
  </p:transition>
  <p:timing>
    <p:tnLst>
      <p:par>
        <p:cTn id="1" dur="indefinite" restart="never" nodeType="tmRoot"/>
      </p:par>
    </p:tnLst>
  </p:timing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7"/>
        </a:buBlip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2160000" y="1493785"/>
            <a:ext cx="6147415" cy="2076640"/>
          </a:xfrm>
        </p:spPr>
        <p:txBody>
          <a:bodyPr>
            <a:normAutofit fontScale="90000"/>
          </a:bodyPr>
          <a:lstStyle/>
          <a:p>
            <a:r>
              <a:rPr lang="cs-CZ" sz="5400" cap="small" dirty="0" err="1" smtClean="0"/>
              <a:t>Farmakovigilance</a:t>
            </a:r>
            <a:r>
              <a:rPr lang="cs-CZ" sz="5400" cap="small" dirty="0" smtClean="0"/>
              <a:t> </a:t>
            </a:r>
            <a:r>
              <a:rPr lang="cs-CZ" sz="4400" cap="small" dirty="0" smtClean="0"/>
              <a:t/>
            </a:r>
            <a:br>
              <a:rPr lang="cs-CZ" sz="4400" cap="small" dirty="0" smtClean="0"/>
            </a:br>
            <a:r>
              <a:rPr lang="cs-CZ" sz="4400" cap="small" dirty="0" smtClean="0"/>
              <a:t/>
            </a:r>
            <a:br>
              <a:rPr lang="cs-CZ" sz="4400" cap="small" dirty="0" smtClean="0"/>
            </a:br>
            <a:r>
              <a:rPr lang="cs-CZ" sz="4400" cap="small" dirty="0" smtClean="0"/>
              <a:t>na evropské úrovni </a:t>
            </a:r>
            <a:endParaRPr lang="cs-CZ" sz="44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5" name="Podnadpis 14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cs-CZ" sz="2000" dirty="0" smtClean="0">
              <a:solidFill>
                <a:schemeClr val="bg1"/>
              </a:solidFill>
            </a:endParaRPr>
          </a:p>
          <a:p>
            <a:r>
              <a:rPr lang="cs-CZ" dirty="0" smtClean="0">
                <a:solidFill>
                  <a:schemeClr val="bg1"/>
                </a:solidFill>
              </a:rPr>
              <a:t>Eva Jirsová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26.1.2017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FARMAKOVIGILANČNÍ SYSTÉM a QPPV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609148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8740"/>
            <a:ext cx="8229600" cy="1215135"/>
          </a:xfrm>
        </p:spPr>
        <p:txBody>
          <a:bodyPr>
            <a:normAutofit fontScale="90000"/>
          </a:bodyPr>
          <a:lstStyle/>
          <a:p>
            <a:pPr algn="ctr"/>
            <a:r>
              <a:rPr lang="cs-CZ" sz="4400" dirty="0" smtClean="0"/>
              <a:t>Evropská agentura pro léčivé přípravky - EMA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Založena 1995, sídlo v Londýně (po </a:t>
            </a:r>
            <a:r>
              <a:rPr lang="cs-CZ" b="1" dirty="0" err="1" smtClean="0"/>
              <a:t>brexitu</a:t>
            </a:r>
            <a:r>
              <a:rPr lang="cs-CZ" b="1" dirty="0" smtClean="0"/>
              <a:t> ???)</a:t>
            </a:r>
          </a:p>
          <a:p>
            <a:endParaRPr lang="cs-CZ" b="1" dirty="0" smtClean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9211CB-2D02-4072-B950-764116343C05}" type="datetime1">
              <a:rPr lang="cs-CZ" smtClean="0"/>
              <a:t>26.1.2017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err="1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Farmakovigilance</a:t>
            </a:r>
            <a:r>
              <a:rPr lang="cs-CZ" dirty="0" smtClean="0"/>
              <a:t> </a:t>
            </a:r>
          </a:p>
          <a:p>
            <a:pPr lvl="0"/>
            <a:endParaRPr lang="cs-CZ" dirty="0" smtClean="0"/>
          </a:p>
          <a:p>
            <a:pPr lvl="0"/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6825" y="3248979"/>
            <a:ext cx="2527675" cy="2925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9189809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8740"/>
            <a:ext cx="8229600" cy="1215135"/>
          </a:xfrm>
        </p:spPr>
        <p:txBody>
          <a:bodyPr>
            <a:normAutofit fontScale="90000"/>
          </a:bodyPr>
          <a:lstStyle/>
          <a:p>
            <a:pPr algn="ctr"/>
            <a:r>
              <a:rPr lang="cs-CZ" sz="4400" dirty="0" smtClean="0"/>
              <a:t>Evropská agentura pro léčivé přípravky - EMA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Evropská síť regulace léčiv – napojení lékových agentur členských států a EK</a:t>
            </a:r>
          </a:p>
          <a:p>
            <a:r>
              <a:rPr lang="cs-CZ" b="1" dirty="0"/>
              <a:t>Odpovědnost za odborná hodnocení, dozor a monitorování bezpečnosti LP používaných v EU</a:t>
            </a:r>
          </a:p>
          <a:p>
            <a:r>
              <a:rPr lang="cs-CZ" b="1" dirty="0" smtClean="0"/>
              <a:t>Spolupráce v odborné i regulační oblasti</a:t>
            </a:r>
          </a:p>
          <a:p>
            <a:r>
              <a:rPr lang="cs-CZ" b="1" dirty="0" smtClean="0"/>
              <a:t>Společná legislativa a doporučené postupy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9211CB-2D02-4072-B950-764116343C05}" type="datetime1">
              <a:rPr lang="cs-CZ" smtClean="0"/>
              <a:t>26.1.2017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err="1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Farmakovigilance</a:t>
            </a:r>
            <a:r>
              <a:rPr lang="cs-CZ" dirty="0" smtClean="0"/>
              <a:t> </a:t>
            </a:r>
          </a:p>
          <a:p>
            <a:pPr lvl="0"/>
            <a:endParaRPr lang="cs-CZ" dirty="0" smtClean="0"/>
          </a:p>
          <a:p>
            <a:pPr lvl="0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7647800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8740"/>
            <a:ext cx="8229600" cy="1215135"/>
          </a:xfrm>
        </p:spPr>
        <p:txBody>
          <a:bodyPr>
            <a:normAutofit fontScale="90000"/>
          </a:bodyPr>
          <a:lstStyle/>
          <a:p>
            <a:pPr algn="ctr"/>
            <a:r>
              <a:rPr lang="cs-CZ" sz="4400" dirty="0" smtClean="0"/>
              <a:t>Evropská agentura pro léčivé přípravky - EMA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7 odborných výborů, přes 30 </a:t>
            </a:r>
            <a:r>
              <a:rPr lang="cs-CZ" b="1" dirty="0" err="1" smtClean="0"/>
              <a:t>prac</a:t>
            </a:r>
            <a:r>
              <a:rPr lang="cs-CZ" b="1" dirty="0" smtClean="0"/>
              <a:t>. skupin</a:t>
            </a:r>
          </a:p>
          <a:p>
            <a:r>
              <a:rPr lang="cs-CZ" b="1" dirty="0" smtClean="0"/>
              <a:t>Hlavní </a:t>
            </a:r>
            <a:r>
              <a:rPr lang="cs-CZ" b="1" dirty="0"/>
              <a:t>odborný výbor </a:t>
            </a:r>
            <a:r>
              <a:rPr lang="cs-CZ" b="1" dirty="0">
                <a:solidFill>
                  <a:schemeClr val="accent5">
                    <a:lumMod val="75000"/>
                  </a:schemeClr>
                </a:solidFill>
              </a:rPr>
              <a:t>CHMP</a:t>
            </a:r>
            <a:r>
              <a:rPr lang="cs-CZ" b="1" dirty="0"/>
              <a:t> (Výbor pro humánní LP) – centralizovaně registrované přípravky</a:t>
            </a:r>
          </a:p>
          <a:p>
            <a:r>
              <a:rPr lang="cs-CZ" b="1" dirty="0" smtClean="0"/>
              <a:t>FV výbor </a:t>
            </a:r>
            <a:r>
              <a:rPr lang="cs-CZ" b="1" dirty="0" smtClean="0">
                <a:solidFill>
                  <a:schemeClr val="accent5">
                    <a:lumMod val="75000"/>
                  </a:schemeClr>
                </a:solidFill>
              </a:rPr>
              <a:t>PRAC</a:t>
            </a:r>
            <a:r>
              <a:rPr lang="cs-CZ" b="1" dirty="0" smtClean="0"/>
              <a:t> od 2012 (s novou FV legislativou), dříve </a:t>
            </a:r>
            <a:r>
              <a:rPr lang="cs-CZ" b="1" dirty="0" err="1" smtClean="0"/>
              <a:t>PhVWP</a:t>
            </a:r>
            <a:r>
              <a:rPr lang="cs-CZ" b="1" dirty="0" smtClean="0"/>
              <a:t> (FV pracovní skupina)</a:t>
            </a:r>
          </a:p>
          <a:p>
            <a:r>
              <a:rPr lang="cs-CZ" b="1" dirty="0" smtClean="0"/>
              <a:t>Koordinační skupina pro MRP/DCP procedury – </a:t>
            </a:r>
            <a:r>
              <a:rPr lang="cs-CZ" b="1" dirty="0" smtClean="0">
                <a:solidFill>
                  <a:schemeClr val="accent5">
                    <a:lumMod val="75000"/>
                  </a:schemeClr>
                </a:solidFill>
              </a:rPr>
              <a:t>CMD(h)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9211CB-2D02-4072-B950-764116343C05}" type="datetime1">
              <a:rPr lang="cs-CZ" smtClean="0"/>
              <a:t>26.1.2017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err="1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Farmakovigilance</a:t>
            </a:r>
            <a:r>
              <a:rPr lang="cs-CZ" dirty="0" smtClean="0"/>
              <a:t> </a:t>
            </a:r>
          </a:p>
          <a:p>
            <a:pPr lvl="0"/>
            <a:endParaRPr lang="cs-CZ" dirty="0" smtClean="0"/>
          </a:p>
          <a:p>
            <a:pPr lvl="0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03296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43735"/>
            <a:ext cx="8229600" cy="1215135"/>
          </a:xfrm>
        </p:spPr>
        <p:txBody>
          <a:bodyPr>
            <a:normAutofit fontScale="90000"/>
          </a:bodyPr>
          <a:lstStyle/>
          <a:p>
            <a:pPr algn="ctr"/>
            <a:r>
              <a:rPr lang="cs-CZ" sz="4400" dirty="0"/>
              <a:t>Evropská agentura pro léčivé přípravky - EMA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Výbor pro vzácné LP (COMP)</a:t>
            </a:r>
          </a:p>
          <a:p>
            <a:r>
              <a:rPr lang="cs-CZ" b="1" dirty="0" smtClean="0"/>
              <a:t>Výbor pro moderní terapie (CAT) </a:t>
            </a:r>
          </a:p>
          <a:p>
            <a:r>
              <a:rPr lang="cs-CZ" b="1" dirty="0" smtClean="0"/>
              <a:t>pediatrický výbor (PDCO) </a:t>
            </a:r>
          </a:p>
          <a:p>
            <a:r>
              <a:rPr lang="cs-CZ" b="1" dirty="0" smtClean="0"/>
              <a:t>Výbor pro </a:t>
            </a:r>
            <a:r>
              <a:rPr lang="cs-CZ" b="1" dirty="0" err="1" smtClean="0"/>
              <a:t>herbální</a:t>
            </a:r>
            <a:r>
              <a:rPr lang="cs-CZ" b="1" dirty="0" smtClean="0"/>
              <a:t> LP (HMPC)</a:t>
            </a:r>
          </a:p>
          <a:p>
            <a:r>
              <a:rPr lang="cs-CZ" b="1" dirty="0" smtClean="0"/>
              <a:t>Výbor pro veterinární LP (CVMP)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9211CB-2D02-4072-B950-764116343C05}" type="datetime1">
              <a:rPr lang="cs-CZ" smtClean="0"/>
              <a:t>26.1.2017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err="1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Farmakovigilance</a:t>
            </a:r>
            <a:endParaRPr lang="cs-CZ" dirty="0" smtClean="0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pPr lvl="0"/>
            <a:endParaRPr lang="cs-CZ" dirty="0" smtClean="0"/>
          </a:p>
          <a:p>
            <a:pPr lvl="0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1009691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43735"/>
            <a:ext cx="8229600" cy="1215135"/>
          </a:xfrm>
        </p:spPr>
        <p:txBody>
          <a:bodyPr>
            <a:normAutofit fontScale="90000"/>
          </a:bodyPr>
          <a:lstStyle/>
          <a:p>
            <a:pPr algn="ctr"/>
            <a:r>
              <a:rPr lang="cs-CZ" sz="4400" dirty="0"/>
              <a:t>Evropská agentura pro léčivé přípravky - EMA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6545" y="2528900"/>
            <a:ext cx="8229600" cy="3600000"/>
          </a:xfrm>
        </p:spPr>
        <p:txBody>
          <a:bodyPr>
            <a:normAutofit/>
          </a:bodyPr>
          <a:lstStyle/>
          <a:p>
            <a:r>
              <a:rPr lang="cs-CZ" b="1" dirty="0" smtClean="0"/>
              <a:t>pracovní skupina pro krevní přípravky, pro farmakokinetiku, pro </a:t>
            </a:r>
            <a:r>
              <a:rPr lang="cs-CZ" b="1" dirty="0" err="1" smtClean="0"/>
              <a:t>farmakogenomiku</a:t>
            </a:r>
            <a:r>
              <a:rPr lang="cs-CZ" b="1" dirty="0" smtClean="0"/>
              <a:t>, pro vakcíny, pro kvalitu, pro biostatistiku, pro onkologii, pro </a:t>
            </a:r>
            <a:r>
              <a:rPr lang="cs-CZ" b="1" dirty="0" err="1" smtClean="0"/>
              <a:t>animikrobiální</a:t>
            </a:r>
            <a:r>
              <a:rPr lang="cs-CZ" b="1" dirty="0" smtClean="0"/>
              <a:t> léčbu, pro infekční choroby, pro CV choroby, pro revmatologii/imunologii, pro preklinickou bezpečnost, </a:t>
            </a:r>
            <a:r>
              <a:rPr lang="cs-CZ" b="1" dirty="0" err="1" smtClean="0"/>
              <a:t>prac</a:t>
            </a:r>
            <a:r>
              <a:rPr lang="cs-CZ" b="1" dirty="0" smtClean="0"/>
              <a:t>. skupina </a:t>
            </a:r>
            <a:r>
              <a:rPr lang="cs-CZ" b="1" dirty="0"/>
              <a:t>FV inspektorů, GCP inspektorů, </a:t>
            </a:r>
            <a:r>
              <a:rPr lang="cs-CZ" b="1" dirty="0" err="1"/>
              <a:t>EudraVigilance</a:t>
            </a:r>
            <a:r>
              <a:rPr lang="cs-CZ" b="1" dirty="0"/>
              <a:t> </a:t>
            </a:r>
            <a:r>
              <a:rPr lang="cs-CZ" b="1" dirty="0" smtClean="0"/>
              <a:t>Expert WG… (několik tisíc odborníků)</a:t>
            </a:r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endParaRPr lang="cs-CZ" b="1" dirty="0" smtClean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9211CB-2D02-4072-B950-764116343C05}" type="datetime1">
              <a:rPr lang="cs-CZ" smtClean="0"/>
              <a:t>26.1.2017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err="1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Farmakovigilance</a:t>
            </a:r>
            <a:endParaRPr lang="cs-CZ" dirty="0" smtClean="0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pPr lvl="0"/>
            <a:endParaRPr lang="cs-CZ" dirty="0" smtClean="0"/>
          </a:p>
          <a:p>
            <a:pPr lvl="0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548465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8740"/>
            <a:ext cx="8229600" cy="1215135"/>
          </a:xfrm>
        </p:spPr>
        <p:txBody>
          <a:bodyPr>
            <a:normAutofit/>
          </a:bodyPr>
          <a:lstStyle/>
          <a:p>
            <a:pPr algn="ctr"/>
            <a:r>
              <a:rPr lang="cs-CZ" sz="4400" dirty="0" smtClean="0"/>
              <a:t>FV spolupráce v rámci EU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b="1" dirty="0" smtClean="0"/>
              <a:t>FV legislativa 2012 - posílení evropského FV systému, spolupráce a harmonizace hodnocení B/R</a:t>
            </a:r>
          </a:p>
          <a:p>
            <a:r>
              <a:rPr lang="cs-CZ" b="1" dirty="0"/>
              <a:t> </a:t>
            </a:r>
            <a:r>
              <a:rPr lang="cs-CZ" b="1" dirty="0" smtClean="0"/>
              <a:t>FV jednání v EMA</a:t>
            </a:r>
          </a:p>
          <a:p>
            <a:r>
              <a:rPr lang="cs-CZ" b="1" dirty="0" smtClean="0"/>
              <a:t>Společné hodnocení – dělba práce (např. </a:t>
            </a:r>
            <a:r>
              <a:rPr lang="cs-CZ" b="1" dirty="0" err="1" smtClean="0"/>
              <a:t>referraly</a:t>
            </a:r>
            <a:r>
              <a:rPr lang="cs-CZ" b="1" dirty="0" smtClean="0"/>
              <a:t>, signály, PSUSA) – hodnotí 1 (2) státy, ostatní připomínkují, společný závěr (většinou při hlasování)</a:t>
            </a:r>
          </a:p>
          <a:p>
            <a:r>
              <a:rPr lang="cs-CZ" b="1" dirty="0" smtClean="0"/>
              <a:t>Celoevropsky závazné závěry hodnocení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9211CB-2D02-4072-B950-764116343C05}" type="datetime1">
              <a:rPr lang="cs-CZ" smtClean="0"/>
              <a:t>26.1.2017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err="1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Farmakovigilance</a:t>
            </a:r>
            <a:r>
              <a:rPr lang="cs-CZ" dirty="0" smtClean="0"/>
              <a:t> </a:t>
            </a:r>
          </a:p>
          <a:p>
            <a:pPr lvl="0"/>
            <a:endParaRPr lang="cs-CZ" dirty="0" smtClean="0"/>
          </a:p>
          <a:p>
            <a:pPr lvl="0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9451994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8740"/>
            <a:ext cx="8229600" cy="1080120"/>
          </a:xfrm>
        </p:spPr>
        <p:txBody>
          <a:bodyPr>
            <a:normAutofit/>
          </a:bodyPr>
          <a:lstStyle/>
          <a:p>
            <a:pPr algn="ctr"/>
            <a:r>
              <a:rPr lang="cs-CZ" sz="4400" dirty="0" err="1" smtClean="0"/>
              <a:t>Farmakovigilanční</a:t>
            </a:r>
            <a:r>
              <a:rPr lang="cs-CZ" sz="4400" dirty="0" smtClean="0"/>
              <a:t> výbor EMA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033845"/>
            <a:ext cx="8229600" cy="3915435"/>
          </a:xfrm>
        </p:spPr>
        <p:txBody>
          <a:bodyPr>
            <a:noAutofit/>
          </a:bodyPr>
          <a:lstStyle/>
          <a:p>
            <a:r>
              <a:rPr lang="cs-CZ" b="1" dirty="0" smtClean="0"/>
              <a:t>PRAC – </a:t>
            </a:r>
            <a:r>
              <a:rPr lang="cs-CZ" b="1" dirty="0" err="1" smtClean="0"/>
              <a:t>Pharmacovigilance</a:t>
            </a:r>
            <a:r>
              <a:rPr lang="cs-CZ" b="1" dirty="0" smtClean="0"/>
              <a:t> Risk </a:t>
            </a:r>
            <a:r>
              <a:rPr lang="cs-CZ" b="1" dirty="0" err="1" smtClean="0"/>
              <a:t>Assessment</a:t>
            </a:r>
            <a:r>
              <a:rPr lang="cs-CZ" b="1" dirty="0" smtClean="0"/>
              <a:t> </a:t>
            </a:r>
            <a:r>
              <a:rPr lang="cs-CZ" b="1" dirty="0" err="1" smtClean="0"/>
              <a:t>Committee</a:t>
            </a:r>
            <a:r>
              <a:rPr lang="cs-CZ" b="1" dirty="0" smtClean="0"/>
              <a:t> </a:t>
            </a:r>
          </a:p>
          <a:p>
            <a:r>
              <a:rPr lang="cs-CZ" b="1" dirty="0" smtClean="0"/>
              <a:t>Vznikl 7/2012, dříve pracovní skupina pro FV (</a:t>
            </a:r>
            <a:r>
              <a:rPr lang="cs-CZ" b="1" dirty="0" err="1" smtClean="0"/>
              <a:t>PhVWP</a:t>
            </a:r>
            <a:r>
              <a:rPr lang="cs-CZ" b="1" dirty="0" smtClean="0"/>
              <a:t>)</a:t>
            </a:r>
          </a:p>
          <a:p>
            <a:r>
              <a:rPr lang="cs-CZ" b="1" dirty="0" smtClean="0"/>
              <a:t>Odpovědný za hodnocení a monitorování bezpečnosti </a:t>
            </a:r>
          </a:p>
          <a:p>
            <a:r>
              <a:rPr lang="cs-CZ" b="1" dirty="0" smtClean="0"/>
              <a:t>Pravidelná jednání 1. týden v měsíci (mimo srpna) po-čt </a:t>
            </a:r>
          </a:p>
          <a:p>
            <a:r>
              <a:rPr lang="cs-CZ" b="1" dirty="0" smtClean="0"/>
              <a:t>Zastoupeny všechny členské státy EU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9211CB-2D02-4072-B950-764116343C05}" type="datetime1">
              <a:rPr lang="cs-CZ" smtClean="0"/>
              <a:t>26.1.2017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err="1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Farmakovigilance</a:t>
            </a:r>
            <a:r>
              <a:rPr lang="cs-CZ" dirty="0" smtClean="0"/>
              <a:t> </a:t>
            </a:r>
          </a:p>
          <a:p>
            <a:pPr lvl="0"/>
            <a:endParaRPr lang="cs-CZ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794904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438" y="1125538"/>
            <a:ext cx="1295400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13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0838" y="1125538"/>
            <a:ext cx="1295400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13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7825" y="1125538"/>
            <a:ext cx="1295400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13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989138"/>
            <a:ext cx="1295400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134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1989138"/>
            <a:ext cx="1295400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135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238" y="1989138"/>
            <a:ext cx="1295400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136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2852738"/>
            <a:ext cx="1295400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137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2852738"/>
            <a:ext cx="1295400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138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238" y="2852738"/>
            <a:ext cx="1295400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139" name="Picture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3716338"/>
            <a:ext cx="1295400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140" name="Picture 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3716338"/>
            <a:ext cx="1295400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141" name="Picture 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238" y="3716338"/>
            <a:ext cx="1295400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142" name="Picture 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4581525"/>
            <a:ext cx="1295400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143" name="Picture 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4581525"/>
            <a:ext cx="1295400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144" name="Picture 1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238" y="4581525"/>
            <a:ext cx="1295400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145" name="Picture 1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5445125"/>
            <a:ext cx="1295400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146" name="Picture 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5445125"/>
            <a:ext cx="1295400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147" name="Picture 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238" y="5445125"/>
            <a:ext cx="1295400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148" name="Picture 2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3225" y="1196975"/>
            <a:ext cx="1295400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149" name="Picture 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625" y="1196975"/>
            <a:ext cx="1295400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150" name="Picture 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5613" y="1196975"/>
            <a:ext cx="1295400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151" name="Picture 2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663" y="2060575"/>
            <a:ext cx="1295400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152" name="Picture 2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063" y="2060575"/>
            <a:ext cx="1295400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153" name="Picture 2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7050" y="2060575"/>
            <a:ext cx="1295400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154" name="Picture 2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663" y="2924175"/>
            <a:ext cx="1295400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155" name="Picture 2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063" y="2924175"/>
            <a:ext cx="1295400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156" name="Picture 2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7050" y="2924175"/>
            <a:ext cx="1295400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8157" name="Rectangle 29"/>
          <p:cNvSpPr>
            <a:spLocks noChangeArrowheads="1"/>
          </p:cNvSpPr>
          <p:nvPr/>
        </p:nvSpPr>
        <p:spPr bwMode="auto">
          <a:xfrm>
            <a:off x="395288" y="549275"/>
            <a:ext cx="5400675" cy="57626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 eaLnBrk="1" hangingPunct="1"/>
            <a:r>
              <a:rPr lang="cs-CZ" altLang="cs-CZ" b="1" dirty="0">
                <a:solidFill>
                  <a:srgbClr val="002060"/>
                </a:solidFill>
                <a:latin typeface="Century Gothic" pitchFamily="34" charset="0"/>
              </a:rPr>
              <a:t>1 člen + 1 náhradník každý členský</a:t>
            </a:r>
            <a:r>
              <a:rPr lang="cs-CZ" altLang="cs-CZ" sz="2400" b="1" dirty="0">
                <a:solidFill>
                  <a:srgbClr val="002060"/>
                </a:solidFill>
                <a:latin typeface="Gulim" pitchFamily="34" charset="-127"/>
              </a:rPr>
              <a:t> </a:t>
            </a:r>
            <a:r>
              <a:rPr lang="cs-CZ" altLang="cs-CZ" b="1" dirty="0">
                <a:solidFill>
                  <a:srgbClr val="002060"/>
                </a:solidFill>
                <a:latin typeface="Century Gothic" pitchFamily="34" charset="0"/>
              </a:rPr>
              <a:t>stát</a:t>
            </a:r>
          </a:p>
        </p:txBody>
      </p:sp>
      <p:pic>
        <p:nvPicPr>
          <p:cNvPr id="48158" name="Picture 3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100" y="4365625"/>
            <a:ext cx="647700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159" name="Picture 3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4365625"/>
            <a:ext cx="647700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160" name="Picture 3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525" y="4365625"/>
            <a:ext cx="647700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161" name="Picture 3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4365625"/>
            <a:ext cx="649288" cy="649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162" name="Picture 3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488" y="4365625"/>
            <a:ext cx="649287" cy="649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163" name="Picture 3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4365625"/>
            <a:ext cx="649288" cy="649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8164" name="Rectangle 36"/>
          <p:cNvSpPr>
            <a:spLocks noChangeArrowheads="1"/>
          </p:cNvSpPr>
          <p:nvPr/>
        </p:nvSpPr>
        <p:spPr bwMode="auto">
          <a:xfrm>
            <a:off x="4427538" y="3789363"/>
            <a:ext cx="3744912" cy="503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cs-CZ" altLang="cs-CZ" b="1" dirty="0">
                <a:solidFill>
                  <a:srgbClr val="002060"/>
                </a:solidFill>
              </a:rPr>
              <a:t>6 členů</a:t>
            </a:r>
            <a:r>
              <a:rPr lang="cs-CZ" altLang="cs-CZ" b="1" dirty="0">
                <a:solidFill>
                  <a:schemeClr val="bg1"/>
                </a:solidFill>
              </a:rPr>
              <a:t> </a:t>
            </a:r>
            <a:r>
              <a:rPr lang="cs-CZ" altLang="cs-CZ" b="1" dirty="0">
                <a:solidFill>
                  <a:srgbClr val="002060"/>
                </a:solidFill>
              </a:rPr>
              <a:t>jmenovaných</a:t>
            </a:r>
            <a:r>
              <a:rPr lang="cs-CZ" altLang="cs-CZ" b="1" dirty="0">
                <a:solidFill>
                  <a:schemeClr val="bg1"/>
                </a:solidFill>
              </a:rPr>
              <a:t> </a:t>
            </a:r>
            <a:r>
              <a:rPr lang="cs-CZ" altLang="cs-CZ" b="1" dirty="0">
                <a:solidFill>
                  <a:srgbClr val="002060"/>
                </a:solidFill>
              </a:rPr>
              <a:t>EK</a:t>
            </a:r>
          </a:p>
        </p:txBody>
      </p:sp>
      <p:sp>
        <p:nvSpPr>
          <p:cNvPr id="48165" name="Rectangle 37"/>
          <p:cNvSpPr>
            <a:spLocks noChangeArrowheads="1"/>
          </p:cNvSpPr>
          <p:nvPr/>
        </p:nvSpPr>
        <p:spPr bwMode="auto">
          <a:xfrm>
            <a:off x="4427538" y="5084763"/>
            <a:ext cx="1728787" cy="503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cs-CZ" altLang="cs-CZ" b="1" dirty="0">
                <a:solidFill>
                  <a:srgbClr val="002060"/>
                </a:solidFill>
              </a:rPr>
              <a:t>1+1 pacient</a:t>
            </a:r>
          </a:p>
        </p:txBody>
      </p:sp>
      <p:sp>
        <p:nvSpPr>
          <p:cNvPr id="48166" name="Rectangle 38"/>
          <p:cNvSpPr>
            <a:spLocks noChangeArrowheads="1"/>
          </p:cNvSpPr>
          <p:nvPr/>
        </p:nvSpPr>
        <p:spPr bwMode="auto">
          <a:xfrm>
            <a:off x="6156325" y="5157788"/>
            <a:ext cx="1728788" cy="503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cs-CZ" altLang="cs-CZ" b="1" dirty="0">
                <a:solidFill>
                  <a:srgbClr val="002060"/>
                </a:solidFill>
              </a:rPr>
              <a:t>1+1 ZP</a:t>
            </a:r>
          </a:p>
        </p:txBody>
      </p:sp>
      <p:pic>
        <p:nvPicPr>
          <p:cNvPr id="48167" name="Picture 3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538" y="5516563"/>
            <a:ext cx="641350" cy="649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168" name="Picture 4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5516563"/>
            <a:ext cx="641350" cy="649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169" name="Picture 4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5516563"/>
            <a:ext cx="660400" cy="588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170" name="Picture 4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25" y="5516563"/>
            <a:ext cx="720725" cy="576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47396523"/>
      </p:ext>
    </p:extLst>
  </p:cSld>
  <p:clrMapOvr>
    <a:masterClrMapping/>
  </p:clrMapOvr>
  <p:transition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8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8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8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8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8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8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8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8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8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8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8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8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8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8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8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8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8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8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8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8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8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8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8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8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8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8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481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48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48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48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8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8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48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48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48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48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48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48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48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48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48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48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48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48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48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48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48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48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48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48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48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48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48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48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 nodeType="clickPar">
                      <p:stCondLst>
                        <p:cond delay="indefinite"/>
                      </p:stCondLst>
                      <p:childTnLst>
                        <p:par>
                          <p:cTn id="1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48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48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 nodeType="clickPar">
                      <p:stCondLst>
                        <p:cond delay="indefinite"/>
                      </p:stCondLst>
                      <p:childTnLst>
                        <p:par>
                          <p:cTn id="1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48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48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48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48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481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481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48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48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48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48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500" fill="hold"/>
                                        <p:tgtEl>
                                          <p:spTgt spid="48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500" fill="hold"/>
                                        <p:tgtEl>
                                          <p:spTgt spid="48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 nodeType="clickPar">
                      <p:stCondLst>
                        <p:cond delay="indefinite"/>
                      </p:stCondLst>
                      <p:childTnLst>
                        <p:par>
                          <p:cTn id="1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48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500" fill="hold"/>
                                        <p:tgtEl>
                                          <p:spTgt spid="48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 nodeType="clickPar">
                      <p:stCondLst>
                        <p:cond delay="indefinite"/>
                      </p:stCondLst>
                      <p:childTnLst>
                        <p:par>
                          <p:cTn id="1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500" fill="hold"/>
                                        <p:tgtEl>
                                          <p:spTgt spid="481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500" fill="hold"/>
                                        <p:tgtEl>
                                          <p:spTgt spid="481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481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" fill="hold"/>
                                        <p:tgtEl>
                                          <p:spTgt spid="481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 nodeType="clickPar">
                      <p:stCondLst>
                        <p:cond delay="indefinite"/>
                      </p:stCondLst>
                      <p:childTnLst>
                        <p:par>
                          <p:cTn id="1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481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481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 nodeType="clickPar">
                      <p:stCondLst>
                        <p:cond delay="indefinite"/>
                      </p:stCondLst>
                      <p:childTnLst>
                        <p:par>
                          <p:cTn id="1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48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" fill="hold"/>
                                        <p:tgtEl>
                                          <p:spTgt spid="481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500" fill="hold"/>
                                        <p:tgtEl>
                                          <p:spTgt spid="48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500" fill="hold"/>
                                        <p:tgtEl>
                                          <p:spTgt spid="48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57" grpId="0" animBg="1"/>
      <p:bldP spid="48164" grpId="0"/>
      <p:bldP spid="48165" grpId="0"/>
      <p:bldP spid="4816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908720"/>
            <a:ext cx="8229600" cy="1260140"/>
          </a:xfrm>
        </p:spPr>
        <p:txBody>
          <a:bodyPr>
            <a:noAutofit/>
          </a:bodyPr>
          <a:lstStyle/>
          <a:p>
            <a:pPr algn="ctr"/>
            <a:r>
              <a:rPr lang="cs-CZ" sz="4400" dirty="0" smtClean="0"/>
              <a:t>FV výbor EMA – PRAC</a:t>
            </a:r>
            <a:br>
              <a:rPr lang="cs-CZ" sz="4400" dirty="0" smtClean="0"/>
            </a:br>
            <a:r>
              <a:rPr lang="cs-CZ" sz="4400" dirty="0" smtClean="0"/>
              <a:t>Agenda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348880"/>
            <a:ext cx="8229600" cy="3771120"/>
          </a:xfrm>
        </p:spPr>
        <p:txBody>
          <a:bodyPr>
            <a:normAutofit/>
          </a:bodyPr>
          <a:lstStyle/>
          <a:p>
            <a:pPr lvl="0"/>
            <a:r>
              <a:rPr lang="cs-CZ" b="1" dirty="0" err="1" smtClean="0">
                <a:solidFill>
                  <a:schemeClr val="accent5">
                    <a:lumMod val="75000"/>
                  </a:schemeClr>
                </a:solidFill>
              </a:rPr>
              <a:t>Referraly</a:t>
            </a:r>
            <a:r>
              <a:rPr lang="cs-CZ" b="1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cs-CZ" b="1" dirty="0" smtClean="0"/>
              <a:t>(EU arbitráže, celoevropské přehodnocení)</a:t>
            </a:r>
          </a:p>
          <a:p>
            <a:pPr lvl="1">
              <a:defRPr/>
            </a:pPr>
            <a:r>
              <a:rPr lang="cs-CZ" b="1" dirty="0" smtClean="0"/>
              <a:t>Bezpečnostní hodnotí PRAC, ostatní CHMP</a:t>
            </a:r>
          </a:p>
          <a:p>
            <a:pPr lvl="1">
              <a:defRPr/>
            </a:pPr>
            <a:r>
              <a:rPr lang="cs-CZ" b="1" dirty="0" smtClean="0"/>
              <a:t>Postup Unie pro </a:t>
            </a:r>
            <a:r>
              <a:rPr lang="cs-CZ" b="1" dirty="0"/>
              <a:t>naléhavé záležitosti </a:t>
            </a:r>
            <a:r>
              <a:rPr lang="cs-CZ" b="1" dirty="0" smtClean="0"/>
              <a:t> podle článku 107i směrnice </a:t>
            </a:r>
            <a:r>
              <a:rPr lang="cs-CZ" b="1" dirty="0"/>
              <a:t>- </a:t>
            </a:r>
            <a:r>
              <a:rPr lang="cs-CZ" b="1" dirty="0" smtClean="0"/>
              <a:t>urgentní </a:t>
            </a:r>
            <a:r>
              <a:rPr lang="cs-CZ" b="1" dirty="0"/>
              <a:t>bezpečností problém </a:t>
            </a:r>
          </a:p>
          <a:p>
            <a:pPr lvl="1">
              <a:defRPr/>
            </a:pPr>
            <a:r>
              <a:rPr lang="cs-CZ" b="1" dirty="0"/>
              <a:t>Přehodnocení </a:t>
            </a:r>
            <a:r>
              <a:rPr lang="cs-CZ" b="1" dirty="0" smtClean="0"/>
              <a:t>B/R (zpochybněna kvalita, </a:t>
            </a:r>
            <a:r>
              <a:rPr lang="cs-CZ" b="1" dirty="0" err="1" smtClean="0"/>
              <a:t>bezp</a:t>
            </a:r>
            <a:r>
              <a:rPr lang="cs-CZ" b="1" dirty="0" smtClean="0"/>
              <a:t>. či účinnost)</a:t>
            </a:r>
            <a:endParaRPr lang="cs-CZ" b="1" dirty="0"/>
          </a:p>
          <a:p>
            <a:pPr lvl="2">
              <a:defRPr/>
            </a:pPr>
            <a:r>
              <a:rPr lang="cs-CZ" sz="2200" b="1" dirty="0"/>
              <a:t>podle článku 31 směrnice – </a:t>
            </a:r>
            <a:r>
              <a:rPr lang="cs-CZ" sz="2200" b="1" dirty="0" smtClean="0"/>
              <a:t> postup v zájmu Unie</a:t>
            </a:r>
            <a:endParaRPr lang="cs-CZ" sz="2200" b="1" dirty="0"/>
          </a:p>
          <a:p>
            <a:pPr lvl="2">
              <a:defRPr/>
            </a:pPr>
            <a:r>
              <a:rPr lang="cs-CZ" sz="2200" b="1" dirty="0"/>
              <a:t>podle článku 20 směrnice – </a:t>
            </a:r>
            <a:r>
              <a:rPr lang="cs-CZ" sz="2200" b="1" dirty="0" smtClean="0"/>
              <a:t>pouze centralizované </a:t>
            </a:r>
            <a:r>
              <a:rPr lang="cs-CZ" sz="2200" b="1" dirty="0"/>
              <a:t>registrace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F99D1-1806-498F-AE58-D0AE2E6BDC38}" type="datetime1">
              <a:rPr lang="cs-CZ" smtClean="0"/>
              <a:t>26.1.2017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err="1" smtClean="0"/>
              <a:t>Farmakovigilance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6004048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908720"/>
            <a:ext cx="8229600" cy="1260140"/>
          </a:xfrm>
        </p:spPr>
        <p:txBody>
          <a:bodyPr>
            <a:noAutofit/>
          </a:bodyPr>
          <a:lstStyle/>
          <a:p>
            <a:pPr algn="ctr"/>
            <a:r>
              <a:rPr lang="cs-CZ" sz="4400" dirty="0" err="1" smtClean="0"/>
              <a:t>Referraly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348880"/>
            <a:ext cx="8229600" cy="3771120"/>
          </a:xfrm>
        </p:spPr>
        <p:txBody>
          <a:bodyPr>
            <a:normAutofit/>
          </a:bodyPr>
          <a:lstStyle/>
          <a:p>
            <a:pPr lvl="0"/>
            <a:r>
              <a:rPr lang="cs-CZ" b="1" dirty="0" smtClean="0"/>
              <a:t>Zahájí členský stát nebo EK, pokud zjistí závažné FV skutečnosti (pozastavení/zrušení registrace, zákaz výdeje/používání LP, odmítnutí prodloužení registrace – z bezpečnostních důvodů), nebo byl informován držitelem. </a:t>
            </a:r>
          </a:p>
          <a:p>
            <a:pPr lvl="0"/>
            <a:r>
              <a:rPr lang="cs-CZ" b="1" dirty="0" smtClean="0"/>
              <a:t>Zahájení – informování EMA, EK a členských států</a:t>
            </a:r>
          </a:p>
          <a:p>
            <a:pPr lvl="0"/>
            <a:r>
              <a:rPr lang="cs-CZ" b="1" dirty="0" smtClean="0"/>
              <a:t>PRAC zvolí </a:t>
            </a:r>
            <a:r>
              <a:rPr lang="cs-CZ" b="1" dirty="0" err="1" smtClean="0"/>
              <a:t>raportéra</a:t>
            </a:r>
            <a:r>
              <a:rPr lang="cs-CZ" b="1" dirty="0" smtClean="0"/>
              <a:t> a </a:t>
            </a:r>
            <a:r>
              <a:rPr lang="cs-CZ" b="1" dirty="0" err="1" smtClean="0"/>
              <a:t>ko-rapotéra</a:t>
            </a:r>
            <a:endParaRPr lang="cs-CZ" b="1" dirty="0" smtClean="0"/>
          </a:p>
          <a:p>
            <a:pPr lvl="0"/>
            <a:r>
              <a:rPr lang="cs-CZ" b="1" dirty="0" err="1" smtClean="0"/>
              <a:t>LoQ</a:t>
            </a:r>
            <a:r>
              <a:rPr lang="cs-CZ" b="1" dirty="0" smtClean="0"/>
              <a:t> (otázky) pro držitele</a:t>
            </a:r>
            <a:endParaRPr lang="cs-CZ" dirty="0"/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F99D1-1806-498F-AE58-D0AE2E6BDC38}" type="datetime1">
              <a:rPr lang="cs-CZ" smtClean="0"/>
              <a:t>26.1.2017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err="1" smtClean="0"/>
              <a:t>Farmakovigilance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639421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908720"/>
            <a:ext cx="8229600" cy="1260140"/>
          </a:xfrm>
        </p:spPr>
        <p:txBody>
          <a:bodyPr>
            <a:noAutofit/>
          </a:bodyPr>
          <a:lstStyle/>
          <a:p>
            <a:pPr algn="ctr"/>
            <a:r>
              <a:rPr lang="cs-CZ" sz="4400" dirty="0" err="1" smtClean="0"/>
              <a:t>Referraly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348880"/>
            <a:ext cx="8229600" cy="3771120"/>
          </a:xfrm>
        </p:spPr>
        <p:txBody>
          <a:bodyPr>
            <a:normAutofit/>
          </a:bodyPr>
          <a:lstStyle/>
          <a:p>
            <a:pPr lvl="0"/>
            <a:r>
              <a:rPr lang="cs-CZ" b="1" dirty="0" smtClean="0"/>
              <a:t>Hodnocení rap/</a:t>
            </a:r>
            <a:r>
              <a:rPr lang="cs-CZ" b="1" dirty="0" err="1" smtClean="0"/>
              <a:t>ko</a:t>
            </a:r>
            <a:r>
              <a:rPr lang="cs-CZ" b="1" dirty="0" smtClean="0"/>
              <a:t>-rap, připomínky ostatních států</a:t>
            </a:r>
          </a:p>
          <a:p>
            <a:pPr lvl="0"/>
            <a:r>
              <a:rPr lang="cs-CZ" b="1" dirty="0" smtClean="0"/>
              <a:t>MAH může požádat o Oral </a:t>
            </a:r>
            <a:r>
              <a:rPr lang="cs-CZ" b="1" dirty="0" err="1" smtClean="0"/>
              <a:t>Hearing</a:t>
            </a:r>
            <a:endParaRPr lang="cs-CZ" b="1" dirty="0" smtClean="0"/>
          </a:p>
          <a:p>
            <a:pPr lvl="0"/>
            <a:r>
              <a:rPr lang="cs-CZ" b="1" dirty="0" smtClean="0"/>
              <a:t>Může být svolána odborná poradní skupina SAG</a:t>
            </a:r>
          </a:p>
          <a:p>
            <a:pPr lvl="0"/>
            <a:r>
              <a:rPr lang="cs-CZ" b="1" dirty="0" smtClean="0"/>
              <a:t>Diskuse na jednání PRAC</a:t>
            </a:r>
          </a:p>
          <a:p>
            <a:pPr lvl="0"/>
            <a:r>
              <a:rPr lang="cs-CZ" b="1" dirty="0" smtClean="0"/>
              <a:t>Může být nový </a:t>
            </a:r>
            <a:r>
              <a:rPr lang="cs-CZ" b="1" dirty="0" err="1" smtClean="0"/>
              <a:t>LoQ</a:t>
            </a:r>
            <a:r>
              <a:rPr lang="cs-CZ" b="1" dirty="0" smtClean="0"/>
              <a:t>, doplněná hodnotící zpráva</a:t>
            </a:r>
          </a:p>
          <a:p>
            <a:pPr lvl="0"/>
            <a:r>
              <a:rPr lang="cs-CZ" b="1" dirty="0" smtClean="0"/>
              <a:t>Závěr přijat na základě hlasování většinou</a:t>
            </a:r>
          </a:p>
          <a:p>
            <a:pPr marL="0" lv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F99D1-1806-498F-AE58-D0AE2E6BDC38}" type="datetime1">
              <a:rPr lang="cs-CZ" smtClean="0"/>
              <a:t>26.1.2017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err="1" smtClean="0"/>
              <a:t>Farmakovigilance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2120075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908720"/>
            <a:ext cx="8229600" cy="1260140"/>
          </a:xfrm>
        </p:spPr>
        <p:txBody>
          <a:bodyPr>
            <a:noAutofit/>
          </a:bodyPr>
          <a:lstStyle/>
          <a:p>
            <a:pPr algn="ctr"/>
            <a:r>
              <a:rPr lang="cs-CZ" sz="4400" dirty="0" err="1" smtClean="0"/>
              <a:t>Referraly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348880"/>
            <a:ext cx="8229600" cy="3771120"/>
          </a:xfrm>
        </p:spPr>
        <p:txBody>
          <a:bodyPr>
            <a:normAutofit/>
          </a:bodyPr>
          <a:lstStyle/>
          <a:p>
            <a:pPr lvl="0"/>
            <a:r>
              <a:rPr lang="cs-CZ" b="1" dirty="0" smtClean="0"/>
              <a:t>Schválené doporučení výboru PRAC, zveřejňováno</a:t>
            </a:r>
          </a:p>
          <a:p>
            <a:pPr lvl="0"/>
            <a:r>
              <a:rPr lang="cs-CZ" b="1" dirty="0" smtClean="0"/>
              <a:t>Předáno ke schválení </a:t>
            </a:r>
            <a:r>
              <a:rPr lang="cs-CZ" b="1" dirty="0" err="1" smtClean="0"/>
              <a:t>CMDh</a:t>
            </a:r>
            <a:r>
              <a:rPr lang="cs-CZ" b="1" dirty="0" smtClean="0"/>
              <a:t>/CHMP</a:t>
            </a:r>
          </a:p>
          <a:p>
            <a:pPr lvl="0"/>
            <a:r>
              <a:rPr lang="cs-CZ" b="1" dirty="0" smtClean="0"/>
              <a:t>Pokud </a:t>
            </a:r>
            <a:r>
              <a:rPr lang="cs-CZ" b="1" dirty="0" err="1" smtClean="0"/>
              <a:t>CMDh</a:t>
            </a:r>
            <a:r>
              <a:rPr lang="cs-CZ" b="1" dirty="0" smtClean="0"/>
              <a:t> schválí konsensem, doporučení je právně závazné</a:t>
            </a:r>
          </a:p>
          <a:p>
            <a:pPr lvl="0"/>
            <a:r>
              <a:rPr lang="cs-CZ" b="1" dirty="0" smtClean="0"/>
              <a:t>Jinak finální schválení EK</a:t>
            </a:r>
          </a:p>
          <a:p>
            <a:pPr lvl="0"/>
            <a:r>
              <a:rPr lang="cs-CZ" b="1" dirty="0" smtClean="0"/>
              <a:t>Závěry závazné pro všechny členské státy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F99D1-1806-498F-AE58-D0AE2E6BDC38}" type="datetime1">
              <a:rPr lang="cs-CZ" smtClean="0"/>
              <a:t>26.1.2017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err="1" smtClean="0"/>
              <a:t>Farmakovigilance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9246588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8740"/>
            <a:ext cx="8229600" cy="1170130"/>
          </a:xfrm>
        </p:spPr>
        <p:txBody>
          <a:bodyPr>
            <a:normAutofit/>
          </a:bodyPr>
          <a:lstStyle/>
          <a:p>
            <a:pPr algn="ctr"/>
            <a:r>
              <a:rPr lang="cs-CZ" sz="4400" dirty="0" smtClean="0"/>
              <a:t>Další agenda PRAC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213865"/>
            <a:ext cx="8229600" cy="3906135"/>
          </a:xfrm>
        </p:spPr>
        <p:txBody>
          <a:bodyPr>
            <a:normAutofit fontScale="92500" lnSpcReduction="20000"/>
          </a:bodyPr>
          <a:lstStyle/>
          <a:p>
            <a:pPr lvl="0"/>
            <a:r>
              <a:rPr lang="cs-CZ" sz="3200" b="1" dirty="0" smtClean="0"/>
              <a:t>Hodnocení </a:t>
            </a:r>
            <a:r>
              <a:rPr lang="cs-CZ" sz="3200" b="1" dirty="0" smtClean="0">
                <a:solidFill>
                  <a:schemeClr val="accent5">
                    <a:lumMod val="75000"/>
                  </a:schemeClr>
                </a:solidFill>
              </a:rPr>
              <a:t>FV signálů </a:t>
            </a:r>
            <a:r>
              <a:rPr lang="cs-CZ" sz="3200" b="1" dirty="0" smtClean="0"/>
              <a:t>(z </a:t>
            </a:r>
            <a:r>
              <a:rPr lang="cs-CZ" sz="3200" b="1" dirty="0" err="1" smtClean="0"/>
              <a:t>EudraVigilance</a:t>
            </a:r>
            <a:r>
              <a:rPr lang="cs-CZ" sz="3200" b="1" dirty="0" smtClean="0"/>
              <a:t> aj. zdrojů) – EU dělba práce (jednotlivé státy zodpovědné za hodnocení určitých látek)</a:t>
            </a:r>
          </a:p>
          <a:p>
            <a:pPr lvl="0"/>
            <a:r>
              <a:rPr lang="cs-CZ" sz="3200" b="1" dirty="0" smtClean="0"/>
              <a:t>Pro centralizované registrace hodnoceny RMP, prodloužení registrace, PASS</a:t>
            </a:r>
          </a:p>
          <a:p>
            <a:pPr lvl="0"/>
            <a:r>
              <a:rPr lang="cs-CZ" sz="3200" b="1" dirty="0" smtClean="0">
                <a:solidFill>
                  <a:schemeClr val="accent5">
                    <a:lumMod val="75000"/>
                  </a:schemeClr>
                </a:solidFill>
              </a:rPr>
              <a:t>PSUSA</a:t>
            </a:r>
            <a:r>
              <a:rPr lang="cs-CZ" sz="3200" b="1" dirty="0" smtClean="0"/>
              <a:t> – jednotné hodnocení PSUR</a:t>
            </a:r>
          </a:p>
          <a:p>
            <a:pPr lvl="0"/>
            <a:r>
              <a:rPr lang="cs-CZ" sz="3200" b="1" dirty="0" smtClean="0"/>
              <a:t>FV inspekce</a:t>
            </a:r>
          </a:p>
          <a:p>
            <a:pPr lvl="0"/>
            <a:r>
              <a:rPr lang="cs-CZ" sz="3200" b="1" dirty="0" smtClean="0"/>
              <a:t>Dotazy od CHMP, členských států</a:t>
            </a:r>
          </a:p>
          <a:p>
            <a:pPr lvl="0"/>
            <a:r>
              <a:rPr lang="cs-CZ" sz="3200" b="1" dirty="0" smtClean="0"/>
              <a:t>Organizační záležitosti (postupy, doporučení…)</a:t>
            </a:r>
            <a:endParaRPr lang="cs-CZ" sz="3200" b="1" dirty="0"/>
          </a:p>
          <a:p>
            <a:endParaRPr lang="cs-CZ" dirty="0"/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F99D1-1806-498F-AE58-D0AE2E6BDC38}" type="datetime1">
              <a:rPr lang="cs-CZ" smtClean="0"/>
              <a:t>26.1.2017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err="1" smtClean="0"/>
              <a:t>Farmakovigilance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2973001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/>
          <p:nvPr/>
        </p:nvPicPr>
        <p:blipFill rotWithShape="1">
          <a:blip r:embed="rId2"/>
          <a:srcRect l="61003" t="1" r="4693" b="298"/>
          <a:stretch/>
        </p:blipFill>
        <p:spPr bwMode="auto">
          <a:xfrm>
            <a:off x="476545" y="-1"/>
            <a:ext cx="8190909" cy="698439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030534933"/>
      </p:ext>
    </p:extLst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/>
          <p:nvPr/>
        </p:nvPicPr>
        <p:blipFill rotWithShape="1">
          <a:blip r:embed="rId2"/>
          <a:srcRect l="60954" t="-169" r="4947" b="169"/>
          <a:stretch/>
        </p:blipFill>
        <p:spPr bwMode="auto">
          <a:xfrm>
            <a:off x="431541" y="0"/>
            <a:ext cx="8370930" cy="685799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575487606"/>
      </p:ext>
    </p:extLst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altLang="cs-CZ" smtClean="0"/>
          </a:p>
        </p:txBody>
      </p:sp>
      <p:sp>
        <p:nvSpPr>
          <p:cNvPr id="8195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altLang="cs-CZ" smtClean="0"/>
          </a:p>
        </p:txBody>
      </p:sp>
      <p:pic>
        <p:nvPicPr>
          <p:cNvPr id="819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5916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vál 3"/>
          <p:cNvSpPr>
            <a:spLocks noChangeArrowheads="1"/>
          </p:cNvSpPr>
          <p:nvPr/>
        </p:nvSpPr>
        <p:spPr bwMode="auto">
          <a:xfrm>
            <a:off x="1692275" y="1628775"/>
            <a:ext cx="3600450" cy="360363"/>
          </a:xfrm>
          <a:prstGeom prst="ellipse">
            <a:avLst/>
          </a:prstGeom>
          <a:noFill/>
          <a:ln w="28575" algn="ctr">
            <a:solidFill>
              <a:srgbClr val="C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6" name="Ovál 5"/>
          <p:cNvSpPr>
            <a:spLocks noChangeArrowheads="1"/>
          </p:cNvSpPr>
          <p:nvPr/>
        </p:nvSpPr>
        <p:spPr bwMode="auto">
          <a:xfrm>
            <a:off x="1692275" y="2420938"/>
            <a:ext cx="4535488" cy="360362"/>
          </a:xfrm>
          <a:prstGeom prst="ellipse">
            <a:avLst/>
          </a:prstGeom>
          <a:noFill/>
          <a:ln w="28575" algn="ctr">
            <a:solidFill>
              <a:srgbClr val="C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7" name="Ovál 6"/>
          <p:cNvSpPr>
            <a:spLocks noChangeArrowheads="1"/>
          </p:cNvSpPr>
          <p:nvPr/>
        </p:nvSpPr>
        <p:spPr bwMode="auto">
          <a:xfrm>
            <a:off x="1844675" y="2924175"/>
            <a:ext cx="5103813" cy="649288"/>
          </a:xfrm>
          <a:prstGeom prst="ellipse">
            <a:avLst/>
          </a:prstGeom>
          <a:noFill/>
          <a:ln w="28575" algn="ctr">
            <a:solidFill>
              <a:srgbClr val="C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238262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</p:bldLst>
  </p:timing>
</p:sld>
</file>

<file path=ppt/theme/theme1.xml><?xml version="1.0" encoding="utf-8"?>
<a:theme xmlns:a="http://schemas.openxmlformats.org/drawingml/2006/main" name="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1_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3.xml><?xml version="1.0" encoding="utf-8"?>
<a:theme xmlns:a="http://schemas.openxmlformats.org/drawingml/2006/main" name="2_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4.xml><?xml version="1.0" encoding="utf-8"?>
<a:theme xmlns:a="http://schemas.openxmlformats.org/drawingml/2006/main" name="3_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5.xml><?xml version="1.0" encoding="utf-8"?>
<a:theme xmlns:a="http://schemas.openxmlformats.org/drawingml/2006/main" name="5_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6.xml><?xml version="1.0" encoding="utf-8"?>
<a:theme xmlns:a="http://schemas.openxmlformats.org/drawingml/2006/main" name="7_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7.xml><?xml version="1.0" encoding="utf-8"?>
<a:theme xmlns:a="http://schemas.openxmlformats.org/drawingml/2006/main" name="9_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8.xml><?xml version="1.0" encoding="utf-8"?>
<a:theme xmlns:a="http://schemas.openxmlformats.org/drawingml/2006/main" name="11_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9.xml><?xml version="1.0" encoding="utf-8"?>
<a:theme xmlns:a="http://schemas.openxmlformats.org/drawingml/2006/main" name="13_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10.xml><?xml version="1.0" encoding="utf-8"?>
<a:theme xmlns:a="http://schemas.openxmlformats.org/drawingml/2006/main" name="15_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11.xml><?xml version="1.0" encoding="utf-8"?>
<a:theme xmlns:a="http://schemas.openxmlformats.org/drawingml/2006/main" name="17_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1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2123</TotalTime>
  <Words>704</Words>
  <Application>Microsoft Office PowerPoint</Application>
  <PresentationFormat>Předvádění na obrazovce (4:3)</PresentationFormat>
  <Paragraphs>113</Paragraphs>
  <Slides>17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11</vt:i4>
      </vt:variant>
      <vt:variant>
        <vt:lpstr>Nadpisy snímků</vt:lpstr>
      </vt:variant>
      <vt:variant>
        <vt:i4>17</vt:i4>
      </vt:variant>
    </vt:vector>
  </HeadingPairs>
  <TitlesOfParts>
    <vt:vector size="28" baseType="lpstr">
      <vt:lpstr>Motiv sady Office</vt:lpstr>
      <vt:lpstr>1_Motiv sady Office</vt:lpstr>
      <vt:lpstr>2_Motiv sady Office</vt:lpstr>
      <vt:lpstr>3_Motiv sady Office</vt:lpstr>
      <vt:lpstr>5_Motiv sady Office</vt:lpstr>
      <vt:lpstr>7_Motiv sady Office</vt:lpstr>
      <vt:lpstr>9_Motiv sady Office</vt:lpstr>
      <vt:lpstr>11_Motiv sady Office</vt:lpstr>
      <vt:lpstr>13_Motiv sady Office</vt:lpstr>
      <vt:lpstr>15_Motiv sady Office</vt:lpstr>
      <vt:lpstr>17_Motiv sady Office</vt:lpstr>
      <vt:lpstr>Farmakovigilance   na evropské úrovni </vt:lpstr>
      <vt:lpstr>Evropská agentura pro léčivé přípravky - EMA</vt:lpstr>
      <vt:lpstr>Evropská agentura pro léčivé přípravky - EMA</vt:lpstr>
      <vt:lpstr>Evropská agentura pro léčivé přípravky - EMA</vt:lpstr>
      <vt:lpstr>Evropská agentura pro léčivé přípravky - EMA</vt:lpstr>
      <vt:lpstr>Evropská agentura pro léčivé přípravky - EMA</vt:lpstr>
      <vt:lpstr>FV spolupráce v rámci EU</vt:lpstr>
      <vt:lpstr>Farmakovigilanční výbor EMA</vt:lpstr>
      <vt:lpstr>Prezentace aplikace PowerPoint</vt:lpstr>
      <vt:lpstr>FV výbor EMA – PRAC Agenda</vt:lpstr>
      <vt:lpstr>Referraly</vt:lpstr>
      <vt:lpstr>Referraly</vt:lpstr>
      <vt:lpstr>Referraly</vt:lpstr>
      <vt:lpstr>Další agenda PRAC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Zbyněk Polák</dc:creator>
  <cp:lastModifiedBy>Jirsová Eva</cp:lastModifiedBy>
  <cp:revision>123</cp:revision>
  <cp:lastPrinted>2017-01-24T18:24:42Z</cp:lastPrinted>
  <dcterms:created xsi:type="dcterms:W3CDTF">2012-11-07T12:54:42Z</dcterms:created>
  <dcterms:modified xsi:type="dcterms:W3CDTF">2017-01-26T16:02:41Z</dcterms:modified>
</cp:coreProperties>
</file>