
<file path=[Content_Types].xml><?xml version="1.0" encoding="utf-8"?>
<Types xmlns="http://schemas.openxmlformats.org/package/2006/content-types">
  <Default Extension="png" ContentType="image/png"/>
  <Default Extension="tmp" ContentType="image/png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9"/>
  </p:notesMasterIdLst>
  <p:handoutMasterIdLst>
    <p:handoutMasterId r:id="rId40"/>
  </p:handoutMasterIdLst>
  <p:sldIdLst>
    <p:sldId id="256" r:id="rId3"/>
    <p:sldId id="257" r:id="rId4"/>
    <p:sldId id="258" r:id="rId5"/>
    <p:sldId id="305" r:id="rId6"/>
    <p:sldId id="261" r:id="rId7"/>
    <p:sldId id="264" r:id="rId8"/>
    <p:sldId id="266" r:id="rId9"/>
    <p:sldId id="267" r:id="rId10"/>
    <p:sldId id="298" r:id="rId11"/>
    <p:sldId id="268" r:id="rId12"/>
    <p:sldId id="276" r:id="rId13"/>
    <p:sldId id="269" r:id="rId14"/>
    <p:sldId id="270" r:id="rId15"/>
    <p:sldId id="271" r:id="rId16"/>
    <p:sldId id="272" r:id="rId17"/>
    <p:sldId id="301" r:id="rId18"/>
    <p:sldId id="277" r:id="rId19"/>
    <p:sldId id="280" r:id="rId20"/>
    <p:sldId id="279" r:id="rId21"/>
    <p:sldId id="278" r:id="rId22"/>
    <p:sldId id="281" r:id="rId23"/>
    <p:sldId id="282" r:id="rId24"/>
    <p:sldId id="283" r:id="rId25"/>
    <p:sldId id="284" r:id="rId26"/>
    <p:sldId id="263" r:id="rId27"/>
    <p:sldId id="291" r:id="rId28"/>
    <p:sldId id="292" r:id="rId29"/>
    <p:sldId id="293" r:id="rId30"/>
    <p:sldId id="285" r:id="rId31"/>
    <p:sldId id="288" r:id="rId32"/>
    <p:sldId id="289" r:id="rId33"/>
    <p:sldId id="295" r:id="rId34"/>
    <p:sldId id="297" r:id="rId35"/>
    <p:sldId id="307" r:id="rId36"/>
    <p:sldId id="302" r:id="rId37"/>
    <p:sldId id="259" r:id="rId3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ichalková Dagmar" initials="MD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A2A2"/>
    <a:srgbClr val="008E40"/>
    <a:srgbClr val="EC4E95"/>
    <a:srgbClr val="ED13ED"/>
    <a:srgbClr val="0EC0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handoutMaster" Target="handoutMasters/handoutMaster1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F2E7DB6-F427-41D0-A3D9-EE1390F77385}" type="doc">
      <dgm:prSet loTypeId="urn:microsoft.com/office/officeart/2005/8/layout/vList5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EA1A72E-A2E5-431A-933E-73AFBA984D95}">
      <dgm:prSet/>
      <dgm:spPr>
        <a:solidFill>
          <a:srgbClr val="0070C0"/>
        </a:solidFill>
      </dgm:spPr>
      <dgm:t>
        <a:bodyPr/>
        <a:lstStyle/>
        <a:p>
          <a:pPr rtl="0"/>
          <a:r>
            <a:rPr lang="cs-CZ" b="1" dirty="0" smtClean="0"/>
            <a:t>Legislativa EU</a:t>
          </a:r>
          <a:endParaRPr lang="en-GB" b="1" dirty="0"/>
        </a:p>
      </dgm:t>
    </dgm:pt>
    <dgm:pt modelId="{F6888503-A9E1-4D36-9C3A-A5A5FE8E9645}" type="parTrans" cxnId="{3F1AEF7E-0E9B-44E2-91F0-D36B8ED113DC}">
      <dgm:prSet/>
      <dgm:spPr/>
      <dgm:t>
        <a:bodyPr/>
        <a:lstStyle/>
        <a:p>
          <a:endParaRPr lang="en-GB"/>
        </a:p>
      </dgm:t>
    </dgm:pt>
    <dgm:pt modelId="{30600B86-8F04-48E9-AD68-B1CD6CC1438E}" type="sibTrans" cxnId="{3F1AEF7E-0E9B-44E2-91F0-D36B8ED113DC}">
      <dgm:prSet/>
      <dgm:spPr/>
      <dgm:t>
        <a:bodyPr/>
        <a:lstStyle/>
        <a:p>
          <a:endParaRPr lang="en-GB"/>
        </a:p>
      </dgm:t>
    </dgm:pt>
    <dgm:pt modelId="{2CE83B61-1AF9-4FD2-A30F-28A1D2124E81}">
      <dgm:prSet/>
      <dgm:spPr/>
      <dgm:t>
        <a:bodyPr/>
        <a:lstStyle/>
        <a:p>
          <a:pPr rtl="0"/>
          <a:r>
            <a:rPr lang="cs-CZ" b="1" dirty="0" smtClean="0"/>
            <a:t>Směrnice (Directives)</a:t>
          </a:r>
          <a:endParaRPr lang="en-GB" b="1" dirty="0"/>
        </a:p>
      </dgm:t>
    </dgm:pt>
    <dgm:pt modelId="{AD7E4A8C-86C3-40F4-B5A3-70D4FC2FA907}" type="parTrans" cxnId="{3CB51BF7-C5DB-4961-B848-9069C8B5B1A0}">
      <dgm:prSet/>
      <dgm:spPr/>
      <dgm:t>
        <a:bodyPr/>
        <a:lstStyle/>
        <a:p>
          <a:endParaRPr lang="en-GB"/>
        </a:p>
      </dgm:t>
    </dgm:pt>
    <dgm:pt modelId="{0C23A27B-4555-41EA-A1CA-E4261CEE5B86}" type="sibTrans" cxnId="{3CB51BF7-C5DB-4961-B848-9069C8B5B1A0}">
      <dgm:prSet/>
      <dgm:spPr/>
      <dgm:t>
        <a:bodyPr/>
        <a:lstStyle/>
        <a:p>
          <a:endParaRPr lang="en-GB"/>
        </a:p>
      </dgm:t>
    </dgm:pt>
    <dgm:pt modelId="{FE91CEB0-07DB-4320-93FB-E0EB1ADC8D1D}">
      <dgm:prSet/>
      <dgm:spPr/>
      <dgm:t>
        <a:bodyPr/>
        <a:lstStyle/>
        <a:p>
          <a:pPr rtl="0"/>
          <a:r>
            <a:rPr lang="cs-CZ" b="1" dirty="0" smtClean="0"/>
            <a:t>Nařízení   (Regulations)</a:t>
          </a:r>
          <a:endParaRPr lang="en-GB" b="1" dirty="0"/>
        </a:p>
      </dgm:t>
    </dgm:pt>
    <dgm:pt modelId="{39128FAB-30C0-400B-9B1A-698A090D77C4}" type="parTrans" cxnId="{D5D3ACF2-4B5A-4F85-9882-B9E221C76616}">
      <dgm:prSet/>
      <dgm:spPr/>
      <dgm:t>
        <a:bodyPr/>
        <a:lstStyle/>
        <a:p>
          <a:endParaRPr lang="en-GB"/>
        </a:p>
      </dgm:t>
    </dgm:pt>
    <dgm:pt modelId="{B6D07E37-1834-440C-9EC0-E3E3C24CBED8}" type="sibTrans" cxnId="{D5D3ACF2-4B5A-4F85-9882-B9E221C76616}">
      <dgm:prSet/>
      <dgm:spPr/>
      <dgm:t>
        <a:bodyPr/>
        <a:lstStyle/>
        <a:p>
          <a:endParaRPr lang="en-GB"/>
        </a:p>
      </dgm:t>
    </dgm:pt>
    <dgm:pt modelId="{1BDE9A01-CB54-4ABD-81A8-5411C757151D}">
      <dgm:prSet/>
      <dgm:spPr/>
      <dgm:t>
        <a:bodyPr/>
        <a:lstStyle/>
        <a:p>
          <a:pPr rtl="0"/>
          <a:r>
            <a:rPr lang="cs-CZ" dirty="0" smtClean="0"/>
            <a:t>GVP</a:t>
          </a:r>
          <a:endParaRPr lang="en-GB" dirty="0"/>
        </a:p>
      </dgm:t>
    </dgm:pt>
    <dgm:pt modelId="{8621864B-8B08-486A-9ECD-B61A1331E2D1}" type="parTrans" cxnId="{984A7FC6-0A63-468E-A314-BA639AD36AD4}">
      <dgm:prSet/>
      <dgm:spPr/>
      <dgm:t>
        <a:bodyPr/>
        <a:lstStyle/>
        <a:p>
          <a:endParaRPr lang="en-GB"/>
        </a:p>
      </dgm:t>
    </dgm:pt>
    <dgm:pt modelId="{B644AD85-6E3A-4264-A138-10A32E69C53F}" type="sibTrans" cxnId="{984A7FC6-0A63-468E-A314-BA639AD36AD4}">
      <dgm:prSet/>
      <dgm:spPr/>
      <dgm:t>
        <a:bodyPr/>
        <a:lstStyle/>
        <a:p>
          <a:endParaRPr lang="en-GB"/>
        </a:p>
      </dgm:t>
    </dgm:pt>
    <dgm:pt modelId="{284971FC-BC46-4A28-BB2C-2FE2F4FB160B}">
      <dgm:prSet/>
      <dgm:spPr>
        <a:solidFill>
          <a:schemeClr val="accent5">
            <a:lumMod val="75000"/>
          </a:schemeClr>
        </a:solidFill>
      </dgm:spPr>
      <dgm:t>
        <a:bodyPr/>
        <a:lstStyle/>
        <a:p>
          <a:pPr rtl="0"/>
          <a:r>
            <a:rPr lang="cs-CZ" b="1" dirty="0" smtClean="0"/>
            <a:t>Legislativa ČR</a:t>
          </a:r>
          <a:endParaRPr lang="en-GB" b="1" dirty="0"/>
        </a:p>
      </dgm:t>
    </dgm:pt>
    <dgm:pt modelId="{FEF4A8E2-7F7F-4049-85CF-4CD317A8A5BF}" type="parTrans" cxnId="{7339676E-95F1-4171-8048-46F9C84993AF}">
      <dgm:prSet/>
      <dgm:spPr/>
      <dgm:t>
        <a:bodyPr/>
        <a:lstStyle/>
        <a:p>
          <a:endParaRPr lang="en-GB"/>
        </a:p>
      </dgm:t>
    </dgm:pt>
    <dgm:pt modelId="{F26F5C27-D1CC-4ED7-BD84-1730B8439BAE}" type="sibTrans" cxnId="{7339676E-95F1-4171-8048-46F9C84993AF}">
      <dgm:prSet/>
      <dgm:spPr/>
      <dgm:t>
        <a:bodyPr/>
        <a:lstStyle/>
        <a:p>
          <a:endParaRPr lang="en-GB"/>
        </a:p>
      </dgm:t>
    </dgm:pt>
    <dgm:pt modelId="{3744F3F3-30B0-4D8A-8980-56562D8320F2}">
      <dgm:prSet/>
      <dgm:spPr/>
      <dgm:t>
        <a:bodyPr/>
        <a:lstStyle/>
        <a:p>
          <a:pPr rtl="0"/>
          <a:r>
            <a:rPr lang="cs-CZ" b="1" dirty="0" smtClean="0"/>
            <a:t>Zákony</a:t>
          </a:r>
          <a:endParaRPr lang="en-GB" b="1" dirty="0"/>
        </a:p>
      </dgm:t>
    </dgm:pt>
    <dgm:pt modelId="{26AB76EC-99FE-481F-BE09-C78401DA9E01}" type="parTrans" cxnId="{F6564C5D-1850-4D29-A7E4-0C6824B9574A}">
      <dgm:prSet/>
      <dgm:spPr/>
      <dgm:t>
        <a:bodyPr/>
        <a:lstStyle/>
        <a:p>
          <a:endParaRPr lang="en-GB"/>
        </a:p>
      </dgm:t>
    </dgm:pt>
    <dgm:pt modelId="{8EA959C6-B0FE-4C0F-BC1A-116FA550EDAC}" type="sibTrans" cxnId="{F6564C5D-1850-4D29-A7E4-0C6824B9574A}">
      <dgm:prSet/>
      <dgm:spPr/>
      <dgm:t>
        <a:bodyPr/>
        <a:lstStyle/>
        <a:p>
          <a:endParaRPr lang="en-GB"/>
        </a:p>
      </dgm:t>
    </dgm:pt>
    <dgm:pt modelId="{82820B88-8464-445E-B7DB-DA1C4312CC69}">
      <dgm:prSet/>
      <dgm:spPr/>
      <dgm:t>
        <a:bodyPr/>
        <a:lstStyle/>
        <a:p>
          <a:pPr rtl="0"/>
          <a:r>
            <a:rPr lang="cs-CZ" b="1" dirty="0" smtClean="0"/>
            <a:t>Vyhlášky</a:t>
          </a:r>
          <a:endParaRPr lang="en-GB" b="1" dirty="0"/>
        </a:p>
      </dgm:t>
    </dgm:pt>
    <dgm:pt modelId="{BF01C2D0-4889-42BD-9180-BE1EFCF612EE}" type="parTrans" cxnId="{7BA3337D-8178-45CB-8163-7F424F1789E3}">
      <dgm:prSet/>
      <dgm:spPr/>
      <dgm:t>
        <a:bodyPr/>
        <a:lstStyle/>
        <a:p>
          <a:endParaRPr lang="en-GB"/>
        </a:p>
      </dgm:t>
    </dgm:pt>
    <dgm:pt modelId="{40BC32E5-DCE3-4A41-8D9D-0209F02409C0}" type="sibTrans" cxnId="{7BA3337D-8178-45CB-8163-7F424F1789E3}">
      <dgm:prSet/>
      <dgm:spPr/>
      <dgm:t>
        <a:bodyPr/>
        <a:lstStyle/>
        <a:p>
          <a:endParaRPr lang="en-GB"/>
        </a:p>
      </dgm:t>
    </dgm:pt>
    <dgm:pt modelId="{655CFC1B-C90C-461E-A170-1AED9281B2B3}">
      <dgm:prSet/>
      <dgm:spPr/>
      <dgm:t>
        <a:bodyPr/>
        <a:lstStyle/>
        <a:p>
          <a:pPr rtl="0"/>
          <a:r>
            <a:rPr lang="cs-CZ" dirty="0" smtClean="0"/>
            <a:t>Pokyny SÚKL</a:t>
          </a:r>
          <a:endParaRPr lang="en-GB" dirty="0"/>
        </a:p>
      </dgm:t>
    </dgm:pt>
    <dgm:pt modelId="{655BBB31-FBD8-4C4B-8747-5992316E3BDF}" type="parTrans" cxnId="{832CC90F-53DC-4E07-B59F-BF7F0820EC06}">
      <dgm:prSet/>
      <dgm:spPr/>
      <dgm:t>
        <a:bodyPr/>
        <a:lstStyle/>
        <a:p>
          <a:endParaRPr lang="en-GB"/>
        </a:p>
      </dgm:t>
    </dgm:pt>
    <dgm:pt modelId="{DCEA06E3-4FE3-4073-9AA8-DF8E7AC75E57}" type="sibTrans" cxnId="{832CC90F-53DC-4E07-B59F-BF7F0820EC06}">
      <dgm:prSet/>
      <dgm:spPr/>
      <dgm:t>
        <a:bodyPr/>
        <a:lstStyle/>
        <a:p>
          <a:endParaRPr lang="en-GB"/>
        </a:p>
      </dgm:t>
    </dgm:pt>
    <dgm:pt modelId="{B55DB7AC-9A64-45AF-B70B-42753AF1DFFC}" type="pres">
      <dgm:prSet presAssocID="{AF2E7DB6-F427-41D0-A3D9-EE1390F7738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310C2246-7530-41CC-AC16-3A09AA88E039}" type="pres">
      <dgm:prSet presAssocID="{BEA1A72E-A2E5-431A-933E-73AFBA984D95}" presName="linNode" presStyleCnt="0"/>
      <dgm:spPr/>
    </dgm:pt>
    <dgm:pt modelId="{2B9ADF72-01C4-4F96-A87C-8529CAECE22B}" type="pres">
      <dgm:prSet presAssocID="{BEA1A72E-A2E5-431A-933E-73AFBA984D95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875AE28-FBEC-430C-9829-CCDC27FE73F6}" type="pres">
      <dgm:prSet presAssocID="{BEA1A72E-A2E5-431A-933E-73AFBA984D95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7205150-196C-4919-87E7-56E685B377D7}" type="pres">
      <dgm:prSet presAssocID="{30600B86-8F04-48E9-AD68-B1CD6CC1438E}" presName="sp" presStyleCnt="0"/>
      <dgm:spPr/>
    </dgm:pt>
    <dgm:pt modelId="{97784B49-DFCE-487E-B6BE-01A52FF28DA9}" type="pres">
      <dgm:prSet presAssocID="{284971FC-BC46-4A28-BB2C-2FE2F4FB160B}" presName="linNode" presStyleCnt="0"/>
      <dgm:spPr/>
    </dgm:pt>
    <dgm:pt modelId="{9FFCF8A8-5765-4314-9EAF-60258E569BF0}" type="pres">
      <dgm:prSet presAssocID="{284971FC-BC46-4A28-BB2C-2FE2F4FB160B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1802944-EBAA-4F9E-839B-67EAB097BA79}" type="pres">
      <dgm:prSet presAssocID="{284971FC-BC46-4A28-BB2C-2FE2F4FB160B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EE479D2B-B3C2-43F0-A91A-9E0F555A4203}" type="presOf" srcId="{284971FC-BC46-4A28-BB2C-2FE2F4FB160B}" destId="{9FFCF8A8-5765-4314-9EAF-60258E569BF0}" srcOrd="0" destOrd="0" presId="urn:microsoft.com/office/officeart/2005/8/layout/vList5"/>
    <dgm:cxn modelId="{C06A80A9-8D46-4750-88EA-5A39DC6E4583}" type="presOf" srcId="{FE91CEB0-07DB-4320-93FB-E0EB1ADC8D1D}" destId="{C875AE28-FBEC-430C-9829-CCDC27FE73F6}" srcOrd="0" destOrd="1" presId="urn:microsoft.com/office/officeart/2005/8/layout/vList5"/>
    <dgm:cxn modelId="{3CB51BF7-C5DB-4961-B848-9069C8B5B1A0}" srcId="{BEA1A72E-A2E5-431A-933E-73AFBA984D95}" destId="{2CE83B61-1AF9-4FD2-A30F-28A1D2124E81}" srcOrd="0" destOrd="0" parTransId="{AD7E4A8C-86C3-40F4-B5A3-70D4FC2FA907}" sibTransId="{0C23A27B-4555-41EA-A1CA-E4261CEE5B86}"/>
    <dgm:cxn modelId="{F3791AEA-CB48-4736-AC8C-7A1697E2B9A7}" type="presOf" srcId="{82820B88-8464-445E-B7DB-DA1C4312CC69}" destId="{01802944-EBAA-4F9E-839B-67EAB097BA79}" srcOrd="0" destOrd="1" presId="urn:microsoft.com/office/officeart/2005/8/layout/vList5"/>
    <dgm:cxn modelId="{4FEAEA30-C33D-4AB1-B644-6532ED86378E}" type="presOf" srcId="{BEA1A72E-A2E5-431A-933E-73AFBA984D95}" destId="{2B9ADF72-01C4-4F96-A87C-8529CAECE22B}" srcOrd="0" destOrd="0" presId="urn:microsoft.com/office/officeart/2005/8/layout/vList5"/>
    <dgm:cxn modelId="{984A7FC6-0A63-468E-A314-BA639AD36AD4}" srcId="{BEA1A72E-A2E5-431A-933E-73AFBA984D95}" destId="{1BDE9A01-CB54-4ABD-81A8-5411C757151D}" srcOrd="2" destOrd="0" parTransId="{8621864B-8B08-486A-9ECD-B61A1331E2D1}" sibTransId="{B644AD85-6E3A-4264-A138-10A32E69C53F}"/>
    <dgm:cxn modelId="{EF3F8AE8-5317-4454-A68D-7D14FF24A2AC}" type="presOf" srcId="{3744F3F3-30B0-4D8A-8980-56562D8320F2}" destId="{01802944-EBAA-4F9E-839B-67EAB097BA79}" srcOrd="0" destOrd="0" presId="urn:microsoft.com/office/officeart/2005/8/layout/vList5"/>
    <dgm:cxn modelId="{A029D6E3-9A6A-4107-B052-6BB4BE6062C1}" type="presOf" srcId="{1BDE9A01-CB54-4ABD-81A8-5411C757151D}" destId="{C875AE28-FBEC-430C-9829-CCDC27FE73F6}" srcOrd="0" destOrd="2" presId="urn:microsoft.com/office/officeart/2005/8/layout/vList5"/>
    <dgm:cxn modelId="{3F1AEF7E-0E9B-44E2-91F0-D36B8ED113DC}" srcId="{AF2E7DB6-F427-41D0-A3D9-EE1390F77385}" destId="{BEA1A72E-A2E5-431A-933E-73AFBA984D95}" srcOrd="0" destOrd="0" parTransId="{F6888503-A9E1-4D36-9C3A-A5A5FE8E9645}" sibTransId="{30600B86-8F04-48E9-AD68-B1CD6CC1438E}"/>
    <dgm:cxn modelId="{C81E1E65-A397-4C7A-92A8-A38A17D91476}" type="presOf" srcId="{655CFC1B-C90C-461E-A170-1AED9281B2B3}" destId="{01802944-EBAA-4F9E-839B-67EAB097BA79}" srcOrd="0" destOrd="2" presId="urn:microsoft.com/office/officeart/2005/8/layout/vList5"/>
    <dgm:cxn modelId="{D5D3ACF2-4B5A-4F85-9882-B9E221C76616}" srcId="{BEA1A72E-A2E5-431A-933E-73AFBA984D95}" destId="{FE91CEB0-07DB-4320-93FB-E0EB1ADC8D1D}" srcOrd="1" destOrd="0" parTransId="{39128FAB-30C0-400B-9B1A-698A090D77C4}" sibTransId="{B6D07E37-1834-440C-9EC0-E3E3C24CBED8}"/>
    <dgm:cxn modelId="{7339676E-95F1-4171-8048-46F9C84993AF}" srcId="{AF2E7DB6-F427-41D0-A3D9-EE1390F77385}" destId="{284971FC-BC46-4A28-BB2C-2FE2F4FB160B}" srcOrd="1" destOrd="0" parTransId="{FEF4A8E2-7F7F-4049-85CF-4CD317A8A5BF}" sibTransId="{F26F5C27-D1CC-4ED7-BD84-1730B8439BAE}"/>
    <dgm:cxn modelId="{832CC90F-53DC-4E07-B59F-BF7F0820EC06}" srcId="{284971FC-BC46-4A28-BB2C-2FE2F4FB160B}" destId="{655CFC1B-C90C-461E-A170-1AED9281B2B3}" srcOrd="2" destOrd="0" parTransId="{655BBB31-FBD8-4C4B-8747-5992316E3BDF}" sibTransId="{DCEA06E3-4FE3-4073-9AA8-DF8E7AC75E57}"/>
    <dgm:cxn modelId="{635F242A-9B40-46C3-9834-DE10C9329807}" type="presOf" srcId="{AF2E7DB6-F427-41D0-A3D9-EE1390F77385}" destId="{B55DB7AC-9A64-45AF-B70B-42753AF1DFFC}" srcOrd="0" destOrd="0" presId="urn:microsoft.com/office/officeart/2005/8/layout/vList5"/>
    <dgm:cxn modelId="{29B3CBDF-C103-4539-900B-122ED27A6607}" type="presOf" srcId="{2CE83B61-1AF9-4FD2-A30F-28A1D2124E81}" destId="{C875AE28-FBEC-430C-9829-CCDC27FE73F6}" srcOrd="0" destOrd="0" presId="urn:microsoft.com/office/officeart/2005/8/layout/vList5"/>
    <dgm:cxn modelId="{7BA3337D-8178-45CB-8163-7F424F1789E3}" srcId="{284971FC-BC46-4A28-BB2C-2FE2F4FB160B}" destId="{82820B88-8464-445E-B7DB-DA1C4312CC69}" srcOrd="1" destOrd="0" parTransId="{BF01C2D0-4889-42BD-9180-BE1EFCF612EE}" sibTransId="{40BC32E5-DCE3-4A41-8D9D-0209F02409C0}"/>
    <dgm:cxn modelId="{F6564C5D-1850-4D29-A7E4-0C6824B9574A}" srcId="{284971FC-BC46-4A28-BB2C-2FE2F4FB160B}" destId="{3744F3F3-30B0-4D8A-8980-56562D8320F2}" srcOrd="0" destOrd="0" parTransId="{26AB76EC-99FE-481F-BE09-C78401DA9E01}" sibTransId="{8EA959C6-B0FE-4C0F-BC1A-116FA550EDAC}"/>
    <dgm:cxn modelId="{06588306-3EC3-457F-B358-BDBA2E492BEA}" type="presParOf" srcId="{B55DB7AC-9A64-45AF-B70B-42753AF1DFFC}" destId="{310C2246-7530-41CC-AC16-3A09AA88E039}" srcOrd="0" destOrd="0" presId="urn:microsoft.com/office/officeart/2005/8/layout/vList5"/>
    <dgm:cxn modelId="{4AE993E1-B627-4AEA-AAF4-558C08628D7C}" type="presParOf" srcId="{310C2246-7530-41CC-AC16-3A09AA88E039}" destId="{2B9ADF72-01C4-4F96-A87C-8529CAECE22B}" srcOrd="0" destOrd="0" presId="urn:microsoft.com/office/officeart/2005/8/layout/vList5"/>
    <dgm:cxn modelId="{576EA24E-AF65-44C5-9DC4-75481B716DDA}" type="presParOf" srcId="{310C2246-7530-41CC-AC16-3A09AA88E039}" destId="{C875AE28-FBEC-430C-9829-CCDC27FE73F6}" srcOrd="1" destOrd="0" presId="urn:microsoft.com/office/officeart/2005/8/layout/vList5"/>
    <dgm:cxn modelId="{122DD963-F9A0-4B4C-B0E5-4E72D146EF2F}" type="presParOf" srcId="{B55DB7AC-9A64-45AF-B70B-42753AF1DFFC}" destId="{37205150-196C-4919-87E7-56E685B377D7}" srcOrd="1" destOrd="0" presId="urn:microsoft.com/office/officeart/2005/8/layout/vList5"/>
    <dgm:cxn modelId="{9BB7B797-073C-43A9-B44D-471EFAEF9147}" type="presParOf" srcId="{B55DB7AC-9A64-45AF-B70B-42753AF1DFFC}" destId="{97784B49-DFCE-487E-B6BE-01A52FF28DA9}" srcOrd="2" destOrd="0" presId="urn:microsoft.com/office/officeart/2005/8/layout/vList5"/>
    <dgm:cxn modelId="{6DDA7759-7954-43CF-987B-BA7B76C94B07}" type="presParOf" srcId="{97784B49-DFCE-487E-B6BE-01A52FF28DA9}" destId="{9FFCF8A8-5765-4314-9EAF-60258E569BF0}" srcOrd="0" destOrd="0" presId="urn:microsoft.com/office/officeart/2005/8/layout/vList5"/>
    <dgm:cxn modelId="{DE0FC10E-26E6-4E6E-A892-B90644EBEBB8}" type="presParOf" srcId="{97784B49-DFCE-487E-B6BE-01A52FF28DA9}" destId="{01802944-EBAA-4F9E-839B-67EAB097BA7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442F620-89E9-4417-94F5-C43CA7A92E89}" type="doc">
      <dgm:prSet loTypeId="urn:microsoft.com/office/officeart/2005/8/layout/vList2" loCatId="list" qsTypeId="urn:microsoft.com/office/officeart/2005/8/quickstyle/simple1" qsCatId="simple" csTypeId="urn:microsoft.com/office/officeart/2005/8/colors/accent3_5" csCatId="accent3" phldr="1"/>
      <dgm:spPr/>
      <dgm:t>
        <a:bodyPr/>
        <a:lstStyle/>
        <a:p>
          <a:endParaRPr lang="en-GB"/>
        </a:p>
      </dgm:t>
    </dgm:pt>
    <dgm:pt modelId="{F60DDCAD-E434-44B7-99EB-B5DB1F67D3A4}">
      <dgm:prSet/>
      <dgm:spPr>
        <a:solidFill>
          <a:srgbClr val="0070C0">
            <a:alpha val="90000"/>
          </a:srgbClr>
        </a:solidFill>
      </dgm:spPr>
      <dgm:t>
        <a:bodyPr/>
        <a:lstStyle/>
        <a:p>
          <a:pPr rtl="0"/>
          <a:r>
            <a:rPr lang="cs-CZ" b="1" dirty="0" smtClean="0"/>
            <a:t>Legislativa EU</a:t>
          </a:r>
          <a:endParaRPr lang="en-GB" dirty="0"/>
        </a:p>
      </dgm:t>
    </dgm:pt>
    <dgm:pt modelId="{2A0BE81A-B6F4-4395-9770-544177B84A89}" type="parTrans" cxnId="{6C3B3B29-D2D9-4DCF-8FED-CC72C7D5555E}">
      <dgm:prSet/>
      <dgm:spPr/>
      <dgm:t>
        <a:bodyPr/>
        <a:lstStyle/>
        <a:p>
          <a:endParaRPr lang="en-GB"/>
        </a:p>
      </dgm:t>
    </dgm:pt>
    <dgm:pt modelId="{2A30B6C6-C1C5-4384-9030-4DFC8A73AF2E}" type="sibTrans" cxnId="{6C3B3B29-D2D9-4DCF-8FED-CC72C7D5555E}">
      <dgm:prSet/>
      <dgm:spPr/>
      <dgm:t>
        <a:bodyPr/>
        <a:lstStyle/>
        <a:p>
          <a:endParaRPr lang="en-GB"/>
        </a:p>
      </dgm:t>
    </dgm:pt>
    <dgm:pt modelId="{71FFF1CC-260F-4D8B-B966-7A2CC9CC1AA9}" type="pres">
      <dgm:prSet presAssocID="{B442F620-89E9-4417-94F5-C43CA7A92E8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6EFA9B1C-285C-47CC-B7A6-1903E61E2B86}" type="pres">
      <dgm:prSet presAssocID="{F60DDCAD-E434-44B7-99EB-B5DB1F67D3A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A9568FE5-708D-4B55-B2E0-53E41611ABD0}" type="presOf" srcId="{B442F620-89E9-4417-94F5-C43CA7A92E89}" destId="{71FFF1CC-260F-4D8B-B966-7A2CC9CC1AA9}" srcOrd="0" destOrd="0" presId="urn:microsoft.com/office/officeart/2005/8/layout/vList2"/>
    <dgm:cxn modelId="{71A27FF9-42F2-4FE4-8C49-9AF18610C256}" type="presOf" srcId="{F60DDCAD-E434-44B7-99EB-B5DB1F67D3A4}" destId="{6EFA9B1C-285C-47CC-B7A6-1903E61E2B86}" srcOrd="0" destOrd="0" presId="urn:microsoft.com/office/officeart/2005/8/layout/vList2"/>
    <dgm:cxn modelId="{6C3B3B29-D2D9-4DCF-8FED-CC72C7D5555E}" srcId="{B442F620-89E9-4417-94F5-C43CA7A92E89}" destId="{F60DDCAD-E434-44B7-99EB-B5DB1F67D3A4}" srcOrd="0" destOrd="0" parTransId="{2A0BE81A-B6F4-4395-9770-544177B84A89}" sibTransId="{2A30B6C6-C1C5-4384-9030-4DFC8A73AF2E}"/>
    <dgm:cxn modelId="{AD4AD510-1C60-412E-93BB-B9766A890C58}" type="presParOf" srcId="{71FFF1CC-260F-4D8B-B966-7A2CC9CC1AA9}" destId="{6EFA9B1C-285C-47CC-B7A6-1903E61E2B8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442F620-89E9-4417-94F5-C43CA7A92E89}" type="doc">
      <dgm:prSet loTypeId="urn:microsoft.com/office/officeart/2005/8/layout/vList2" loCatId="list" qsTypeId="urn:microsoft.com/office/officeart/2005/8/quickstyle/simple1" qsCatId="simple" csTypeId="urn:microsoft.com/office/officeart/2005/8/colors/accent3_5" csCatId="accent3" phldr="1"/>
      <dgm:spPr/>
      <dgm:t>
        <a:bodyPr/>
        <a:lstStyle/>
        <a:p>
          <a:endParaRPr lang="en-GB"/>
        </a:p>
      </dgm:t>
    </dgm:pt>
    <dgm:pt modelId="{F60DDCAD-E434-44B7-99EB-B5DB1F67D3A4}">
      <dgm:prSet/>
      <dgm:spPr>
        <a:solidFill>
          <a:schemeClr val="accent4">
            <a:alpha val="90000"/>
          </a:schemeClr>
        </a:solidFill>
      </dgm:spPr>
      <dgm:t>
        <a:bodyPr/>
        <a:lstStyle/>
        <a:p>
          <a:pPr rtl="0"/>
          <a:r>
            <a:rPr lang="cs-CZ" b="1" dirty="0" smtClean="0"/>
            <a:t>Legislativa ČR</a:t>
          </a:r>
          <a:endParaRPr lang="en-GB" dirty="0"/>
        </a:p>
      </dgm:t>
    </dgm:pt>
    <dgm:pt modelId="{2A0BE81A-B6F4-4395-9770-544177B84A89}" type="parTrans" cxnId="{6C3B3B29-D2D9-4DCF-8FED-CC72C7D5555E}">
      <dgm:prSet/>
      <dgm:spPr/>
      <dgm:t>
        <a:bodyPr/>
        <a:lstStyle/>
        <a:p>
          <a:endParaRPr lang="en-GB"/>
        </a:p>
      </dgm:t>
    </dgm:pt>
    <dgm:pt modelId="{2A30B6C6-C1C5-4384-9030-4DFC8A73AF2E}" type="sibTrans" cxnId="{6C3B3B29-D2D9-4DCF-8FED-CC72C7D5555E}">
      <dgm:prSet/>
      <dgm:spPr/>
      <dgm:t>
        <a:bodyPr/>
        <a:lstStyle/>
        <a:p>
          <a:endParaRPr lang="en-GB"/>
        </a:p>
      </dgm:t>
    </dgm:pt>
    <dgm:pt modelId="{71FFF1CC-260F-4D8B-B966-7A2CC9CC1AA9}" type="pres">
      <dgm:prSet presAssocID="{B442F620-89E9-4417-94F5-C43CA7A92E8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6EFA9B1C-285C-47CC-B7A6-1903E61E2B86}" type="pres">
      <dgm:prSet presAssocID="{F60DDCAD-E434-44B7-99EB-B5DB1F67D3A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B59A8160-7B4F-4CA7-82D9-60165AF4C21F}" type="presOf" srcId="{B442F620-89E9-4417-94F5-C43CA7A92E89}" destId="{71FFF1CC-260F-4D8B-B966-7A2CC9CC1AA9}" srcOrd="0" destOrd="0" presId="urn:microsoft.com/office/officeart/2005/8/layout/vList2"/>
    <dgm:cxn modelId="{9CB89AC1-57B0-4141-9ED9-3D4E9AB14E82}" type="presOf" srcId="{F60DDCAD-E434-44B7-99EB-B5DB1F67D3A4}" destId="{6EFA9B1C-285C-47CC-B7A6-1903E61E2B86}" srcOrd="0" destOrd="0" presId="urn:microsoft.com/office/officeart/2005/8/layout/vList2"/>
    <dgm:cxn modelId="{6C3B3B29-D2D9-4DCF-8FED-CC72C7D5555E}" srcId="{B442F620-89E9-4417-94F5-C43CA7A92E89}" destId="{F60DDCAD-E434-44B7-99EB-B5DB1F67D3A4}" srcOrd="0" destOrd="0" parTransId="{2A0BE81A-B6F4-4395-9770-544177B84A89}" sibTransId="{2A30B6C6-C1C5-4384-9030-4DFC8A73AF2E}"/>
    <dgm:cxn modelId="{CD1BC4D5-B40E-4A9A-A485-326A27DBFEE4}" type="presParOf" srcId="{71FFF1CC-260F-4D8B-B966-7A2CC9CC1AA9}" destId="{6EFA9B1C-285C-47CC-B7A6-1903E61E2B8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57F3ED6-DD8D-44FA-92C1-512F7F29097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A74F90C7-9F9F-4187-8B7B-54FBC6D0D3B6}">
      <dgm:prSet phldrT="[Text]"/>
      <dgm:spPr>
        <a:solidFill>
          <a:srgbClr val="008E40"/>
        </a:solidFill>
      </dgm:spPr>
      <dgm:t>
        <a:bodyPr/>
        <a:lstStyle/>
        <a:p>
          <a:r>
            <a:rPr lang="cs-CZ" b="1" dirty="0" smtClean="0"/>
            <a:t>GVP modules I-XVI </a:t>
          </a:r>
          <a:r>
            <a:rPr lang="cs-CZ" dirty="0" smtClean="0"/>
            <a:t>- postupy pokrývající 				       farmakovigilanční procesy</a:t>
          </a:r>
          <a:endParaRPr lang="en-GB" dirty="0"/>
        </a:p>
      </dgm:t>
    </dgm:pt>
    <dgm:pt modelId="{EF8B6CBD-AA26-4AE1-85A1-7F1D000A98C7}" type="parTrans" cxnId="{A0689E30-000C-4620-9338-A74F274A091C}">
      <dgm:prSet/>
      <dgm:spPr/>
      <dgm:t>
        <a:bodyPr/>
        <a:lstStyle/>
        <a:p>
          <a:endParaRPr lang="en-GB"/>
        </a:p>
      </dgm:t>
    </dgm:pt>
    <dgm:pt modelId="{1D3C8311-7732-4855-9F01-9C78EFE0BEB0}" type="sibTrans" cxnId="{A0689E30-000C-4620-9338-A74F274A091C}">
      <dgm:prSet/>
      <dgm:spPr/>
      <dgm:t>
        <a:bodyPr/>
        <a:lstStyle/>
        <a:p>
          <a:endParaRPr lang="en-GB"/>
        </a:p>
      </dgm:t>
    </dgm:pt>
    <dgm:pt modelId="{2EBD0011-448B-4CCE-84CF-6B560D71E667}">
      <dgm:prSet phldrT="[Text]"/>
      <dgm:spPr>
        <a:solidFill>
          <a:srgbClr val="EC4E95"/>
        </a:solidFill>
      </dgm:spPr>
      <dgm:t>
        <a:bodyPr/>
        <a:lstStyle/>
        <a:p>
          <a:r>
            <a:rPr lang="cs-CZ" b="1" dirty="0" smtClean="0"/>
            <a:t>GVP </a:t>
          </a:r>
          <a:r>
            <a:rPr lang="cs-CZ" b="1" dirty="0" err="1" smtClean="0"/>
            <a:t>product</a:t>
          </a:r>
          <a:r>
            <a:rPr lang="cs-CZ" b="1" dirty="0" smtClean="0"/>
            <a:t>- </a:t>
          </a:r>
          <a:r>
            <a:rPr lang="cs-CZ" b="1" dirty="0" err="1" smtClean="0"/>
            <a:t>or</a:t>
          </a:r>
          <a:r>
            <a:rPr lang="cs-CZ" b="1" dirty="0" smtClean="0"/>
            <a:t> population-specific </a:t>
          </a:r>
          <a:r>
            <a:rPr lang="cs-CZ" b="1" dirty="0" err="1" smtClean="0"/>
            <a:t>considerations</a:t>
          </a:r>
          <a:r>
            <a:rPr lang="cs-CZ" b="1" dirty="0" smtClean="0"/>
            <a:t> -</a:t>
          </a:r>
          <a:r>
            <a:rPr lang="cs-CZ" dirty="0" smtClean="0"/>
            <a:t>specificky zaměřené na určitý typ léčivých přípravků, nebo na určitou populaci </a:t>
          </a:r>
          <a:endParaRPr lang="en-GB" dirty="0"/>
        </a:p>
      </dgm:t>
    </dgm:pt>
    <dgm:pt modelId="{74DCBF0E-FAB8-447C-999F-A6D5CF4023A1}" type="parTrans" cxnId="{ECC981B5-CAF7-4F17-81EB-BDCF08D9EB60}">
      <dgm:prSet/>
      <dgm:spPr/>
      <dgm:t>
        <a:bodyPr/>
        <a:lstStyle/>
        <a:p>
          <a:endParaRPr lang="en-GB"/>
        </a:p>
      </dgm:t>
    </dgm:pt>
    <dgm:pt modelId="{24FFA75D-4F6E-400F-87A9-20DC76023FA5}" type="sibTrans" cxnId="{ECC981B5-CAF7-4F17-81EB-BDCF08D9EB60}">
      <dgm:prSet/>
      <dgm:spPr/>
      <dgm:t>
        <a:bodyPr/>
        <a:lstStyle/>
        <a:p>
          <a:endParaRPr lang="en-GB"/>
        </a:p>
      </dgm:t>
    </dgm:pt>
    <dgm:pt modelId="{067AD087-FC13-4CFE-AB69-BD1C4352CE62}">
      <dgm:prSet phldrT="[Text]"/>
      <dgm:spPr/>
      <dgm:t>
        <a:bodyPr/>
        <a:lstStyle/>
        <a:p>
          <a:r>
            <a:rPr lang="cs-CZ" dirty="0" smtClean="0"/>
            <a:t>Nenahrazují, ale doplňují moduly. Aktuálně pro vakcíny a biologické léčivé přípravky, v plánu jsou pro těhotenství a kojení a geriatrickou populaci.</a:t>
          </a:r>
          <a:endParaRPr lang="en-GB" dirty="0"/>
        </a:p>
      </dgm:t>
    </dgm:pt>
    <dgm:pt modelId="{AD27DDEA-61CB-4B46-8C26-EA2DCADB583C}" type="parTrans" cxnId="{43167151-7FAE-4612-BEDD-0E248528E20D}">
      <dgm:prSet/>
      <dgm:spPr/>
      <dgm:t>
        <a:bodyPr/>
        <a:lstStyle/>
        <a:p>
          <a:endParaRPr lang="en-GB"/>
        </a:p>
      </dgm:t>
    </dgm:pt>
    <dgm:pt modelId="{90D26596-4BED-4C14-A966-87B4B39D751B}" type="sibTrans" cxnId="{43167151-7FAE-4612-BEDD-0E248528E20D}">
      <dgm:prSet/>
      <dgm:spPr/>
      <dgm:t>
        <a:bodyPr/>
        <a:lstStyle/>
        <a:p>
          <a:endParaRPr lang="en-GB"/>
        </a:p>
      </dgm:t>
    </dgm:pt>
    <dgm:pt modelId="{722EA0BA-9723-4F2F-9867-7EC3A4D7ACAA}" type="pres">
      <dgm:prSet presAssocID="{D57F3ED6-DD8D-44FA-92C1-512F7F29097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62551A25-DD0C-48CA-8390-3589BD6E0A6D}" type="pres">
      <dgm:prSet presAssocID="{A74F90C7-9F9F-4187-8B7B-54FBC6D0D3B6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6F66F93-04B1-4CB3-B0BF-B3E1354EC575}" type="pres">
      <dgm:prSet presAssocID="{1D3C8311-7732-4855-9F01-9C78EFE0BEB0}" presName="spacer" presStyleCnt="0"/>
      <dgm:spPr/>
    </dgm:pt>
    <dgm:pt modelId="{615A0A18-B191-459E-8D76-3298930442E2}" type="pres">
      <dgm:prSet presAssocID="{2EBD0011-448B-4CCE-84CF-6B560D71E667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C880210-9DEE-42CB-A0FD-03E832C181AB}" type="pres">
      <dgm:prSet presAssocID="{2EBD0011-448B-4CCE-84CF-6B560D71E667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43167151-7FAE-4612-BEDD-0E248528E20D}" srcId="{2EBD0011-448B-4CCE-84CF-6B560D71E667}" destId="{067AD087-FC13-4CFE-AB69-BD1C4352CE62}" srcOrd="0" destOrd="0" parTransId="{AD27DDEA-61CB-4B46-8C26-EA2DCADB583C}" sibTransId="{90D26596-4BED-4C14-A966-87B4B39D751B}"/>
    <dgm:cxn modelId="{E6643BFC-BE65-4A61-9227-61D1DCFD0B76}" type="presOf" srcId="{A74F90C7-9F9F-4187-8B7B-54FBC6D0D3B6}" destId="{62551A25-DD0C-48CA-8390-3589BD6E0A6D}" srcOrd="0" destOrd="0" presId="urn:microsoft.com/office/officeart/2005/8/layout/vList2"/>
    <dgm:cxn modelId="{526AADF2-2C70-4745-9543-F13B8DC0B449}" type="presOf" srcId="{067AD087-FC13-4CFE-AB69-BD1C4352CE62}" destId="{4C880210-9DEE-42CB-A0FD-03E832C181AB}" srcOrd="0" destOrd="0" presId="urn:microsoft.com/office/officeart/2005/8/layout/vList2"/>
    <dgm:cxn modelId="{492ECDAE-ECEC-4B63-96BF-7B42859EE458}" type="presOf" srcId="{D57F3ED6-DD8D-44FA-92C1-512F7F290970}" destId="{722EA0BA-9723-4F2F-9867-7EC3A4D7ACAA}" srcOrd="0" destOrd="0" presId="urn:microsoft.com/office/officeart/2005/8/layout/vList2"/>
    <dgm:cxn modelId="{ECC981B5-CAF7-4F17-81EB-BDCF08D9EB60}" srcId="{D57F3ED6-DD8D-44FA-92C1-512F7F290970}" destId="{2EBD0011-448B-4CCE-84CF-6B560D71E667}" srcOrd="1" destOrd="0" parTransId="{74DCBF0E-FAB8-447C-999F-A6D5CF4023A1}" sibTransId="{24FFA75D-4F6E-400F-87A9-20DC76023FA5}"/>
    <dgm:cxn modelId="{A0689E30-000C-4620-9338-A74F274A091C}" srcId="{D57F3ED6-DD8D-44FA-92C1-512F7F290970}" destId="{A74F90C7-9F9F-4187-8B7B-54FBC6D0D3B6}" srcOrd="0" destOrd="0" parTransId="{EF8B6CBD-AA26-4AE1-85A1-7F1D000A98C7}" sibTransId="{1D3C8311-7732-4855-9F01-9C78EFE0BEB0}"/>
    <dgm:cxn modelId="{6A9529B4-5EC6-4792-9C0B-137CD49CB3F0}" type="presOf" srcId="{2EBD0011-448B-4CCE-84CF-6B560D71E667}" destId="{615A0A18-B191-459E-8D76-3298930442E2}" srcOrd="0" destOrd="0" presId="urn:microsoft.com/office/officeart/2005/8/layout/vList2"/>
    <dgm:cxn modelId="{5851EB7F-3783-45BB-85D2-EDAA36DDCFEB}" type="presParOf" srcId="{722EA0BA-9723-4F2F-9867-7EC3A4D7ACAA}" destId="{62551A25-DD0C-48CA-8390-3589BD6E0A6D}" srcOrd="0" destOrd="0" presId="urn:microsoft.com/office/officeart/2005/8/layout/vList2"/>
    <dgm:cxn modelId="{42FE0375-A181-47A1-9512-5DDD487F8387}" type="presParOf" srcId="{722EA0BA-9723-4F2F-9867-7EC3A4D7ACAA}" destId="{16F66F93-04B1-4CB3-B0BF-B3E1354EC575}" srcOrd="1" destOrd="0" presId="urn:microsoft.com/office/officeart/2005/8/layout/vList2"/>
    <dgm:cxn modelId="{A7A70925-7DFA-4A0C-B85E-A5319047FACA}" type="presParOf" srcId="{722EA0BA-9723-4F2F-9867-7EC3A4D7ACAA}" destId="{615A0A18-B191-459E-8D76-3298930442E2}" srcOrd="2" destOrd="0" presId="urn:microsoft.com/office/officeart/2005/8/layout/vList2"/>
    <dgm:cxn modelId="{7CD1EABE-5D49-4F0A-95C7-149E6CE570EC}" type="presParOf" srcId="{722EA0BA-9723-4F2F-9867-7EC3A4D7ACAA}" destId="{4C880210-9DEE-42CB-A0FD-03E832C181AB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64EF10A-5996-43A0-BF1C-FDB80B5078E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01B49575-C48E-4CB1-84FB-56C8A2D2E7A9}">
      <dgm:prSet phldrT="[Text]"/>
      <dgm:spPr>
        <a:solidFill>
          <a:srgbClr val="008E40"/>
        </a:solidFill>
      </dgm:spPr>
      <dgm:t>
        <a:bodyPr/>
        <a:lstStyle/>
        <a:p>
          <a:pPr algn="ctr"/>
          <a:r>
            <a:rPr lang="cs-CZ" dirty="0" smtClean="0"/>
            <a:t>GVP modules</a:t>
          </a:r>
          <a:endParaRPr lang="en-GB" dirty="0"/>
        </a:p>
      </dgm:t>
    </dgm:pt>
    <dgm:pt modelId="{2B85EAD0-7A0A-47CD-BAEB-27B537901CD9}" type="parTrans" cxnId="{2606088E-82F2-4F77-9271-D8BD325A33E0}">
      <dgm:prSet/>
      <dgm:spPr/>
      <dgm:t>
        <a:bodyPr/>
        <a:lstStyle/>
        <a:p>
          <a:endParaRPr lang="en-GB"/>
        </a:p>
      </dgm:t>
    </dgm:pt>
    <dgm:pt modelId="{09871540-81EB-4D35-A607-ECAAC4B85106}" type="sibTrans" cxnId="{2606088E-82F2-4F77-9271-D8BD325A33E0}">
      <dgm:prSet/>
      <dgm:spPr/>
      <dgm:t>
        <a:bodyPr/>
        <a:lstStyle/>
        <a:p>
          <a:endParaRPr lang="en-GB"/>
        </a:p>
      </dgm:t>
    </dgm:pt>
    <dgm:pt modelId="{5421AB30-455C-457D-AD1F-2CEA73C50672}">
      <dgm:prSet phldrT="[Text]"/>
      <dgm:spPr/>
      <dgm:t>
        <a:bodyPr/>
        <a:lstStyle/>
        <a:p>
          <a:endParaRPr lang="en-GB" dirty="0"/>
        </a:p>
      </dgm:t>
    </dgm:pt>
    <dgm:pt modelId="{67C63F1E-91E7-499B-ABAE-AEFFC9A1FBE9}" type="parTrans" cxnId="{07FE4432-B074-4DE0-AC34-5188EC716760}">
      <dgm:prSet/>
      <dgm:spPr/>
      <dgm:t>
        <a:bodyPr/>
        <a:lstStyle/>
        <a:p>
          <a:endParaRPr lang="en-GB"/>
        </a:p>
      </dgm:t>
    </dgm:pt>
    <dgm:pt modelId="{14E5AEC1-6C83-47D3-84D1-600D987E5E31}" type="sibTrans" cxnId="{07FE4432-B074-4DE0-AC34-5188EC716760}">
      <dgm:prSet/>
      <dgm:spPr/>
      <dgm:t>
        <a:bodyPr/>
        <a:lstStyle/>
        <a:p>
          <a:endParaRPr lang="en-GB"/>
        </a:p>
      </dgm:t>
    </dgm:pt>
    <dgm:pt modelId="{8C418B4F-8A6B-41D9-971E-836F8EF3C7B4}" type="pres">
      <dgm:prSet presAssocID="{C64EF10A-5996-43A0-BF1C-FDB80B5078E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05B19AA3-F664-4567-8D22-772E626FA71D}" type="pres">
      <dgm:prSet presAssocID="{01B49575-C48E-4CB1-84FB-56C8A2D2E7A9}" presName="parentText" presStyleLbl="node1" presStyleIdx="0" presStyleCnt="1" custScaleX="96825" custScaleY="83884" custLinFactNeighborX="-1058" custLinFactNeighborY="76237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1D528B2-4342-4984-9A00-75547230D49B}" type="pres">
      <dgm:prSet presAssocID="{01B49575-C48E-4CB1-84FB-56C8A2D2E7A9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2606088E-82F2-4F77-9271-D8BD325A33E0}" srcId="{C64EF10A-5996-43A0-BF1C-FDB80B5078EE}" destId="{01B49575-C48E-4CB1-84FB-56C8A2D2E7A9}" srcOrd="0" destOrd="0" parTransId="{2B85EAD0-7A0A-47CD-BAEB-27B537901CD9}" sibTransId="{09871540-81EB-4D35-A607-ECAAC4B85106}"/>
    <dgm:cxn modelId="{25EA8CD1-6E2F-487E-9E7F-CA251CF82B92}" type="presOf" srcId="{C64EF10A-5996-43A0-BF1C-FDB80B5078EE}" destId="{8C418B4F-8A6B-41D9-971E-836F8EF3C7B4}" srcOrd="0" destOrd="0" presId="urn:microsoft.com/office/officeart/2005/8/layout/vList2"/>
    <dgm:cxn modelId="{07FE4432-B074-4DE0-AC34-5188EC716760}" srcId="{01B49575-C48E-4CB1-84FB-56C8A2D2E7A9}" destId="{5421AB30-455C-457D-AD1F-2CEA73C50672}" srcOrd="0" destOrd="0" parTransId="{67C63F1E-91E7-499B-ABAE-AEFFC9A1FBE9}" sibTransId="{14E5AEC1-6C83-47D3-84D1-600D987E5E31}"/>
    <dgm:cxn modelId="{A205A9E4-8406-4E0B-8681-9F8193A9EF30}" type="presOf" srcId="{5421AB30-455C-457D-AD1F-2CEA73C50672}" destId="{41D528B2-4342-4984-9A00-75547230D49B}" srcOrd="0" destOrd="0" presId="urn:microsoft.com/office/officeart/2005/8/layout/vList2"/>
    <dgm:cxn modelId="{5FD1CCE0-9481-422B-AC8C-F2B239CB8101}" type="presOf" srcId="{01B49575-C48E-4CB1-84FB-56C8A2D2E7A9}" destId="{05B19AA3-F664-4567-8D22-772E626FA71D}" srcOrd="0" destOrd="0" presId="urn:microsoft.com/office/officeart/2005/8/layout/vList2"/>
    <dgm:cxn modelId="{A50E9CB5-7A09-4D2C-97FC-2D790F2C7250}" type="presParOf" srcId="{8C418B4F-8A6B-41D9-971E-836F8EF3C7B4}" destId="{05B19AA3-F664-4567-8D22-772E626FA71D}" srcOrd="0" destOrd="0" presId="urn:microsoft.com/office/officeart/2005/8/layout/vList2"/>
    <dgm:cxn modelId="{4DB1A352-FE72-47DB-A187-D85301BE085C}" type="presParOf" srcId="{8C418B4F-8A6B-41D9-971E-836F8EF3C7B4}" destId="{41D528B2-4342-4984-9A00-75547230D49B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75AE28-FBEC-430C-9829-CCDC27FE73F6}">
      <dsp:nvSpPr>
        <dsp:cNvPr id="0" name=""/>
        <dsp:cNvSpPr/>
      </dsp:nvSpPr>
      <dsp:spPr>
        <a:xfrm rot="5400000">
          <a:off x="4797034" y="-1634554"/>
          <a:ext cx="1598187" cy="5266944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800" b="1" kern="1200" dirty="0" smtClean="0"/>
            <a:t>Směrnice (Directives)</a:t>
          </a:r>
          <a:endParaRPr lang="en-GB" sz="2800" b="1" kern="1200" dirty="0"/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800" b="1" kern="1200" dirty="0" smtClean="0"/>
            <a:t>Nařízení   (Regulations)</a:t>
          </a:r>
          <a:endParaRPr lang="en-GB" sz="2800" b="1" kern="1200" dirty="0"/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800" kern="1200" dirty="0" smtClean="0"/>
            <a:t>GVP</a:t>
          </a:r>
          <a:endParaRPr lang="en-GB" sz="2800" kern="1200" dirty="0"/>
        </a:p>
      </dsp:txBody>
      <dsp:txXfrm rot="-5400000">
        <a:off x="2962656" y="277841"/>
        <a:ext cx="5188927" cy="1442153"/>
      </dsp:txXfrm>
    </dsp:sp>
    <dsp:sp modelId="{2B9ADF72-01C4-4F96-A87C-8529CAECE22B}">
      <dsp:nvSpPr>
        <dsp:cNvPr id="0" name=""/>
        <dsp:cNvSpPr/>
      </dsp:nvSpPr>
      <dsp:spPr>
        <a:xfrm>
          <a:off x="0" y="49"/>
          <a:ext cx="2962656" cy="1997734"/>
        </a:xfrm>
        <a:prstGeom prst="roundRect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80010" rIns="160020" bIns="80010" numCol="1" spcCol="1270" anchor="ctr" anchorCtr="0">
          <a:noAutofit/>
        </a:bodyPr>
        <a:lstStyle/>
        <a:p>
          <a:pPr lvl="0" algn="ctr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b="1" kern="1200" dirty="0" smtClean="0"/>
            <a:t>Legislativa EU</a:t>
          </a:r>
          <a:endParaRPr lang="en-GB" sz="4200" b="1" kern="1200" dirty="0"/>
        </a:p>
      </dsp:txBody>
      <dsp:txXfrm>
        <a:off x="97521" y="97570"/>
        <a:ext cx="2767614" cy="1802692"/>
      </dsp:txXfrm>
    </dsp:sp>
    <dsp:sp modelId="{01802944-EBAA-4F9E-839B-67EAB097BA79}">
      <dsp:nvSpPr>
        <dsp:cNvPr id="0" name=""/>
        <dsp:cNvSpPr/>
      </dsp:nvSpPr>
      <dsp:spPr>
        <a:xfrm rot="5400000">
          <a:off x="4797034" y="463065"/>
          <a:ext cx="1598187" cy="5266944"/>
        </a:xfrm>
        <a:prstGeom prst="round2SameRect">
          <a:avLst/>
        </a:prstGeom>
        <a:solidFill>
          <a:schemeClr val="accent3">
            <a:tint val="40000"/>
            <a:alpha val="90000"/>
            <a:hueOff val="-11674030"/>
            <a:satOff val="54816"/>
            <a:lumOff val="-426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-11674030"/>
              <a:satOff val="54816"/>
              <a:lumOff val="-42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800" b="1" kern="1200" dirty="0" smtClean="0"/>
            <a:t>Zákony</a:t>
          </a:r>
          <a:endParaRPr lang="en-GB" sz="2800" b="1" kern="1200" dirty="0"/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800" b="1" kern="1200" dirty="0" smtClean="0"/>
            <a:t>Vyhlášky</a:t>
          </a:r>
          <a:endParaRPr lang="en-GB" sz="2800" b="1" kern="1200" dirty="0"/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800" kern="1200" dirty="0" smtClean="0"/>
            <a:t>Pokyny SÚKL</a:t>
          </a:r>
          <a:endParaRPr lang="en-GB" sz="2800" kern="1200" dirty="0"/>
        </a:p>
      </dsp:txBody>
      <dsp:txXfrm rot="-5400000">
        <a:off x="2962656" y="2375461"/>
        <a:ext cx="5188927" cy="1442153"/>
      </dsp:txXfrm>
    </dsp:sp>
    <dsp:sp modelId="{9FFCF8A8-5765-4314-9EAF-60258E569BF0}">
      <dsp:nvSpPr>
        <dsp:cNvPr id="0" name=""/>
        <dsp:cNvSpPr/>
      </dsp:nvSpPr>
      <dsp:spPr>
        <a:xfrm>
          <a:off x="0" y="2097670"/>
          <a:ext cx="2962656" cy="1997734"/>
        </a:xfrm>
        <a:prstGeom prst="roundRect">
          <a:avLst/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80010" rIns="160020" bIns="80010" numCol="1" spcCol="1270" anchor="ctr" anchorCtr="0">
          <a:noAutofit/>
        </a:bodyPr>
        <a:lstStyle/>
        <a:p>
          <a:pPr lvl="0" algn="ctr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b="1" kern="1200" dirty="0" smtClean="0"/>
            <a:t>Legislativa ČR</a:t>
          </a:r>
          <a:endParaRPr lang="en-GB" sz="4200" b="1" kern="1200" dirty="0"/>
        </a:p>
      </dsp:txBody>
      <dsp:txXfrm>
        <a:off x="97521" y="2195191"/>
        <a:ext cx="2767614" cy="180269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FA9B1C-285C-47CC-B7A6-1903E61E2B86}">
      <dsp:nvSpPr>
        <dsp:cNvPr id="0" name=""/>
        <dsp:cNvSpPr/>
      </dsp:nvSpPr>
      <dsp:spPr>
        <a:xfrm>
          <a:off x="0" y="3172"/>
          <a:ext cx="8229600" cy="767520"/>
        </a:xfrm>
        <a:prstGeom prst="roundRect">
          <a:avLst/>
        </a:prstGeom>
        <a:solidFill>
          <a:srgbClr val="0070C0">
            <a:alpha val="9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b="1" kern="1200" dirty="0" smtClean="0"/>
            <a:t>Legislativa EU</a:t>
          </a:r>
          <a:endParaRPr lang="en-GB" sz="3200" kern="1200" dirty="0"/>
        </a:p>
      </dsp:txBody>
      <dsp:txXfrm>
        <a:off x="37467" y="40639"/>
        <a:ext cx="8154666" cy="69258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FA9B1C-285C-47CC-B7A6-1903E61E2B86}">
      <dsp:nvSpPr>
        <dsp:cNvPr id="0" name=""/>
        <dsp:cNvSpPr/>
      </dsp:nvSpPr>
      <dsp:spPr>
        <a:xfrm>
          <a:off x="0" y="3172"/>
          <a:ext cx="8229600" cy="767520"/>
        </a:xfrm>
        <a:prstGeom prst="roundRect">
          <a:avLst/>
        </a:prstGeom>
        <a:solidFill>
          <a:schemeClr val="accent4">
            <a:alpha val="9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b="1" kern="1200" dirty="0" smtClean="0"/>
            <a:t>Legislativa ČR</a:t>
          </a:r>
          <a:endParaRPr lang="en-GB" sz="3200" kern="1200" dirty="0"/>
        </a:p>
      </dsp:txBody>
      <dsp:txXfrm>
        <a:off x="37467" y="40639"/>
        <a:ext cx="8154666" cy="69258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551A25-DD0C-48CA-8390-3589BD6E0A6D}">
      <dsp:nvSpPr>
        <dsp:cNvPr id="0" name=""/>
        <dsp:cNvSpPr/>
      </dsp:nvSpPr>
      <dsp:spPr>
        <a:xfrm>
          <a:off x="0" y="41238"/>
          <a:ext cx="8229600" cy="1510396"/>
        </a:xfrm>
        <a:prstGeom prst="roundRect">
          <a:avLst/>
        </a:prstGeom>
        <a:solidFill>
          <a:srgbClr val="008E4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b="1" kern="1200" dirty="0" smtClean="0"/>
            <a:t>GVP modules I-XVI </a:t>
          </a:r>
          <a:r>
            <a:rPr lang="cs-CZ" sz="2700" kern="1200" dirty="0" smtClean="0"/>
            <a:t>- postupy pokrývající 				       farmakovigilanční procesy</a:t>
          </a:r>
          <a:endParaRPr lang="en-GB" sz="2700" kern="1200" dirty="0"/>
        </a:p>
      </dsp:txBody>
      <dsp:txXfrm>
        <a:off x="73731" y="114969"/>
        <a:ext cx="8082138" cy="1362934"/>
      </dsp:txXfrm>
    </dsp:sp>
    <dsp:sp modelId="{615A0A18-B191-459E-8D76-3298930442E2}">
      <dsp:nvSpPr>
        <dsp:cNvPr id="0" name=""/>
        <dsp:cNvSpPr/>
      </dsp:nvSpPr>
      <dsp:spPr>
        <a:xfrm>
          <a:off x="0" y="1629395"/>
          <a:ext cx="8229600" cy="1510396"/>
        </a:xfrm>
        <a:prstGeom prst="roundRect">
          <a:avLst/>
        </a:prstGeom>
        <a:solidFill>
          <a:srgbClr val="EC4E9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b="1" kern="1200" dirty="0" smtClean="0"/>
            <a:t>GVP </a:t>
          </a:r>
          <a:r>
            <a:rPr lang="cs-CZ" sz="2700" b="1" kern="1200" dirty="0" err="1" smtClean="0"/>
            <a:t>product</a:t>
          </a:r>
          <a:r>
            <a:rPr lang="cs-CZ" sz="2700" b="1" kern="1200" dirty="0" smtClean="0"/>
            <a:t>- </a:t>
          </a:r>
          <a:r>
            <a:rPr lang="cs-CZ" sz="2700" b="1" kern="1200" dirty="0" err="1" smtClean="0"/>
            <a:t>or</a:t>
          </a:r>
          <a:r>
            <a:rPr lang="cs-CZ" sz="2700" b="1" kern="1200" dirty="0" smtClean="0"/>
            <a:t> population-specific </a:t>
          </a:r>
          <a:r>
            <a:rPr lang="cs-CZ" sz="2700" b="1" kern="1200" dirty="0" err="1" smtClean="0"/>
            <a:t>considerations</a:t>
          </a:r>
          <a:r>
            <a:rPr lang="cs-CZ" sz="2700" b="1" kern="1200" dirty="0" smtClean="0"/>
            <a:t> -</a:t>
          </a:r>
          <a:r>
            <a:rPr lang="cs-CZ" sz="2700" kern="1200" dirty="0" smtClean="0"/>
            <a:t>specificky zaměřené na určitý typ léčivých přípravků, nebo na určitou populaci </a:t>
          </a:r>
          <a:endParaRPr lang="en-GB" sz="2700" kern="1200" dirty="0"/>
        </a:p>
      </dsp:txBody>
      <dsp:txXfrm>
        <a:off x="73731" y="1703126"/>
        <a:ext cx="8082138" cy="1362934"/>
      </dsp:txXfrm>
    </dsp:sp>
    <dsp:sp modelId="{4C880210-9DEE-42CB-A0FD-03E832C181AB}">
      <dsp:nvSpPr>
        <dsp:cNvPr id="0" name=""/>
        <dsp:cNvSpPr/>
      </dsp:nvSpPr>
      <dsp:spPr>
        <a:xfrm>
          <a:off x="0" y="3139791"/>
          <a:ext cx="8229600" cy="9501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34290" rIns="192024" bIns="34290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cs-CZ" sz="2100" kern="1200" dirty="0" smtClean="0"/>
            <a:t>Nenahrazují, ale doplňují moduly. Aktuálně pro vakcíny a biologické léčivé přípravky, v plánu jsou pro těhotenství a kojení a geriatrickou populaci.</a:t>
          </a:r>
          <a:endParaRPr lang="en-GB" sz="2100" kern="1200" dirty="0"/>
        </a:p>
      </dsp:txBody>
      <dsp:txXfrm>
        <a:off x="0" y="3139791"/>
        <a:ext cx="8229600" cy="95013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B19AA3-F664-4567-8D22-772E626FA71D}">
      <dsp:nvSpPr>
        <dsp:cNvPr id="0" name=""/>
        <dsp:cNvSpPr/>
      </dsp:nvSpPr>
      <dsp:spPr>
        <a:xfrm>
          <a:off x="45038" y="810088"/>
          <a:ext cx="8235880" cy="1267533"/>
        </a:xfrm>
        <a:prstGeom prst="roundRect">
          <a:avLst/>
        </a:prstGeom>
        <a:solidFill>
          <a:srgbClr val="008E4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930" tIns="201930" rIns="201930" bIns="201930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/>
            <a:t>GVP modules</a:t>
          </a:r>
          <a:endParaRPr lang="en-GB" sz="5300" kern="1200" dirty="0"/>
        </a:p>
      </dsp:txBody>
      <dsp:txXfrm>
        <a:off x="106914" y="871964"/>
        <a:ext cx="8112128" cy="1143781"/>
      </dsp:txXfrm>
    </dsp:sp>
    <dsp:sp modelId="{41D528B2-4342-4984-9A00-75547230D49B}">
      <dsp:nvSpPr>
        <dsp:cNvPr id="0" name=""/>
        <dsp:cNvSpPr/>
      </dsp:nvSpPr>
      <dsp:spPr>
        <a:xfrm>
          <a:off x="0" y="1282256"/>
          <a:ext cx="8505944" cy="10432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064" tIns="67310" rIns="376936" bIns="67310" numCol="1" spcCol="1270" anchor="t" anchorCtr="0">
          <a:noAutofit/>
        </a:bodyPr>
        <a:lstStyle/>
        <a:p>
          <a:pPr marL="285750" lvl="1" indent="-285750" algn="l" defTabSz="1822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en-GB" sz="4100" kern="1200" dirty="0"/>
        </a:p>
      </dsp:txBody>
      <dsp:txXfrm>
        <a:off x="0" y="1282256"/>
        <a:ext cx="8505944" cy="10432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24.1.2017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0692822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24.1.2017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7117497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2160424"/>
      </p:ext>
    </p:extLst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w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24.1.2017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2" r:id="rId12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24.1.2017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ur-lex.europa.eu/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hyperlink" Target="https://portal.gov.cz/app/zakony/zakonPar.jsp?idBiblio=65289&amp;nr=378~2F2007&amp;rpp=15#local-content" TargetMode="Externa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ukl.cz/leciva/pokyny-a-formulare-8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ma.europa.eu/ema/index.jsp?curl=pages/regulation/document_listing/document_listing_000345.jsp&amp;mid=WC0b01ac058058f32c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SÚKL - logo whi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3676" y="2942843"/>
            <a:ext cx="3596647" cy="972314"/>
          </a:xfrm>
          <a:prstGeom prst="rect">
            <a:avLst/>
          </a:prstGeom>
        </p:spPr>
      </p:pic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A0C3F-A53A-44F8-8098-FD5DB09CC525}" type="datetime1">
              <a:rPr lang="cs-CZ" smtClean="0">
                <a:solidFill>
                  <a:schemeClr val="bg1"/>
                </a:solidFill>
              </a:rPr>
              <a:pPr/>
              <a:t>24.1.2017</a:t>
            </a:fld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© 2012  STÁTNÍ ÚSTAV PRO KONTROLU LÉČIV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556664" y="2130425"/>
            <a:ext cx="7083335" cy="1440000"/>
          </a:xfrm>
        </p:spPr>
        <p:txBody>
          <a:bodyPr/>
          <a:lstStyle/>
          <a:p>
            <a:r>
              <a:rPr lang="cs-CZ" cap="all" dirty="0"/>
              <a:t>Farmakovigilanční legislativa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>
          <a:xfrm>
            <a:off x="1601669" y="3519011"/>
            <a:ext cx="7038331" cy="2070230"/>
          </a:xfrm>
        </p:spPr>
        <p:txBody>
          <a:bodyPr>
            <a:normAutofit/>
          </a:bodyPr>
          <a:lstStyle/>
          <a:p>
            <a:r>
              <a:rPr lang="cs-CZ" sz="2200" dirty="0" smtClean="0">
                <a:solidFill>
                  <a:schemeClr val="bg1"/>
                </a:solidFill>
              </a:rPr>
              <a:t>Mgr. </a:t>
            </a:r>
            <a:r>
              <a:rPr lang="cs-CZ" sz="2200" dirty="0">
                <a:solidFill>
                  <a:schemeClr val="bg1"/>
                </a:solidFill>
              </a:rPr>
              <a:t>D</a:t>
            </a:r>
            <a:r>
              <a:rPr lang="cs-CZ" sz="2200" dirty="0" smtClean="0">
                <a:solidFill>
                  <a:schemeClr val="bg1"/>
                </a:solidFill>
              </a:rPr>
              <a:t>agmar Michalková</a:t>
            </a:r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863715"/>
            <a:ext cx="8229600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Obsah </a:t>
            </a:r>
            <a:br>
              <a:rPr lang="cs-CZ" dirty="0" smtClean="0"/>
            </a:br>
            <a:endParaRPr lang="cs-CZ" dirty="0"/>
          </a:p>
        </p:txBody>
      </p:sp>
      <p:graphicFrame>
        <p:nvGraphicFramePr>
          <p:cNvPr id="2" name="Zástupný symbol pro obsah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6782984"/>
              </p:ext>
            </p:extLst>
          </p:nvPr>
        </p:nvGraphicFramePr>
        <p:xfrm>
          <a:off x="431540" y="1538790"/>
          <a:ext cx="8229600" cy="40954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469198" y="5814265"/>
            <a:ext cx="8229600" cy="585064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7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i="1" dirty="0" smtClean="0"/>
              <a:t>Pozn., na území ČR platí §91 odst. 4 </a:t>
            </a:r>
            <a:r>
              <a:rPr lang="cs-CZ" i="1" dirty="0" err="1" smtClean="0"/>
              <a:t>ZoL</a:t>
            </a:r>
            <a:r>
              <a:rPr lang="cs-CZ" i="1" dirty="0" smtClean="0"/>
              <a:t> „Držitelé rozhodnutí o registraci se v oblasti </a:t>
            </a:r>
            <a:r>
              <a:rPr lang="cs-CZ" i="1" dirty="0" err="1" smtClean="0"/>
              <a:t>farmakovigilance</a:t>
            </a:r>
            <a:r>
              <a:rPr lang="cs-CZ" i="1" dirty="0" smtClean="0"/>
              <a:t> dále řídí pokyny Komise, agentury a Ústavu. </a:t>
            </a:r>
            <a:endParaRPr lang="cs-CZ" i="1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908720"/>
            <a:ext cx="8229600" cy="50383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1403775"/>
            <a:ext cx="8229600" cy="45812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/>
              <a:t>Historie a důvody  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/>
              <a:t>Vytvoření farmakovigilanční legislativy bylo založeno na pozorování nežádoucích účinků léků, které zapříčinily kolem 197 000 úmrtí ročně v EU.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/>
              <a:t> Z tohoto důvodu zahájila v roce 2005 Evropská Komise přezkoumání Evropského systému monitoringu bezpečnosti.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411231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1440416717"/>
              </p:ext>
            </p:extLst>
          </p:nvPr>
        </p:nvGraphicFramePr>
        <p:xfrm>
          <a:off x="457200" y="1440000"/>
          <a:ext cx="8229600" cy="7738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520000"/>
            <a:ext cx="8229600" cy="329426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endParaRPr lang="sk-SK" b="1" dirty="0" smtClean="0"/>
          </a:p>
          <a:p>
            <a:pPr marL="0" indent="0">
              <a:buNone/>
            </a:pPr>
            <a:r>
              <a:rPr lang="cs-CZ" b="1" dirty="0" smtClean="0"/>
              <a:t>Nová FV legislativa, která nabyla účinnosti v červenci 2012, byla největší změnou v regulaci humánních LP v EU od roku 1995. Měla významný dopad na žadatele a držitele rozhodnutí o registraci, jako i na pacienty, zdravotníky a regulátory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93335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4" y="1043736"/>
            <a:ext cx="8210255" cy="900100"/>
          </a:xfrm>
        </p:spPr>
        <p:txBody>
          <a:bodyPr/>
          <a:lstStyle/>
          <a:p>
            <a:r>
              <a:rPr lang="cs-CZ" dirty="0" smtClean="0">
                <a:solidFill>
                  <a:srgbClr val="2D3291"/>
                </a:solidFill>
              </a:rPr>
              <a:t>Změny započaly již v roce 2010 přijetím: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2303876"/>
            <a:ext cx="8229600" cy="3690410"/>
          </a:xfrm>
        </p:spPr>
        <p:txBody>
          <a:bodyPr/>
          <a:lstStyle/>
          <a:p>
            <a:pPr lvl="0">
              <a:buFont typeface="Arial" panose="020B0604020202020204" pitchFamily="34" charset="0"/>
              <a:buChar char="•"/>
            </a:pPr>
            <a:r>
              <a:rPr lang="cs-CZ" b="1" dirty="0" smtClean="0"/>
              <a:t>Směrnice 2010/84/EU, </a:t>
            </a:r>
            <a:r>
              <a:rPr lang="cs-CZ" dirty="0" smtClean="0"/>
              <a:t>kterou se mění </a:t>
            </a:r>
            <a:r>
              <a:rPr lang="cs-CZ" b="1" dirty="0" smtClean="0"/>
              <a:t>Směrnice 2001/83/ES,</a:t>
            </a:r>
            <a:r>
              <a:rPr lang="cs-CZ" dirty="0" smtClean="0"/>
              <a:t> pokud jde o farmakovigilanci</a:t>
            </a:r>
          </a:p>
          <a:p>
            <a:pPr lvl="0">
              <a:buFont typeface="Arial" panose="020B0604020202020204" pitchFamily="34" charset="0"/>
              <a:buChar char="•"/>
            </a:pPr>
            <a:endParaRPr lang="cs-CZ" b="1" dirty="0" smtClean="0"/>
          </a:p>
          <a:p>
            <a:pPr lvl="0">
              <a:buFont typeface="Arial" panose="020B0604020202020204" pitchFamily="34" charset="0"/>
              <a:buChar char="•"/>
            </a:pPr>
            <a:r>
              <a:rPr lang="cs-CZ" b="1" dirty="0" smtClean="0"/>
              <a:t>Nařízení č.1235/2010</a:t>
            </a:r>
            <a:r>
              <a:rPr lang="cs-CZ" dirty="0" smtClean="0"/>
              <a:t> Evropského parlamentu a Rady, kterým se mění </a:t>
            </a:r>
            <a:r>
              <a:rPr lang="cs-CZ" b="1" dirty="0" smtClean="0"/>
              <a:t>Nařízení č.726/2004</a:t>
            </a:r>
            <a:r>
              <a:rPr lang="cs-CZ" dirty="0" smtClean="0"/>
              <a:t>, pokud jde o farmakovigilanci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z="1600" dirty="0"/>
              <a:t>Legislativa EU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50718644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z="1600" dirty="0" smtClean="0">
                <a:ea typeface="Calibri"/>
                <a:cs typeface="Times New Roman"/>
              </a:rPr>
              <a:t>Legislativa EU</a:t>
            </a:r>
            <a:endParaRPr lang="cs-CZ" sz="1600" dirty="0">
              <a:ea typeface="Calibri"/>
              <a:cs typeface="Times New Roman"/>
            </a:endParaRPr>
          </a:p>
          <a:p>
            <a:endParaRPr lang="en-GB" sz="1600" dirty="0"/>
          </a:p>
        </p:txBody>
      </p:sp>
      <p:sp>
        <p:nvSpPr>
          <p:cNvPr id="6" name="Obdélník 5"/>
          <p:cNvSpPr/>
          <p:nvPr/>
        </p:nvSpPr>
        <p:spPr>
          <a:xfrm>
            <a:off x="656565" y="1133745"/>
            <a:ext cx="7965885" cy="5237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2400" b="1" dirty="0" smtClean="0">
                <a:ea typeface="Calibri"/>
                <a:cs typeface="Times New Roman"/>
              </a:rPr>
              <a:t>Na ně navázal prováděcí právní předpis z června 2012:</a:t>
            </a:r>
          </a:p>
          <a:p>
            <a:pPr marL="457200" indent="-45720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cs-CZ" sz="2800" b="1" dirty="0" smtClean="0">
                <a:ea typeface="Calibri"/>
                <a:cs typeface="Times New Roman"/>
              </a:rPr>
              <a:t>Prováděcí nařízení Komise (EU) č. 520/2012.</a:t>
            </a:r>
            <a:r>
              <a:rPr lang="cs-CZ" sz="2800" dirty="0" smtClean="0">
                <a:ea typeface="Calibri"/>
                <a:cs typeface="Times New Roman"/>
              </a:rPr>
              <a:t> Poskytuje podrobné informace o tom, jak realizovat to, co legislativa vyžaduje.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000" b="1" dirty="0" smtClean="0"/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2400" b="1" dirty="0" smtClean="0"/>
              <a:t>V říjnu 2012 byly předpisy doplněny o:</a:t>
            </a:r>
          </a:p>
          <a:p>
            <a:pPr marL="457200" indent="-45720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cs-CZ" sz="2800" b="1" dirty="0" smtClean="0"/>
              <a:t>Směrnici 2012/26/EU </a:t>
            </a:r>
          </a:p>
          <a:p>
            <a:pPr marL="457200" indent="-45720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cs-CZ" sz="2800" b="1" dirty="0" smtClean="0"/>
              <a:t>Nařízení č.1027/2012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1600" b="1" dirty="0" smtClean="0">
              <a:ea typeface="Calibri"/>
              <a:cs typeface="Times New Roman"/>
              <a:hlinkClick r:id="rId2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16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983415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z="1600" dirty="0"/>
              <a:t>Legislativa EU</a:t>
            </a:r>
            <a:endParaRPr lang="en-GB" sz="1600" dirty="0"/>
          </a:p>
          <a:p>
            <a:endParaRPr lang="en-GB" dirty="0"/>
          </a:p>
        </p:txBody>
      </p:sp>
      <p:sp>
        <p:nvSpPr>
          <p:cNvPr id="6" name="Obdélník 5"/>
          <p:cNvSpPr/>
          <p:nvPr/>
        </p:nvSpPr>
        <p:spPr>
          <a:xfrm>
            <a:off x="337014" y="1088740"/>
            <a:ext cx="864096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400" b="1" dirty="0">
                <a:solidFill>
                  <a:schemeClr val="tx2"/>
                </a:solidFill>
              </a:rPr>
              <a:t>Nařízení</a:t>
            </a:r>
            <a:r>
              <a:rPr lang="cs-CZ" sz="2400" b="1" dirty="0">
                <a:solidFill>
                  <a:srgbClr val="2D3291"/>
                </a:solidFill>
              </a:rPr>
              <a:t> </a:t>
            </a:r>
            <a:r>
              <a:rPr lang="cs-CZ" sz="2400" dirty="0">
                <a:solidFill>
                  <a:srgbClr val="2D3291"/>
                </a:solidFill>
              </a:rPr>
              <a:t>má obecnou závaznost jak na úrovni Společenství, tak na úrovni členských států, a </a:t>
            </a:r>
            <a:r>
              <a:rPr lang="cs-CZ" sz="2400" u="sng" dirty="0">
                <a:solidFill>
                  <a:schemeClr val="tx2"/>
                </a:solidFill>
              </a:rPr>
              <a:t>je </a:t>
            </a:r>
            <a:r>
              <a:rPr lang="cs-CZ" sz="2400" u="sng" dirty="0">
                <a:solidFill>
                  <a:srgbClr val="2D3291"/>
                </a:solidFill>
              </a:rPr>
              <a:t>tedy </a:t>
            </a:r>
            <a:r>
              <a:rPr lang="cs-CZ" sz="2400" u="sng" dirty="0">
                <a:solidFill>
                  <a:schemeClr val="tx2"/>
                </a:solidFill>
              </a:rPr>
              <a:t>závazné</a:t>
            </a:r>
            <a:r>
              <a:rPr lang="cs-CZ" sz="2400" u="sng" dirty="0">
                <a:solidFill>
                  <a:srgbClr val="2D3291"/>
                </a:solidFill>
              </a:rPr>
              <a:t> a bezprostředně použitelné</a:t>
            </a:r>
            <a:r>
              <a:rPr lang="cs-CZ" sz="2400" dirty="0">
                <a:solidFill>
                  <a:srgbClr val="2D3291"/>
                </a:solidFill>
              </a:rPr>
              <a:t> v každém  z členských států bez toho, že by muselo být do právního řádu kteréhokoliv z členských státu transponováno. Nařízení může přímo zavazovat nejen členské státy, ale i vnitrostátní subjekty. V případě, že vnitrostátní právo není v souladu s  nařízením, má nařízení aplikační přednost</a:t>
            </a:r>
            <a:r>
              <a:rPr lang="cs-CZ" sz="2400" dirty="0" smtClean="0">
                <a:solidFill>
                  <a:srgbClr val="2D3291"/>
                </a:solidFill>
              </a:rPr>
              <a:t>.</a:t>
            </a:r>
          </a:p>
          <a:p>
            <a:pPr lvl="0"/>
            <a:endParaRPr lang="cs-CZ" sz="2400" dirty="0">
              <a:solidFill>
                <a:srgbClr val="2D3291"/>
              </a:solidFill>
            </a:endParaRPr>
          </a:p>
          <a:p>
            <a:r>
              <a:rPr lang="cs-CZ" sz="2400" b="1" dirty="0">
                <a:solidFill>
                  <a:schemeClr val="tx2"/>
                </a:solidFill>
              </a:rPr>
              <a:t>Směrnice</a:t>
            </a:r>
            <a:r>
              <a:rPr lang="cs-CZ" sz="2400" dirty="0"/>
              <a:t> </a:t>
            </a:r>
            <a:r>
              <a:rPr lang="cs-CZ" sz="2400" dirty="0">
                <a:solidFill>
                  <a:schemeClr val="tx2"/>
                </a:solidFill>
              </a:rPr>
              <a:t>je</a:t>
            </a:r>
            <a:r>
              <a:rPr lang="cs-CZ" sz="2400" dirty="0"/>
              <a:t> na rozdíl od obecně závazného nařízení </a:t>
            </a:r>
            <a:r>
              <a:rPr lang="cs-CZ" sz="2400" dirty="0">
                <a:solidFill>
                  <a:schemeClr val="tx2"/>
                </a:solidFill>
              </a:rPr>
              <a:t>závazná</a:t>
            </a:r>
            <a:r>
              <a:rPr lang="cs-CZ" sz="2400" dirty="0"/>
              <a:t> jen pro ty z členských států, kterým je určena, a to pouze ve svém výsledku. Nástroje, které si takovýto stát zvolí k naplnění směrnice, jsou ponechány čistě na jeho úvaze a dispozicích. </a:t>
            </a:r>
            <a:r>
              <a:rPr lang="cs-CZ" sz="2400" u="sng" dirty="0"/>
              <a:t>Na rozdíl od nařízení musí být tedy směrnice do práva příslušného členského státu implementována</a:t>
            </a:r>
          </a:p>
          <a:p>
            <a:pPr lvl="0"/>
            <a:endParaRPr lang="cs-CZ" sz="2400" dirty="0">
              <a:solidFill>
                <a:srgbClr val="2D329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09948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6535" y="998730"/>
            <a:ext cx="8229600" cy="22502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43735"/>
            <a:ext cx="8229600" cy="5265585"/>
          </a:xfrm>
          <a:ln>
            <a:noFill/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schemeClr val="tx2"/>
                </a:solidFill>
              </a:rPr>
              <a:t>Rozhodnutí </a:t>
            </a:r>
            <a:r>
              <a:rPr lang="cs-CZ" sz="2400" dirty="0" smtClean="0">
                <a:solidFill>
                  <a:schemeClr val="tx2"/>
                </a:solidFill>
              </a:rPr>
              <a:t>je závazné </a:t>
            </a:r>
            <a:r>
              <a:rPr lang="cs-CZ" sz="2400" dirty="0" smtClean="0"/>
              <a:t>pro všechny, kterým je určeno (např. pro členský stát EU nebo určitou obchodní společnost), a je přímo použitelné. Adresát je povinen přijmout potřebná opatření  k jeho provedení.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b="1" dirty="0" smtClean="0"/>
              <a:t>Doporučení </a:t>
            </a:r>
            <a:r>
              <a:rPr lang="cs-CZ" sz="2400" dirty="0" smtClean="0"/>
              <a:t>není závazné. Prostřednictvím doporučení mohou orgány EU dát najevo svůj názor a navrhnout určité kroky, aniž by z nich vyvozovaly zákonnou povinnost pro toho, komu je určeno. (avšak, v  některých případech může hrozit za jejich nedodržení sankce)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b="1" dirty="0" smtClean="0"/>
              <a:t>Stanovisko </a:t>
            </a:r>
            <a:r>
              <a:rPr lang="cs-CZ" sz="2400" dirty="0" smtClean="0"/>
              <a:t>Pomocí „stanoviska“ se orgán EU může vyjádřit k určité otázce nezávazným způsobem, tzn. aniž by tak zakládal zákonnou povinnost pro toho, komu je stanovisko určeno. 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z="1600" dirty="0"/>
              <a:t>Legislativa EU</a:t>
            </a:r>
            <a:endParaRPr lang="en-GB" sz="1600" dirty="0"/>
          </a:p>
          <a:p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20087332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9867" y="998730"/>
            <a:ext cx="8229600" cy="135015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1239"/>
          </a:xfrm>
        </p:spPr>
        <p:txBody>
          <a:bodyPr/>
          <a:lstStyle/>
          <a:p>
            <a:pPr marL="0" indent="0" algn="ctr">
              <a:buNone/>
            </a:pPr>
            <a:r>
              <a:rPr lang="cs-CZ" sz="3600" b="1" dirty="0" smtClean="0">
                <a:solidFill>
                  <a:srgbClr val="2D3291"/>
                </a:solidFill>
                <a:ea typeface="+mj-ea"/>
                <a:cs typeface="+mj-cs"/>
              </a:rPr>
              <a:t>Směrnice Evropského parlamentu a Rady 2001/83/ES </a:t>
            </a:r>
            <a:br>
              <a:rPr lang="cs-CZ" sz="3600" b="1" dirty="0" smtClean="0">
                <a:solidFill>
                  <a:srgbClr val="2D3291"/>
                </a:solidFill>
                <a:ea typeface="+mj-ea"/>
                <a:cs typeface="+mj-cs"/>
              </a:rPr>
            </a:br>
            <a:r>
              <a:rPr lang="cs-CZ" sz="3200" dirty="0" smtClean="0">
                <a:solidFill>
                  <a:srgbClr val="2D3291"/>
                </a:solidFill>
                <a:ea typeface="+mj-ea"/>
                <a:cs typeface="+mj-cs"/>
              </a:rPr>
              <a:t>o kodexu Společenství týkajícím se humánních léčivých přípravků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sz="1600" dirty="0">
                <a:solidFill>
                  <a:srgbClr val="2D3291"/>
                </a:solidFill>
              </a:rPr>
              <a:t>Legislativa EU</a:t>
            </a:r>
            <a:endParaRPr lang="en-GB" sz="1600" dirty="0">
              <a:solidFill>
                <a:srgbClr val="2D3291"/>
              </a:solidFill>
            </a:endParaRPr>
          </a:p>
          <a:p>
            <a:endParaRPr lang="en-GB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605" y="3519010"/>
            <a:ext cx="7096125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610193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sz="1600" dirty="0">
                <a:solidFill>
                  <a:srgbClr val="2D3291"/>
                </a:solidFill>
              </a:rPr>
              <a:t>Legislativa EU</a:t>
            </a:r>
            <a:endParaRPr lang="en-GB" sz="1600" dirty="0">
              <a:solidFill>
                <a:srgbClr val="2D3291"/>
              </a:solidFill>
            </a:endParaRPr>
          </a:p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98730"/>
            <a:ext cx="8054097" cy="5162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887661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953725"/>
            <a:ext cx="8229600" cy="23380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33745"/>
            <a:ext cx="8229600" cy="4986255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sk-SK" b="1" u="sng" dirty="0">
                <a:solidFill>
                  <a:srgbClr val="FF0000"/>
                </a:solidFill>
                <a:ea typeface="Calibri"/>
                <a:cs typeface="Times New Roman"/>
              </a:rPr>
              <a:t>HLAVA  IX</a:t>
            </a:r>
          </a:p>
          <a:p>
            <a:pPr marL="0" indent="0"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sk-SK" sz="2600" b="1" dirty="0">
                <a:ea typeface="Calibri"/>
                <a:cs typeface="Times New Roman"/>
              </a:rPr>
              <a:t>FARMAKOVIGILANCE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cs-CZ" sz="2300" b="1" i="1" dirty="0">
                <a:ea typeface="Calibri"/>
                <a:cs typeface="Times New Roman"/>
              </a:rPr>
              <a:t>KAPITOLY 1-5:</a:t>
            </a:r>
            <a:endParaRPr lang="sk-SK" sz="2300" b="1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cs-CZ" b="1" dirty="0" smtClean="0">
                <a:ea typeface="Calibri"/>
                <a:cs typeface="Times New Roman"/>
              </a:rPr>
              <a:t>Obecná ustanovení </a:t>
            </a:r>
          </a:p>
          <a:p>
            <a:pPr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cs-CZ" b="1" dirty="0" smtClean="0">
                <a:ea typeface="Calibri"/>
                <a:cs typeface="Times New Roman"/>
              </a:rPr>
              <a:t>Transparentnost a komunikace </a:t>
            </a:r>
            <a:r>
              <a:rPr lang="cs-CZ" dirty="0" smtClean="0">
                <a:ea typeface="Calibri"/>
                <a:cs typeface="Times New Roman"/>
              </a:rPr>
              <a:t>(EMA-státy-Komise-držitelé-veřejnost)</a:t>
            </a:r>
          </a:p>
          <a:p>
            <a:pPr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cs-CZ" b="1" dirty="0" smtClean="0">
                <a:ea typeface="Calibri"/>
                <a:cs typeface="Times New Roman"/>
              </a:rPr>
              <a:t> Zaznamenávání, hlášení a posuzování farmakovigilančních údajů</a:t>
            </a:r>
            <a:r>
              <a:rPr lang="cs-CZ" dirty="0" smtClean="0">
                <a:ea typeface="Calibri"/>
                <a:cs typeface="Times New Roman"/>
              </a:rPr>
              <a:t>  ( hlášení NÚ, pravidelně aktualizované zprávy  o bezpečnosti  -PSUR, získávání signálů, postup Unie pro naléhavé záležitosti – </a:t>
            </a:r>
            <a:r>
              <a:rPr lang="cs-CZ" dirty="0" err="1" smtClean="0">
                <a:ea typeface="Calibri"/>
                <a:cs typeface="Times New Roman"/>
              </a:rPr>
              <a:t>referraly</a:t>
            </a:r>
            <a:r>
              <a:rPr lang="cs-CZ" dirty="0" smtClean="0">
                <a:ea typeface="Calibri"/>
                <a:cs typeface="Times New Roman"/>
              </a:rPr>
              <a:t>)</a:t>
            </a:r>
          </a:p>
          <a:p>
            <a:pPr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cs-CZ" b="1" dirty="0" smtClean="0">
                <a:ea typeface="Calibri"/>
                <a:cs typeface="Times New Roman"/>
              </a:rPr>
              <a:t>Dohled nad poregistračními studiemi</a:t>
            </a:r>
            <a:endParaRPr lang="cs-CZ" dirty="0" smtClean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cs-CZ" b="1" dirty="0" smtClean="0">
                <a:ea typeface="Calibri"/>
                <a:cs typeface="Times New Roman"/>
              </a:rPr>
              <a:t>Provádění, přenesení pravomocí a pokyny</a:t>
            </a:r>
            <a:endParaRPr lang="cs-CZ" dirty="0" smtClean="0">
              <a:ea typeface="Calibri"/>
              <a:cs typeface="Times New Roman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sz="1600" dirty="0">
                <a:solidFill>
                  <a:srgbClr val="2D3291"/>
                </a:solidFill>
              </a:rPr>
              <a:t>Legislativa EU</a:t>
            </a:r>
            <a:endParaRPr lang="en-GB" sz="1600" dirty="0">
              <a:solidFill>
                <a:srgbClr val="2D3291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481410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96525" y="953725"/>
            <a:ext cx="8229600" cy="13501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1088740"/>
            <a:ext cx="8229600" cy="5085166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cs-CZ" b="1" dirty="0" smtClean="0"/>
              <a:t>Směrnice 2010/84/EU</a:t>
            </a:r>
            <a:r>
              <a:rPr lang="cs-CZ" sz="2000" dirty="0" smtClean="0"/>
              <a:t>  + oprava ze dne 15.12.2010</a:t>
            </a:r>
          </a:p>
          <a:p>
            <a:pPr marL="0" indent="0">
              <a:buNone/>
            </a:pPr>
            <a:r>
              <a:rPr lang="cs-CZ" sz="2000" dirty="0" smtClean="0"/>
              <a:t>Pouze cituje aktualizace (nahrazení, doplnění, odstranění) některých částí (článků, bodů, odstavců).</a:t>
            </a:r>
          </a:p>
          <a:p>
            <a:pPr marL="0" indent="0">
              <a:buNone/>
            </a:pPr>
            <a:endParaRPr lang="cs-CZ" sz="2000" b="1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Rozšířena definice pojmu nežádoucí účinek = </a:t>
            </a:r>
            <a:r>
              <a:rPr lang="cs-CZ" sz="2000" b="1" dirty="0" smtClean="0">
                <a:solidFill>
                  <a:schemeClr val="tx2"/>
                </a:solidFill>
              </a:rPr>
              <a:t>Odezva na léčivý přípravek, která je nepříznivá a nezamýšlená </a:t>
            </a:r>
            <a:r>
              <a:rPr lang="cs-CZ" sz="2000" dirty="0" smtClean="0"/>
              <a:t>(při použití v souladu s registrací, chyby v medikaci medication errors, off label, zneužití LP).</a:t>
            </a:r>
            <a:r>
              <a:rPr lang="cs-CZ" sz="2000" b="1" dirty="0" smtClean="0"/>
              <a:t> Hlásí se </a:t>
            </a:r>
            <a:r>
              <a:rPr lang="cs-CZ" sz="2000" b="1" dirty="0" smtClean="0">
                <a:solidFill>
                  <a:schemeClr val="tx2"/>
                </a:solidFill>
              </a:rPr>
              <a:t>podezření</a:t>
            </a:r>
            <a:r>
              <a:rPr lang="cs-CZ" sz="2000" b="1" dirty="0" smtClean="0"/>
              <a:t> na nežádoucí účinek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Držitelé zasílají hlášení podezření na NÚ do FV databáze Unie- Eudravigilance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Nově definované: Systém řízení rizik-RMS, Plán řízení rizik-RMP, Farmakovigilanční systém, Základní dokument FV systému-PSMF</a:t>
            </a:r>
            <a:endParaRPr lang="cs-CZ" sz="20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Povinnost držitelů zavést a provozovat farmakovigilanční systém</a:t>
            </a:r>
            <a:r>
              <a:rPr lang="cs-CZ" sz="2000" b="1" dirty="0"/>
              <a:t>, plánovat FV opatření pro každý LP. Státní orgány dozorují.</a:t>
            </a:r>
            <a:endParaRPr lang="en-GB" sz="2000" dirty="0"/>
          </a:p>
          <a:p>
            <a:pPr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sz="1600" dirty="0">
                <a:solidFill>
                  <a:srgbClr val="2D3291"/>
                </a:solidFill>
              </a:rPr>
              <a:t>Legislativa EU</a:t>
            </a:r>
            <a:endParaRPr lang="en-GB" sz="1600" dirty="0">
              <a:solidFill>
                <a:srgbClr val="2D3291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659312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6535" y="908720"/>
            <a:ext cx="8229600" cy="1888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33745"/>
            <a:ext cx="8229600" cy="5355595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sz="2400" b="1" dirty="0" smtClean="0"/>
              <a:t>Další </a:t>
            </a:r>
            <a:r>
              <a:rPr lang="cs-CZ" sz="2400" b="1" dirty="0"/>
              <a:t>sledování LP po registraci-</a:t>
            </a:r>
            <a:r>
              <a:rPr lang="cs-CZ" sz="2400" b="1" dirty="0" err="1"/>
              <a:t>Additional</a:t>
            </a:r>
            <a:r>
              <a:rPr lang="cs-CZ" sz="2400" b="1" dirty="0"/>
              <a:t> monitoring </a:t>
            </a:r>
            <a:endParaRPr lang="cs-CZ" sz="2400" b="1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400" b="1" dirty="0" smtClean="0"/>
              <a:t>Jasnější </a:t>
            </a:r>
            <a:r>
              <a:rPr lang="cs-CZ" sz="2400" b="1" dirty="0"/>
              <a:t>vymezení odpovědnosti držitelů za FV registrovaných LP </a:t>
            </a:r>
            <a:r>
              <a:rPr lang="cs-CZ" sz="2400" dirty="0"/>
              <a:t>(trvalé sledování bezpečnosti, informování SÚKL o změnách majících vliv na registraci, aktualizace textů, hlášení off label použití, poskytování informací z klin.hodnocení, studií a hlášení</a:t>
            </a:r>
            <a:r>
              <a:rPr lang="cs-CZ" sz="2400" dirty="0" smtClean="0"/>
              <a:t>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b="1" dirty="0" smtClean="0"/>
              <a:t>Poregistrační </a:t>
            </a:r>
            <a:r>
              <a:rPr lang="cs-CZ" sz="2400" b="1" dirty="0"/>
              <a:t>studie bezpečnosti a účinnosti (PASS) jako podmínka registrace</a:t>
            </a:r>
            <a:endParaRPr lang="cs-CZ" sz="24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400" b="1" dirty="0" smtClean="0"/>
              <a:t>Jednotné </a:t>
            </a:r>
            <a:r>
              <a:rPr lang="cs-CZ" sz="2400" b="1" dirty="0"/>
              <a:t>FV posuzování LP registrovaných ve více státech </a:t>
            </a:r>
            <a:r>
              <a:rPr lang="cs-CZ" sz="2400" b="1" dirty="0" smtClean="0"/>
              <a:t>EU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b="1" dirty="0" smtClean="0"/>
              <a:t>Povinnosti </a:t>
            </a:r>
            <a:r>
              <a:rPr lang="cs-CZ" sz="2400" b="1" dirty="0"/>
              <a:t>členských států v oblasti FV </a:t>
            </a:r>
            <a:endParaRPr lang="cs-CZ" sz="2400" b="1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400" b="1" dirty="0" smtClean="0"/>
              <a:t>PSURy- </a:t>
            </a:r>
            <a:r>
              <a:rPr lang="cs-CZ" sz="2400" b="1" dirty="0"/>
              <a:t>Pravidelně aktualizované zprávy o bezpečnosti</a:t>
            </a: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>
              <a:buFont typeface="Arial" panose="020B0604020202020204" pitchFamily="34" charset="0"/>
              <a:buChar char="•"/>
            </a:pPr>
            <a:endParaRPr lang="en-GB" sz="2200" dirty="0" smtClean="0"/>
          </a:p>
          <a:p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sz="1600" dirty="0">
                <a:solidFill>
                  <a:srgbClr val="2D3291"/>
                </a:solidFill>
              </a:rPr>
              <a:t>Legislativa EU</a:t>
            </a:r>
            <a:endParaRPr lang="en-GB" sz="1600" dirty="0">
              <a:solidFill>
                <a:srgbClr val="2D3291"/>
              </a:solidFill>
            </a:endParaRPr>
          </a:p>
          <a:p>
            <a:endParaRPr lang="en-GB" dirty="0"/>
          </a:p>
        </p:txBody>
      </p:sp>
      <p:sp>
        <p:nvSpPr>
          <p:cNvPr id="8" name="Rovnoramenný trojuholník 7"/>
          <p:cNvSpPr/>
          <p:nvPr/>
        </p:nvSpPr>
        <p:spPr>
          <a:xfrm rot="10800000">
            <a:off x="7812360" y="1297253"/>
            <a:ext cx="254000" cy="203200"/>
          </a:xfrm>
          <a:prstGeom prst="triangle">
            <a:avLst/>
          </a:prstGeom>
          <a:solidFill>
            <a:sysClr val="windowText" lastClr="000000"/>
          </a:solidFill>
          <a:ln w="254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4236658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6535" y="953725"/>
            <a:ext cx="8229600" cy="27881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48781"/>
            <a:ext cx="8229600" cy="4671220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sz="2400" b="1" dirty="0" smtClean="0"/>
              <a:t>Zavedení </a:t>
            </a:r>
            <a:r>
              <a:rPr lang="cs-CZ" sz="2400" b="1" dirty="0"/>
              <a:t>hlavních zásad a regulačního dohledu nad neintervenčními poregistračními  studiemi bezpečnosti a stanovení následných opatření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b="1" dirty="0"/>
              <a:t>Povinnost členských států ukládat držitelům sankce při neplnění FV povinností.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b="1" dirty="0"/>
              <a:t>Sledování a hodnocení rizika vlivu LP na životní prostředí, včetně dopadů na veřejné zdraví</a:t>
            </a:r>
            <a:endParaRPr lang="en-GB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400" b="1" dirty="0" smtClean="0"/>
              <a:t>SÚKL-povinnost </a:t>
            </a:r>
            <a:r>
              <a:rPr lang="cs-CZ" sz="2400" b="1" dirty="0"/>
              <a:t>zveřejňovat</a:t>
            </a:r>
            <a:r>
              <a:rPr lang="cs-CZ" sz="2400" dirty="0"/>
              <a:t> k jednotlivým LP: Rozhodnutí o registraci, souhrn hodnotící zprávy z registrač.procedury, odůvodnění</a:t>
            </a:r>
            <a:r>
              <a:rPr lang="cs-CZ" sz="2400" dirty="0" smtClean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 smtClean="0"/>
              <a:t>v Směrnici 2001 tyto změny označeny jako </a:t>
            </a:r>
            <a:r>
              <a:rPr lang="cs-CZ" sz="2400" b="1" dirty="0" smtClean="0"/>
              <a:t>M10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4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sz="1600" dirty="0">
                <a:solidFill>
                  <a:srgbClr val="2D3291"/>
                </a:solidFill>
              </a:rPr>
              <a:t>Legislativa EU</a:t>
            </a:r>
            <a:endParaRPr lang="en-GB" sz="1600" dirty="0">
              <a:solidFill>
                <a:srgbClr val="2D3291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625401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6"/>
            <a:ext cx="8229600" cy="720079"/>
          </a:xfrm>
        </p:spPr>
        <p:txBody>
          <a:bodyPr>
            <a:normAutofit/>
          </a:bodyPr>
          <a:lstStyle/>
          <a:p>
            <a:r>
              <a:rPr lang="cs-CZ" sz="1600" dirty="0"/>
              <a:t>t</a:t>
            </a:r>
            <a:r>
              <a:rPr lang="cs-CZ" sz="1600" dirty="0" smtClean="0"/>
              <a:t>ext v  </a:t>
            </a:r>
            <a:r>
              <a:rPr lang="cs-CZ" sz="2800" dirty="0" smtClean="0"/>
              <a:t>2010/84/EU:</a:t>
            </a:r>
            <a:r>
              <a:rPr lang="cs-CZ" dirty="0" smtClean="0"/>
              <a:t>                 </a:t>
            </a:r>
            <a:r>
              <a:rPr lang="cs-CZ" sz="1800" dirty="0" smtClean="0"/>
              <a:t>zapracován do   </a:t>
            </a:r>
            <a:r>
              <a:rPr lang="cs-CZ" sz="2800" dirty="0" smtClean="0"/>
              <a:t>2001/83/ES:</a:t>
            </a:r>
            <a:endParaRPr lang="en-GB" sz="28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sz="1600" dirty="0">
                <a:solidFill>
                  <a:srgbClr val="2D3291"/>
                </a:solidFill>
              </a:rPr>
              <a:t>Legislativa EU</a:t>
            </a:r>
            <a:endParaRPr lang="en-GB" sz="1600" dirty="0">
              <a:solidFill>
                <a:srgbClr val="2D3291"/>
              </a:solidFill>
            </a:endParaRPr>
          </a:p>
          <a:p>
            <a:endParaRPr lang="en-GB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147" y="1673804"/>
            <a:ext cx="3971813" cy="4545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6945" y="1538790"/>
            <a:ext cx="4722929" cy="481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Přímá spojnice se šipkou 8"/>
          <p:cNvCxnSpPr/>
          <p:nvPr/>
        </p:nvCxnSpPr>
        <p:spPr>
          <a:xfrm>
            <a:off x="3356865" y="1358770"/>
            <a:ext cx="855095" cy="0"/>
          </a:xfrm>
          <a:prstGeom prst="straightConnector1">
            <a:avLst/>
          </a:prstGeom>
          <a:ln w="28575">
            <a:solidFill>
              <a:srgbClr val="FF000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943784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773705"/>
            <a:ext cx="8229600" cy="1888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540" y="1043735"/>
            <a:ext cx="8229600" cy="5130570"/>
          </a:xfrm>
        </p:spPr>
        <p:txBody>
          <a:bodyPr/>
          <a:lstStyle/>
          <a:p>
            <a:pPr marL="0" indent="0" algn="ctr">
              <a:buNone/>
            </a:pPr>
            <a:r>
              <a:rPr lang="cs-CZ" b="1" dirty="0" smtClean="0"/>
              <a:t>Směrnice 2012/26/EU </a:t>
            </a:r>
            <a:r>
              <a:rPr lang="cs-CZ" sz="2000" dirty="0" smtClean="0"/>
              <a:t>z 25.10.2012</a:t>
            </a:r>
          </a:p>
          <a:p>
            <a:pPr marL="0" indent="0" algn="ctr">
              <a:buNone/>
            </a:pPr>
            <a:r>
              <a:rPr lang="cs-CZ" sz="2000" dirty="0" smtClean="0"/>
              <a:t>kterou se mění směrnice 2001/83/ES, pokud jde o farmakovigilanci</a:t>
            </a:r>
          </a:p>
          <a:p>
            <a:pPr marL="0" indent="0" algn="ctr">
              <a:buNone/>
            </a:pPr>
            <a:endParaRPr lang="cs-CZ" sz="20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 smtClean="0"/>
              <a:t>Upravilo se znění  pouze některých článků.  Takže pokud si na netu vyhledáte Směrnici 2001, tak v pravém horním rohu záhlaví uvidíte datum aktualizace 16.11.2012 a do této verze byly již změny zapracovány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 smtClean="0"/>
              <a:t>v Směrnici 2001 tyto změny označeny jako </a:t>
            </a:r>
            <a:r>
              <a:rPr lang="cs-CZ" sz="2400" b="1" dirty="0" smtClean="0"/>
              <a:t>M12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4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sz="1600" dirty="0">
                <a:solidFill>
                  <a:srgbClr val="2D3291"/>
                </a:solidFill>
              </a:rPr>
              <a:t>Legislativa EU</a:t>
            </a:r>
            <a:endParaRPr lang="en-GB" sz="1600" dirty="0">
              <a:solidFill>
                <a:srgbClr val="2D3291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318163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63716"/>
            <a:ext cx="8229600" cy="9001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40060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b="1" dirty="0"/>
              <a:t>Nařízení </a:t>
            </a:r>
            <a:r>
              <a:rPr lang="cs-CZ" b="1" dirty="0" smtClean="0"/>
              <a:t>č. 726/2004</a:t>
            </a:r>
          </a:p>
          <a:p>
            <a:pPr marL="0" indent="0" algn="ctr">
              <a:buNone/>
            </a:pPr>
            <a:r>
              <a:rPr lang="cs-CZ" sz="2000" dirty="0" smtClean="0"/>
              <a:t>kterým </a:t>
            </a:r>
            <a:r>
              <a:rPr lang="cs-CZ" sz="2000" dirty="0"/>
              <a:t>se stanoví postupy Společenství pro registraci humánních a veterinárních léčivých přípravků a dozor nad nimi a kterým se zřizuje Evropská agentura pro léčivé </a:t>
            </a:r>
            <a:r>
              <a:rPr lang="cs-CZ" sz="2000" dirty="0" smtClean="0"/>
              <a:t>přípravky</a:t>
            </a:r>
          </a:p>
          <a:p>
            <a:pPr marL="0" indent="0">
              <a:buNone/>
            </a:pPr>
            <a:endParaRPr lang="cs-CZ" sz="20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200" b="1" dirty="0" smtClean="0"/>
              <a:t>Registrace</a:t>
            </a:r>
            <a:r>
              <a:rPr lang="cs-CZ" sz="2200" dirty="0" smtClean="0"/>
              <a:t>- </a:t>
            </a:r>
            <a:r>
              <a:rPr lang="cs-CZ" sz="2000" dirty="0" smtClean="0"/>
              <a:t>zejména centralizované -humánních i veterinárních LP (definuje, které LP jim podléhají povinně a které LP mohou o CR požádat i když nespadají do „povinné“ kategorie)</a:t>
            </a:r>
          </a:p>
          <a:p>
            <a:pPr marL="0" indent="0">
              <a:buNone/>
            </a:pPr>
            <a:endParaRPr lang="cs-CZ" sz="2000" dirty="0" smtClean="0"/>
          </a:p>
          <a:p>
            <a:pPr lvl="1">
              <a:buFont typeface="Courier New" panose="02070309020205020404" pitchFamily="49" charset="0"/>
              <a:buChar char="o"/>
            </a:pPr>
            <a:r>
              <a:rPr lang="cs-CZ" sz="2000" dirty="0" smtClean="0"/>
              <a:t>Požadavky na dokumentaci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sz="2000" dirty="0" smtClean="0"/>
              <a:t>Kompetence a postupy výborů EMA (CHMP a PRAC)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sz="2000" dirty="0" smtClean="0"/>
              <a:t>Ukládání poregistračních povinností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sz="2000" dirty="0" smtClean="0"/>
              <a:t>Zamítnutí registrace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sz="2000" dirty="0" smtClean="0"/>
              <a:t>Zveřejnění výsledků hodnocení registrace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sz="2000" dirty="0" smtClean="0"/>
              <a:t>Platnost registrace, dozor, sankce</a:t>
            </a:r>
          </a:p>
          <a:p>
            <a:pPr lvl="1">
              <a:buFont typeface="Courier New" panose="02070309020205020404" pitchFamily="49" charset="0"/>
              <a:buChar char="o"/>
            </a:pPr>
            <a:endParaRPr lang="cs-CZ" sz="2000" dirty="0" smtClean="0"/>
          </a:p>
          <a:p>
            <a:pPr algn="r">
              <a:buFont typeface="Arial" panose="020B0604020202020204" pitchFamily="34" charset="0"/>
              <a:buChar char="•"/>
            </a:pPr>
            <a:endParaRPr lang="cs-CZ" dirty="0" smtClean="0"/>
          </a:p>
          <a:p>
            <a:pPr marL="0" indent="0" algn="r">
              <a:buNone/>
            </a:pPr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sz="1600" dirty="0">
                <a:solidFill>
                  <a:srgbClr val="2D3291"/>
                </a:solidFill>
              </a:rPr>
              <a:t>Legislativa EU</a:t>
            </a:r>
            <a:endParaRPr lang="en-GB" sz="1600" dirty="0">
              <a:solidFill>
                <a:srgbClr val="2D3291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895151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863715"/>
            <a:ext cx="8229600" cy="18002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540" y="1133745"/>
            <a:ext cx="8229600" cy="5211280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sz="2200" b="1" dirty="0" smtClean="0"/>
              <a:t>Farmakovigilance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200" b="1" dirty="0" smtClean="0"/>
          </a:p>
          <a:p>
            <a:pPr lvl="1">
              <a:buFont typeface="Courier New" panose="02070309020205020404" pitchFamily="49" charset="0"/>
              <a:buChar char="o"/>
            </a:pPr>
            <a:r>
              <a:rPr lang="cs-CZ" sz="2200" dirty="0" smtClean="0">
                <a:solidFill>
                  <a:srgbClr val="2D3291"/>
                </a:solidFill>
              </a:rPr>
              <a:t>Povinnosti </a:t>
            </a:r>
            <a:r>
              <a:rPr lang="cs-CZ" sz="2200" dirty="0">
                <a:solidFill>
                  <a:srgbClr val="2D3291"/>
                </a:solidFill>
              </a:rPr>
              <a:t>držitelů, kteří mají reg.LP dle tohoto </a:t>
            </a:r>
            <a:r>
              <a:rPr lang="cs-CZ" sz="2200" dirty="0" smtClean="0">
                <a:solidFill>
                  <a:srgbClr val="2D3291"/>
                </a:solidFill>
              </a:rPr>
              <a:t>nařízení</a:t>
            </a:r>
          </a:p>
          <a:p>
            <a:pPr lvl="1">
              <a:buFont typeface="Courier New" panose="02070309020205020404" pitchFamily="49" charset="0"/>
              <a:buChar char="o"/>
            </a:pPr>
            <a:endParaRPr lang="cs-CZ" sz="2200" dirty="0" smtClean="0">
              <a:solidFill>
                <a:srgbClr val="2D3291"/>
              </a:solidFill>
            </a:endParaRP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sz="2200" dirty="0" smtClean="0">
                <a:solidFill>
                  <a:srgbClr val="2D3291"/>
                </a:solidFill>
              </a:rPr>
              <a:t>Seznam LP spadajících pod Additional monitoring + jaké údaje má obsahovat</a:t>
            </a:r>
          </a:p>
          <a:p>
            <a:pPr lvl="1">
              <a:buFont typeface="Courier New" panose="02070309020205020404" pitchFamily="49" charset="0"/>
              <a:buChar char="o"/>
            </a:pPr>
            <a:endParaRPr lang="cs-CZ" sz="2200" dirty="0" smtClean="0">
              <a:solidFill>
                <a:srgbClr val="2D3291"/>
              </a:solidFill>
            </a:endParaRP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sz="2200" dirty="0" smtClean="0">
                <a:solidFill>
                  <a:srgbClr val="1CA2A2"/>
                </a:solidFill>
              </a:rPr>
              <a:t>Databáze Eudravigilance 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cs-CZ" sz="1800" dirty="0" smtClean="0">
                <a:solidFill>
                  <a:srgbClr val="2D3291"/>
                </a:solidFill>
              </a:rPr>
              <a:t>povinnost EMA zřídit ji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cs-CZ" sz="1800" dirty="0" smtClean="0">
                <a:solidFill>
                  <a:srgbClr val="2D3291"/>
                </a:solidFill>
              </a:rPr>
              <a:t> jaká data má obsahovat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cs-CZ" sz="1800" dirty="0" smtClean="0">
                <a:solidFill>
                  <a:srgbClr val="2D3291"/>
                </a:solidFill>
              </a:rPr>
              <a:t> přístup má EMA, národní agentury, Komise;  </a:t>
            </a:r>
            <a:r>
              <a:rPr lang="cs-CZ" sz="1800" i="1" dirty="0" smtClean="0">
                <a:solidFill>
                  <a:srgbClr val="2D3291"/>
                </a:solidFill>
              </a:rPr>
              <a:t>držitelé, HCP a veřejnost v omezeném rozsahu</a:t>
            </a:r>
          </a:p>
          <a:p>
            <a:pPr lvl="1">
              <a:buFont typeface="Courier New" panose="02070309020205020404" pitchFamily="49" charset="0"/>
              <a:buChar char="o"/>
            </a:pPr>
            <a:endParaRPr lang="cs-CZ" sz="2200" dirty="0"/>
          </a:p>
          <a:p>
            <a:pPr lvl="1">
              <a:buFont typeface="Courier New" panose="02070309020205020404" pitchFamily="49" charset="0"/>
              <a:buChar char="o"/>
            </a:pPr>
            <a:endParaRPr lang="cs-CZ" sz="2200" dirty="0" smtClean="0"/>
          </a:p>
          <a:p>
            <a:pPr lvl="1">
              <a:buFont typeface="Courier New" panose="02070309020205020404" pitchFamily="49" charset="0"/>
              <a:buChar char="o"/>
            </a:pPr>
            <a:endParaRPr lang="cs-CZ" sz="2200" dirty="0"/>
          </a:p>
          <a:p>
            <a:pPr lvl="1">
              <a:buFont typeface="Courier New" panose="02070309020205020404" pitchFamily="49" charset="0"/>
              <a:buChar char="o"/>
            </a:pPr>
            <a:endParaRPr lang="cs-CZ" sz="2200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sz="1600" dirty="0">
                <a:solidFill>
                  <a:srgbClr val="2D3291"/>
                </a:solidFill>
              </a:rPr>
              <a:t>Legislativa EU</a:t>
            </a:r>
            <a:endParaRPr lang="en-GB" sz="1600" dirty="0">
              <a:solidFill>
                <a:srgbClr val="2D3291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279949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18710"/>
            <a:ext cx="8229600" cy="18002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1088740"/>
            <a:ext cx="8229600" cy="4986255"/>
          </a:xfrm>
        </p:spPr>
        <p:txBody>
          <a:bodyPr/>
          <a:lstStyle/>
          <a:p>
            <a:pPr lvl="1">
              <a:buFont typeface="Courier New" panose="02070309020205020404" pitchFamily="49" charset="0"/>
              <a:buChar char="o"/>
            </a:pPr>
            <a:endParaRPr lang="cs-CZ" dirty="0" smtClean="0"/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 smtClean="0"/>
              <a:t>Zavazuje </a:t>
            </a:r>
            <a:r>
              <a:rPr lang="cs-CZ" dirty="0"/>
              <a:t>EMA vytvořit úložiště PSURů + hodnotících </a:t>
            </a:r>
            <a:r>
              <a:rPr lang="cs-CZ" dirty="0" smtClean="0"/>
              <a:t>zpráv</a:t>
            </a:r>
          </a:p>
          <a:p>
            <a:pPr lvl="1">
              <a:buFont typeface="Courier New" panose="02070309020205020404" pitchFamily="49" charset="0"/>
              <a:buChar char="o"/>
            </a:pPr>
            <a:endParaRPr lang="cs-CZ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Zavazuje EMA vytvořit evropský webový portál  (čl.26</a:t>
            </a:r>
            <a:r>
              <a:rPr lang="cs-CZ" dirty="0" smtClean="0"/>
              <a:t>)</a:t>
            </a:r>
          </a:p>
          <a:p>
            <a:pPr lvl="1">
              <a:buFont typeface="Courier New" panose="02070309020205020404" pitchFamily="49" charset="0"/>
              <a:buChar char="o"/>
            </a:pPr>
            <a:endParaRPr lang="cs-CZ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/>
              <a:t>EMA sleduje vybranou lékařskou literaturu s ohledem na NÚ vybraných látek + zveřejní jejich seznam (čl.27</a:t>
            </a:r>
            <a:r>
              <a:rPr lang="cs-CZ" dirty="0" smtClean="0"/>
              <a:t>)</a:t>
            </a:r>
          </a:p>
          <a:p>
            <a:pPr lvl="1">
              <a:buFont typeface="Courier New" panose="02070309020205020404" pitchFamily="49" charset="0"/>
              <a:buChar char="o"/>
            </a:pPr>
            <a:endParaRPr lang="cs-CZ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 smtClean="0">
                <a:solidFill>
                  <a:srgbClr val="1CA2A2"/>
                </a:solidFill>
              </a:rPr>
              <a:t>EMA v záležitostech FV spolupracuje s</a:t>
            </a:r>
          </a:p>
          <a:p>
            <a:pPr lvl="2"/>
            <a:r>
              <a:rPr lang="cs-CZ" dirty="0" smtClean="0"/>
              <a:t>WHO (poskytuje jí hlášeni podezření na NÚ)</a:t>
            </a:r>
          </a:p>
          <a:p>
            <a:pPr lvl="2"/>
            <a:r>
              <a:rPr lang="cs-CZ" dirty="0" smtClean="0"/>
              <a:t>Evropským monitorovacím centrem pro drogy a drogovou závislost</a:t>
            </a:r>
          </a:p>
          <a:p>
            <a:pPr lvl="2">
              <a:buFont typeface="Courier New" panose="02070309020205020404" pitchFamily="49" charset="0"/>
              <a:buChar char="o"/>
            </a:pPr>
            <a:endParaRPr lang="cs-CZ" dirty="0" smtClean="0"/>
          </a:p>
          <a:p>
            <a:pPr marL="914400" lvl="2" indent="0">
              <a:buNone/>
            </a:pPr>
            <a:endParaRPr lang="cs-CZ" dirty="0"/>
          </a:p>
          <a:p>
            <a:pPr marL="914400" lvl="2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sz="1600" dirty="0">
                <a:solidFill>
                  <a:srgbClr val="2D3291"/>
                </a:solidFill>
              </a:rPr>
              <a:t>Legislativa EU</a:t>
            </a:r>
            <a:endParaRPr lang="en-GB" sz="1600" dirty="0">
              <a:solidFill>
                <a:srgbClr val="2D3291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288743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18710"/>
            <a:ext cx="8229600" cy="22502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53725"/>
            <a:ext cx="8229600" cy="5166275"/>
          </a:xfrm>
        </p:spPr>
        <p:txBody>
          <a:bodyPr/>
          <a:lstStyle/>
          <a:p>
            <a:pPr marL="0" indent="0" algn="ctr">
              <a:buNone/>
            </a:pPr>
            <a:endParaRPr lang="cs-CZ" b="1" dirty="0" smtClean="0"/>
          </a:p>
          <a:p>
            <a:pPr marL="0" indent="0" algn="ctr">
              <a:buNone/>
            </a:pPr>
            <a:r>
              <a:rPr lang="cs-CZ" b="1" dirty="0"/>
              <a:t>Nařízení </a:t>
            </a:r>
            <a:r>
              <a:rPr lang="cs-CZ" b="1" dirty="0" smtClean="0"/>
              <a:t>č.1235/2010  </a:t>
            </a:r>
            <a:r>
              <a:rPr lang="cs-CZ" dirty="0" smtClean="0"/>
              <a:t>a</a:t>
            </a:r>
            <a:r>
              <a:rPr lang="cs-CZ" b="1" dirty="0" smtClean="0"/>
              <a:t>  Nařízení č.1027/2012 </a:t>
            </a:r>
          </a:p>
          <a:p>
            <a:pPr marL="0" indent="0" algn="ctr">
              <a:buNone/>
            </a:pPr>
            <a:r>
              <a:rPr lang="cs-CZ" sz="2000" dirty="0" smtClean="0"/>
              <a:t> </a:t>
            </a:r>
            <a:r>
              <a:rPr lang="cs-CZ" sz="2000" dirty="0" smtClean="0">
                <a:ea typeface="Calibri"/>
                <a:cs typeface="Times New Roman"/>
              </a:rPr>
              <a:t>kterým se mění 726/2004, pokud jde o farmakovigilanci</a:t>
            </a:r>
          </a:p>
          <a:p>
            <a:pPr marL="0" indent="0" algn="ctr">
              <a:buNone/>
            </a:pPr>
            <a:endParaRPr lang="cs-CZ" sz="2000" dirty="0">
              <a:ea typeface="Calibri"/>
              <a:cs typeface="Times New Roman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/>
              <a:t>Pouze </a:t>
            </a:r>
            <a:r>
              <a:rPr lang="cs-CZ" sz="2400" dirty="0" smtClean="0"/>
              <a:t>citují </a:t>
            </a:r>
            <a:r>
              <a:rPr lang="cs-CZ" sz="2400" dirty="0"/>
              <a:t>aktualizace (nahrazení, doplnění, odstranění) některých částí (článků, bodů, odstavců</a:t>
            </a:r>
            <a:r>
              <a:rPr lang="cs-CZ" sz="2400" dirty="0" smtClean="0"/>
              <a:t>).</a:t>
            </a:r>
          </a:p>
          <a:p>
            <a:pPr marL="0" indent="0">
              <a:buNone/>
            </a:pPr>
            <a:endParaRPr lang="cs-CZ" sz="24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 smtClean="0"/>
              <a:t>Změny jsou v Nařízení 726/2004 označeny jako </a:t>
            </a:r>
            <a:r>
              <a:rPr lang="cs-CZ" sz="2400" b="1" dirty="0" smtClean="0"/>
              <a:t>M5 </a:t>
            </a:r>
            <a:r>
              <a:rPr lang="cs-CZ" sz="2400" dirty="0" smtClean="0"/>
              <a:t>a</a:t>
            </a:r>
            <a:r>
              <a:rPr lang="cs-CZ" sz="2400" b="1" dirty="0" smtClean="0"/>
              <a:t> </a:t>
            </a:r>
            <a:r>
              <a:rPr lang="cs-CZ" sz="2400" b="1" dirty="0"/>
              <a:t>M6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400" b="1" dirty="0" smtClean="0"/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sz="1600" dirty="0">
                <a:solidFill>
                  <a:srgbClr val="2D3291"/>
                </a:solidFill>
              </a:rPr>
              <a:t>Legislativa EU</a:t>
            </a:r>
            <a:endParaRPr lang="en-GB" sz="1600" dirty="0">
              <a:solidFill>
                <a:srgbClr val="2D3291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280433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63716"/>
            <a:ext cx="8229600" cy="180019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998730"/>
            <a:ext cx="8229600" cy="512127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b="1" dirty="0" smtClean="0">
                <a:ea typeface="Calibri"/>
                <a:cs typeface="Times New Roman"/>
              </a:rPr>
              <a:t>Prováděcí nařízení Komise (EU) č. 520/2012 </a:t>
            </a:r>
          </a:p>
          <a:p>
            <a:pPr marL="0" indent="0" algn="ctr">
              <a:buNone/>
            </a:pPr>
            <a:r>
              <a:rPr lang="cs-CZ" sz="2000" dirty="0" smtClean="0">
                <a:ea typeface="Calibri"/>
                <a:cs typeface="Times New Roman"/>
              </a:rPr>
              <a:t>ze dne 19.6.2012 </a:t>
            </a:r>
          </a:p>
          <a:p>
            <a:pPr marL="0" indent="0" algn="ctr">
              <a:buNone/>
            </a:pPr>
            <a:r>
              <a:rPr lang="cs-CZ" sz="2000" dirty="0" smtClean="0">
                <a:ea typeface="Calibri"/>
                <a:cs typeface="Times New Roman"/>
              </a:rPr>
              <a:t>o výkonu farmakovigilančních činností </a:t>
            </a:r>
            <a:r>
              <a:rPr lang="cs-CZ" sz="2000" b="1" dirty="0" smtClean="0">
                <a:ea typeface="Calibri"/>
                <a:cs typeface="Times New Roman"/>
              </a:rPr>
              <a:t>podle nařízení </a:t>
            </a:r>
            <a:r>
              <a:rPr lang="cs-CZ" sz="2000" dirty="0" smtClean="0">
                <a:ea typeface="Calibri"/>
                <a:cs typeface="Times New Roman"/>
              </a:rPr>
              <a:t>Evropského parlamentu a Rady (ES) </a:t>
            </a:r>
            <a:r>
              <a:rPr lang="cs-CZ" sz="2000" b="1" dirty="0" smtClean="0">
                <a:ea typeface="Calibri"/>
                <a:cs typeface="Times New Roman"/>
              </a:rPr>
              <a:t>č. 726/2004 </a:t>
            </a:r>
            <a:r>
              <a:rPr lang="cs-CZ" sz="2000" dirty="0" smtClean="0">
                <a:ea typeface="Calibri"/>
                <a:cs typeface="Times New Roman"/>
              </a:rPr>
              <a:t>a </a:t>
            </a:r>
            <a:r>
              <a:rPr lang="cs-CZ" sz="2000" b="1" dirty="0" smtClean="0">
                <a:ea typeface="Calibri"/>
                <a:cs typeface="Times New Roman"/>
              </a:rPr>
              <a:t>směrnice</a:t>
            </a:r>
            <a:r>
              <a:rPr lang="cs-CZ" sz="2000" dirty="0" smtClean="0">
                <a:ea typeface="Calibri"/>
                <a:cs typeface="Times New Roman"/>
              </a:rPr>
              <a:t> Evropského parlamentu a Rady </a:t>
            </a:r>
            <a:r>
              <a:rPr lang="cs-CZ" sz="2000" b="1" dirty="0" smtClean="0">
                <a:ea typeface="Calibri"/>
                <a:cs typeface="Times New Roman"/>
              </a:rPr>
              <a:t>2001/83/ES</a:t>
            </a:r>
          </a:p>
          <a:p>
            <a:pPr marL="0" indent="0" algn="ctr">
              <a:buNone/>
            </a:pPr>
            <a:endParaRPr lang="cs-CZ" sz="2000" b="1" dirty="0" smtClean="0">
              <a:cs typeface="Times New Roman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KAPITOLA I  Základní dokument farmakovigilančního systému PSMF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1800" dirty="0" smtClean="0"/>
              <a:t>struktura a obsah PSMF, obsah přílohy, aktualizace, forma dokumentů, které jsou součástí PSMF, odpovědnost držitele při delegování FV činností , dostupnost  a umístění PSMF</a:t>
            </a:r>
          </a:p>
          <a:p>
            <a:pPr marL="457200" lvl="1" indent="0">
              <a:buNone/>
            </a:pPr>
            <a:endParaRPr lang="cs-CZ" sz="18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KAPITOLA II  Minimální požadavky na systémy kvality při výkonu farmakovigilančních činností (držitelé, vnitrostátní orgány a agentura EMA)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1800" dirty="0" smtClean="0"/>
              <a:t>Systém kvality, Ukazatele výkonnosti, Řízení lidských zdrojů, Řízení shody, Správa záznamů a uchovávání údajů, Audit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000" dirty="0" smtClean="0"/>
          </a:p>
          <a:p>
            <a:pPr marL="0" indent="0">
              <a:buNone/>
            </a:pPr>
            <a:endParaRPr lang="en-GB" sz="2000" dirty="0"/>
          </a:p>
          <a:p>
            <a:pPr>
              <a:buFont typeface="Arial" panose="020B0604020202020204" pitchFamily="34" charset="0"/>
              <a:buChar char="•"/>
            </a:pPr>
            <a:endParaRPr lang="en-GB" sz="2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24.1.2017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sz="1600" dirty="0">
                <a:solidFill>
                  <a:srgbClr val="2D3291"/>
                </a:solidFill>
              </a:rPr>
              <a:t>Legislativa EU</a:t>
            </a:r>
            <a:endParaRPr lang="en-GB" sz="1600" dirty="0">
              <a:solidFill>
                <a:srgbClr val="2D3291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736814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6535" y="908720"/>
            <a:ext cx="8229600" cy="18002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540" y="1313765"/>
            <a:ext cx="8229600" cy="5121270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KAPITOLA III  Minimální požadavky týkající se sledování údajů v databázi Eudravigilance (držitelé, vnitrostátní orgány a agentura)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1800" dirty="0" smtClean="0"/>
              <a:t>Zjišťování nových rizik nebo změn dříve zjištěných rizik LP, nebo  účinných látek –SIGNÁLY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1800" dirty="0" smtClean="0"/>
              <a:t>Metodika vyhodnocování, správa signálů (získání signálu, jeho validaci, potvrzení, analýzu a stanovení priorit, posouzení a doporučení příslušných opatření), rozdělení úkolů při správě (členské státy, EMA)</a:t>
            </a:r>
          </a:p>
          <a:p>
            <a:pPr lvl="1">
              <a:buFont typeface="Arial" panose="020B0604020202020204" pitchFamily="34" charset="0"/>
              <a:buChar char="•"/>
            </a:pPr>
            <a:endParaRPr lang="cs-CZ" sz="18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KAPITOLA IV  Používání terminologie, formátů a norem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000" b="1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KAPITOLA V  Předávání hlášení o podezření na nežádoucí účinky</a:t>
            </a:r>
          </a:p>
          <a:p>
            <a:pPr marL="0" indent="0">
              <a:buNone/>
            </a:pPr>
            <a:endParaRPr lang="cs-CZ" sz="2000" b="1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KAPITOLA VI  Plány řízení rizik (Risk management Plans- RMP)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1600" dirty="0" smtClean="0"/>
              <a:t>Obsah, formát 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sz="1600" dirty="0">
                <a:solidFill>
                  <a:srgbClr val="2D3291"/>
                </a:solidFill>
              </a:rPr>
              <a:t>Legislativa EU</a:t>
            </a:r>
            <a:endParaRPr lang="en-GB" sz="1600" dirty="0">
              <a:solidFill>
                <a:srgbClr val="2D3291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11506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1530" y="908720"/>
            <a:ext cx="8300265" cy="18002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23754"/>
            <a:ext cx="8229600" cy="4896245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KAPITOLA VII  Pravidelně aktualizované zprávy o bezpečnosti (Periodic Safety Update  Reports- PSURs)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1600" dirty="0" smtClean="0"/>
              <a:t>Obsah, formát</a:t>
            </a:r>
          </a:p>
          <a:p>
            <a:pPr marL="0" indent="0">
              <a:buNone/>
            </a:pPr>
            <a:endParaRPr lang="cs-CZ" sz="20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b="1" dirty="0" smtClean="0"/>
              <a:t>KAPITOLA VIII  Poregistrační studie bezpečnosti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1800" dirty="0" smtClean="0"/>
              <a:t>neintervenční, které iniciuje, řídí nebo financuje držitel rozhodnutí o registraci na základě povinností uložených příslušným vnitrostátním orgánem, agenturou nebo Komisí)</a:t>
            </a:r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r>
              <a:rPr lang="cs-CZ" sz="2000" b="1" dirty="0" smtClean="0"/>
              <a:t>V přílohách byl zveřejněn formát RMP, PSUR, protokolu a závěrečné zprávy studie.</a:t>
            </a:r>
          </a:p>
          <a:p>
            <a:pPr marL="0" indent="0">
              <a:buNone/>
            </a:pPr>
            <a:endParaRPr lang="en-GB" sz="18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sz="1600" dirty="0">
                <a:solidFill>
                  <a:srgbClr val="2D3291"/>
                </a:solidFill>
              </a:rPr>
              <a:t>Legislativa EU</a:t>
            </a:r>
            <a:endParaRPr lang="en-GB" sz="1600" dirty="0">
              <a:solidFill>
                <a:srgbClr val="2D3291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729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104732626"/>
              </p:ext>
            </p:extLst>
          </p:nvPr>
        </p:nvGraphicFramePr>
        <p:xfrm>
          <a:off x="457200" y="1440000"/>
          <a:ext cx="8229600" cy="7738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2573905"/>
            <a:ext cx="8229600" cy="3600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b="1" dirty="0"/>
              <a:t>Zákon 378/2007 Sb. (Zákon o léčivech</a:t>
            </a:r>
            <a:r>
              <a:rPr lang="cs-CZ" b="1" dirty="0" smtClean="0"/>
              <a:t>) 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FF0000"/>
                </a:solidFill>
              </a:rPr>
              <a:t>Hlava V</a:t>
            </a:r>
          </a:p>
          <a:p>
            <a:pPr marL="0" indent="0" algn="ctr">
              <a:buNone/>
            </a:pPr>
            <a:r>
              <a:rPr lang="cs-CZ" sz="2400" b="1" dirty="0" smtClean="0"/>
              <a:t>FARMAKOVIGILANCE</a:t>
            </a:r>
          </a:p>
          <a:p>
            <a:pPr marL="0" indent="0" algn="ctr">
              <a:buNone/>
            </a:pPr>
            <a:r>
              <a:rPr lang="cs-CZ" dirty="0" smtClean="0"/>
              <a:t> </a:t>
            </a:r>
            <a:r>
              <a:rPr lang="cs-CZ" sz="2000" dirty="0">
                <a:hlinkClick r:id="rId7"/>
              </a:rPr>
              <a:t>https://</a:t>
            </a:r>
            <a:r>
              <a:rPr lang="cs-CZ" sz="2000" dirty="0" smtClean="0">
                <a:hlinkClick r:id="rId7"/>
              </a:rPr>
              <a:t>portal.gov.cz/app/zakony/zakonPar.jsp?idBiblio=65289&amp;nr=378~2F2007&amp;rpp=15#local-content</a:t>
            </a:r>
            <a:endParaRPr lang="cs-CZ" sz="2000" dirty="0" smtClean="0"/>
          </a:p>
          <a:p>
            <a:pPr marL="0" indent="0" algn="ctr">
              <a:buNone/>
            </a:pPr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>
                <a:solidFill>
                  <a:srgbClr val="2D3291"/>
                </a:solidFill>
              </a:rPr>
              <a:pPr/>
              <a:t>24.1.2017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2012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25</a:t>
            </a:fld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z="1600" dirty="0" smtClean="0"/>
              <a:t> 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43049642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908720"/>
            <a:ext cx="8229600" cy="14379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540" y="1493785"/>
            <a:ext cx="8229600" cy="485124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000" b="1" dirty="0" smtClean="0"/>
              <a:t>§ 90   </a:t>
            </a:r>
          </a:p>
          <a:p>
            <a:pPr marL="0" indent="0" algn="ctr">
              <a:buNone/>
            </a:pPr>
            <a:r>
              <a:rPr lang="cs-CZ" sz="2000" b="1" dirty="0" smtClean="0"/>
              <a:t>Farmakovigilanční systém České republiky</a:t>
            </a:r>
          </a:p>
          <a:p>
            <a:pPr marL="0" indent="0" algn="ctr">
              <a:buNone/>
            </a:pPr>
            <a:r>
              <a:rPr lang="cs-CZ" sz="2000" dirty="0" smtClean="0"/>
              <a:t>Popisuje činnosti SÚKL v souvislosti s výkonem FV</a:t>
            </a:r>
          </a:p>
          <a:p>
            <a:pPr marL="0" indent="0" algn="ctr">
              <a:buNone/>
            </a:pPr>
            <a:r>
              <a:rPr lang="cs-CZ" sz="2000" b="1" dirty="0" smtClean="0"/>
              <a:t>§ 91</a:t>
            </a:r>
          </a:p>
          <a:p>
            <a:pPr marL="0" indent="0" algn="ctr">
              <a:buNone/>
            </a:pPr>
            <a:r>
              <a:rPr lang="cs-CZ" sz="2000" b="1" dirty="0" smtClean="0"/>
              <a:t>Farmakovigilanční systém držitele rozhodnutí o registraci</a:t>
            </a:r>
          </a:p>
          <a:p>
            <a:pPr marL="0" indent="0" algn="ctr">
              <a:buNone/>
            </a:pPr>
            <a:r>
              <a:rPr lang="cs-CZ" sz="2000" dirty="0" smtClean="0"/>
              <a:t>Popisuje činnosti držitele v souvislosti s výkonem FV</a:t>
            </a:r>
          </a:p>
          <a:p>
            <a:pPr marL="0" indent="0" algn="ctr">
              <a:buNone/>
            </a:pPr>
            <a:r>
              <a:rPr lang="cs-CZ" sz="2000" b="1" dirty="0" smtClean="0"/>
              <a:t>§ 91a</a:t>
            </a:r>
          </a:p>
          <a:p>
            <a:pPr marL="0" indent="0" algn="ctr">
              <a:buNone/>
            </a:pPr>
            <a:r>
              <a:rPr lang="cs-CZ" sz="2000" b="1" dirty="0" smtClean="0"/>
              <a:t>Kvalifikovaná osoba odpovědná za farmakovigilanci</a:t>
            </a:r>
          </a:p>
          <a:p>
            <a:pPr marL="0" indent="0" algn="ctr">
              <a:buNone/>
            </a:pPr>
            <a:r>
              <a:rPr lang="cs-CZ" sz="2000" b="1" dirty="0" smtClean="0"/>
              <a:t>§ 92</a:t>
            </a:r>
          </a:p>
          <a:p>
            <a:pPr marL="0" indent="0" algn="ctr">
              <a:buNone/>
            </a:pPr>
            <a:r>
              <a:rPr lang="cs-CZ" sz="2000" b="1" dirty="0" smtClean="0"/>
              <a:t>SÚKL  </a:t>
            </a:r>
            <a:r>
              <a:rPr lang="cs-CZ" sz="2000" dirty="0" smtClean="0"/>
              <a:t>             </a:t>
            </a:r>
            <a:r>
              <a:rPr lang="cs-CZ" sz="2000" b="1" dirty="0" smtClean="0"/>
              <a:t>držitel = provozování systému řízení rizik</a:t>
            </a:r>
            <a:endParaRPr lang="cs-CZ" sz="20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sz="1600" dirty="0">
                <a:solidFill>
                  <a:srgbClr val="2D3291"/>
                </a:solidFill>
              </a:rPr>
              <a:t>Legislativa </a:t>
            </a:r>
            <a:r>
              <a:rPr lang="cs-CZ" sz="1600" dirty="0" smtClean="0">
                <a:solidFill>
                  <a:srgbClr val="2D3291"/>
                </a:solidFill>
              </a:rPr>
              <a:t>ČR</a:t>
            </a:r>
            <a:endParaRPr lang="en-GB" sz="1600" dirty="0">
              <a:solidFill>
                <a:srgbClr val="2D3291"/>
              </a:solidFill>
            </a:endParaRPr>
          </a:p>
          <a:p>
            <a:endParaRPr lang="en-GB" dirty="0"/>
          </a:p>
        </p:txBody>
      </p:sp>
      <p:sp>
        <p:nvSpPr>
          <p:cNvPr id="8" name="Šipka doprava 7"/>
          <p:cNvSpPr/>
          <p:nvPr/>
        </p:nvSpPr>
        <p:spPr>
          <a:xfrm>
            <a:off x="2411760" y="4863976"/>
            <a:ext cx="540060" cy="1852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451412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63716"/>
            <a:ext cx="8229600" cy="18002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</a:t>
            </a:r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23755"/>
            <a:ext cx="8229600" cy="513057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sz="2000" b="1" dirty="0" smtClean="0"/>
              <a:t>§ 93</a:t>
            </a:r>
          </a:p>
          <a:p>
            <a:pPr marL="0" indent="0" algn="ctr">
              <a:buNone/>
            </a:pPr>
            <a:r>
              <a:rPr lang="cs-CZ" sz="2000" b="1" dirty="0" smtClean="0"/>
              <a:t>Veřejná oznámení o farmakovigilančních pochybnostech</a:t>
            </a:r>
          </a:p>
          <a:p>
            <a:pPr marL="0" indent="0" algn="ctr">
              <a:buNone/>
            </a:pPr>
            <a:endParaRPr lang="cs-CZ" sz="2000" b="1" dirty="0" smtClean="0"/>
          </a:p>
          <a:p>
            <a:pPr marL="0" indent="0" algn="ctr">
              <a:buNone/>
            </a:pPr>
            <a:r>
              <a:rPr lang="cs-CZ" sz="2000" b="1" dirty="0" smtClean="0"/>
              <a:t>Zaznamenávání a hlášení podezření na nežádoucí účinky</a:t>
            </a:r>
          </a:p>
          <a:p>
            <a:pPr marL="0" indent="0" algn="ctr">
              <a:buNone/>
            </a:pPr>
            <a:r>
              <a:rPr lang="cs-CZ" sz="2000" b="1" dirty="0" smtClean="0"/>
              <a:t>§ 93a - </a:t>
            </a:r>
            <a:r>
              <a:rPr lang="cs-CZ" sz="2000" dirty="0" smtClean="0"/>
              <a:t>držitel</a:t>
            </a:r>
            <a:r>
              <a:rPr lang="cs-CZ" sz="2000" b="1" dirty="0" smtClean="0"/>
              <a:t>       § 93b - </a:t>
            </a:r>
            <a:r>
              <a:rPr lang="cs-CZ" sz="2000" dirty="0" smtClean="0"/>
              <a:t>HCP </a:t>
            </a:r>
            <a:r>
              <a:rPr lang="cs-CZ" sz="2000" b="1" dirty="0" smtClean="0"/>
              <a:t>      § 93c – </a:t>
            </a:r>
            <a:r>
              <a:rPr lang="cs-CZ" sz="2000" dirty="0" smtClean="0"/>
              <a:t>SÚKL</a:t>
            </a:r>
          </a:p>
          <a:p>
            <a:pPr marL="0" indent="0" algn="ctr">
              <a:buNone/>
            </a:pPr>
            <a:endParaRPr lang="cs-CZ" sz="2000" b="1" dirty="0" smtClean="0"/>
          </a:p>
          <a:p>
            <a:pPr marL="0" indent="0" algn="ctr">
              <a:buNone/>
            </a:pPr>
            <a:r>
              <a:rPr lang="cs-CZ" sz="2000" b="1" dirty="0" smtClean="0"/>
              <a:t>Pravidelně aktualizované zprávy o bezpečnosti</a:t>
            </a:r>
          </a:p>
          <a:p>
            <a:pPr marL="0" indent="0" algn="ctr">
              <a:buNone/>
            </a:pPr>
            <a:r>
              <a:rPr lang="cs-CZ" sz="2000" b="1" dirty="0" smtClean="0"/>
              <a:t>§ 93d, e, f, g</a:t>
            </a:r>
          </a:p>
          <a:p>
            <a:pPr marL="0" indent="0" algn="ctr">
              <a:buNone/>
            </a:pPr>
            <a:endParaRPr lang="cs-CZ" sz="2000" b="1" dirty="0" smtClean="0"/>
          </a:p>
          <a:p>
            <a:pPr marL="0" indent="0" algn="ctr">
              <a:buNone/>
            </a:pPr>
            <a:r>
              <a:rPr lang="cs-CZ" sz="2000" b="1" dirty="0" smtClean="0"/>
              <a:t>Postup pro naléhavé záležitosti stanovený Evropskou unií</a:t>
            </a:r>
          </a:p>
          <a:p>
            <a:pPr marL="0" indent="0" algn="ctr">
              <a:buNone/>
            </a:pPr>
            <a:r>
              <a:rPr lang="cs-CZ" sz="2000" b="1" dirty="0" smtClean="0"/>
              <a:t>§ 93h, i </a:t>
            </a:r>
          </a:p>
          <a:p>
            <a:endParaRPr lang="cs-CZ" sz="2000" b="1" dirty="0" smtClean="0"/>
          </a:p>
          <a:p>
            <a:pPr marL="0" indent="0" algn="ctr">
              <a:buNone/>
            </a:pPr>
            <a:r>
              <a:rPr lang="cs-CZ" sz="2000" b="1" dirty="0" smtClean="0"/>
              <a:t>Neintervenční poregistrační studie bezpečnosti</a:t>
            </a:r>
          </a:p>
          <a:p>
            <a:pPr marL="0" indent="0" algn="ctr">
              <a:buNone/>
            </a:pPr>
            <a:r>
              <a:rPr lang="cs-CZ" sz="2000" b="1" dirty="0" smtClean="0"/>
              <a:t>§ 93j, k</a:t>
            </a:r>
          </a:p>
          <a:p>
            <a:pPr marL="0" indent="0" algn="ctr">
              <a:buNone/>
            </a:pPr>
            <a:endParaRPr lang="en-GB" sz="2000" b="1" dirty="0"/>
          </a:p>
          <a:p>
            <a:pPr marL="0" indent="0" algn="ctr">
              <a:buNone/>
            </a:pPr>
            <a:endParaRPr lang="cs-CZ" sz="2000" b="1" dirty="0" smtClean="0"/>
          </a:p>
          <a:p>
            <a:pPr marL="0" indent="0" algn="ctr">
              <a:buNone/>
            </a:pPr>
            <a:endParaRPr lang="en-GB" sz="2000" b="1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0"/>
            <a:r>
              <a:rPr lang="cs-CZ" sz="1600" dirty="0">
                <a:solidFill>
                  <a:srgbClr val="2D3291"/>
                </a:solidFill>
              </a:rPr>
              <a:t>Legislativa ČR</a:t>
            </a:r>
            <a:endParaRPr lang="en-GB" sz="1600" dirty="0">
              <a:solidFill>
                <a:srgbClr val="2D3291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663367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98730"/>
            <a:ext cx="8229600" cy="139515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2700" dirty="0" smtClean="0">
                <a:solidFill>
                  <a:srgbClr val="00B050"/>
                </a:solidFill>
              </a:rPr>
              <a:t>Pokyny SÚKL</a:t>
            </a:r>
            <a:r>
              <a:rPr lang="cs-CZ" sz="2000" dirty="0" smtClean="0">
                <a:solidFill>
                  <a:schemeClr val="tx2"/>
                </a:solidFill>
              </a:rPr>
              <a:t/>
            </a:r>
            <a:br>
              <a:rPr lang="cs-CZ" sz="2000" dirty="0" smtClean="0">
                <a:solidFill>
                  <a:schemeClr val="tx2"/>
                </a:solidFill>
              </a:rPr>
            </a:br>
            <a:r>
              <a:rPr lang="cs-CZ" sz="2000" dirty="0" smtClean="0"/>
              <a:t>upřesňují zákon o léčivech a jsou vypracována na základě směrnic a nařízení</a:t>
            </a:r>
            <a:r>
              <a:rPr lang="cs-CZ" dirty="0"/>
              <a:t/>
            </a:r>
            <a:br>
              <a:rPr lang="cs-CZ" dirty="0"/>
            </a:br>
            <a:r>
              <a:rPr lang="cs-CZ" sz="2200" dirty="0">
                <a:hlinkClick r:id="rId2"/>
              </a:rPr>
              <a:t>http://</a:t>
            </a:r>
            <a:r>
              <a:rPr lang="cs-CZ" sz="2200" dirty="0" smtClean="0">
                <a:hlinkClick r:id="rId2"/>
              </a:rPr>
              <a:t>www.sukl.cz/leciva/pokyny-a-formulare-8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2618909"/>
            <a:ext cx="8229600" cy="35460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 smtClean="0"/>
              <a:t>PHV-3   Neintervenční poregistrační studie bezpečnosti humánních LP</a:t>
            </a:r>
          </a:p>
          <a:p>
            <a:pPr marL="0" indent="0">
              <a:buNone/>
            </a:pPr>
            <a:r>
              <a:rPr lang="cs-CZ" sz="2000" b="1" dirty="0" smtClean="0"/>
              <a:t>PHV-4   Elektronická hlášení nežádoucích účinků</a:t>
            </a:r>
          </a:p>
          <a:p>
            <a:pPr marL="0" indent="0">
              <a:buNone/>
            </a:pPr>
            <a:r>
              <a:rPr lang="cs-CZ" sz="2000" b="1" dirty="0" smtClean="0"/>
              <a:t>PHV-6   Požadavky SÚKL k hlášení změn PSMF a ke jmenování lokální 	kontaktní osoby pro farmakovigilanci v ČR </a:t>
            </a:r>
          </a:p>
          <a:p>
            <a:pPr marL="0" indent="0">
              <a:buNone/>
            </a:pPr>
            <a:r>
              <a:rPr lang="cs-CZ" sz="2000" b="1" dirty="0" smtClean="0"/>
              <a:t>PHV-7   Požadavky SÚKL k vytváření, obsahu a distribuci edukačních       	materiálů určených pro  zdravotnické pracovníky a pacienty </a:t>
            </a:r>
          </a:p>
          <a:p>
            <a:pPr marL="0" indent="0">
              <a:buNone/>
            </a:pPr>
            <a:r>
              <a:rPr lang="cs-CZ" sz="2000" b="1" dirty="0" smtClean="0"/>
              <a:t>PHV-8   Požadavky SÚKL k vytváření, obsahu a distribuci Informačních    	dopisů pro zdravotnické pracovníky</a:t>
            </a:r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19714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6535" y="1133744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GVP- </a:t>
            </a:r>
            <a:r>
              <a:rPr lang="cs-CZ" dirty="0"/>
              <a:t>GOOD PHARMACOVIGILANCE PRACTICES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540" y="1898829"/>
            <a:ext cx="8229600" cy="427547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schemeClr val="tx2"/>
                </a:solidFill>
              </a:rPr>
              <a:t>Pokyny </a:t>
            </a:r>
            <a:r>
              <a:rPr lang="cs-CZ" sz="2400" b="1" dirty="0">
                <a:solidFill>
                  <a:schemeClr val="tx2"/>
                </a:solidFill>
              </a:rPr>
              <a:t>ke Správné farmakovigilanční praxi (GVP) jsou souborem opatření pro usnadnění výkonu farmakovigilance v Evropské unii (EU).</a:t>
            </a:r>
            <a:r>
              <a:rPr lang="cs-CZ" sz="2400" b="1" dirty="0"/>
              <a:t> GVP platí pro držitele rozhodnutí o udělení registrace, Evropskou agenturu pro léčivé přípravky a regulační orgány v členských státech EU. Pokrývají léčivé přípravky registrované centrálně prostřednictvím agentury, jakož i léčivé přípravky registrované na národní úrovni.</a:t>
            </a:r>
            <a:endParaRPr lang="en-GB" sz="2400" b="1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noProof="1" smtClean="0"/>
              <a:t>Nahrazují dříve platný Volume 9A of the Rules Governing Medicinal Products in the EU. </a:t>
            </a:r>
          </a:p>
          <a:p>
            <a:pPr marL="0" indent="0">
              <a:buNone/>
            </a:pPr>
            <a:endParaRPr lang="cs-CZ" sz="2400" noProof="1" smtClean="0"/>
          </a:p>
          <a:p>
            <a:pPr marL="0" indent="0">
              <a:buNone/>
            </a:pPr>
            <a:r>
              <a:rPr lang="en-GB" sz="1900" dirty="0" smtClean="0">
                <a:hlinkClick r:id="rId2"/>
              </a:rPr>
              <a:t>http</a:t>
            </a:r>
            <a:r>
              <a:rPr lang="en-GB" sz="1900" dirty="0">
                <a:hlinkClick r:id="rId2"/>
              </a:rPr>
              <a:t>://</a:t>
            </a:r>
            <a:r>
              <a:rPr lang="en-GB" sz="1900" dirty="0" smtClean="0">
                <a:hlinkClick r:id="rId2"/>
              </a:rPr>
              <a:t>www.ema.europa.eu/ema/index.jsp?curl=pages/regulation/document_listing/document_listing_000345.jsp&amp;mid=WC0b01ac058058f32c</a:t>
            </a:r>
            <a:endParaRPr lang="cs-CZ" sz="1900" dirty="0" smtClean="0"/>
          </a:p>
          <a:p>
            <a:pPr marL="0" indent="0">
              <a:buNone/>
            </a:pPr>
            <a:endParaRPr lang="en-GB" sz="1900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24.1.2017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323922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6535" y="953725"/>
            <a:ext cx="8229600" cy="945105"/>
          </a:xfrm>
        </p:spPr>
        <p:txBody>
          <a:bodyPr>
            <a:normAutofit/>
          </a:bodyPr>
          <a:lstStyle/>
          <a:p>
            <a:pPr algn="ctr"/>
            <a:r>
              <a:rPr lang="cs-CZ" sz="2400" dirty="0"/>
              <a:t>Byla </a:t>
            </a:r>
            <a:r>
              <a:rPr lang="cs-CZ" sz="2400" dirty="0" smtClean="0"/>
              <a:t>vypracována tzv. </a:t>
            </a:r>
            <a:r>
              <a:rPr lang="cs-CZ" sz="2400" dirty="0"/>
              <a:t>Guideline on GVP, která se dělí na 2 kategorie</a:t>
            </a:r>
            <a:r>
              <a:rPr lang="cs-CZ" sz="2400" dirty="0" smtClean="0"/>
              <a:t>:</a:t>
            </a:r>
            <a:endParaRPr lang="en-GB" sz="2400" dirty="0"/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49549823"/>
              </p:ext>
            </p:extLst>
          </p:nvPr>
        </p:nvGraphicFramePr>
        <p:xfrm>
          <a:off x="457200" y="1988840"/>
          <a:ext cx="8229600" cy="4131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483007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6535" y="2348880"/>
            <a:ext cx="8190909" cy="3735415"/>
          </a:xfrm>
        </p:spPr>
        <p:txBody>
          <a:bodyPr>
            <a:normAutofit fontScale="90000"/>
          </a:bodyPr>
          <a:lstStyle/>
          <a:p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400" noProof="1" smtClean="0"/>
              <a:t>OBSAH:</a:t>
            </a:r>
            <a:br>
              <a:rPr lang="cs-CZ" sz="2400" noProof="1" smtClean="0"/>
            </a:br>
            <a:r>
              <a:rPr lang="cs-CZ" sz="2400" i="1" noProof="1" smtClean="0"/>
              <a:t>Introduction</a:t>
            </a:r>
            <a:br>
              <a:rPr lang="cs-CZ" sz="2400" i="1" noProof="1" smtClean="0"/>
            </a:br>
            <a:r>
              <a:rPr lang="cs-CZ" sz="2400" i="1" noProof="1" smtClean="0"/>
              <a:t>Structures a processes</a:t>
            </a:r>
            <a:br>
              <a:rPr lang="cs-CZ" sz="2400" i="1" noProof="1" smtClean="0"/>
            </a:br>
            <a:r>
              <a:rPr lang="cs-CZ" sz="2400" i="1" noProof="1" smtClean="0"/>
              <a:t>Operation of the network</a:t>
            </a:r>
            <a:br>
              <a:rPr lang="cs-CZ" sz="2400" i="1" noProof="1" smtClean="0"/>
            </a:br>
            <a:r>
              <a:rPr lang="cs-CZ" sz="2400" i="1" noProof="1" smtClean="0"/>
              <a:t>Appendices</a:t>
            </a:r>
            <a:br>
              <a:rPr lang="cs-CZ" sz="2400" i="1" noProof="1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-úvod </a:t>
            </a:r>
            <a:r>
              <a:rPr lang="cs-CZ" sz="2400" dirty="0"/>
              <a:t>do problematiky, proč se tím </a:t>
            </a:r>
            <a:r>
              <a:rPr lang="cs-CZ" sz="2400" dirty="0" smtClean="0"/>
              <a:t>zabýváme</a:t>
            </a:r>
            <a:br>
              <a:rPr lang="cs-CZ" sz="2400" dirty="0" smtClean="0"/>
            </a:br>
            <a:r>
              <a:rPr lang="cs-CZ" sz="2400" dirty="0" smtClean="0"/>
              <a:t>-terminologie</a:t>
            </a:r>
            <a:r>
              <a:rPr lang="cs-CZ" sz="2400" dirty="0"/>
              <a:t>, </a:t>
            </a:r>
            <a:r>
              <a:rPr lang="cs-CZ" sz="2400" dirty="0" smtClean="0"/>
              <a:t>definice</a:t>
            </a:r>
            <a:br>
              <a:rPr lang="cs-CZ" sz="2400" dirty="0" smtClean="0"/>
            </a:br>
            <a:r>
              <a:rPr lang="cs-CZ" sz="2400" dirty="0" smtClean="0"/>
              <a:t>-zmiňují </a:t>
            </a:r>
            <a:r>
              <a:rPr lang="cs-CZ" sz="2400" dirty="0"/>
              <a:t>směrnice a nařízení, ze kterých </a:t>
            </a:r>
            <a:r>
              <a:rPr lang="cs-CZ" sz="2400" dirty="0" smtClean="0"/>
              <a:t>vycházejí</a:t>
            </a:r>
            <a:br>
              <a:rPr lang="cs-CZ" sz="2400" dirty="0" smtClean="0"/>
            </a:br>
            <a:r>
              <a:rPr lang="cs-CZ" sz="2400" dirty="0" smtClean="0"/>
              <a:t>-popis odpovědností/činností MAH, EMA, národních agentur (SÚKL)</a:t>
            </a:r>
            <a:br>
              <a:rPr lang="cs-CZ" sz="2400" dirty="0" smtClean="0"/>
            </a:br>
            <a:r>
              <a:rPr lang="cs-CZ" sz="2400" dirty="0" smtClean="0"/>
              <a:t>-konkrétní návod, co kam psát v dokumentech (PSUR, RMP...) a proč</a:t>
            </a: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/>
              <a:t/>
            </a:r>
            <a:br>
              <a:rPr lang="cs-CZ" sz="2400" dirty="0"/>
            </a:br>
            <a:r>
              <a:rPr lang="cs-CZ" sz="2800" dirty="0" smtClean="0"/>
              <a:t/>
            </a:r>
            <a:br>
              <a:rPr lang="cs-CZ" sz="2800" dirty="0" smtClean="0"/>
            </a:br>
            <a:endParaRPr lang="cs-CZ" sz="2800" dirty="0" smtClean="0"/>
          </a:p>
        </p:txBody>
      </p:sp>
      <p:graphicFrame>
        <p:nvGraphicFramePr>
          <p:cNvPr id="9" name="Zástupný symbol pro obsah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38676347"/>
              </p:ext>
            </p:extLst>
          </p:nvPr>
        </p:nvGraphicFramePr>
        <p:xfrm>
          <a:off x="386536" y="143635"/>
          <a:ext cx="8505944" cy="23402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582271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908721"/>
            <a:ext cx="8229600" cy="18002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78751"/>
            <a:ext cx="8229600" cy="494125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400" b="1" dirty="0">
                <a:solidFill>
                  <a:srgbClr val="008E40"/>
                </a:solidFill>
              </a:rPr>
              <a:t>Module </a:t>
            </a:r>
            <a:r>
              <a:rPr lang="en-GB" sz="2400" b="1" dirty="0" smtClean="0">
                <a:solidFill>
                  <a:srgbClr val="008E40"/>
                </a:solidFill>
              </a:rPr>
              <a:t>I</a:t>
            </a:r>
            <a:r>
              <a:rPr lang="cs-CZ" sz="2400" b="1" dirty="0" smtClean="0">
                <a:solidFill>
                  <a:srgbClr val="00B050"/>
                </a:solidFill>
              </a:rPr>
              <a:t>   </a:t>
            </a:r>
            <a:r>
              <a:rPr lang="en-GB" sz="2400" b="1" dirty="0" smtClean="0"/>
              <a:t>Pharmacovigilance </a:t>
            </a:r>
            <a:r>
              <a:rPr lang="en-GB" sz="2400" b="1" dirty="0"/>
              <a:t>systems and their quality </a:t>
            </a:r>
            <a:r>
              <a:rPr lang="en-GB" sz="2400" b="1" dirty="0" smtClean="0"/>
              <a:t>systems</a:t>
            </a:r>
            <a:endParaRPr lang="cs-CZ" sz="2400" b="1" dirty="0" smtClean="0"/>
          </a:p>
          <a:p>
            <a:pPr marL="0" indent="0">
              <a:buNone/>
            </a:pPr>
            <a:endParaRPr lang="sk-SK" sz="2400" b="1" dirty="0" smtClean="0"/>
          </a:p>
          <a:p>
            <a:pPr marL="0" indent="0">
              <a:buNone/>
            </a:pPr>
            <a:r>
              <a:rPr lang="sk-SK" sz="2400" b="1" dirty="0" smtClean="0">
                <a:solidFill>
                  <a:srgbClr val="008E40"/>
                </a:solidFill>
              </a:rPr>
              <a:t>Module II   </a:t>
            </a:r>
            <a:r>
              <a:rPr lang="sk-SK" sz="2400" b="1" noProof="1" smtClean="0"/>
              <a:t>Pharmacovigilance system master file (</a:t>
            </a:r>
            <a:r>
              <a:rPr lang="cs-CZ" sz="2400" b="1" noProof="1" smtClean="0"/>
              <a:t>Základní dokument 	      farmakovigilančního systému)</a:t>
            </a:r>
          </a:p>
          <a:p>
            <a:pPr marL="0" indent="0">
              <a:buNone/>
            </a:pPr>
            <a:endParaRPr lang="sk-SK" sz="2400" b="1" noProof="1" smtClean="0"/>
          </a:p>
          <a:p>
            <a:pPr marL="0" indent="0">
              <a:buNone/>
            </a:pPr>
            <a:r>
              <a:rPr lang="sk-SK" sz="2400" b="1" noProof="1" smtClean="0">
                <a:solidFill>
                  <a:srgbClr val="008E40"/>
                </a:solidFill>
              </a:rPr>
              <a:t>Module III  </a:t>
            </a:r>
            <a:r>
              <a:rPr lang="sk-SK" sz="2400" b="1" noProof="1" smtClean="0"/>
              <a:t>Pharmacovigilance inspections</a:t>
            </a:r>
          </a:p>
          <a:p>
            <a:pPr marL="0" indent="0">
              <a:buNone/>
            </a:pPr>
            <a:endParaRPr lang="en-GB" sz="2400" noProof="1" smtClean="0"/>
          </a:p>
          <a:p>
            <a:pPr marL="0" indent="0">
              <a:buNone/>
            </a:pPr>
            <a:r>
              <a:rPr lang="en-GB" sz="2400" b="1" noProof="1" smtClean="0">
                <a:solidFill>
                  <a:srgbClr val="008E40"/>
                </a:solidFill>
              </a:rPr>
              <a:t>Module IV </a:t>
            </a:r>
            <a:r>
              <a:rPr lang="cs-CZ" sz="2400" b="1" noProof="1" smtClean="0">
                <a:solidFill>
                  <a:srgbClr val="008E40"/>
                </a:solidFill>
              </a:rPr>
              <a:t> </a:t>
            </a:r>
            <a:r>
              <a:rPr lang="en-GB" sz="2400" b="1" noProof="1" smtClean="0"/>
              <a:t>Pharmacovigilance audits</a:t>
            </a:r>
            <a:endParaRPr lang="cs-CZ" sz="2400" b="1" noProof="1" smtClean="0"/>
          </a:p>
          <a:p>
            <a:pPr marL="0" indent="0">
              <a:buNone/>
            </a:pPr>
            <a:endParaRPr lang="en-GB" sz="2400" b="1" dirty="0"/>
          </a:p>
          <a:p>
            <a:pPr marL="0" indent="0">
              <a:buNone/>
            </a:pPr>
            <a:r>
              <a:rPr lang="en-GB" sz="2400" b="1" dirty="0">
                <a:solidFill>
                  <a:srgbClr val="008E40"/>
                </a:solidFill>
              </a:rPr>
              <a:t>Module V</a:t>
            </a:r>
            <a:r>
              <a:rPr lang="en-GB" sz="2400" b="1" dirty="0"/>
              <a:t> </a:t>
            </a:r>
            <a:r>
              <a:rPr lang="cs-CZ" sz="2400" b="1" dirty="0" smtClean="0"/>
              <a:t> </a:t>
            </a:r>
            <a:r>
              <a:rPr lang="en-GB" sz="2400" b="1" dirty="0" smtClean="0"/>
              <a:t> </a:t>
            </a:r>
            <a:r>
              <a:rPr lang="en-GB" sz="2400" b="1" dirty="0"/>
              <a:t>Risk management </a:t>
            </a:r>
            <a:r>
              <a:rPr lang="en-GB" sz="2400" b="1" dirty="0" smtClean="0"/>
              <a:t>systems</a:t>
            </a:r>
            <a:endParaRPr lang="cs-CZ" sz="2400" b="1" dirty="0" smtClean="0"/>
          </a:p>
          <a:p>
            <a:pPr marL="0" indent="0">
              <a:buNone/>
            </a:pPr>
            <a:endParaRPr lang="en-GB" sz="2400" b="1" dirty="0"/>
          </a:p>
          <a:p>
            <a:pPr marL="0" indent="0">
              <a:buNone/>
            </a:pPr>
            <a:r>
              <a:rPr lang="en-GB" sz="2400" b="1" dirty="0">
                <a:solidFill>
                  <a:srgbClr val="008E40"/>
                </a:solidFill>
              </a:rPr>
              <a:t>Module </a:t>
            </a:r>
            <a:r>
              <a:rPr lang="en-GB" sz="2400" b="1" dirty="0" smtClean="0">
                <a:solidFill>
                  <a:srgbClr val="008E40"/>
                </a:solidFill>
              </a:rPr>
              <a:t>VI</a:t>
            </a:r>
            <a:r>
              <a:rPr lang="cs-CZ" sz="2400" b="1" dirty="0" smtClean="0">
                <a:solidFill>
                  <a:srgbClr val="008E40"/>
                </a:solidFill>
              </a:rPr>
              <a:t>  </a:t>
            </a:r>
            <a:r>
              <a:rPr lang="en-GB" sz="2400" b="1" dirty="0" smtClean="0"/>
              <a:t>Management </a:t>
            </a:r>
            <a:r>
              <a:rPr lang="en-GB" sz="2400" b="1" dirty="0"/>
              <a:t>and reporting of adverse reactions to </a:t>
            </a:r>
            <a:r>
              <a:rPr lang="cs-CZ" sz="2400" b="1" dirty="0" smtClean="0"/>
              <a:t>	     	       </a:t>
            </a:r>
            <a:r>
              <a:rPr lang="en-GB" sz="2400" b="1" dirty="0" smtClean="0"/>
              <a:t>medicinal </a:t>
            </a:r>
            <a:r>
              <a:rPr lang="en-GB" sz="2400" b="1" dirty="0"/>
              <a:t>products</a:t>
            </a:r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r>
              <a:rPr lang="en-GB" sz="2400" b="1" dirty="0" smtClean="0">
                <a:solidFill>
                  <a:srgbClr val="008E40"/>
                </a:solidFill>
              </a:rPr>
              <a:t>Module </a:t>
            </a:r>
            <a:r>
              <a:rPr lang="en-GB" sz="2400" b="1" dirty="0">
                <a:solidFill>
                  <a:srgbClr val="008E40"/>
                </a:solidFill>
              </a:rPr>
              <a:t>VII </a:t>
            </a:r>
            <a:r>
              <a:rPr lang="en-GB" sz="2400" b="1" dirty="0" smtClean="0"/>
              <a:t> </a:t>
            </a:r>
            <a:r>
              <a:rPr lang="en-GB" sz="2400" b="1" dirty="0"/>
              <a:t>Periodic safety update report </a:t>
            </a:r>
            <a:r>
              <a:rPr lang="cs-CZ" sz="2400" b="1" smtClean="0"/>
              <a:t>(PSUR)</a:t>
            </a:r>
            <a:endParaRPr lang="en-GB" sz="24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46945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998730"/>
            <a:ext cx="8229600" cy="1888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48512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200" b="1" dirty="0" smtClean="0">
                <a:solidFill>
                  <a:srgbClr val="008E40"/>
                </a:solidFill>
              </a:rPr>
              <a:t>Module </a:t>
            </a:r>
            <a:r>
              <a:rPr lang="en-GB" sz="2200" b="1" dirty="0">
                <a:solidFill>
                  <a:srgbClr val="008E40"/>
                </a:solidFill>
              </a:rPr>
              <a:t>VIII </a:t>
            </a:r>
            <a:r>
              <a:rPr lang="cs-CZ" sz="2200" b="1" dirty="0" smtClean="0"/>
              <a:t> </a:t>
            </a:r>
            <a:r>
              <a:rPr lang="en-GB" sz="2200" b="1" dirty="0" smtClean="0"/>
              <a:t> </a:t>
            </a:r>
            <a:r>
              <a:rPr lang="en-GB" sz="2200" b="1" dirty="0"/>
              <a:t>Post-authorisation safety studies</a:t>
            </a:r>
          </a:p>
          <a:p>
            <a:pPr marL="400050" lvl="1" indent="0">
              <a:buNone/>
            </a:pPr>
            <a:r>
              <a:rPr lang="en-GB" sz="2200" b="1" dirty="0" smtClean="0">
                <a:solidFill>
                  <a:srgbClr val="008E40"/>
                </a:solidFill>
              </a:rPr>
              <a:t>Module </a:t>
            </a:r>
            <a:r>
              <a:rPr lang="en-GB" sz="2200" b="1" dirty="0">
                <a:solidFill>
                  <a:srgbClr val="008E40"/>
                </a:solidFill>
              </a:rPr>
              <a:t>VIII Addendum I</a:t>
            </a:r>
            <a:r>
              <a:rPr lang="en-GB" sz="2200" b="1" dirty="0"/>
              <a:t> – Requirements and </a:t>
            </a:r>
            <a:r>
              <a:rPr lang="en-GB" sz="2200" b="1" dirty="0" smtClean="0"/>
              <a:t>recommendations </a:t>
            </a:r>
            <a:r>
              <a:rPr lang="cs-CZ" sz="2200" b="1" dirty="0" smtClean="0"/>
              <a:t>	            </a:t>
            </a:r>
            <a:r>
              <a:rPr lang="en-GB" sz="2200" b="1" dirty="0" smtClean="0"/>
              <a:t>for </a:t>
            </a:r>
            <a:r>
              <a:rPr lang="en-GB" sz="2200" b="1" dirty="0"/>
              <a:t>the </a:t>
            </a:r>
            <a:r>
              <a:rPr lang="en-GB" sz="2200" b="1" dirty="0" smtClean="0"/>
              <a:t>submission </a:t>
            </a:r>
            <a:r>
              <a:rPr lang="en-GB" sz="2200" b="1" dirty="0"/>
              <a:t>of information on </a:t>
            </a:r>
            <a:r>
              <a:rPr lang="en-GB" sz="2200" b="1" dirty="0" smtClean="0"/>
              <a:t>non-</a:t>
            </a:r>
            <a:r>
              <a:rPr lang="cs-CZ" sz="2200" b="1" dirty="0" smtClean="0"/>
              <a:t>		            </a:t>
            </a:r>
            <a:r>
              <a:rPr lang="en-GB" sz="2200" b="1" dirty="0" smtClean="0"/>
              <a:t>interventional post-authorisation </a:t>
            </a:r>
            <a:r>
              <a:rPr lang="en-GB" sz="2200" b="1" dirty="0"/>
              <a:t>safety </a:t>
            </a:r>
            <a:r>
              <a:rPr lang="en-GB" sz="2200" b="1" dirty="0" smtClean="0"/>
              <a:t>studies</a:t>
            </a:r>
            <a:r>
              <a:rPr lang="cs-CZ" sz="2200" b="1" dirty="0" smtClean="0"/>
              <a:t> </a:t>
            </a:r>
            <a:endParaRPr lang="en-GB" sz="2200" b="1" dirty="0"/>
          </a:p>
          <a:p>
            <a:pPr marL="0" indent="0">
              <a:buNone/>
            </a:pPr>
            <a:r>
              <a:rPr lang="cs-CZ" sz="2200" b="1" dirty="0" smtClean="0"/>
              <a:t>	</a:t>
            </a:r>
          </a:p>
          <a:p>
            <a:pPr marL="0" indent="0">
              <a:buNone/>
            </a:pPr>
            <a:r>
              <a:rPr lang="en-GB" sz="2200" b="1" dirty="0" smtClean="0">
                <a:solidFill>
                  <a:srgbClr val="008E40"/>
                </a:solidFill>
              </a:rPr>
              <a:t>Module </a:t>
            </a:r>
            <a:r>
              <a:rPr lang="en-GB" sz="2200" b="1" dirty="0">
                <a:solidFill>
                  <a:srgbClr val="008E40"/>
                </a:solidFill>
              </a:rPr>
              <a:t>IX </a:t>
            </a:r>
            <a:r>
              <a:rPr lang="cs-CZ" sz="2200" b="1" dirty="0" smtClean="0"/>
              <a:t> </a:t>
            </a:r>
            <a:r>
              <a:rPr lang="en-GB" sz="2200" b="1" dirty="0" smtClean="0"/>
              <a:t> </a:t>
            </a:r>
            <a:r>
              <a:rPr lang="en-GB" sz="2200" b="1" dirty="0"/>
              <a:t>Signal management</a:t>
            </a:r>
          </a:p>
          <a:p>
            <a:pPr marL="0" indent="0">
              <a:buNone/>
            </a:pPr>
            <a:r>
              <a:rPr lang="en-GB" sz="2200" b="1" dirty="0">
                <a:solidFill>
                  <a:srgbClr val="008E40"/>
                </a:solidFill>
              </a:rPr>
              <a:t>Module X </a:t>
            </a:r>
            <a:r>
              <a:rPr lang="cs-CZ" sz="2200" b="1" dirty="0" smtClean="0"/>
              <a:t> </a:t>
            </a:r>
            <a:r>
              <a:rPr lang="en-GB" sz="2200" b="1" dirty="0" smtClean="0"/>
              <a:t> </a:t>
            </a:r>
            <a:r>
              <a:rPr lang="cs-CZ" sz="2200" b="1" dirty="0" smtClean="0"/>
              <a:t> </a:t>
            </a:r>
            <a:r>
              <a:rPr lang="en-GB" sz="2200" b="1" dirty="0" smtClean="0"/>
              <a:t>Additional </a:t>
            </a:r>
            <a:r>
              <a:rPr lang="en-GB" sz="2200" b="1" dirty="0"/>
              <a:t>monitoring</a:t>
            </a:r>
          </a:p>
          <a:p>
            <a:pPr marL="0" indent="0">
              <a:buNone/>
            </a:pPr>
            <a:r>
              <a:rPr lang="en-GB" sz="2200" b="1" dirty="0">
                <a:solidFill>
                  <a:srgbClr val="008E40"/>
                </a:solidFill>
              </a:rPr>
              <a:t>Module XV </a:t>
            </a:r>
            <a:r>
              <a:rPr lang="cs-CZ" sz="2200" b="1" dirty="0" smtClean="0"/>
              <a:t> </a:t>
            </a:r>
            <a:r>
              <a:rPr lang="en-GB" sz="2200" b="1" dirty="0" smtClean="0"/>
              <a:t>Safety </a:t>
            </a:r>
            <a:r>
              <a:rPr lang="en-GB" sz="2200" b="1" dirty="0"/>
              <a:t>communication</a:t>
            </a:r>
          </a:p>
          <a:p>
            <a:pPr marL="0" indent="0">
              <a:buNone/>
            </a:pPr>
            <a:endParaRPr lang="cs-CZ" sz="2200" b="1" dirty="0" smtClean="0"/>
          </a:p>
          <a:p>
            <a:pPr marL="0" indent="0">
              <a:buNone/>
            </a:pPr>
            <a:r>
              <a:rPr lang="en-GB" sz="2200" b="1" dirty="0" smtClean="0">
                <a:solidFill>
                  <a:srgbClr val="008E40"/>
                </a:solidFill>
              </a:rPr>
              <a:t>Module XVI</a:t>
            </a:r>
            <a:r>
              <a:rPr lang="en-GB" sz="2200" b="1" dirty="0" smtClean="0"/>
              <a:t> </a:t>
            </a:r>
            <a:r>
              <a:rPr lang="en-GB" sz="2200" b="1" dirty="0"/>
              <a:t>Risk minimisation measures: selection of tools and </a:t>
            </a:r>
            <a:r>
              <a:rPr lang="cs-CZ" sz="2200" b="1" dirty="0" smtClean="0"/>
              <a:t>	        </a:t>
            </a:r>
            <a:r>
              <a:rPr lang="en-GB" sz="2200" b="1" dirty="0" smtClean="0"/>
              <a:t>effectiveness </a:t>
            </a:r>
            <a:r>
              <a:rPr lang="en-GB" sz="2200" b="1" dirty="0"/>
              <a:t>indicators</a:t>
            </a:r>
          </a:p>
          <a:p>
            <a:pPr marL="0" indent="0">
              <a:buNone/>
            </a:pPr>
            <a:r>
              <a:rPr lang="en-GB" sz="2200" b="1" dirty="0"/>
              <a:t>	</a:t>
            </a:r>
            <a:r>
              <a:rPr lang="en-GB" sz="2200" b="1" dirty="0">
                <a:solidFill>
                  <a:srgbClr val="008E40"/>
                </a:solidFill>
              </a:rPr>
              <a:t>Module XVI Addendum I </a:t>
            </a:r>
            <a:r>
              <a:rPr lang="en-GB" sz="2200" b="1" dirty="0"/>
              <a:t>– Educational materials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567657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1550" y="863715"/>
            <a:ext cx="8229600" cy="9001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</a:t>
            </a:r>
            <a:endParaRPr lang="en-GB" dirty="0"/>
          </a:p>
        </p:txBody>
      </p:sp>
      <p:pic>
        <p:nvPicPr>
          <p:cNvPr id="8" name="Zástupný symbol pro obsah 7" descr="European Medicines Agency - Pharmacovigilance - Good pharmacovigilance practices - Internet Explorer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242" y="953725"/>
            <a:ext cx="8289061" cy="5490610"/>
          </a:xfrm>
        </p:spPr>
      </p:pic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>
                <a:solidFill>
                  <a:srgbClr val="2D3291"/>
                </a:solidFill>
              </a:rPr>
              <a:pPr/>
              <a:t>24.1.2017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2012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34</a:t>
            </a:fld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368244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908719"/>
            <a:ext cx="8229600" cy="495056"/>
          </a:xfrm>
        </p:spPr>
        <p:txBody>
          <a:bodyPr>
            <a:normAutofit/>
          </a:bodyPr>
          <a:lstStyle/>
          <a:p>
            <a:r>
              <a:rPr lang="cs-CZ" sz="2400" smtClean="0"/>
              <a:t>Moduly XI</a:t>
            </a:r>
            <a:r>
              <a:rPr lang="cs-CZ" sz="2400" dirty="0" smtClean="0"/>
              <a:t>, XII, XIII, XIV chybí, problematika zpracována jinde</a:t>
            </a:r>
            <a:endParaRPr lang="en-GB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48780"/>
            <a:ext cx="8229600" cy="4671220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545" y="1448780"/>
            <a:ext cx="8415935" cy="481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759990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Děkuji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24.1.2017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3251</TotalTime>
  <Words>1430</Words>
  <Application>Microsoft Office PowerPoint</Application>
  <PresentationFormat>Předvádění na obrazovce (4:3)</PresentationFormat>
  <Paragraphs>379</Paragraphs>
  <Slides>36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36</vt:i4>
      </vt:variant>
    </vt:vector>
  </HeadingPairs>
  <TitlesOfParts>
    <vt:vector size="38" baseType="lpstr">
      <vt:lpstr>Motiv sady Office</vt:lpstr>
      <vt:lpstr>1_Motiv sady Office</vt:lpstr>
      <vt:lpstr>Prezentace aplikace PowerPoint</vt:lpstr>
      <vt:lpstr>Farmakovigilanční legislativa</vt:lpstr>
      <vt:lpstr> Obsah  </vt:lpstr>
      <vt:lpstr> </vt:lpstr>
      <vt:lpstr>Prezentace aplikace PowerPoint</vt:lpstr>
      <vt:lpstr>Změny započaly již v roce 2010 přijetím: </vt:lpstr>
      <vt:lpstr>Prezentace aplikace PowerPoint</vt:lpstr>
      <vt:lpstr>Prezentace aplikace PowerPoint</vt:lpstr>
      <vt:lpstr> </vt:lpstr>
      <vt:lpstr> </vt:lpstr>
      <vt:lpstr>Prezentace aplikace PowerPoint</vt:lpstr>
      <vt:lpstr> </vt:lpstr>
      <vt:lpstr> </vt:lpstr>
      <vt:lpstr> </vt:lpstr>
      <vt:lpstr> </vt:lpstr>
      <vt:lpstr>text v  2010/84/EU:                 zapracován do   2001/83/ES:</vt:lpstr>
      <vt:lpstr>    </vt:lpstr>
      <vt:lpstr> </vt:lpstr>
      <vt:lpstr> </vt:lpstr>
      <vt:lpstr> </vt:lpstr>
      <vt:lpstr> </vt:lpstr>
      <vt:lpstr> </vt:lpstr>
      <vt:lpstr> </vt:lpstr>
      <vt:lpstr> </vt:lpstr>
      <vt:lpstr>Prezentace aplikace PowerPoint</vt:lpstr>
      <vt:lpstr> </vt:lpstr>
      <vt:lpstr> </vt:lpstr>
      <vt:lpstr>  Pokyny SÚKL upřesňují zákon o léčivech a jsou vypracována na základě směrnic a nařízení http://www.sukl.cz/leciva/pokyny-a-formulare-8  </vt:lpstr>
      <vt:lpstr> GVP- GOOD PHARMACOVIGILANCE PRACTICES </vt:lpstr>
      <vt:lpstr>Byla vypracována tzv. Guideline on GVP, která se dělí na 2 kategorie:</vt:lpstr>
      <vt:lpstr>   OBSAH: Introduction Structures a processes Operation of the network Appendices  -úvod do problematiky, proč se tím zabýváme -terminologie, definice -zmiňují směrnice a nařízení, ze kterých vycházejí -popis odpovědností/činností MAH, EMA, národních agentur (SÚKL) -konkrétní návod, co kam psát v dokumentech (PSUR, RMP...) a proč   </vt:lpstr>
      <vt:lpstr> </vt:lpstr>
      <vt:lpstr> </vt:lpstr>
      <vt:lpstr> </vt:lpstr>
      <vt:lpstr>Moduly XI, XII, XIII, XIV chybí, problematika zpracována jinde</vt:lpstr>
      <vt:lpstr>Děkuji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Michalková Dagmar</cp:lastModifiedBy>
  <cp:revision>102</cp:revision>
  <dcterms:created xsi:type="dcterms:W3CDTF">2012-11-07T12:54:42Z</dcterms:created>
  <dcterms:modified xsi:type="dcterms:W3CDTF">2017-01-24T11:24:27Z</dcterms:modified>
</cp:coreProperties>
</file>