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71"/>
  </p:notesMasterIdLst>
  <p:handoutMasterIdLst>
    <p:handoutMasterId r:id="rId72"/>
  </p:handoutMasterIdLst>
  <p:sldIdLst>
    <p:sldId id="257" r:id="rId4"/>
    <p:sldId id="260" r:id="rId5"/>
    <p:sldId id="258" r:id="rId6"/>
    <p:sldId id="263" r:id="rId7"/>
    <p:sldId id="261" r:id="rId8"/>
    <p:sldId id="262" r:id="rId9"/>
    <p:sldId id="265" r:id="rId10"/>
    <p:sldId id="266" r:id="rId11"/>
    <p:sldId id="320" r:id="rId12"/>
    <p:sldId id="267" r:id="rId13"/>
    <p:sldId id="268" r:id="rId14"/>
    <p:sldId id="269" r:id="rId15"/>
    <p:sldId id="264" r:id="rId16"/>
    <p:sldId id="321" r:id="rId17"/>
    <p:sldId id="322" r:id="rId18"/>
    <p:sldId id="336" r:id="rId19"/>
    <p:sldId id="270" r:id="rId20"/>
    <p:sldId id="343" r:id="rId21"/>
    <p:sldId id="344" r:id="rId22"/>
    <p:sldId id="271" r:id="rId23"/>
    <p:sldId id="272" r:id="rId24"/>
    <p:sldId id="273" r:id="rId25"/>
    <p:sldId id="323" r:id="rId26"/>
    <p:sldId id="337" r:id="rId27"/>
    <p:sldId id="274" r:id="rId28"/>
    <p:sldId id="326" r:id="rId29"/>
    <p:sldId id="275" r:id="rId30"/>
    <p:sldId id="328" r:id="rId31"/>
    <p:sldId id="327" r:id="rId32"/>
    <p:sldId id="338" r:id="rId33"/>
    <p:sldId id="333" r:id="rId34"/>
    <p:sldId id="334" r:id="rId35"/>
    <p:sldId id="335" r:id="rId36"/>
    <p:sldId id="339" r:id="rId37"/>
    <p:sldId id="279" r:id="rId38"/>
    <p:sldId id="281" r:id="rId39"/>
    <p:sldId id="331" r:id="rId40"/>
    <p:sldId id="280" r:id="rId41"/>
    <p:sldId id="332" r:id="rId42"/>
    <p:sldId id="282" r:id="rId43"/>
    <p:sldId id="285" r:id="rId44"/>
    <p:sldId id="290" r:id="rId45"/>
    <p:sldId id="292" r:id="rId46"/>
    <p:sldId id="296" r:id="rId47"/>
    <p:sldId id="297" r:id="rId48"/>
    <p:sldId id="346" r:id="rId49"/>
    <p:sldId id="300" r:id="rId50"/>
    <p:sldId id="302" r:id="rId51"/>
    <p:sldId id="303" r:id="rId52"/>
    <p:sldId id="340" r:id="rId53"/>
    <p:sldId id="306" r:id="rId54"/>
    <p:sldId id="307" r:id="rId55"/>
    <p:sldId id="308" r:id="rId56"/>
    <p:sldId id="329" r:id="rId57"/>
    <p:sldId id="309" r:id="rId58"/>
    <p:sldId id="310" r:id="rId59"/>
    <p:sldId id="311" r:id="rId60"/>
    <p:sldId id="341" r:id="rId61"/>
    <p:sldId id="312" r:id="rId62"/>
    <p:sldId id="313" r:id="rId63"/>
    <p:sldId id="314" r:id="rId64"/>
    <p:sldId id="347" r:id="rId65"/>
    <p:sldId id="315" r:id="rId66"/>
    <p:sldId id="342" r:id="rId67"/>
    <p:sldId id="317" r:id="rId68"/>
    <p:sldId id="330" r:id="rId69"/>
    <p:sldId id="259" r:id="rId70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FFFF"/>
    <a:srgbClr val="CCFFFF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799" autoAdjust="0"/>
  </p:normalViewPr>
  <p:slideViewPr>
    <p:cSldViewPr>
      <p:cViewPr>
        <p:scale>
          <a:sx n="80" d="100"/>
          <a:sy n="80" d="100"/>
        </p:scale>
        <p:origin x="-864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AD7CFC-1853-40D1-B37B-9DE7173D6C36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BC6CA8-6542-42F1-8BE9-BE18502758F0}">
      <dgm:prSet phldrT="[Text]"/>
      <dgm:spPr/>
      <dgm:t>
        <a:bodyPr/>
        <a:lstStyle/>
        <a:p>
          <a:r>
            <a:rPr lang="cs-CZ" dirty="0" smtClean="0"/>
            <a:t>EV </a:t>
          </a:r>
          <a:r>
            <a:rPr lang="cs-CZ" dirty="0" err="1" smtClean="0"/>
            <a:t>Gateway</a:t>
          </a:r>
          <a:endParaRPr lang="cs-CZ" dirty="0"/>
        </a:p>
      </dgm:t>
    </dgm:pt>
    <dgm:pt modelId="{A39E723B-8922-4FF0-B943-E72771076A19}" type="parTrans" cxnId="{CE33DE38-E0BD-4432-88DB-E6E945D54083}">
      <dgm:prSet/>
      <dgm:spPr/>
      <dgm:t>
        <a:bodyPr/>
        <a:lstStyle/>
        <a:p>
          <a:endParaRPr lang="cs-CZ"/>
        </a:p>
      </dgm:t>
    </dgm:pt>
    <dgm:pt modelId="{FCA755FF-2C90-404C-9FB4-613FFA68E6D1}" type="sibTrans" cxnId="{CE33DE38-E0BD-4432-88DB-E6E945D54083}">
      <dgm:prSet/>
      <dgm:spPr/>
      <dgm:t>
        <a:bodyPr/>
        <a:lstStyle/>
        <a:p>
          <a:endParaRPr lang="cs-CZ"/>
        </a:p>
      </dgm:t>
    </dgm:pt>
    <dgm:pt modelId="{D8F3B67E-DC90-4076-9705-CE455BF789B9}">
      <dgm:prSet phldrT="[Text]"/>
      <dgm:spPr/>
      <dgm:t>
        <a:bodyPr/>
        <a:lstStyle/>
        <a:p>
          <a:r>
            <a:rPr lang="cs-CZ" dirty="0" smtClean="0"/>
            <a:t>EVPM</a:t>
          </a:r>
          <a:endParaRPr lang="cs-CZ" dirty="0"/>
        </a:p>
      </dgm:t>
    </dgm:pt>
    <dgm:pt modelId="{FEF2804B-CA1B-4428-BA39-E7EC355F4EB1}" type="parTrans" cxnId="{74EEA223-F8B0-4CAE-B9F4-49D8F2D43923}">
      <dgm:prSet/>
      <dgm:spPr/>
      <dgm:t>
        <a:bodyPr/>
        <a:lstStyle/>
        <a:p>
          <a:endParaRPr lang="cs-CZ"/>
        </a:p>
      </dgm:t>
    </dgm:pt>
    <dgm:pt modelId="{8CDCE515-CA3F-43C0-8F49-022E860BE358}" type="sibTrans" cxnId="{74EEA223-F8B0-4CAE-B9F4-49D8F2D43923}">
      <dgm:prSet/>
      <dgm:spPr/>
      <dgm:t>
        <a:bodyPr/>
        <a:lstStyle/>
        <a:p>
          <a:endParaRPr lang="cs-CZ"/>
        </a:p>
      </dgm:t>
    </dgm:pt>
    <dgm:pt modelId="{B092671B-F961-4885-A9D6-31D299283C79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/>
            <a:t>EVCTM</a:t>
          </a:r>
          <a:endParaRPr lang="cs-CZ" dirty="0"/>
        </a:p>
      </dgm:t>
    </dgm:pt>
    <dgm:pt modelId="{6E6A535F-5401-4BA9-B2E6-75B734042D93}" type="parTrans" cxnId="{ED1FDCE9-762C-4612-8BE6-0DD909343C0C}">
      <dgm:prSet/>
      <dgm:spPr/>
      <dgm:t>
        <a:bodyPr/>
        <a:lstStyle/>
        <a:p>
          <a:endParaRPr lang="cs-CZ"/>
        </a:p>
      </dgm:t>
    </dgm:pt>
    <dgm:pt modelId="{1500D3DE-815D-47DA-880B-E8FEF675B890}" type="sibTrans" cxnId="{ED1FDCE9-762C-4612-8BE6-0DD909343C0C}">
      <dgm:prSet/>
      <dgm:spPr/>
      <dgm:t>
        <a:bodyPr/>
        <a:lstStyle/>
        <a:p>
          <a:endParaRPr lang="cs-CZ"/>
        </a:p>
      </dgm:t>
    </dgm:pt>
    <dgm:pt modelId="{D6B8B7D8-3900-4F4C-911D-73E7747786F0}" type="pres">
      <dgm:prSet presAssocID="{7EAD7CFC-1853-40D1-B37B-9DE7173D6C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332083-5F8D-4768-A50C-1DCC478D36FA}" type="pres">
      <dgm:prSet presAssocID="{06BC6CA8-6542-42F1-8BE9-BE18502758F0}" presName="root1" presStyleCnt="0"/>
      <dgm:spPr/>
    </dgm:pt>
    <dgm:pt modelId="{22375F87-E728-46AB-8066-C31E0DC74408}" type="pres">
      <dgm:prSet presAssocID="{06BC6CA8-6542-42F1-8BE9-BE18502758F0}" presName="LevelOneTextNode" presStyleLbl="node0" presStyleIdx="0" presStyleCnt="1" custScaleX="897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EF8C05-EEB7-4A40-8750-3748D11A7380}" type="pres">
      <dgm:prSet presAssocID="{06BC6CA8-6542-42F1-8BE9-BE18502758F0}" presName="level2hierChild" presStyleCnt="0"/>
      <dgm:spPr/>
    </dgm:pt>
    <dgm:pt modelId="{10364825-3687-40E1-B738-2EA14B2D4186}" type="pres">
      <dgm:prSet presAssocID="{FEF2804B-CA1B-4428-BA39-E7EC355F4EB1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4715C50A-0638-424A-940C-CD0608E52374}" type="pres">
      <dgm:prSet presAssocID="{FEF2804B-CA1B-4428-BA39-E7EC355F4EB1}" presName="connTx" presStyleLbl="parChTrans1D2" presStyleIdx="0" presStyleCnt="2"/>
      <dgm:spPr/>
      <dgm:t>
        <a:bodyPr/>
        <a:lstStyle/>
        <a:p>
          <a:endParaRPr lang="cs-CZ"/>
        </a:p>
      </dgm:t>
    </dgm:pt>
    <dgm:pt modelId="{7994B060-0639-457C-B2D5-38775654AE44}" type="pres">
      <dgm:prSet presAssocID="{D8F3B67E-DC90-4076-9705-CE455BF789B9}" presName="root2" presStyleCnt="0"/>
      <dgm:spPr/>
    </dgm:pt>
    <dgm:pt modelId="{C3A7832D-50D0-4CCD-BE9A-4060FB0B1A9F}" type="pres">
      <dgm:prSet presAssocID="{D8F3B67E-DC90-4076-9705-CE455BF789B9}" presName="LevelTwoTextNode" presStyleLbl="node2" presStyleIdx="0" presStyleCnt="2" custLinFactNeighborX="-431" custLinFactNeighborY="-963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25DD07-1676-4162-B645-AA5B57A7AF2D}" type="pres">
      <dgm:prSet presAssocID="{D8F3B67E-DC90-4076-9705-CE455BF789B9}" presName="level3hierChild" presStyleCnt="0"/>
      <dgm:spPr/>
    </dgm:pt>
    <dgm:pt modelId="{FB61348D-81B4-48D1-B7E2-E05E6479870A}" type="pres">
      <dgm:prSet presAssocID="{6E6A535F-5401-4BA9-B2E6-75B734042D93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01BFA7FB-59EE-4C3D-84D5-519237CF18F0}" type="pres">
      <dgm:prSet presAssocID="{6E6A535F-5401-4BA9-B2E6-75B734042D93}" presName="connTx" presStyleLbl="parChTrans1D2" presStyleIdx="1" presStyleCnt="2"/>
      <dgm:spPr/>
      <dgm:t>
        <a:bodyPr/>
        <a:lstStyle/>
        <a:p>
          <a:endParaRPr lang="cs-CZ"/>
        </a:p>
      </dgm:t>
    </dgm:pt>
    <dgm:pt modelId="{8DE03682-211E-4F94-875F-80EAEA48A378}" type="pres">
      <dgm:prSet presAssocID="{B092671B-F961-4885-A9D6-31D299283C79}" presName="root2" presStyleCnt="0"/>
      <dgm:spPr/>
    </dgm:pt>
    <dgm:pt modelId="{DB5405B2-9271-4AC8-B74D-01AFFFAC8677}" type="pres">
      <dgm:prSet presAssocID="{B092671B-F961-4885-A9D6-31D299283C79}" presName="LevelTwoTextNode" presStyleLbl="node2" presStyleIdx="1" presStyleCnt="2" custLinFactNeighborX="756" custLinFactNeighborY="-38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B58CC1E-EB98-46F0-A446-F3FE1B08DAB3}" type="pres">
      <dgm:prSet presAssocID="{B092671B-F961-4885-A9D6-31D299283C79}" presName="level3hierChild" presStyleCnt="0"/>
      <dgm:spPr/>
    </dgm:pt>
  </dgm:ptLst>
  <dgm:cxnLst>
    <dgm:cxn modelId="{0790CD3F-3AD7-4B9A-9CF4-B52A48FD99F7}" type="presOf" srcId="{6E6A535F-5401-4BA9-B2E6-75B734042D93}" destId="{FB61348D-81B4-48D1-B7E2-E05E6479870A}" srcOrd="0" destOrd="0" presId="urn:microsoft.com/office/officeart/2008/layout/HorizontalMultiLevelHierarchy"/>
    <dgm:cxn modelId="{F558956E-DE4D-4E8E-9284-3C55B864FA49}" type="presOf" srcId="{FEF2804B-CA1B-4428-BA39-E7EC355F4EB1}" destId="{10364825-3687-40E1-B738-2EA14B2D4186}" srcOrd="0" destOrd="0" presId="urn:microsoft.com/office/officeart/2008/layout/HorizontalMultiLevelHierarchy"/>
    <dgm:cxn modelId="{CE33DE38-E0BD-4432-88DB-E6E945D54083}" srcId="{7EAD7CFC-1853-40D1-B37B-9DE7173D6C36}" destId="{06BC6CA8-6542-42F1-8BE9-BE18502758F0}" srcOrd="0" destOrd="0" parTransId="{A39E723B-8922-4FF0-B943-E72771076A19}" sibTransId="{FCA755FF-2C90-404C-9FB4-613FFA68E6D1}"/>
    <dgm:cxn modelId="{64103225-3CB4-4460-8D57-096845B4BA16}" type="presOf" srcId="{FEF2804B-CA1B-4428-BA39-E7EC355F4EB1}" destId="{4715C50A-0638-424A-940C-CD0608E52374}" srcOrd="1" destOrd="0" presId="urn:microsoft.com/office/officeart/2008/layout/HorizontalMultiLevelHierarchy"/>
    <dgm:cxn modelId="{36284EEB-21E8-41DA-BE8E-54727FB835D7}" type="presOf" srcId="{7EAD7CFC-1853-40D1-B37B-9DE7173D6C36}" destId="{D6B8B7D8-3900-4F4C-911D-73E7747786F0}" srcOrd="0" destOrd="0" presId="urn:microsoft.com/office/officeart/2008/layout/HorizontalMultiLevelHierarchy"/>
    <dgm:cxn modelId="{B352833A-2077-4A56-BABE-CBCD2E63E708}" type="presOf" srcId="{6E6A535F-5401-4BA9-B2E6-75B734042D93}" destId="{01BFA7FB-59EE-4C3D-84D5-519237CF18F0}" srcOrd="1" destOrd="0" presId="urn:microsoft.com/office/officeart/2008/layout/HorizontalMultiLevelHierarchy"/>
    <dgm:cxn modelId="{19FB51F9-4FEA-48AB-9C1C-3479FA54980F}" type="presOf" srcId="{B092671B-F961-4885-A9D6-31D299283C79}" destId="{DB5405B2-9271-4AC8-B74D-01AFFFAC8677}" srcOrd="0" destOrd="0" presId="urn:microsoft.com/office/officeart/2008/layout/HorizontalMultiLevelHierarchy"/>
    <dgm:cxn modelId="{48E2374A-94F7-4E95-8706-E1A074440DBA}" type="presOf" srcId="{D8F3B67E-DC90-4076-9705-CE455BF789B9}" destId="{C3A7832D-50D0-4CCD-BE9A-4060FB0B1A9F}" srcOrd="0" destOrd="0" presId="urn:microsoft.com/office/officeart/2008/layout/HorizontalMultiLevelHierarchy"/>
    <dgm:cxn modelId="{74EEA223-F8B0-4CAE-B9F4-49D8F2D43923}" srcId="{06BC6CA8-6542-42F1-8BE9-BE18502758F0}" destId="{D8F3B67E-DC90-4076-9705-CE455BF789B9}" srcOrd="0" destOrd="0" parTransId="{FEF2804B-CA1B-4428-BA39-E7EC355F4EB1}" sibTransId="{8CDCE515-CA3F-43C0-8F49-022E860BE358}"/>
    <dgm:cxn modelId="{ED1FDCE9-762C-4612-8BE6-0DD909343C0C}" srcId="{06BC6CA8-6542-42F1-8BE9-BE18502758F0}" destId="{B092671B-F961-4885-A9D6-31D299283C79}" srcOrd="1" destOrd="0" parTransId="{6E6A535F-5401-4BA9-B2E6-75B734042D93}" sibTransId="{1500D3DE-815D-47DA-880B-E8FEF675B890}"/>
    <dgm:cxn modelId="{32106617-36ED-49E4-AB56-CDD348AF0882}" type="presOf" srcId="{06BC6CA8-6542-42F1-8BE9-BE18502758F0}" destId="{22375F87-E728-46AB-8066-C31E0DC74408}" srcOrd="0" destOrd="0" presId="urn:microsoft.com/office/officeart/2008/layout/HorizontalMultiLevelHierarchy"/>
    <dgm:cxn modelId="{4D153C74-5768-4FF2-8532-EE904DC1C32B}" type="presParOf" srcId="{D6B8B7D8-3900-4F4C-911D-73E7747786F0}" destId="{10332083-5F8D-4768-A50C-1DCC478D36FA}" srcOrd="0" destOrd="0" presId="urn:microsoft.com/office/officeart/2008/layout/HorizontalMultiLevelHierarchy"/>
    <dgm:cxn modelId="{5338B502-8AF1-4AA6-A528-2474D2BF19BD}" type="presParOf" srcId="{10332083-5F8D-4768-A50C-1DCC478D36FA}" destId="{22375F87-E728-46AB-8066-C31E0DC74408}" srcOrd="0" destOrd="0" presId="urn:microsoft.com/office/officeart/2008/layout/HorizontalMultiLevelHierarchy"/>
    <dgm:cxn modelId="{CB7BF7ED-6094-4E5F-A1C6-D1ABD53E43F9}" type="presParOf" srcId="{10332083-5F8D-4768-A50C-1DCC478D36FA}" destId="{B0EF8C05-EEB7-4A40-8750-3748D11A7380}" srcOrd="1" destOrd="0" presId="urn:microsoft.com/office/officeart/2008/layout/HorizontalMultiLevelHierarchy"/>
    <dgm:cxn modelId="{635BD599-13FF-47DE-8061-02BDC3940AE7}" type="presParOf" srcId="{B0EF8C05-EEB7-4A40-8750-3748D11A7380}" destId="{10364825-3687-40E1-B738-2EA14B2D4186}" srcOrd="0" destOrd="0" presId="urn:microsoft.com/office/officeart/2008/layout/HorizontalMultiLevelHierarchy"/>
    <dgm:cxn modelId="{51511D5F-ACEA-4177-8BEA-148FDB51DB84}" type="presParOf" srcId="{10364825-3687-40E1-B738-2EA14B2D4186}" destId="{4715C50A-0638-424A-940C-CD0608E52374}" srcOrd="0" destOrd="0" presId="urn:microsoft.com/office/officeart/2008/layout/HorizontalMultiLevelHierarchy"/>
    <dgm:cxn modelId="{B8E5EDE9-B29D-4833-91C4-5AB82E9A764E}" type="presParOf" srcId="{B0EF8C05-EEB7-4A40-8750-3748D11A7380}" destId="{7994B060-0639-457C-B2D5-38775654AE44}" srcOrd="1" destOrd="0" presId="urn:microsoft.com/office/officeart/2008/layout/HorizontalMultiLevelHierarchy"/>
    <dgm:cxn modelId="{5CB07AED-BEBA-4ABC-804A-044FD0CA9AB9}" type="presParOf" srcId="{7994B060-0639-457C-B2D5-38775654AE44}" destId="{C3A7832D-50D0-4CCD-BE9A-4060FB0B1A9F}" srcOrd="0" destOrd="0" presId="urn:microsoft.com/office/officeart/2008/layout/HorizontalMultiLevelHierarchy"/>
    <dgm:cxn modelId="{23F8C1E5-42CC-4C97-A487-C41AB4455F25}" type="presParOf" srcId="{7994B060-0639-457C-B2D5-38775654AE44}" destId="{A725DD07-1676-4162-B645-AA5B57A7AF2D}" srcOrd="1" destOrd="0" presId="urn:microsoft.com/office/officeart/2008/layout/HorizontalMultiLevelHierarchy"/>
    <dgm:cxn modelId="{7E4F45F6-2A75-4C17-B094-BA7551A76AF9}" type="presParOf" srcId="{B0EF8C05-EEB7-4A40-8750-3748D11A7380}" destId="{FB61348D-81B4-48D1-B7E2-E05E6479870A}" srcOrd="2" destOrd="0" presId="urn:microsoft.com/office/officeart/2008/layout/HorizontalMultiLevelHierarchy"/>
    <dgm:cxn modelId="{27128418-5F1B-45CB-AC9F-F2335A6A0235}" type="presParOf" srcId="{FB61348D-81B4-48D1-B7E2-E05E6479870A}" destId="{01BFA7FB-59EE-4C3D-84D5-519237CF18F0}" srcOrd="0" destOrd="0" presId="urn:microsoft.com/office/officeart/2008/layout/HorizontalMultiLevelHierarchy"/>
    <dgm:cxn modelId="{5664FF5E-BDA5-4A5D-BAA2-6C8CC5F003D3}" type="presParOf" srcId="{B0EF8C05-EEB7-4A40-8750-3748D11A7380}" destId="{8DE03682-211E-4F94-875F-80EAEA48A378}" srcOrd="3" destOrd="0" presId="urn:microsoft.com/office/officeart/2008/layout/HorizontalMultiLevelHierarchy"/>
    <dgm:cxn modelId="{4513488A-8D44-4000-88F3-FEA8F4A8CE1E}" type="presParOf" srcId="{8DE03682-211E-4F94-875F-80EAEA48A378}" destId="{DB5405B2-9271-4AC8-B74D-01AFFFAC8677}" srcOrd="0" destOrd="0" presId="urn:microsoft.com/office/officeart/2008/layout/HorizontalMultiLevelHierarchy"/>
    <dgm:cxn modelId="{96273800-B87E-43D2-992A-4E86AFABCD07}" type="presParOf" srcId="{8DE03682-211E-4F94-875F-80EAEA48A378}" destId="{7B58CC1E-EB98-46F0-A446-F3FE1B08DAB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AD7CFC-1853-40D1-B37B-9DE7173D6C36}" type="doc">
      <dgm:prSet loTypeId="urn:microsoft.com/office/officeart/2008/layout/HorizontalMultiLevelHierarchy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6BC6CA8-6542-42F1-8BE9-BE18502758F0}">
      <dgm:prSet phldrT="[Text]"/>
      <dgm:spPr/>
      <dgm:t>
        <a:bodyPr/>
        <a:lstStyle/>
        <a:p>
          <a:r>
            <a:rPr lang="cs-CZ" dirty="0" smtClean="0"/>
            <a:t>EV </a:t>
          </a:r>
          <a:r>
            <a:rPr lang="cs-CZ" dirty="0" err="1" smtClean="0"/>
            <a:t>Gateway</a:t>
          </a:r>
          <a:endParaRPr lang="cs-CZ" dirty="0"/>
        </a:p>
      </dgm:t>
    </dgm:pt>
    <dgm:pt modelId="{A39E723B-8922-4FF0-B943-E72771076A19}" type="parTrans" cxnId="{CE33DE38-E0BD-4432-88DB-E6E945D54083}">
      <dgm:prSet/>
      <dgm:spPr/>
      <dgm:t>
        <a:bodyPr/>
        <a:lstStyle/>
        <a:p>
          <a:endParaRPr lang="cs-CZ"/>
        </a:p>
      </dgm:t>
    </dgm:pt>
    <dgm:pt modelId="{FCA755FF-2C90-404C-9FB4-613FFA68E6D1}" type="sibTrans" cxnId="{CE33DE38-E0BD-4432-88DB-E6E945D54083}">
      <dgm:prSet/>
      <dgm:spPr/>
      <dgm:t>
        <a:bodyPr/>
        <a:lstStyle/>
        <a:p>
          <a:endParaRPr lang="cs-CZ"/>
        </a:p>
      </dgm:t>
    </dgm:pt>
    <dgm:pt modelId="{D8F3B67E-DC90-4076-9705-CE455BF789B9}">
      <dgm:prSet phldrT="[Text]"/>
      <dgm:spPr/>
      <dgm:t>
        <a:bodyPr/>
        <a:lstStyle/>
        <a:p>
          <a:r>
            <a:rPr lang="cs-CZ" dirty="0" smtClean="0"/>
            <a:t>EVPM</a:t>
          </a:r>
          <a:endParaRPr lang="cs-CZ" dirty="0"/>
        </a:p>
      </dgm:t>
    </dgm:pt>
    <dgm:pt modelId="{FEF2804B-CA1B-4428-BA39-E7EC355F4EB1}" type="parTrans" cxnId="{74EEA223-F8B0-4CAE-B9F4-49D8F2D43923}">
      <dgm:prSet/>
      <dgm:spPr/>
      <dgm:t>
        <a:bodyPr/>
        <a:lstStyle/>
        <a:p>
          <a:endParaRPr lang="cs-CZ"/>
        </a:p>
      </dgm:t>
    </dgm:pt>
    <dgm:pt modelId="{8CDCE515-CA3F-43C0-8F49-022E860BE358}" type="sibTrans" cxnId="{74EEA223-F8B0-4CAE-B9F4-49D8F2D43923}">
      <dgm:prSet/>
      <dgm:spPr/>
      <dgm:t>
        <a:bodyPr/>
        <a:lstStyle/>
        <a:p>
          <a:endParaRPr lang="cs-CZ"/>
        </a:p>
      </dgm:t>
    </dgm:pt>
    <dgm:pt modelId="{B092671B-F961-4885-A9D6-31D299283C79}">
      <dgm:prSet phldrT="[Text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dirty="0" smtClean="0"/>
            <a:t>EVCTM</a:t>
          </a:r>
          <a:endParaRPr lang="cs-CZ" dirty="0"/>
        </a:p>
      </dgm:t>
    </dgm:pt>
    <dgm:pt modelId="{6E6A535F-5401-4BA9-B2E6-75B734042D93}" type="parTrans" cxnId="{ED1FDCE9-762C-4612-8BE6-0DD909343C0C}">
      <dgm:prSet/>
      <dgm:spPr/>
      <dgm:t>
        <a:bodyPr/>
        <a:lstStyle/>
        <a:p>
          <a:endParaRPr lang="cs-CZ"/>
        </a:p>
      </dgm:t>
    </dgm:pt>
    <dgm:pt modelId="{1500D3DE-815D-47DA-880B-E8FEF675B890}" type="sibTrans" cxnId="{ED1FDCE9-762C-4612-8BE6-0DD909343C0C}">
      <dgm:prSet/>
      <dgm:spPr/>
      <dgm:t>
        <a:bodyPr/>
        <a:lstStyle/>
        <a:p>
          <a:endParaRPr lang="cs-CZ"/>
        </a:p>
      </dgm:t>
    </dgm:pt>
    <dgm:pt modelId="{D6B8B7D8-3900-4F4C-911D-73E7747786F0}" type="pres">
      <dgm:prSet presAssocID="{7EAD7CFC-1853-40D1-B37B-9DE7173D6C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332083-5F8D-4768-A50C-1DCC478D36FA}" type="pres">
      <dgm:prSet presAssocID="{06BC6CA8-6542-42F1-8BE9-BE18502758F0}" presName="root1" presStyleCnt="0"/>
      <dgm:spPr/>
    </dgm:pt>
    <dgm:pt modelId="{22375F87-E728-46AB-8066-C31E0DC74408}" type="pres">
      <dgm:prSet presAssocID="{06BC6CA8-6542-42F1-8BE9-BE18502758F0}" presName="LevelOneTextNode" presStyleLbl="node0" presStyleIdx="0" presStyleCnt="1" custScaleX="89758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0EF8C05-EEB7-4A40-8750-3748D11A7380}" type="pres">
      <dgm:prSet presAssocID="{06BC6CA8-6542-42F1-8BE9-BE18502758F0}" presName="level2hierChild" presStyleCnt="0"/>
      <dgm:spPr/>
    </dgm:pt>
    <dgm:pt modelId="{10364825-3687-40E1-B738-2EA14B2D4186}" type="pres">
      <dgm:prSet presAssocID="{FEF2804B-CA1B-4428-BA39-E7EC355F4EB1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4715C50A-0638-424A-940C-CD0608E52374}" type="pres">
      <dgm:prSet presAssocID="{FEF2804B-CA1B-4428-BA39-E7EC355F4EB1}" presName="connTx" presStyleLbl="parChTrans1D2" presStyleIdx="0" presStyleCnt="2"/>
      <dgm:spPr/>
      <dgm:t>
        <a:bodyPr/>
        <a:lstStyle/>
        <a:p>
          <a:endParaRPr lang="cs-CZ"/>
        </a:p>
      </dgm:t>
    </dgm:pt>
    <dgm:pt modelId="{7994B060-0639-457C-B2D5-38775654AE44}" type="pres">
      <dgm:prSet presAssocID="{D8F3B67E-DC90-4076-9705-CE455BF789B9}" presName="root2" presStyleCnt="0"/>
      <dgm:spPr/>
    </dgm:pt>
    <dgm:pt modelId="{C3A7832D-50D0-4CCD-BE9A-4060FB0B1A9F}" type="pres">
      <dgm:prSet presAssocID="{D8F3B67E-DC90-4076-9705-CE455BF789B9}" presName="LevelTwoTextNode" presStyleLbl="node2" presStyleIdx="0" presStyleCnt="2" custLinFactNeighborX="-431" custLinFactNeighborY="-963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25DD07-1676-4162-B645-AA5B57A7AF2D}" type="pres">
      <dgm:prSet presAssocID="{D8F3B67E-DC90-4076-9705-CE455BF789B9}" presName="level3hierChild" presStyleCnt="0"/>
      <dgm:spPr/>
    </dgm:pt>
    <dgm:pt modelId="{FB61348D-81B4-48D1-B7E2-E05E6479870A}" type="pres">
      <dgm:prSet presAssocID="{6E6A535F-5401-4BA9-B2E6-75B734042D93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01BFA7FB-59EE-4C3D-84D5-519237CF18F0}" type="pres">
      <dgm:prSet presAssocID="{6E6A535F-5401-4BA9-B2E6-75B734042D93}" presName="connTx" presStyleLbl="parChTrans1D2" presStyleIdx="1" presStyleCnt="2"/>
      <dgm:spPr/>
      <dgm:t>
        <a:bodyPr/>
        <a:lstStyle/>
        <a:p>
          <a:endParaRPr lang="cs-CZ"/>
        </a:p>
      </dgm:t>
    </dgm:pt>
    <dgm:pt modelId="{8DE03682-211E-4F94-875F-80EAEA48A378}" type="pres">
      <dgm:prSet presAssocID="{B092671B-F961-4885-A9D6-31D299283C79}" presName="root2" presStyleCnt="0"/>
      <dgm:spPr/>
    </dgm:pt>
    <dgm:pt modelId="{DB5405B2-9271-4AC8-B74D-01AFFFAC8677}" type="pres">
      <dgm:prSet presAssocID="{B092671B-F961-4885-A9D6-31D299283C79}" presName="LevelTwoTextNode" presStyleLbl="node2" presStyleIdx="1" presStyleCnt="2" custLinFactNeighborX="756" custLinFactNeighborY="-3859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B58CC1E-EB98-46F0-A446-F3FE1B08DAB3}" type="pres">
      <dgm:prSet presAssocID="{B092671B-F961-4885-A9D6-31D299283C79}" presName="level3hierChild" presStyleCnt="0"/>
      <dgm:spPr/>
    </dgm:pt>
  </dgm:ptLst>
  <dgm:cxnLst>
    <dgm:cxn modelId="{8EA5B76F-A959-48EB-8F25-E88850E18862}" type="presOf" srcId="{6E6A535F-5401-4BA9-B2E6-75B734042D93}" destId="{FB61348D-81B4-48D1-B7E2-E05E6479870A}" srcOrd="0" destOrd="0" presId="urn:microsoft.com/office/officeart/2008/layout/HorizontalMultiLevelHierarchy"/>
    <dgm:cxn modelId="{A081EF5F-9538-4C8C-A6E0-A27F831532DC}" type="presOf" srcId="{B092671B-F961-4885-A9D6-31D299283C79}" destId="{DB5405B2-9271-4AC8-B74D-01AFFFAC8677}" srcOrd="0" destOrd="0" presId="urn:microsoft.com/office/officeart/2008/layout/HorizontalMultiLevelHierarchy"/>
    <dgm:cxn modelId="{CE33DE38-E0BD-4432-88DB-E6E945D54083}" srcId="{7EAD7CFC-1853-40D1-B37B-9DE7173D6C36}" destId="{06BC6CA8-6542-42F1-8BE9-BE18502758F0}" srcOrd="0" destOrd="0" parTransId="{A39E723B-8922-4FF0-B943-E72771076A19}" sibTransId="{FCA755FF-2C90-404C-9FB4-613FFA68E6D1}"/>
    <dgm:cxn modelId="{E9697A1E-61FE-494C-94C5-B31282E03A48}" type="presOf" srcId="{6E6A535F-5401-4BA9-B2E6-75B734042D93}" destId="{01BFA7FB-59EE-4C3D-84D5-519237CF18F0}" srcOrd="1" destOrd="0" presId="urn:microsoft.com/office/officeart/2008/layout/HorizontalMultiLevelHierarchy"/>
    <dgm:cxn modelId="{A602CE4D-99AA-4775-88AD-1CC446D47D6E}" type="presOf" srcId="{FEF2804B-CA1B-4428-BA39-E7EC355F4EB1}" destId="{4715C50A-0638-424A-940C-CD0608E52374}" srcOrd="1" destOrd="0" presId="urn:microsoft.com/office/officeart/2008/layout/HorizontalMultiLevelHierarchy"/>
    <dgm:cxn modelId="{F0D86D32-B99F-41AA-AED0-3D08CE6FE573}" type="presOf" srcId="{06BC6CA8-6542-42F1-8BE9-BE18502758F0}" destId="{22375F87-E728-46AB-8066-C31E0DC74408}" srcOrd="0" destOrd="0" presId="urn:microsoft.com/office/officeart/2008/layout/HorizontalMultiLevelHierarchy"/>
    <dgm:cxn modelId="{1F0E4D22-BC25-45D7-84B5-2DC63C20F7E2}" type="presOf" srcId="{FEF2804B-CA1B-4428-BA39-E7EC355F4EB1}" destId="{10364825-3687-40E1-B738-2EA14B2D4186}" srcOrd="0" destOrd="0" presId="urn:microsoft.com/office/officeart/2008/layout/HorizontalMultiLevelHierarchy"/>
    <dgm:cxn modelId="{74EEA223-F8B0-4CAE-B9F4-49D8F2D43923}" srcId="{06BC6CA8-6542-42F1-8BE9-BE18502758F0}" destId="{D8F3B67E-DC90-4076-9705-CE455BF789B9}" srcOrd="0" destOrd="0" parTransId="{FEF2804B-CA1B-4428-BA39-E7EC355F4EB1}" sibTransId="{8CDCE515-CA3F-43C0-8F49-022E860BE358}"/>
    <dgm:cxn modelId="{342B3B8C-3216-46D9-BCFD-8EC426E1D344}" type="presOf" srcId="{7EAD7CFC-1853-40D1-B37B-9DE7173D6C36}" destId="{D6B8B7D8-3900-4F4C-911D-73E7747786F0}" srcOrd="0" destOrd="0" presId="urn:microsoft.com/office/officeart/2008/layout/HorizontalMultiLevelHierarchy"/>
    <dgm:cxn modelId="{ED1FDCE9-762C-4612-8BE6-0DD909343C0C}" srcId="{06BC6CA8-6542-42F1-8BE9-BE18502758F0}" destId="{B092671B-F961-4885-A9D6-31D299283C79}" srcOrd="1" destOrd="0" parTransId="{6E6A535F-5401-4BA9-B2E6-75B734042D93}" sibTransId="{1500D3DE-815D-47DA-880B-E8FEF675B890}"/>
    <dgm:cxn modelId="{C54F7EDD-EB5D-438D-B600-10A91BB93A64}" type="presOf" srcId="{D8F3B67E-DC90-4076-9705-CE455BF789B9}" destId="{C3A7832D-50D0-4CCD-BE9A-4060FB0B1A9F}" srcOrd="0" destOrd="0" presId="urn:microsoft.com/office/officeart/2008/layout/HorizontalMultiLevelHierarchy"/>
    <dgm:cxn modelId="{62C6CCD0-227F-4CA2-8E72-BF2F60CA474C}" type="presParOf" srcId="{D6B8B7D8-3900-4F4C-911D-73E7747786F0}" destId="{10332083-5F8D-4768-A50C-1DCC478D36FA}" srcOrd="0" destOrd="0" presId="urn:microsoft.com/office/officeart/2008/layout/HorizontalMultiLevelHierarchy"/>
    <dgm:cxn modelId="{C8B16883-6362-405B-8538-776993B2A448}" type="presParOf" srcId="{10332083-5F8D-4768-A50C-1DCC478D36FA}" destId="{22375F87-E728-46AB-8066-C31E0DC74408}" srcOrd="0" destOrd="0" presId="urn:microsoft.com/office/officeart/2008/layout/HorizontalMultiLevelHierarchy"/>
    <dgm:cxn modelId="{45B5ADF4-B92B-4F46-A8DF-772ADA86DD11}" type="presParOf" srcId="{10332083-5F8D-4768-A50C-1DCC478D36FA}" destId="{B0EF8C05-EEB7-4A40-8750-3748D11A7380}" srcOrd="1" destOrd="0" presId="urn:microsoft.com/office/officeart/2008/layout/HorizontalMultiLevelHierarchy"/>
    <dgm:cxn modelId="{D3DC4C08-081B-49CC-9CBC-F576645769CC}" type="presParOf" srcId="{B0EF8C05-EEB7-4A40-8750-3748D11A7380}" destId="{10364825-3687-40E1-B738-2EA14B2D4186}" srcOrd="0" destOrd="0" presId="urn:microsoft.com/office/officeart/2008/layout/HorizontalMultiLevelHierarchy"/>
    <dgm:cxn modelId="{120F423B-F2DA-465C-A582-EC3665BF0510}" type="presParOf" srcId="{10364825-3687-40E1-B738-2EA14B2D4186}" destId="{4715C50A-0638-424A-940C-CD0608E52374}" srcOrd="0" destOrd="0" presId="urn:microsoft.com/office/officeart/2008/layout/HorizontalMultiLevelHierarchy"/>
    <dgm:cxn modelId="{6CD24C39-35F1-4EDD-B902-F537043EF070}" type="presParOf" srcId="{B0EF8C05-EEB7-4A40-8750-3748D11A7380}" destId="{7994B060-0639-457C-B2D5-38775654AE44}" srcOrd="1" destOrd="0" presId="urn:microsoft.com/office/officeart/2008/layout/HorizontalMultiLevelHierarchy"/>
    <dgm:cxn modelId="{83B19453-50DC-482E-BE69-9FDA0FD18DC5}" type="presParOf" srcId="{7994B060-0639-457C-B2D5-38775654AE44}" destId="{C3A7832D-50D0-4CCD-BE9A-4060FB0B1A9F}" srcOrd="0" destOrd="0" presId="urn:microsoft.com/office/officeart/2008/layout/HorizontalMultiLevelHierarchy"/>
    <dgm:cxn modelId="{0F9F0FDA-4ADD-4C08-AABA-CA966BDBDA63}" type="presParOf" srcId="{7994B060-0639-457C-B2D5-38775654AE44}" destId="{A725DD07-1676-4162-B645-AA5B57A7AF2D}" srcOrd="1" destOrd="0" presId="urn:microsoft.com/office/officeart/2008/layout/HorizontalMultiLevelHierarchy"/>
    <dgm:cxn modelId="{EA9B4929-FB1B-48F9-AA5C-F6DEB73791C7}" type="presParOf" srcId="{B0EF8C05-EEB7-4A40-8750-3748D11A7380}" destId="{FB61348D-81B4-48D1-B7E2-E05E6479870A}" srcOrd="2" destOrd="0" presId="urn:microsoft.com/office/officeart/2008/layout/HorizontalMultiLevelHierarchy"/>
    <dgm:cxn modelId="{D87B600E-F1D9-48ED-A53B-65265A64563A}" type="presParOf" srcId="{FB61348D-81B4-48D1-B7E2-E05E6479870A}" destId="{01BFA7FB-59EE-4C3D-84D5-519237CF18F0}" srcOrd="0" destOrd="0" presId="urn:microsoft.com/office/officeart/2008/layout/HorizontalMultiLevelHierarchy"/>
    <dgm:cxn modelId="{C63A9476-A85F-4866-ADE0-10C929DFA1E7}" type="presParOf" srcId="{B0EF8C05-EEB7-4A40-8750-3748D11A7380}" destId="{8DE03682-211E-4F94-875F-80EAEA48A378}" srcOrd="3" destOrd="0" presId="urn:microsoft.com/office/officeart/2008/layout/HorizontalMultiLevelHierarchy"/>
    <dgm:cxn modelId="{767A23F0-DA60-4595-9E6C-5B1FD3C9C9F6}" type="presParOf" srcId="{8DE03682-211E-4F94-875F-80EAEA48A378}" destId="{DB5405B2-9271-4AC8-B74D-01AFFFAC8677}" srcOrd="0" destOrd="0" presId="urn:microsoft.com/office/officeart/2008/layout/HorizontalMultiLevelHierarchy"/>
    <dgm:cxn modelId="{FC8F6335-B647-4F18-9B7F-32A3E421B7C1}" type="presParOf" srcId="{8DE03682-211E-4F94-875F-80EAEA48A378}" destId="{7B58CC1E-EB98-46F0-A446-F3FE1B08DAB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10604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37956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Identifiable</a:t>
            </a:r>
            <a:r>
              <a:rPr lang="cs-CZ" dirty="0" smtClean="0"/>
              <a:t> </a:t>
            </a:r>
            <a:r>
              <a:rPr lang="cs-CZ" dirty="0" err="1" smtClean="0"/>
              <a:t>organization</a:t>
            </a:r>
            <a:r>
              <a:rPr lang="cs-CZ" dirty="0" smtClean="0"/>
              <a:t> – VI.B.2 </a:t>
            </a:r>
            <a:r>
              <a:rPr lang="cs-CZ" dirty="0" err="1" smtClean="0"/>
              <a:t>Validation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CE76982-E550-4360-AC99-3B14B47B456E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360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Identifiable</a:t>
            </a:r>
            <a:r>
              <a:rPr lang="cs-CZ" dirty="0" smtClean="0"/>
              <a:t> </a:t>
            </a:r>
            <a:r>
              <a:rPr lang="cs-CZ" dirty="0" err="1" smtClean="0"/>
              <a:t>organization</a:t>
            </a:r>
            <a:r>
              <a:rPr lang="cs-CZ" dirty="0" smtClean="0"/>
              <a:t> – VI.B.2 </a:t>
            </a:r>
            <a:r>
              <a:rPr lang="cs-CZ" dirty="0" err="1" smtClean="0"/>
              <a:t>Validation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report – probrat se Zuzkou</a:t>
            </a:r>
            <a:endParaRPr lang="en-GB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CE76982-E550-4360-AC99-3B14B47B456E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176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C20CE70-03A9-42BC-B82D-6582F332FA1F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468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Zpracování hlášení podezření na NÚ LP, CDNÚ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6F39E0E-0CA6-44D5-AA0F-1E746652007A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04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To je i chvíle, kdy vstupuje v platnost MAH </a:t>
            </a:r>
            <a:r>
              <a:rPr lang="cs-CZ" dirty="0" err="1" smtClean="0"/>
              <a:t>signal</a:t>
            </a:r>
            <a:r>
              <a:rPr lang="cs-CZ" dirty="0" smtClean="0"/>
              <a:t> </a:t>
            </a:r>
            <a:r>
              <a:rPr lang="cs-CZ" dirty="0" err="1" smtClean="0"/>
              <a:t>mngmt</a:t>
            </a:r>
            <a:r>
              <a:rPr lang="cs-CZ" dirty="0" smtClean="0"/>
              <a:t> proces!!!!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627647-CD39-4510-95DA-B6E7D9705EC4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99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To je i chvíle, kdy vstupuje v platnost MAH </a:t>
            </a:r>
            <a:r>
              <a:rPr lang="cs-CZ" dirty="0" err="1" smtClean="0"/>
              <a:t>signal</a:t>
            </a:r>
            <a:r>
              <a:rPr lang="cs-CZ" dirty="0" smtClean="0"/>
              <a:t> </a:t>
            </a:r>
            <a:r>
              <a:rPr lang="cs-CZ" dirty="0" err="1" smtClean="0"/>
              <a:t>mngmt</a:t>
            </a:r>
            <a:r>
              <a:rPr lang="cs-CZ" dirty="0" smtClean="0"/>
              <a:t> proces!!!!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5627647-CD39-4510-95DA-B6E7D9705EC4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381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0"/>
            <a:ext cx="8281987" cy="792163"/>
          </a:xfrm>
        </p:spPr>
        <p:txBody>
          <a:bodyPr/>
          <a:lstStyle>
            <a:lvl1pPr>
              <a:defRPr sz="2400">
                <a:solidFill>
                  <a:srgbClr val="F06423"/>
                </a:solidFill>
                <a:effectLst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5403146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5032334"/>
      </p:ext>
    </p:extLst>
  </p:cSld>
  <p:clrMapOvr>
    <a:masterClrMapping/>
  </p:clrMapOvr>
  <p:transition>
    <p:fade/>
  </p:transition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457268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182535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0106275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3901388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8011695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8688755"/>
      </p:ext>
    </p:extLst>
  </p:cSld>
  <p:clrMapOvr>
    <a:masterClrMapping/>
  </p:clrMapOvr>
  <p:transition>
    <p:fade/>
  </p:transition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5088695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3502575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93727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265762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sukl/informacni-zpravodaj-nezadouci-ucinky-leciv-5-2015" TargetMode="External"/><Relationship Id="rId2" Type="http://schemas.openxmlformats.org/officeDocument/2006/relationships/hyperlink" Target="http://www.ema.europa.eu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Regulatory_and_procedural_guideline/2012/05/WC500127657.pdf" TargetMode="External"/><Relationship Id="rId2" Type="http://schemas.openxmlformats.org/officeDocument/2006/relationships/hyperlink" Target="http://www.sukl.cz/leciva/hlaseni-nezadoucich-ucinku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general/general_content_000687.jsp&amp;mid=WC0b01ac0580a69262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phv-4-verze-5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mailto:el.icsr@sukl.cz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drreports.eu/" TargetMode="Externa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rreports.eu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phv-4-verze-5" TargetMode="External"/><Relationship Id="rId2" Type="http://schemas.openxmlformats.org/officeDocument/2006/relationships/hyperlink" Target="http://www.sukl.cz/leciva/farmakovigilance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ma.europa.eu/ema/index.jsp?curl=pages/regulation/general/general_content_000679.jsp&amp;mid=WC0b01ac05800250b5" TargetMode="External"/><Relationship Id="rId4" Type="http://schemas.openxmlformats.org/officeDocument/2006/relationships/hyperlink" Target="http://www.ema.europa.eu/docs/en_GB/document_library/Scientific_guideline/2014/09/WC500172402.pdf" TargetMode="Externa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docs/en_GB/document_library/Regulatory_and_procedural_guideline/2015/10/WC500196029.pdf" TargetMode="External"/><Relationship Id="rId2" Type="http://schemas.openxmlformats.org/officeDocument/2006/relationships/hyperlink" Target="http://www.ema.europa.eu/docs/en_GB/document_library/Other/2015/12/WC500199048.pdf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Hlášení nežádoucích účinků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Ing. Kristína Vavrušková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Oddělení </a:t>
            </a:r>
            <a:r>
              <a:rPr lang="cs-CZ" sz="2200" dirty="0" err="1" smtClean="0">
                <a:solidFill>
                  <a:schemeClr val="bg1"/>
                </a:solidFill>
              </a:rPr>
              <a:t>farmakovigilance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SÚKL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Definice hlášení NÚ, kritéria pro validní hlášení </a:t>
            </a:r>
          </a:p>
          <a:p>
            <a:pPr marL="514350" indent="-514350">
              <a:buAutoNum type="arabicPeriod"/>
            </a:pPr>
            <a:r>
              <a:rPr lang="cs-CZ" dirty="0" smtClean="0"/>
              <a:t>Rozdělení hlášení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/>
              <a:t> </a:t>
            </a:r>
            <a:r>
              <a:rPr lang="cs-CZ" dirty="0" smtClean="0"/>
              <a:t> Pravidla pro reporting na SÚKL, do EV; časové lhůty</a:t>
            </a:r>
          </a:p>
          <a:p>
            <a:pPr marL="514350" indent="-514350">
              <a:buAutoNum type="arabicPeriod" startAt="4"/>
            </a:pPr>
            <a:r>
              <a:rPr lang="cs-CZ" dirty="0" smtClean="0"/>
              <a:t>Způsob hlášení na SÚKL </a:t>
            </a:r>
          </a:p>
          <a:p>
            <a:pPr marL="514350" indent="-514350">
              <a:buAutoNum type="arabicPeriod" startAt="4"/>
            </a:pPr>
            <a:r>
              <a:rPr lang="cs-CZ" dirty="0" err="1" smtClean="0"/>
              <a:t>EudraVigilance</a:t>
            </a:r>
            <a:r>
              <a:rPr lang="cs-CZ" dirty="0" smtClean="0"/>
              <a:t> – evropský FV systém</a:t>
            </a:r>
          </a:p>
          <a:p>
            <a:pPr marL="0" indent="0">
              <a:buNone/>
            </a:pPr>
            <a:r>
              <a:rPr lang="cs-CZ" dirty="0" smtClean="0"/>
              <a:t>6.   Hlášení ze studií a klinických </a:t>
            </a:r>
            <a:r>
              <a:rPr lang="cs-CZ" dirty="0"/>
              <a:t>hodnocení</a:t>
            </a: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červen 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7851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/>
              <a:t>Definice nežádoucí reakce (účinku) - ADR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Nežádoucím účinkem</a:t>
            </a:r>
            <a:r>
              <a:rPr lang="cs-CZ" b="1" dirty="0"/>
              <a:t> </a:t>
            </a:r>
            <a:r>
              <a:rPr lang="cs-CZ" b="1" dirty="0" smtClean="0"/>
              <a:t>(</a:t>
            </a:r>
            <a:r>
              <a:rPr lang="cs-CZ" b="1" dirty="0" err="1" smtClean="0"/>
              <a:t>Adverse</a:t>
            </a:r>
            <a:r>
              <a:rPr lang="cs-CZ" b="1" dirty="0" smtClean="0"/>
              <a:t> Drug </a:t>
            </a:r>
            <a:r>
              <a:rPr lang="cs-CZ" b="1" dirty="0" err="1" smtClean="0"/>
              <a:t>Reaction</a:t>
            </a:r>
            <a:r>
              <a:rPr lang="cs-CZ" b="1" dirty="0" smtClean="0"/>
              <a:t>) </a:t>
            </a:r>
            <a:r>
              <a:rPr lang="cs-CZ" dirty="0" smtClean="0"/>
              <a:t>humánního </a:t>
            </a:r>
            <a:r>
              <a:rPr lang="cs-CZ" dirty="0"/>
              <a:t>léčivého přípravku </a:t>
            </a:r>
            <a:r>
              <a:rPr lang="cs-CZ" dirty="0" smtClean="0"/>
              <a:t>se </a:t>
            </a:r>
            <a:r>
              <a:rPr lang="cs-CZ" dirty="0"/>
              <a:t>rozumí odezva na léčivý přípravek, která je nepříznivá </a:t>
            </a:r>
            <a:r>
              <a:rPr lang="cs-CZ" dirty="0" smtClean="0"/>
              <a:t>a nezamýšlená…</a:t>
            </a:r>
            <a:r>
              <a:rPr lang="cs-CZ" b="1" dirty="0"/>
              <a:t> </a:t>
            </a:r>
            <a:r>
              <a:rPr lang="cs-CZ" b="1" dirty="0" err="1" smtClean="0"/>
              <a:t>ZoL</a:t>
            </a:r>
            <a:r>
              <a:rPr lang="cs-CZ" b="1" dirty="0" smtClean="0"/>
              <a:t> §3 odst. (4)</a:t>
            </a:r>
          </a:p>
          <a:p>
            <a:pPr marL="0" indent="0">
              <a:buNone/>
            </a:pPr>
            <a:r>
              <a:rPr lang="cs-CZ" dirty="0" smtClean="0"/>
              <a:t>Jsou zahrnuty NÚ vycházející ze situací:</a:t>
            </a:r>
          </a:p>
          <a:p>
            <a:r>
              <a:rPr lang="cs-CZ" dirty="0" smtClean="0"/>
              <a:t>Použití LP ve schválené indikaci</a:t>
            </a:r>
          </a:p>
          <a:p>
            <a:r>
              <a:rPr lang="cs-CZ" dirty="0" smtClean="0"/>
              <a:t>Použití LP v rozporu s registrací (</a:t>
            </a:r>
            <a:r>
              <a:rPr lang="cs-CZ" dirty="0" err="1" smtClean="0"/>
              <a:t>off</a:t>
            </a:r>
            <a:r>
              <a:rPr lang="cs-CZ" dirty="0" smtClean="0"/>
              <a:t> label use, </a:t>
            </a:r>
            <a:r>
              <a:rPr lang="cs-CZ" dirty="0" err="1" smtClean="0"/>
              <a:t>overdose</a:t>
            </a:r>
            <a:r>
              <a:rPr lang="cs-CZ" dirty="0" smtClean="0"/>
              <a:t>, abuse, </a:t>
            </a:r>
            <a:r>
              <a:rPr lang="cs-CZ" dirty="0" err="1" smtClean="0"/>
              <a:t>misuse</a:t>
            </a:r>
            <a:r>
              <a:rPr lang="cs-CZ" dirty="0" smtClean="0"/>
              <a:t>, </a:t>
            </a:r>
            <a:r>
              <a:rPr lang="cs-CZ" dirty="0" err="1" smtClean="0"/>
              <a:t>medication</a:t>
            </a:r>
            <a:r>
              <a:rPr lang="cs-CZ" dirty="0" smtClean="0"/>
              <a:t> </a:t>
            </a:r>
            <a:r>
              <a:rPr lang="cs-CZ" dirty="0" err="1" smtClean="0"/>
              <a:t>error</a:t>
            </a:r>
            <a:r>
              <a:rPr lang="cs-CZ" dirty="0" smtClean="0"/>
              <a:t>)</a:t>
            </a:r>
          </a:p>
          <a:p>
            <a:r>
              <a:rPr lang="cs-CZ" dirty="0" smtClean="0"/>
              <a:t>Zacházení s LP na pracovišti (</a:t>
            </a:r>
            <a:r>
              <a:rPr lang="cs-CZ" dirty="0" err="1" smtClean="0"/>
              <a:t>occupational</a:t>
            </a:r>
            <a:r>
              <a:rPr lang="cs-CZ" dirty="0" smtClean="0"/>
              <a:t> </a:t>
            </a:r>
            <a:r>
              <a:rPr lang="cs-CZ" dirty="0" err="1" smtClean="0"/>
              <a:t>exposure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/>
          <a:lstStyle/>
          <a:p>
            <a:r>
              <a:rPr lang="cs-CZ" dirty="0" smtClean="0"/>
              <a:t>Definice nežádoucí reakce (účinku) - ADR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40119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Důraz na </a:t>
            </a:r>
            <a:r>
              <a:rPr lang="cs-CZ" b="1" dirty="0" smtClean="0">
                <a:solidFill>
                  <a:srgbClr val="FF0000"/>
                </a:solidFill>
              </a:rPr>
              <a:t>příčinnou souvislost (kauzalitu) </a:t>
            </a:r>
            <a:r>
              <a:rPr lang="cs-CZ" b="1" dirty="0" smtClean="0"/>
              <a:t>mezi NÚ a podaným LP:  </a:t>
            </a:r>
            <a:r>
              <a:rPr lang="cs-CZ" dirty="0" smtClean="0"/>
              <a:t>…</a:t>
            </a:r>
            <a:r>
              <a:rPr lang="cs-CZ" b="1" dirty="0" smtClean="0"/>
              <a:t> </a:t>
            </a:r>
            <a:r>
              <a:rPr lang="cs-CZ" dirty="0" smtClean="0"/>
              <a:t>odezva </a:t>
            </a:r>
            <a:r>
              <a:rPr lang="cs-CZ" dirty="0"/>
              <a:t>na léčivý přípravek, která je nepříznivá </a:t>
            </a:r>
            <a:r>
              <a:rPr lang="cs-CZ" dirty="0" smtClean="0"/>
              <a:t>a nezamýšlená…</a:t>
            </a:r>
            <a:r>
              <a:rPr lang="cs-CZ" b="1" dirty="0"/>
              <a:t>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Pozor – rozlišovat ADR a AE !!</a:t>
            </a:r>
          </a:p>
          <a:p>
            <a:r>
              <a:rPr lang="cs-CZ" b="1" dirty="0"/>
              <a:t>Nežádoucí </a:t>
            </a:r>
            <a:r>
              <a:rPr lang="cs-CZ" b="1" dirty="0" smtClean="0"/>
              <a:t>příhodou (</a:t>
            </a:r>
            <a:r>
              <a:rPr lang="cs-CZ" b="1" dirty="0" err="1" smtClean="0"/>
              <a:t>Adverse</a:t>
            </a:r>
            <a:r>
              <a:rPr lang="cs-CZ" b="1" dirty="0" smtClean="0"/>
              <a:t> </a:t>
            </a:r>
            <a:r>
              <a:rPr lang="cs-CZ" b="1" dirty="0" err="1" smtClean="0"/>
              <a:t>Event</a:t>
            </a:r>
            <a:r>
              <a:rPr lang="cs-CZ" b="1" dirty="0" smtClean="0"/>
              <a:t>) </a:t>
            </a:r>
            <a:r>
              <a:rPr lang="cs-CZ" dirty="0"/>
              <a:t>se </a:t>
            </a:r>
            <a:r>
              <a:rPr lang="cs-CZ" dirty="0" smtClean="0"/>
              <a:t>rozumí </a:t>
            </a:r>
            <a:r>
              <a:rPr lang="cs-CZ" dirty="0"/>
              <a:t>nepříznivá změna zdravotního stavu postihující pacienta nebo subjekt hodnocení, který je příjemcem léčivého </a:t>
            </a:r>
            <a:r>
              <a:rPr lang="cs-CZ" dirty="0" smtClean="0"/>
              <a:t>přípravku,… </a:t>
            </a:r>
            <a:r>
              <a:rPr lang="cs-CZ" dirty="0"/>
              <a:t>i když </a:t>
            </a:r>
            <a:r>
              <a:rPr lang="cs-CZ" u="sng" dirty="0"/>
              <a:t>není známo, zda je v příčinném vztahu k léčbě tímto </a:t>
            </a:r>
            <a:r>
              <a:rPr lang="cs-CZ" u="sng" dirty="0" smtClean="0"/>
              <a:t>přípravkem </a:t>
            </a:r>
            <a:r>
              <a:rPr lang="cs-CZ" dirty="0" smtClean="0"/>
              <a:t>… </a:t>
            </a:r>
            <a:r>
              <a:rPr lang="cs-CZ" b="1" dirty="0" err="1" smtClean="0"/>
              <a:t>ZoL</a:t>
            </a:r>
            <a:r>
              <a:rPr lang="cs-CZ" b="1" dirty="0" smtClean="0"/>
              <a:t> §3 odst. (5)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3443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 smtClean="0"/>
              <a:t>Definice hlášení nežádoucí reakce - ICSR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0"/>
          </a:xfrm>
        </p:spPr>
        <p:txBody>
          <a:bodyPr>
            <a:normAutofit/>
          </a:bodyPr>
          <a:lstStyle/>
          <a:p>
            <a:r>
              <a:rPr lang="cs-CZ" b="1" dirty="0" smtClean="0"/>
              <a:t>Hlášení NÚ – ICSR (</a:t>
            </a:r>
            <a:r>
              <a:rPr lang="cs-CZ" b="1" dirty="0" err="1" smtClean="0"/>
              <a:t>Individual</a:t>
            </a:r>
            <a:r>
              <a:rPr lang="cs-CZ" b="1" dirty="0" smtClean="0"/>
              <a:t> Case Safety Report) </a:t>
            </a:r>
            <a:r>
              <a:rPr lang="cs-CZ" dirty="0" smtClean="0"/>
              <a:t>představuje definovaný formát a obsah hlášení jednoho </a:t>
            </a:r>
            <a:r>
              <a:rPr lang="cs-CZ" dirty="0"/>
              <a:t>n</a:t>
            </a:r>
            <a:r>
              <a:rPr lang="cs-CZ" dirty="0" smtClean="0"/>
              <a:t>ebo více NÚ, které se staly jednomu pacientovi po užití LP (nebo účinné látky) v určitém čase (</a:t>
            </a:r>
            <a:r>
              <a:rPr lang="cs-CZ" dirty="0" err="1" smtClean="0"/>
              <a:t>at</a:t>
            </a:r>
            <a:r>
              <a:rPr lang="cs-CZ" dirty="0" smtClean="0"/>
              <a:t> a </a:t>
            </a:r>
            <a:r>
              <a:rPr lang="cs-CZ" dirty="0" err="1" smtClean="0"/>
              <a:t>specific</a:t>
            </a:r>
            <a:r>
              <a:rPr lang="cs-CZ" dirty="0" smtClean="0"/>
              <a:t> point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) …  GVP Module VI kap. VI.A.2.5.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131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lášení nežádoucí reakce – kritéria validity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Kritéria platnosti hlášení </a:t>
            </a:r>
            <a:r>
              <a:rPr lang="cs-CZ" dirty="0" smtClean="0"/>
              <a:t>podezření na NÚ (GVP Module VI):</a:t>
            </a:r>
          </a:p>
          <a:p>
            <a:r>
              <a:rPr lang="cs-CZ" dirty="0" smtClean="0"/>
              <a:t>nejméně jeden identifikovatelný </a:t>
            </a:r>
            <a:r>
              <a:rPr lang="cs-CZ" dirty="0" err="1" smtClean="0"/>
              <a:t>hlásitel</a:t>
            </a:r>
            <a:r>
              <a:rPr lang="cs-CZ" dirty="0" smtClean="0"/>
              <a:t> (nejlépe </a:t>
            </a:r>
            <a:r>
              <a:rPr lang="cs-CZ" dirty="0" err="1" smtClean="0"/>
              <a:t>kontaktovatelný</a:t>
            </a:r>
            <a:r>
              <a:rPr lang="cs-CZ" dirty="0" smtClean="0"/>
              <a:t>)</a:t>
            </a:r>
          </a:p>
          <a:p>
            <a:r>
              <a:rPr lang="cs-CZ" dirty="0"/>
              <a:t>p</a:t>
            </a:r>
            <a:r>
              <a:rPr lang="cs-CZ" dirty="0" smtClean="0"/>
              <a:t>rávě jeden identifikovatelný pacient</a:t>
            </a:r>
          </a:p>
          <a:p>
            <a:r>
              <a:rPr lang="cs-CZ" dirty="0" smtClean="0"/>
              <a:t>nejméně </a:t>
            </a:r>
            <a:r>
              <a:rPr lang="cs-CZ" dirty="0"/>
              <a:t>jeden podezřelý LP</a:t>
            </a:r>
          </a:p>
          <a:p>
            <a:r>
              <a:rPr lang="cs-CZ" dirty="0" smtClean="0"/>
              <a:t>nejméně jeden NÚ (</a:t>
            </a:r>
            <a:r>
              <a:rPr lang="cs-CZ" dirty="0"/>
              <a:t>A</a:t>
            </a:r>
            <a:r>
              <a:rPr lang="cs-CZ" dirty="0" smtClean="0"/>
              <a:t>DR)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Pokud některé z kritérií </a:t>
            </a:r>
            <a:r>
              <a:rPr lang="cs-CZ" b="1" dirty="0" smtClean="0"/>
              <a:t>chybí </a:t>
            </a:r>
            <a:r>
              <a:rPr lang="cs-CZ" dirty="0" smtClean="0"/>
              <a:t>– </a:t>
            </a:r>
            <a:r>
              <a:rPr lang="cs-CZ" b="1" dirty="0" smtClean="0"/>
              <a:t>hlášení není validní</a:t>
            </a:r>
            <a:r>
              <a:rPr lang="cs-CZ" dirty="0" smtClean="0"/>
              <a:t> a </a:t>
            </a:r>
            <a:r>
              <a:rPr lang="cs-CZ" b="1" dirty="0" smtClean="0"/>
              <a:t>nehlásí se </a:t>
            </a:r>
            <a:r>
              <a:rPr lang="cs-CZ" dirty="0" smtClean="0"/>
              <a:t>(ale evidence i těchto hlášení je nutná)</a:t>
            </a:r>
          </a:p>
          <a:p>
            <a:pPr marL="0" indent="0">
              <a:buNone/>
            </a:pPr>
            <a:endParaRPr lang="cs-CZ" b="1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88937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</a:t>
            </a:r>
            <a:r>
              <a:rPr lang="cs-CZ" dirty="0" smtClean="0"/>
              <a:t>ritéria validity - </a:t>
            </a:r>
            <a:r>
              <a:rPr lang="cs-CZ" dirty="0" err="1" smtClean="0"/>
              <a:t>hlásitel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780521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nejméně jeden identifikovatelný </a:t>
            </a:r>
            <a:r>
              <a:rPr lang="cs-CZ" b="1" dirty="0" err="1" smtClean="0">
                <a:solidFill>
                  <a:srgbClr val="FF0000"/>
                </a:solidFill>
              </a:rPr>
              <a:t>hlásitel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(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source)</a:t>
            </a:r>
            <a:r>
              <a:rPr lang="cs-CZ" dirty="0" smtClean="0"/>
              <a:t> – s povinně uvedenou informací o:</a:t>
            </a:r>
          </a:p>
          <a:p>
            <a:r>
              <a:rPr lang="cs-CZ" dirty="0" smtClean="0"/>
              <a:t> E2B </a:t>
            </a:r>
            <a:r>
              <a:rPr lang="cs-CZ" dirty="0" err="1" smtClean="0"/>
              <a:t>reporter</a:t>
            </a:r>
            <a:r>
              <a:rPr lang="cs-CZ" dirty="0" smtClean="0"/>
              <a:t> </a:t>
            </a:r>
            <a:r>
              <a:rPr lang="cs-CZ" dirty="0" err="1" smtClean="0"/>
              <a:t>qualification</a:t>
            </a:r>
            <a:r>
              <a:rPr lang="cs-CZ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Lékař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Lékárník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Jiný zdravotnický pracovník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Právník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err="1" smtClean="0"/>
              <a:t>Consumer</a:t>
            </a:r>
            <a:r>
              <a:rPr lang="cs-CZ" dirty="0" smtClean="0"/>
              <a:t> (dříve </a:t>
            </a:r>
            <a:r>
              <a:rPr lang="cs-CZ" dirty="0" err="1" smtClean="0"/>
              <a:t>patient</a:t>
            </a:r>
            <a:r>
              <a:rPr lang="cs-CZ" dirty="0" smtClean="0"/>
              <a:t>) </a:t>
            </a:r>
            <a:r>
              <a:rPr lang="cs-CZ" dirty="0"/>
              <a:t>-</a:t>
            </a:r>
            <a:r>
              <a:rPr lang="cs-CZ" dirty="0" smtClean="0"/>
              <a:t> jiný nezdravotnický pracovník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zemi původu </a:t>
            </a:r>
            <a:r>
              <a:rPr lang="cs-CZ" dirty="0" err="1" smtClean="0"/>
              <a:t>hlásitele</a:t>
            </a:r>
            <a:r>
              <a:rPr lang="cs-CZ" dirty="0" smtClean="0"/>
              <a:t> (</a:t>
            </a:r>
            <a:r>
              <a:rPr lang="cs-CZ" dirty="0" err="1" smtClean="0"/>
              <a:t>Primary</a:t>
            </a:r>
            <a:r>
              <a:rPr lang="cs-CZ" dirty="0" smtClean="0"/>
              <a:t> source country)</a:t>
            </a:r>
          </a:p>
          <a:p>
            <a:pPr marL="0" indent="0">
              <a:buNone/>
            </a:pPr>
            <a:endParaRPr lang="cs-CZ" b="1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311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</a:t>
            </a:r>
            <a:r>
              <a:rPr lang="cs-CZ" dirty="0" err="1"/>
              <a:t>hlásitel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nejméně jeden identifikovatelný </a:t>
            </a:r>
            <a:r>
              <a:rPr lang="cs-CZ" b="1" dirty="0" err="1" smtClean="0">
                <a:solidFill>
                  <a:srgbClr val="FF0000"/>
                </a:solidFill>
              </a:rPr>
              <a:t>hlásitel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(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source) </a:t>
            </a:r>
          </a:p>
          <a:p>
            <a:r>
              <a:rPr lang="cs-CZ" dirty="0" smtClean="0"/>
              <a:t>s </a:t>
            </a:r>
            <a:r>
              <a:rPr lang="cs-CZ" dirty="0"/>
              <a:t>výhodou </a:t>
            </a:r>
            <a:r>
              <a:rPr lang="cs-CZ" b="1" u="sng" dirty="0" err="1"/>
              <a:t>kontaktovatelný</a:t>
            </a:r>
            <a:r>
              <a:rPr lang="cs-CZ" dirty="0"/>
              <a:t> – pro případ nutnosti doplnění hlášení (</a:t>
            </a:r>
            <a:r>
              <a:rPr lang="cs-CZ" dirty="0" err="1"/>
              <a:t>Follow</a:t>
            </a:r>
            <a:r>
              <a:rPr lang="cs-CZ" dirty="0"/>
              <a:t>-up) </a:t>
            </a:r>
            <a:endParaRPr lang="cs-CZ" dirty="0" smtClean="0"/>
          </a:p>
          <a:p>
            <a:r>
              <a:rPr lang="cs-CZ" dirty="0" err="1" smtClean="0"/>
              <a:t>Hlásitel</a:t>
            </a:r>
            <a:r>
              <a:rPr lang="cs-CZ" dirty="0" smtClean="0"/>
              <a:t> neposkytne svoje kontaktní údaje – stačí mít informaci o organizaci, která kontakt s </a:t>
            </a:r>
            <a:r>
              <a:rPr lang="cs-CZ" dirty="0" err="1" smtClean="0"/>
              <a:t>hlásitelem</a:t>
            </a:r>
            <a:r>
              <a:rPr lang="cs-CZ" dirty="0" smtClean="0"/>
              <a:t> zabezpečí – v tom případě by měla být v hlášení identifikovatelná tato organizace  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8282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</a:t>
            </a:r>
            <a:r>
              <a:rPr lang="cs-CZ" dirty="0" err="1"/>
              <a:t>hlásitel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nejméně jeden identifikovatelný </a:t>
            </a:r>
            <a:r>
              <a:rPr lang="cs-CZ" b="1" dirty="0" err="1" smtClean="0">
                <a:solidFill>
                  <a:srgbClr val="FF0000"/>
                </a:solidFill>
              </a:rPr>
              <a:t>hlásitel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(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source) </a:t>
            </a:r>
          </a:p>
          <a:p>
            <a:r>
              <a:rPr lang="cs-CZ" u="sng" dirty="0"/>
              <a:t>hlášení z monitoringu literatury</a:t>
            </a:r>
            <a:r>
              <a:rPr lang="cs-CZ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(první) autor publikace je </a:t>
            </a:r>
            <a:r>
              <a:rPr lang="cs-CZ" dirty="0" err="1" smtClean="0"/>
              <a:t>hlásitelem</a:t>
            </a:r>
            <a:r>
              <a:rPr lang="cs-CZ" dirty="0" smtClean="0"/>
              <a:t> ICSR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Jde o HCP </a:t>
            </a:r>
            <a:r>
              <a:rPr lang="cs-CZ" dirty="0" err="1" smtClean="0"/>
              <a:t>hlásitele</a:t>
            </a:r>
            <a:endParaRPr lang="cs-CZ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Země původu </a:t>
            </a:r>
            <a:r>
              <a:rPr lang="cs-CZ" dirty="0" err="1" smtClean="0"/>
              <a:t>hlásitele</a:t>
            </a:r>
            <a:r>
              <a:rPr lang="cs-CZ" dirty="0" smtClean="0"/>
              <a:t> není zemí, kde je časopis vydáván, ale země, odkud autor pochází (adresa autora článku)!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4863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- </a:t>
            </a:r>
            <a:r>
              <a:rPr lang="cs-CZ" dirty="0" smtClean="0"/>
              <a:t>pacient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právě </a:t>
            </a:r>
            <a:r>
              <a:rPr lang="cs-CZ" b="1" u="sng" dirty="0">
                <a:solidFill>
                  <a:srgbClr val="FF0000"/>
                </a:solidFill>
              </a:rPr>
              <a:t>jeden</a:t>
            </a:r>
            <a:r>
              <a:rPr lang="cs-CZ" b="1" dirty="0">
                <a:solidFill>
                  <a:srgbClr val="FF0000"/>
                </a:solidFill>
              </a:rPr>
              <a:t> identifikovatelný </a:t>
            </a:r>
            <a:r>
              <a:rPr lang="cs-CZ" b="1" dirty="0" smtClean="0">
                <a:solidFill>
                  <a:srgbClr val="FF0000"/>
                </a:solidFill>
              </a:rPr>
              <a:t>pacient </a:t>
            </a:r>
            <a:r>
              <a:rPr lang="cs-CZ" b="1" dirty="0" smtClean="0"/>
              <a:t>– identifikace pacienta alespoň jedním z údajů:</a:t>
            </a:r>
            <a:endParaRPr lang="cs-CZ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iniciály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d</a:t>
            </a:r>
            <a:r>
              <a:rPr lang="cs-CZ" dirty="0" smtClean="0"/>
              <a:t>atum narození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ěk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ěková skupina (dítě, adolescent, dospělý….)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ohlaví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i</a:t>
            </a:r>
            <a:r>
              <a:rPr lang="cs-CZ" dirty="0" smtClean="0"/>
              <a:t>dentifikačním číslem pacienta (GP No, </a:t>
            </a:r>
            <a:r>
              <a:rPr lang="cs-CZ" dirty="0" err="1" smtClean="0"/>
              <a:t>Hospital</a:t>
            </a:r>
            <a:r>
              <a:rPr lang="cs-CZ" dirty="0" smtClean="0"/>
              <a:t> No)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Čím víc údajů, tím líp </a:t>
            </a:r>
            <a:r>
              <a:rPr lang="cs-CZ" dirty="0" smtClean="0"/>
              <a:t>– pro detekci duplikátů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6767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</a:t>
            </a:r>
            <a:r>
              <a:rPr lang="cs-CZ" dirty="0" smtClean="0"/>
              <a:t>– podezřelý LP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nejméně </a:t>
            </a:r>
            <a:r>
              <a:rPr lang="cs-CZ" b="1" u="sng" dirty="0">
                <a:solidFill>
                  <a:srgbClr val="FF0000"/>
                </a:solidFill>
              </a:rPr>
              <a:t>jeden </a:t>
            </a:r>
            <a:r>
              <a:rPr lang="cs-CZ" b="1" dirty="0">
                <a:solidFill>
                  <a:srgbClr val="FF0000"/>
                </a:solidFill>
              </a:rPr>
              <a:t>podezřelý </a:t>
            </a:r>
            <a:r>
              <a:rPr lang="cs-CZ" b="1" dirty="0" smtClean="0">
                <a:solidFill>
                  <a:srgbClr val="FF0000"/>
                </a:solidFill>
              </a:rPr>
              <a:t>LP </a:t>
            </a:r>
            <a:r>
              <a:rPr lang="cs-CZ" dirty="0" smtClean="0"/>
              <a:t>– účinná látka (AS) nebo léčivý přípravek (LP)</a:t>
            </a:r>
          </a:p>
          <a:p>
            <a:r>
              <a:rPr lang="cs-CZ" dirty="0"/>
              <a:t>P</a:t>
            </a:r>
            <a:r>
              <a:rPr lang="cs-CZ" dirty="0" smtClean="0"/>
              <a:t>odezření na souvislost mezi NÚ a AS nebo LP</a:t>
            </a:r>
          </a:p>
          <a:p>
            <a:r>
              <a:rPr lang="cs-CZ" dirty="0" smtClean="0"/>
              <a:t>Přípravky podávané pacientovi – charakteristika role LP: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Podezřelý </a:t>
            </a:r>
            <a:r>
              <a:rPr lang="cs-CZ" dirty="0" smtClean="0"/>
              <a:t>(</a:t>
            </a:r>
            <a:r>
              <a:rPr lang="cs-CZ" dirty="0" err="1" smtClean="0"/>
              <a:t>Suspect</a:t>
            </a:r>
            <a:r>
              <a:rPr lang="cs-CZ" dirty="0" smtClean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rgbClr val="C00000"/>
                </a:solidFill>
              </a:rPr>
              <a:t>Interagující</a:t>
            </a:r>
            <a:r>
              <a:rPr lang="cs-CZ" dirty="0" smtClean="0"/>
              <a:t> (</a:t>
            </a:r>
            <a:r>
              <a:rPr lang="cs-CZ" dirty="0" err="1" smtClean="0"/>
              <a:t>Interacting</a:t>
            </a:r>
            <a:r>
              <a:rPr lang="cs-CZ" dirty="0" smtClean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Souběžně podávané (</a:t>
            </a:r>
            <a:r>
              <a:rPr lang="cs-CZ" dirty="0" err="1" smtClean="0"/>
              <a:t>Concomitant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smtClean="0"/>
              <a:t>Platné hlášení – alespoň jeden podezřelý nebo dva interagující AS/LP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7265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Kritéria validity – </a:t>
            </a:r>
            <a:r>
              <a:rPr lang="cs-CZ" dirty="0" smtClean="0"/>
              <a:t>nežádoucí reakce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63551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nejméně jedna </a:t>
            </a:r>
            <a:r>
              <a:rPr lang="cs-CZ" b="1" dirty="0" smtClean="0">
                <a:solidFill>
                  <a:srgbClr val="FF0000"/>
                </a:solidFill>
              </a:rPr>
              <a:t>nahlášená nežádoucí reakce (NÚ)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b="1" u="sng" dirty="0" smtClean="0">
                <a:solidFill>
                  <a:srgbClr val="C00000"/>
                </a:solidFill>
              </a:rPr>
              <a:t>Související</a:t>
            </a:r>
            <a:r>
              <a:rPr lang="cs-CZ" dirty="0" smtClean="0"/>
              <a:t> s podanou účinnou látkou (AS) nebo LP!</a:t>
            </a:r>
          </a:p>
          <a:p>
            <a:r>
              <a:rPr lang="cs-CZ" dirty="0" smtClean="0"/>
              <a:t>Vyhodnocení kauzality na úrovni reportéra i na úrovni </a:t>
            </a:r>
            <a:r>
              <a:rPr lang="cs-CZ" dirty="0" err="1" smtClean="0"/>
              <a:t>MAHa</a:t>
            </a:r>
            <a:r>
              <a:rPr lang="cs-CZ" dirty="0" smtClean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Spontánní hlášení mají</a:t>
            </a:r>
            <a:r>
              <a:rPr lang="cs-CZ" i="1" dirty="0" smtClean="0"/>
              <a:t> </a:t>
            </a:r>
            <a:r>
              <a:rPr lang="cs-CZ" i="1" u="sng" dirty="0" smtClean="0"/>
              <a:t>kauzalitu danou </a:t>
            </a:r>
            <a:r>
              <a:rPr lang="cs-CZ" u="sng" dirty="0" smtClean="0"/>
              <a:t>samotným nahlášením</a:t>
            </a:r>
            <a:r>
              <a:rPr lang="cs-CZ" dirty="0" smtClean="0"/>
              <a:t>, i když není v textu přesně uvedeno</a:t>
            </a:r>
            <a:endParaRPr lang="cs-CZ" i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Vyhodnocení se nemusí shodovat!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Pokud reportér </a:t>
            </a:r>
            <a:r>
              <a:rPr lang="cs-CZ" b="1" u="sng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MAH souvislost vidí - </a:t>
            </a:r>
            <a:r>
              <a:rPr lang="cs-CZ" dirty="0" smtClean="0">
                <a:solidFill>
                  <a:srgbClr val="FF0000"/>
                </a:solidFill>
              </a:rPr>
              <a:t>je hlášení </a:t>
            </a:r>
            <a:r>
              <a:rPr lang="cs-CZ" dirty="0" err="1" smtClean="0">
                <a:solidFill>
                  <a:srgbClr val="FF0000"/>
                </a:solidFill>
              </a:rPr>
              <a:t>reportovatelné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Pokud reportér explicitně uvede, že vylučuje souvislost mezi NÚ a LP a organizace (MAH nebo RA) s tím souhlasí – </a:t>
            </a:r>
            <a:r>
              <a:rPr lang="cs-CZ" u="sng" dirty="0" smtClean="0"/>
              <a:t>hlášení není platné </a:t>
            </a:r>
            <a:r>
              <a:rPr lang="cs-CZ" dirty="0" smtClean="0"/>
              <a:t>(nemá reakci) </a:t>
            </a:r>
            <a:r>
              <a:rPr lang="cs-CZ" u="sng" dirty="0" smtClean="0"/>
              <a:t>a nehlásí se nikam dál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261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lášení nežádoucí reakce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Co tedy je a co není hlášením NÚ?</a:t>
            </a:r>
            <a:r>
              <a:rPr lang="cs-CZ" dirty="0" smtClean="0"/>
              <a:t> </a:t>
            </a:r>
          </a:p>
          <a:p>
            <a:r>
              <a:rPr lang="cs-CZ" dirty="0" smtClean="0"/>
              <a:t>Důležité posouzení pro rozhodnutí, zda je </a:t>
            </a:r>
            <a:r>
              <a:rPr lang="cs-CZ" dirty="0" err="1" smtClean="0"/>
              <a:t>reportovatelné</a:t>
            </a:r>
            <a:r>
              <a:rPr lang="cs-CZ" dirty="0" smtClean="0"/>
              <a:t>:</a:t>
            </a:r>
          </a:p>
          <a:p>
            <a:r>
              <a:rPr lang="cs-CZ" dirty="0" smtClean="0"/>
              <a:t>Jedno z kritérií chybí – hlášení není platné: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Chybí pacient: … </a:t>
            </a:r>
            <a:r>
              <a:rPr lang="cs-CZ" i="1" dirty="0" smtClean="0"/>
              <a:t>slyšel jsem, že někoho po LP X bolela hlava…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Chybí LP/AS: … </a:t>
            </a:r>
            <a:r>
              <a:rPr lang="cs-CZ" i="1" dirty="0" smtClean="0"/>
              <a:t>měl jsem vyrážku po antibiotikách </a:t>
            </a:r>
            <a:r>
              <a:rPr lang="cs-CZ" dirty="0" smtClean="0"/>
              <a:t>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Chybí reakce: …</a:t>
            </a:r>
            <a:r>
              <a:rPr lang="cs-CZ" i="1" dirty="0" smtClean="0"/>
              <a:t> po léku X mi bylo hrozně špatně </a:t>
            </a:r>
            <a:r>
              <a:rPr lang="cs-CZ" dirty="0" smtClean="0"/>
              <a:t>(nespecifikovaný NÚ) </a:t>
            </a:r>
            <a:r>
              <a:rPr lang="cs-CZ" i="1" dirty="0" smtClean="0"/>
              <a:t>….. Po léku Y jsem skončil v nemocnici….. Bral lék Z a pak zemřel…</a:t>
            </a:r>
            <a:r>
              <a:rPr lang="cs-CZ" dirty="0" smtClean="0"/>
              <a:t>(podány jen okolnosti NÚ, ne NÚ) 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Výjimka!</a:t>
            </a:r>
            <a:r>
              <a:rPr lang="cs-CZ" dirty="0" smtClean="0"/>
              <a:t>: </a:t>
            </a:r>
            <a:r>
              <a:rPr lang="cs-CZ" b="1" dirty="0" smtClean="0"/>
              <a:t>náhlá smrt</a:t>
            </a:r>
            <a:r>
              <a:rPr lang="cs-CZ" dirty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MedDRA</a:t>
            </a:r>
            <a:r>
              <a:rPr lang="cs-CZ" dirty="0" smtClean="0"/>
              <a:t> termín </a:t>
            </a:r>
            <a:r>
              <a:rPr lang="cs-CZ" b="1" dirty="0" err="1" smtClean="0"/>
              <a:t>sudden</a:t>
            </a:r>
            <a:r>
              <a:rPr lang="cs-CZ" b="1" dirty="0" smtClean="0"/>
              <a:t> </a:t>
            </a:r>
            <a:r>
              <a:rPr lang="cs-CZ" b="1" dirty="0" err="1" smtClean="0"/>
              <a:t>death</a:t>
            </a:r>
            <a:r>
              <a:rPr lang="cs-CZ" dirty="0" smtClean="0"/>
              <a:t>) – se považuje za </a:t>
            </a:r>
            <a:r>
              <a:rPr lang="cs-CZ" dirty="0" err="1" smtClean="0"/>
              <a:t>reportovatelnou</a:t>
            </a:r>
            <a:r>
              <a:rPr lang="cs-CZ" dirty="0" smtClean="0"/>
              <a:t>, i když žádná jiná reakce uvedena není</a:t>
            </a:r>
            <a:endParaRPr lang="cs-CZ" b="1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132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lášení nežádoucí reakce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386535" y="1898830"/>
            <a:ext cx="822960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Co tedy je a co není hlášením NÚ?</a:t>
            </a:r>
            <a:r>
              <a:rPr lang="cs-CZ" dirty="0" smtClean="0"/>
              <a:t> </a:t>
            </a:r>
          </a:p>
          <a:p>
            <a:r>
              <a:rPr lang="cs-CZ" u="sng" dirty="0" smtClean="0"/>
              <a:t>Hlášení je nutno rozeznat, i když nemá formu hlášení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</a:t>
            </a:r>
            <a:r>
              <a:rPr lang="cs-CZ" dirty="0" smtClean="0"/>
              <a:t>e skryto v dotazu mailem: … </a:t>
            </a:r>
            <a:r>
              <a:rPr lang="cs-CZ" i="1" dirty="0" smtClean="0"/>
              <a:t>beru LP X a na ruce se mi objevily se velké puchýře. Je možné, že je to po vašem LP? Mám jej vysadit? ..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 dotazu telefonickém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s</a:t>
            </a:r>
            <a:r>
              <a:rPr lang="cs-CZ" dirty="0" smtClean="0"/>
              <a:t>oučást nahlášené stížnosti s podezřením na závadu v jakosti LP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e zprávě v ne-odborném tisku (v médiích obecně): </a:t>
            </a:r>
            <a:r>
              <a:rPr lang="cs-CZ" i="1" dirty="0" smtClean="0"/>
              <a:t>Zneužívání léků s účinnou látkou Y mladistvými – dejte pozor na své děti!</a:t>
            </a:r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2278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765085"/>
          </a:xfrm>
        </p:spPr>
        <p:txBody>
          <a:bodyPr>
            <a:normAutofit/>
          </a:bodyPr>
          <a:lstStyle/>
          <a:p>
            <a:r>
              <a:rPr lang="cs-CZ" dirty="0"/>
              <a:t>H</a:t>
            </a:r>
            <a:r>
              <a:rPr lang="cs-CZ" dirty="0" smtClean="0"/>
              <a:t>lášení nežádoucí reakce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63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Co udělat s hlášením </a:t>
            </a:r>
            <a:r>
              <a:rPr lang="cs-CZ" b="1" i="1" dirty="0" err="1" smtClean="0"/>
              <a:t>from</a:t>
            </a:r>
            <a:r>
              <a:rPr lang="cs-CZ" b="1" i="1" dirty="0" smtClean="0"/>
              <a:t> </a:t>
            </a:r>
            <a:r>
              <a:rPr lang="cs-CZ" b="1" i="1" dirty="0" err="1" smtClean="0"/>
              <a:t>other</a:t>
            </a:r>
            <a:r>
              <a:rPr lang="cs-CZ" b="1" i="1" dirty="0" smtClean="0"/>
              <a:t> </a:t>
            </a:r>
            <a:r>
              <a:rPr lang="cs-CZ" b="1" i="1" dirty="0" err="1" smtClean="0"/>
              <a:t>sources</a:t>
            </a:r>
            <a:r>
              <a:rPr lang="cs-CZ" b="1" dirty="0" smtClean="0"/>
              <a:t>?</a:t>
            </a:r>
            <a:r>
              <a:rPr lang="cs-CZ" dirty="0" smtClean="0"/>
              <a:t> (GVP Module VI VI.C.2.2.3)</a:t>
            </a:r>
          </a:p>
          <a:p>
            <a:pPr marL="0" indent="0">
              <a:buNone/>
            </a:pP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sources</a:t>
            </a:r>
            <a:r>
              <a:rPr lang="cs-CZ" dirty="0" smtClean="0"/>
              <a:t> = non </a:t>
            </a:r>
            <a:r>
              <a:rPr lang="cs-CZ" dirty="0" err="1" smtClean="0"/>
              <a:t>medical</a:t>
            </a:r>
            <a:r>
              <a:rPr lang="cs-CZ" dirty="0" smtClean="0"/>
              <a:t> </a:t>
            </a:r>
            <a:r>
              <a:rPr lang="cs-CZ" dirty="0" err="1" smtClean="0"/>
              <a:t>sources</a:t>
            </a:r>
            <a:r>
              <a:rPr lang="cs-CZ" dirty="0" smtClean="0"/>
              <a:t> (tisk, média, internet)</a:t>
            </a:r>
          </a:p>
          <a:p>
            <a:r>
              <a:rPr lang="cs-CZ" dirty="0" smtClean="0"/>
              <a:t> evidovat </a:t>
            </a:r>
          </a:p>
          <a:p>
            <a:r>
              <a:rPr lang="cs-CZ" dirty="0" smtClean="0"/>
              <a:t> posouzení, jestli jde o validní hlášení (4 kritéria)</a:t>
            </a:r>
          </a:p>
          <a:p>
            <a:r>
              <a:rPr lang="cs-CZ" dirty="0" smtClean="0"/>
              <a:t>pokud </a:t>
            </a:r>
            <a:r>
              <a:rPr lang="cs-CZ" dirty="0" smtClean="0">
                <a:solidFill>
                  <a:srgbClr val="FF0000"/>
                </a:solidFill>
              </a:rPr>
              <a:t>ano </a:t>
            </a:r>
            <a:r>
              <a:rPr lang="cs-CZ" dirty="0" smtClean="0"/>
              <a:t>– vytvořit hlášení </a:t>
            </a:r>
          </a:p>
          <a:p>
            <a:r>
              <a:rPr lang="cs-CZ" dirty="0" smtClean="0"/>
              <a:t> pokud </a:t>
            </a:r>
            <a:r>
              <a:rPr lang="cs-CZ" dirty="0" smtClean="0">
                <a:solidFill>
                  <a:srgbClr val="FF0000"/>
                </a:solidFill>
              </a:rPr>
              <a:t>ne</a:t>
            </a:r>
            <a:r>
              <a:rPr lang="cs-CZ" dirty="0" smtClean="0"/>
              <a:t> – dokumentovat snahu získat doplňující informace </a:t>
            </a:r>
          </a:p>
          <a:p>
            <a:r>
              <a:rPr lang="cs-CZ" dirty="0"/>
              <a:t>bráno jako </a:t>
            </a:r>
            <a:r>
              <a:rPr lang="cs-CZ" u="sng" dirty="0"/>
              <a:t>spontánní hlášení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01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3200" dirty="0" smtClean="0"/>
              <a:t>Rozdělení </a:t>
            </a:r>
            <a:r>
              <a:rPr lang="cs-CZ" sz="3200" dirty="0"/>
              <a:t>hlášení NÚ</a:t>
            </a:r>
            <a:endParaRPr lang="cs-CZ" sz="32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16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0994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441049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Dle </a:t>
            </a:r>
            <a:r>
              <a:rPr lang="cs-CZ" b="1" u="sng" dirty="0" smtClean="0">
                <a:solidFill>
                  <a:srgbClr val="FF0000"/>
                </a:solidFill>
              </a:rPr>
              <a:t>závažnosti</a:t>
            </a:r>
            <a:r>
              <a:rPr lang="cs-CZ" b="1" dirty="0" smtClean="0"/>
              <a:t> hlášeného NÚ:</a:t>
            </a:r>
            <a:r>
              <a:rPr lang="cs-CZ" dirty="0" smtClean="0"/>
              <a:t>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Závažné</a:t>
            </a:r>
            <a:r>
              <a:rPr lang="cs-CZ" dirty="0" smtClean="0"/>
              <a:t> – je hlášen NÚ, který </a:t>
            </a:r>
            <a:r>
              <a:rPr lang="cs-CZ" dirty="0"/>
              <a:t>způsobí </a:t>
            </a:r>
            <a:r>
              <a:rPr lang="cs-CZ" u="sng" dirty="0" smtClean="0"/>
              <a:t>smrt</a:t>
            </a:r>
            <a:r>
              <a:rPr lang="cs-CZ" dirty="0" smtClean="0"/>
              <a:t> pacienta, </a:t>
            </a:r>
            <a:r>
              <a:rPr lang="cs-CZ" u="sng" dirty="0"/>
              <a:t>ohrožení života</a:t>
            </a:r>
            <a:r>
              <a:rPr lang="cs-CZ" dirty="0"/>
              <a:t>, vyžaduje </a:t>
            </a:r>
            <a:r>
              <a:rPr lang="cs-CZ" u="sng" dirty="0"/>
              <a:t>hospitalizaci</a:t>
            </a:r>
            <a:r>
              <a:rPr lang="cs-CZ" dirty="0"/>
              <a:t> či prodloužení hospitalizace, způsobí </a:t>
            </a:r>
            <a:r>
              <a:rPr lang="cs-CZ" u="sng" dirty="0"/>
              <a:t>trvalé či významné poškození zdraví</a:t>
            </a:r>
            <a:r>
              <a:rPr lang="cs-CZ" dirty="0"/>
              <a:t> nebo </a:t>
            </a:r>
            <a:r>
              <a:rPr lang="cs-CZ" u="sng" dirty="0"/>
              <a:t>vrozenou vadu u </a:t>
            </a:r>
            <a:r>
              <a:rPr lang="cs-CZ" u="sng" dirty="0" smtClean="0"/>
              <a:t>potomků </a:t>
            </a:r>
            <a:r>
              <a:rPr lang="cs-CZ" dirty="0" smtClean="0"/>
              <a:t>(</a:t>
            </a:r>
            <a:r>
              <a:rPr lang="cs-CZ" dirty="0" err="1" smtClean="0"/>
              <a:t>seriousness</a:t>
            </a:r>
            <a:r>
              <a:rPr lang="cs-CZ" dirty="0" smtClean="0"/>
              <a:t> </a:t>
            </a:r>
            <a:r>
              <a:rPr lang="cs-CZ" dirty="0" err="1" smtClean="0"/>
              <a:t>criteria</a:t>
            </a:r>
            <a:r>
              <a:rPr lang="cs-CZ" dirty="0" smtClean="0"/>
              <a:t>)</a:t>
            </a: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 - kritérium </a:t>
            </a:r>
            <a:r>
              <a:rPr lang="cs-CZ" u="sng" dirty="0" err="1" smtClean="0"/>
              <a:t>Other</a:t>
            </a:r>
            <a:r>
              <a:rPr lang="cs-CZ" u="sng" dirty="0" smtClean="0"/>
              <a:t>, </a:t>
            </a:r>
            <a:r>
              <a:rPr lang="cs-CZ" u="sng" dirty="0" err="1" smtClean="0"/>
              <a:t>medically</a:t>
            </a:r>
            <a:r>
              <a:rPr lang="cs-CZ" u="sng" dirty="0" smtClean="0"/>
              <a:t> </a:t>
            </a:r>
            <a:r>
              <a:rPr lang="cs-CZ" u="sng" dirty="0" err="1" smtClean="0"/>
              <a:t>important</a:t>
            </a:r>
            <a:r>
              <a:rPr lang="cs-CZ" u="sng" dirty="0" smtClean="0"/>
              <a:t> </a:t>
            </a:r>
            <a:r>
              <a:rPr lang="cs-CZ" dirty="0" smtClean="0"/>
              <a:t>– bez výstupů výše, ale posouzeno jako potenciálně k nim vedoucí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Nezávažné</a:t>
            </a:r>
            <a:r>
              <a:rPr lang="cs-CZ" dirty="0" smtClean="0"/>
              <a:t> – hlášen jiný než závažný NÚ </a:t>
            </a:r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5324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09"/>
            <a:ext cx="8229600" cy="459051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Závažné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NÚ - </a:t>
            </a:r>
            <a:r>
              <a:rPr lang="cs-CZ" dirty="0" smtClean="0"/>
              <a:t>kategorie</a:t>
            </a:r>
            <a:r>
              <a:rPr lang="cs-CZ" b="1" dirty="0" smtClean="0"/>
              <a:t> </a:t>
            </a:r>
            <a:r>
              <a:rPr lang="cs-CZ" b="1" dirty="0" err="1"/>
              <a:t>Other</a:t>
            </a:r>
            <a:r>
              <a:rPr lang="cs-CZ" b="1" dirty="0"/>
              <a:t>, </a:t>
            </a:r>
            <a:r>
              <a:rPr lang="cs-CZ" b="1" dirty="0" err="1"/>
              <a:t>medically</a:t>
            </a:r>
            <a:r>
              <a:rPr lang="cs-CZ" b="1" dirty="0"/>
              <a:t> </a:t>
            </a:r>
            <a:r>
              <a:rPr lang="cs-CZ" b="1" dirty="0" err="1"/>
              <a:t>important</a:t>
            </a:r>
            <a:r>
              <a:rPr lang="cs-CZ" dirty="0"/>
              <a:t> = </a:t>
            </a:r>
            <a:r>
              <a:rPr lang="cs-CZ" b="1" dirty="0"/>
              <a:t>Jiné lékařsky významné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dirty="0" smtClean="0"/>
              <a:t>pro posouzení </a:t>
            </a:r>
            <a:r>
              <a:rPr lang="cs-CZ" dirty="0"/>
              <a:t>a hodnocení závažnosti NÚ – referenční dokument </a:t>
            </a:r>
            <a:r>
              <a:rPr lang="cs-CZ" dirty="0" err="1">
                <a:solidFill>
                  <a:srgbClr val="FF0000"/>
                </a:solidFill>
              </a:rPr>
              <a:t>MedDRA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Important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Medical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Events</a:t>
            </a:r>
            <a:r>
              <a:rPr lang="cs-CZ" dirty="0">
                <a:solidFill>
                  <a:srgbClr val="FF0000"/>
                </a:solidFill>
              </a:rPr>
              <a:t> (IME) </a:t>
            </a:r>
            <a:r>
              <a:rPr lang="cs-CZ" dirty="0"/>
              <a:t>příslušné </a:t>
            </a:r>
            <a:r>
              <a:rPr lang="cs-CZ" dirty="0" smtClean="0"/>
              <a:t>verze na  </a:t>
            </a:r>
            <a:r>
              <a:rPr lang="cs-CZ" dirty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://www.ema.europa.eu/</a:t>
            </a:r>
            <a:r>
              <a:rPr lang="cs-CZ" dirty="0" smtClean="0"/>
              <a:t>  přes </a:t>
            </a:r>
            <a:r>
              <a:rPr lang="cs-CZ" i="1" dirty="0" err="1" smtClean="0"/>
              <a:t>Human</a:t>
            </a:r>
            <a:r>
              <a:rPr lang="cs-CZ" i="1" dirty="0" smtClean="0"/>
              <a:t> </a:t>
            </a:r>
            <a:r>
              <a:rPr lang="cs-CZ" i="1" dirty="0" err="1" smtClean="0"/>
              <a:t>regulatory</a:t>
            </a:r>
            <a:r>
              <a:rPr lang="cs-CZ" i="1" dirty="0" smtClean="0"/>
              <a:t> – </a:t>
            </a:r>
            <a:r>
              <a:rPr lang="cs-CZ" i="1" dirty="0" err="1" smtClean="0"/>
              <a:t>Pharmacovigilance</a:t>
            </a:r>
            <a:r>
              <a:rPr lang="cs-CZ" i="1" dirty="0" smtClean="0"/>
              <a:t> – </a:t>
            </a:r>
            <a:r>
              <a:rPr lang="cs-CZ" i="1" dirty="0" err="1" smtClean="0"/>
              <a:t>EudraVigilance</a:t>
            </a:r>
            <a:r>
              <a:rPr lang="cs-CZ" i="1" dirty="0" smtClean="0"/>
              <a:t> – </a:t>
            </a:r>
            <a:r>
              <a:rPr lang="cs-CZ" i="1" dirty="0" err="1" smtClean="0"/>
              <a:t>System</a:t>
            </a:r>
            <a:r>
              <a:rPr lang="cs-CZ" i="1" dirty="0" smtClean="0"/>
              <a:t> </a:t>
            </a:r>
            <a:r>
              <a:rPr lang="cs-CZ" i="1" dirty="0" err="1" smtClean="0"/>
              <a:t>overview</a:t>
            </a:r>
            <a:r>
              <a:rPr lang="cs-CZ" i="1" dirty="0" smtClean="0"/>
              <a:t> – IME list</a:t>
            </a:r>
          </a:p>
          <a:p>
            <a:r>
              <a:rPr lang="cs-CZ" dirty="0" smtClean="0"/>
              <a:t>SÚKL: pro určení závažných NÚ po </a:t>
            </a:r>
            <a:r>
              <a:rPr lang="cs-CZ" b="1" u="sng" dirty="0" smtClean="0"/>
              <a:t>vakcínách </a:t>
            </a:r>
            <a:r>
              <a:rPr lang="cs-CZ" dirty="0" smtClean="0"/>
              <a:t>– </a:t>
            </a:r>
            <a:r>
              <a:rPr lang="cs-CZ" u="sng" dirty="0" smtClean="0"/>
              <a:t>WHO klasifikace </a:t>
            </a:r>
            <a:r>
              <a:rPr lang="cs-CZ" dirty="0" smtClean="0"/>
              <a:t>ve spolupráci s odborníky v oblasti očkování</a:t>
            </a:r>
          </a:p>
          <a:p>
            <a:pPr marL="0" indent="0">
              <a:buNone/>
            </a:pPr>
            <a:r>
              <a:rPr lang="cs-CZ" dirty="0" smtClean="0"/>
              <a:t>Informační zpravodaj Nežádoucí účinky léčiv 2/2015 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www.sukl.cz/sukl/informacni-zpravodaj-nezadouci-ucinky-leciv-5-2015</a:t>
            </a:r>
            <a:r>
              <a:rPr lang="cs-CZ" dirty="0" smtClean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2800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Rozdělení hlášení NÚ – hlášení na vakcíny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/>
          </p:cNvPicPr>
          <p:nvPr>
            <p:ph idx="1"/>
          </p:nvPr>
        </p:nvPicPr>
        <p:blipFill rotWithShape="1">
          <a:blip r:embed="rId2"/>
          <a:srcRect l="51846" t="11667" r="10654" b="39286"/>
          <a:stretch/>
        </p:blipFill>
        <p:spPr bwMode="auto">
          <a:xfrm>
            <a:off x="457200" y="1403776"/>
            <a:ext cx="8229600" cy="26102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Obrázek 10"/>
          <p:cNvPicPr/>
          <p:nvPr/>
        </p:nvPicPr>
        <p:blipFill rotWithShape="1">
          <a:blip r:embed="rId3"/>
          <a:srcRect l="52815" t="14171" r="16328" b="45971"/>
          <a:stretch/>
        </p:blipFill>
        <p:spPr bwMode="auto">
          <a:xfrm>
            <a:off x="656565" y="4284095"/>
            <a:ext cx="7785865" cy="1980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268714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43834"/>
            <a:ext cx="8229600" cy="4050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Dle </a:t>
            </a:r>
            <a:r>
              <a:rPr lang="cs-CZ" b="1" u="sng" dirty="0" smtClean="0">
                <a:solidFill>
                  <a:srgbClr val="FF0000"/>
                </a:solidFill>
              </a:rPr>
              <a:t>očekávatelnosti</a:t>
            </a:r>
            <a:r>
              <a:rPr lang="cs-CZ" b="1" dirty="0" smtClean="0"/>
              <a:t> hlášeného NÚ:</a:t>
            </a:r>
            <a:r>
              <a:rPr lang="cs-CZ" dirty="0" smtClean="0"/>
              <a:t>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 neočekávaným (</a:t>
            </a:r>
            <a:r>
              <a:rPr lang="cs-CZ" dirty="0" err="1" smtClean="0">
                <a:solidFill>
                  <a:srgbClr val="FF0000"/>
                </a:solidFill>
              </a:rPr>
              <a:t>unexpected</a:t>
            </a:r>
            <a:r>
              <a:rPr lang="cs-CZ" dirty="0" smtClean="0">
                <a:solidFill>
                  <a:srgbClr val="FF0000"/>
                </a:solidFill>
              </a:rPr>
              <a:t>) NÚ</a:t>
            </a:r>
            <a:r>
              <a:rPr lang="cs-CZ" dirty="0" smtClean="0"/>
              <a:t> – NÚ </a:t>
            </a:r>
            <a:r>
              <a:rPr lang="cs-CZ" dirty="0"/>
              <a:t>v hlášení není popsán v </a:t>
            </a:r>
            <a:r>
              <a:rPr lang="cs-CZ" dirty="0" err="1" smtClean="0"/>
              <a:t>SmPC</a:t>
            </a:r>
            <a:r>
              <a:rPr lang="cs-CZ" dirty="0" smtClean="0"/>
              <a:t> podezřelého LP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 očekávaným NÚ </a:t>
            </a:r>
            <a:r>
              <a:rPr lang="cs-CZ" dirty="0" smtClean="0"/>
              <a:t>- popsán v </a:t>
            </a:r>
            <a:r>
              <a:rPr lang="cs-CZ" dirty="0" err="1" smtClean="0"/>
              <a:t>SmPC</a:t>
            </a:r>
            <a:r>
              <a:rPr lang="cs-CZ" dirty="0" smtClean="0"/>
              <a:t> LP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3795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463551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400" b="1" dirty="0" smtClean="0"/>
              <a:t>Dle </a:t>
            </a:r>
            <a:r>
              <a:rPr lang="cs-CZ" sz="3400" b="1" u="sng" dirty="0" smtClean="0">
                <a:solidFill>
                  <a:srgbClr val="FF0000"/>
                </a:solidFill>
              </a:rPr>
              <a:t>typu hlášení</a:t>
            </a:r>
            <a:r>
              <a:rPr lang="cs-CZ" sz="3400" dirty="0" smtClean="0">
                <a:solidFill>
                  <a:srgbClr val="FF0000"/>
                </a:solidFill>
              </a:rPr>
              <a:t> (report type)</a:t>
            </a:r>
            <a:r>
              <a:rPr lang="cs-CZ" sz="3400" b="1" dirty="0" smtClean="0"/>
              <a:t>:</a:t>
            </a:r>
            <a:r>
              <a:rPr lang="cs-CZ" sz="3400" dirty="0" smtClean="0"/>
              <a:t> </a:t>
            </a:r>
          </a:p>
          <a:p>
            <a:r>
              <a:rPr lang="cs-CZ" sz="3300" dirty="0" smtClean="0">
                <a:solidFill>
                  <a:srgbClr val="FF0000"/>
                </a:solidFill>
              </a:rPr>
              <a:t>Spontánní </a:t>
            </a:r>
            <a:r>
              <a:rPr lang="cs-CZ" sz="3300" dirty="0" smtClean="0"/>
              <a:t>(</a:t>
            </a:r>
            <a:r>
              <a:rPr lang="cs-CZ" sz="3300" dirty="0" err="1" smtClean="0"/>
              <a:t>Spontaneous</a:t>
            </a:r>
            <a:r>
              <a:rPr lang="cs-CZ" sz="3300" dirty="0" smtClean="0"/>
              <a:t>) – spontánní, nevyžádané nahlášení podezření na NÚ LP zdravotnickým pracovníkem (HCP) nebo pacientem regulační autoritě nebo MAH</a:t>
            </a:r>
            <a:endParaRPr lang="cs-CZ" sz="3300" dirty="0" smtClean="0">
              <a:solidFill>
                <a:srgbClr val="FF0000"/>
              </a:solidFill>
            </a:endParaRPr>
          </a:p>
          <a:p>
            <a:r>
              <a:rPr lang="cs-CZ" sz="3300" dirty="0" smtClean="0">
                <a:solidFill>
                  <a:srgbClr val="FF0000"/>
                </a:solidFill>
              </a:rPr>
              <a:t>Ze studie </a:t>
            </a:r>
            <a:r>
              <a:rPr lang="cs-CZ" sz="3300" dirty="0" smtClean="0"/>
              <a:t>(Report </a:t>
            </a:r>
            <a:r>
              <a:rPr lang="cs-CZ" sz="3300" dirty="0" err="1" smtClean="0"/>
              <a:t>from</a:t>
            </a:r>
            <a:r>
              <a:rPr lang="cs-CZ" sz="3300" dirty="0" smtClean="0"/>
              <a:t> study) – tzv. vyžádaná (</a:t>
            </a:r>
            <a:r>
              <a:rPr lang="cs-CZ" sz="3300" dirty="0" err="1" smtClean="0"/>
              <a:t>solicited</a:t>
            </a:r>
            <a:r>
              <a:rPr lang="cs-CZ" sz="3300" dirty="0" smtClean="0"/>
              <a:t>) hlášení NÚ LP z organizovaných systému sběru dat: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300" dirty="0" smtClean="0"/>
              <a:t>  klinická hodnocení, neintervenční studie, registry,       pacientské programy, dotazníky pacientům a lékařům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3300" dirty="0" smtClean="0"/>
              <a:t>  v hlášení nutno specifikovat Typ studie (Study Type)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Jiné </a:t>
            </a:r>
            <a:r>
              <a:rPr lang="cs-CZ" dirty="0" smtClean="0"/>
              <a:t>(</a:t>
            </a:r>
            <a:r>
              <a:rPr lang="cs-CZ" dirty="0" err="1"/>
              <a:t>O</a:t>
            </a:r>
            <a:r>
              <a:rPr lang="cs-CZ" dirty="0" err="1" smtClean="0"/>
              <a:t>ther</a:t>
            </a:r>
            <a:r>
              <a:rPr lang="cs-CZ" dirty="0" smtClean="0"/>
              <a:t>)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Není známo odesílateli </a:t>
            </a:r>
            <a:r>
              <a:rPr lang="cs-CZ" dirty="0" smtClean="0"/>
              <a:t>(Not </a:t>
            </a:r>
            <a:r>
              <a:rPr lang="cs-CZ" dirty="0" err="1" smtClean="0"/>
              <a:t>available</a:t>
            </a:r>
            <a:r>
              <a:rPr lang="cs-CZ" dirty="0" smtClean="0"/>
              <a:t> to </a:t>
            </a:r>
            <a:r>
              <a:rPr lang="cs-CZ" dirty="0" err="1" smtClean="0"/>
              <a:t>sender</a:t>
            </a:r>
            <a:r>
              <a:rPr lang="cs-CZ" dirty="0" smtClean="0"/>
              <a:t>)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515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48035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493785"/>
            <a:ext cx="8229600" cy="47705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/>
              <a:t>Dle </a:t>
            </a:r>
            <a:r>
              <a:rPr lang="cs-CZ" b="1" u="sng" dirty="0" smtClean="0">
                <a:solidFill>
                  <a:srgbClr val="FF0000"/>
                </a:solidFill>
              </a:rPr>
              <a:t>typu </a:t>
            </a:r>
            <a:r>
              <a:rPr lang="cs-CZ" b="1" u="sng" dirty="0" err="1" smtClean="0">
                <a:solidFill>
                  <a:srgbClr val="FF0000"/>
                </a:solidFill>
              </a:rPr>
              <a:t>hlásitele</a:t>
            </a:r>
            <a:r>
              <a:rPr lang="cs-CZ" b="1" u="sng" dirty="0" smtClean="0">
                <a:solidFill>
                  <a:srgbClr val="FF0000"/>
                </a:solidFill>
              </a:rPr>
              <a:t> (</a:t>
            </a:r>
            <a:r>
              <a:rPr lang="cs-CZ" b="1" u="sng" dirty="0" err="1" smtClean="0">
                <a:solidFill>
                  <a:srgbClr val="FF0000"/>
                </a:solidFill>
              </a:rPr>
              <a:t>reporter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qualification</a:t>
            </a:r>
            <a:r>
              <a:rPr lang="cs-CZ" b="1" u="sng" dirty="0" smtClean="0">
                <a:solidFill>
                  <a:srgbClr val="FF0000"/>
                </a:solidFill>
              </a:rPr>
              <a:t>)</a:t>
            </a:r>
            <a:r>
              <a:rPr lang="cs-CZ" b="1" dirty="0" smtClean="0"/>
              <a:t>:</a:t>
            </a:r>
            <a:r>
              <a:rPr lang="cs-CZ" dirty="0" smtClean="0"/>
              <a:t> </a:t>
            </a:r>
          </a:p>
          <a:p>
            <a:r>
              <a:rPr lang="cs-CZ" b="1" dirty="0" err="1" smtClean="0">
                <a:solidFill>
                  <a:srgbClr val="FF0000"/>
                </a:solidFill>
              </a:rPr>
              <a:t>Healthcare</a:t>
            </a:r>
            <a:r>
              <a:rPr lang="cs-CZ" b="1" dirty="0" smtClean="0">
                <a:solidFill>
                  <a:srgbClr val="FF0000"/>
                </a:solidFill>
              </a:rPr>
              <a:t> Professional </a:t>
            </a:r>
            <a:r>
              <a:rPr lang="cs-CZ" b="1" dirty="0" err="1" smtClean="0">
                <a:solidFill>
                  <a:srgbClr val="FF0000"/>
                </a:solidFill>
              </a:rPr>
              <a:t>Reports</a:t>
            </a:r>
            <a:r>
              <a:rPr lang="cs-CZ" b="1" dirty="0">
                <a:solidFill>
                  <a:srgbClr val="FF0000"/>
                </a:solidFill>
              </a:rPr>
              <a:t> (</a:t>
            </a:r>
            <a:r>
              <a:rPr lang="cs-CZ" b="1" dirty="0" smtClean="0">
                <a:solidFill>
                  <a:srgbClr val="FF0000"/>
                </a:solidFill>
              </a:rPr>
              <a:t>HCP) </a:t>
            </a:r>
            <a:r>
              <a:rPr lang="cs-CZ" b="1" dirty="0" err="1" smtClean="0">
                <a:solidFill>
                  <a:srgbClr val="FF0000"/>
                </a:solidFill>
              </a:rPr>
              <a:t>reports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- hlášení odeslaná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</a:t>
            </a:r>
            <a:r>
              <a:rPr lang="cs-CZ" dirty="0" smtClean="0"/>
              <a:t>ékařem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l</a:t>
            </a:r>
            <a:r>
              <a:rPr lang="cs-CZ" dirty="0" smtClean="0"/>
              <a:t>ékárníkem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j</a:t>
            </a:r>
            <a:r>
              <a:rPr lang="cs-CZ" dirty="0" smtClean="0"/>
              <a:t>iným zdravotníkem (sestra, RTG laborant...)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Non – HCP </a:t>
            </a:r>
            <a:r>
              <a:rPr lang="cs-CZ" b="1" dirty="0" err="1" smtClean="0">
                <a:solidFill>
                  <a:srgbClr val="FF0000"/>
                </a:solidFill>
              </a:rPr>
              <a:t>reports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neboli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Consumer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reports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hlášení odeslaná ne-zdravotníkem (</a:t>
            </a:r>
            <a:r>
              <a:rPr lang="cs-CZ" dirty="0" err="1" smtClean="0"/>
              <a:t>consumer</a:t>
            </a:r>
            <a:r>
              <a:rPr lang="cs-CZ" dirty="0" smtClean="0"/>
              <a:t>, dříve </a:t>
            </a:r>
            <a:r>
              <a:rPr lang="cs-CZ" dirty="0" err="1" smtClean="0"/>
              <a:t>patient</a:t>
            </a:r>
            <a:r>
              <a:rPr lang="cs-CZ" dirty="0" smtClean="0"/>
              <a:t>): pacient, příbuzný - rodič, přítel, ošetřovatel (</a:t>
            </a:r>
            <a:r>
              <a:rPr lang="cs-CZ" dirty="0" err="1" smtClean="0"/>
              <a:t>carer</a:t>
            </a:r>
            <a:r>
              <a:rPr lang="cs-CZ" dirty="0" smtClean="0"/>
              <a:t>), právník, policista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4041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48035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 smtClean="0"/>
              <a:t>Rozdělení hlášení 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365485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Důležité pro Non – HCP </a:t>
            </a:r>
            <a:r>
              <a:rPr lang="cs-CZ" sz="2400" b="1" dirty="0" err="1" smtClean="0">
                <a:solidFill>
                  <a:srgbClr val="FF0000"/>
                </a:solidFill>
              </a:rPr>
              <a:t>reports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400" dirty="0" smtClean="0"/>
              <a:t> nutno </a:t>
            </a:r>
            <a:r>
              <a:rPr lang="cs-CZ" sz="2400" u="sng" dirty="0" smtClean="0"/>
              <a:t>vždy</a:t>
            </a:r>
            <a:r>
              <a:rPr lang="cs-CZ" sz="2400" dirty="0" smtClean="0"/>
              <a:t> upřesnit, jestli </a:t>
            </a:r>
            <a:r>
              <a:rPr lang="cs-CZ" sz="2400" u="sng" dirty="0" smtClean="0"/>
              <a:t>je lékařsky ověřeno nebo ne </a:t>
            </a:r>
            <a:r>
              <a:rPr lang="cs-CZ" sz="2400" dirty="0" smtClean="0"/>
              <a:t>(položka </a:t>
            </a:r>
            <a:r>
              <a:rPr lang="cs-CZ" sz="2400" dirty="0" err="1" smtClean="0">
                <a:solidFill>
                  <a:srgbClr val="FF0000"/>
                </a:solidFill>
              </a:rPr>
              <a:t>Medically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Confirmed</a:t>
            </a:r>
            <a:r>
              <a:rPr lang="cs-CZ" sz="2400" dirty="0" smtClean="0">
                <a:solidFill>
                  <a:srgbClr val="FF0000"/>
                </a:solidFill>
              </a:rPr>
              <a:t> – </a:t>
            </a:r>
            <a:r>
              <a:rPr lang="cs-CZ" sz="2400" dirty="0" err="1" smtClean="0">
                <a:solidFill>
                  <a:srgbClr val="FF0000"/>
                </a:solidFill>
              </a:rPr>
              <a:t>Yes</a:t>
            </a:r>
            <a:r>
              <a:rPr lang="cs-CZ" sz="2400" dirty="0" smtClean="0">
                <a:solidFill>
                  <a:srgbClr val="FF0000"/>
                </a:solidFill>
              </a:rPr>
              <a:t>/No</a:t>
            </a:r>
            <a:r>
              <a:rPr lang="cs-CZ" sz="2400" dirty="0" smtClean="0"/>
              <a:t>)</a:t>
            </a:r>
          </a:p>
          <a:p>
            <a:r>
              <a:rPr lang="cs-CZ" sz="2400" dirty="0"/>
              <a:t>Ověření: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kontaktem s HCP, na kterého pacient poskytne kontakt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ze zaslané zdravotnické dokumentace, pokud z ní vyplývá příčinná souvislost mezi NÚ a podaným LP nebo potvrzuje výskyt NÚ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sz="2400" dirty="0"/>
          </a:p>
          <a:p>
            <a:r>
              <a:rPr lang="cs-CZ" sz="2400" dirty="0" smtClean="0"/>
              <a:t>Pro HCP hlášení – toto pole se nevyplňuje!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3160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3200" dirty="0" smtClean="0"/>
              <a:t>Požadavky na hlášení NÚ LP na SÚKL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24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 smtClean="0"/>
              <a:t>Požadavky na hlášení NÚ LP na SÚKL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905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Vychází z legislativního základu:</a:t>
            </a:r>
            <a:endParaRPr lang="cs-CZ" dirty="0" smtClean="0"/>
          </a:p>
          <a:p>
            <a:r>
              <a:rPr lang="cs-CZ" dirty="0" smtClean="0"/>
              <a:t>Novela Zákona o léčivech č.378/2007 Sb.– implementace Nařízení Evropského parlamentu a Rady (EU) č.1235/2010 a Směrnice Evropského parlamentu a Rady  2010/84/EU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rgbClr val="FF0000"/>
                </a:solidFill>
              </a:rPr>
              <a:t>§</a:t>
            </a:r>
            <a:r>
              <a:rPr lang="cs-CZ" dirty="0">
                <a:solidFill>
                  <a:srgbClr val="FF0000"/>
                </a:solidFill>
              </a:rPr>
              <a:t>93a: </a:t>
            </a:r>
            <a:r>
              <a:rPr lang="cs-CZ" i="1" dirty="0" smtClean="0">
                <a:solidFill>
                  <a:srgbClr val="FF0000"/>
                </a:solidFill>
              </a:rPr>
              <a:t>zaznamenávání a hlášení podezření na NÚ z pohledu držitele registrace LP – odst.(2) a odst.(5)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rgbClr val="191966"/>
                </a:solidFill>
              </a:rPr>
              <a:t>§93b: </a:t>
            </a:r>
            <a:r>
              <a:rPr lang="cs-CZ" i="1" dirty="0" err="1" smtClean="0">
                <a:solidFill>
                  <a:srgbClr val="191966"/>
                </a:solidFill>
              </a:rPr>
              <a:t>hlásitel</a:t>
            </a:r>
            <a:r>
              <a:rPr lang="cs-CZ" i="1" dirty="0" smtClean="0">
                <a:solidFill>
                  <a:srgbClr val="191966"/>
                </a:solidFill>
              </a:rPr>
              <a:t> a poskytnutí součinnosti Ústavu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>
                <a:solidFill>
                  <a:srgbClr val="191966"/>
                </a:solidFill>
              </a:rPr>
              <a:t>§</a:t>
            </a:r>
            <a:r>
              <a:rPr lang="cs-CZ" dirty="0">
                <a:solidFill>
                  <a:srgbClr val="191966"/>
                </a:solidFill>
              </a:rPr>
              <a:t>93c: </a:t>
            </a:r>
            <a:r>
              <a:rPr lang="cs-CZ" i="1" dirty="0">
                <a:solidFill>
                  <a:srgbClr val="191966"/>
                </a:solidFill>
              </a:rPr>
              <a:t>SÚKL a hlášení podezření na NÚ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1079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 smtClean="0"/>
              <a:t>Požadavky na hlášení NÚ LP na SÚKL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46505"/>
            <a:ext cx="8229600" cy="4617809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Novela </a:t>
            </a:r>
            <a:r>
              <a:rPr lang="cs-CZ" dirty="0"/>
              <a:t>zákona o léčivech č.378/2007 Sb</a:t>
            </a:r>
            <a:r>
              <a:rPr lang="cs-CZ" dirty="0" smtClean="0"/>
              <a:t>.:</a:t>
            </a:r>
          </a:p>
          <a:p>
            <a:r>
              <a:rPr lang="cs-CZ" b="1" i="1" dirty="0">
                <a:solidFill>
                  <a:srgbClr val="FF0000"/>
                </a:solidFill>
              </a:rPr>
              <a:t>§93a odst. (5): </a:t>
            </a:r>
            <a:r>
              <a:rPr lang="cs-CZ" i="1" dirty="0">
                <a:solidFill>
                  <a:srgbClr val="00823B"/>
                </a:solidFill>
              </a:rPr>
              <a:t>.. </a:t>
            </a:r>
            <a:r>
              <a:rPr lang="cs-CZ" b="1" i="1" dirty="0">
                <a:solidFill>
                  <a:srgbClr val="00823B"/>
                </a:solidFill>
              </a:rPr>
              <a:t>Do doby zprovoznění databáze </a:t>
            </a:r>
            <a:r>
              <a:rPr lang="cs-CZ" b="1" i="1" dirty="0" err="1">
                <a:solidFill>
                  <a:srgbClr val="00823B"/>
                </a:solidFill>
              </a:rPr>
              <a:t>Eudravigilance</a:t>
            </a:r>
            <a:r>
              <a:rPr lang="cs-CZ" b="1" i="1" dirty="0">
                <a:solidFill>
                  <a:srgbClr val="00823B"/>
                </a:solidFill>
              </a:rPr>
              <a:t> </a:t>
            </a:r>
            <a:r>
              <a:rPr lang="cs-CZ" i="1" dirty="0">
                <a:solidFill>
                  <a:srgbClr val="2D3291"/>
                </a:solidFill>
              </a:rPr>
              <a:t>…. + </a:t>
            </a:r>
            <a:r>
              <a:rPr lang="cs-CZ" dirty="0"/>
              <a:t>pravidla a časové limity pro odesílání </a:t>
            </a:r>
            <a:r>
              <a:rPr lang="cs-CZ" u="sng" dirty="0"/>
              <a:t>závažných</a:t>
            </a:r>
            <a:r>
              <a:rPr lang="cs-CZ" dirty="0"/>
              <a:t> hlášení ze strany MAH</a:t>
            </a:r>
            <a:r>
              <a:rPr lang="cs-CZ" dirty="0">
                <a:solidFill>
                  <a:srgbClr val="191966"/>
                </a:solidFill>
              </a:rPr>
              <a:t> </a:t>
            </a:r>
            <a:r>
              <a:rPr lang="cs-CZ" dirty="0">
                <a:solidFill>
                  <a:srgbClr val="00823B"/>
                </a:solidFill>
              </a:rPr>
              <a:t>v </a:t>
            </a:r>
            <a:r>
              <a:rPr lang="cs-CZ" b="1" dirty="0">
                <a:solidFill>
                  <a:srgbClr val="00823B"/>
                </a:solidFill>
              </a:rPr>
              <a:t>přechodném období </a:t>
            </a:r>
            <a:r>
              <a:rPr lang="cs-CZ" dirty="0">
                <a:solidFill>
                  <a:srgbClr val="00823B"/>
                </a:solidFill>
              </a:rPr>
              <a:t>– </a:t>
            </a:r>
            <a:r>
              <a:rPr lang="cs-CZ" dirty="0"/>
              <a:t>platné pro ČR</a:t>
            </a:r>
            <a:r>
              <a:rPr lang="cs-CZ" dirty="0" smtClean="0">
                <a:solidFill>
                  <a:srgbClr val="00823B"/>
                </a:solidFill>
              </a:rPr>
              <a:t>:</a:t>
            </a:r>
          </a:p>
          <a:p>
            <a:r>
              <a:rPr lang="cs-CZ" i="1" dirty="0"/>
              <a:t>…. hlásit podezření na závažné NÚ, které bylo zaznamenáno </a:t>
            </a:r>
            <a:r>
              <a:rPr lang="cs-CZ" i="1" u="sng" dirty="0"/>
              <a:t>v České republice</a:t>
            </a:r>
            <a:r>
              <a:rPr lang="cs-CZ" i="1" dirty="0"/>
              <a:t>…</a:t>
            </a:r>
            <a:r>
              <a:rPr lang="cs-CZ" i="1" dirty="0">
                <a:solidFill>
                  <a:srgbClr val="191966"/>
                </a:solidFill>
              </a:rPr>
              <a:t>..</a:t>
            </a:r>
          </a:p>
          <a:p>
            <a:r>
              <a:rPr lang="cs-CZ" dirty="0"/>
              <a:t>Podstatný údaj: </a:t>
            </a:r>
            <a:r>
              <a:rPr lang="cs-CZ" dirty="0">
                <a:solidFill>
                  <a:srgbClr val="FF0000"/>
                </a:solidFill>
              </a:rPr>
              <a:t>země výskytu NÚ (</a:t>
            </a:r>
            <a:r>
              <a:rPr lang="cs-CZ" dirty="0" err="1">
                <a:solidFill>
                  <a:srgbClr val="FF0000"/>
                </a:solidFill>
              </a:rPr>
              <a:t>occurence</a:t>
            </a:r>
            <a:r>
              <a:rPr lang="cs-CZ" dirty="0">
                <a:solidFill>
                  <a:srgbClr val="FF0000"/>
                </a:solidFill>
              </a:rPr>
              <a:t> country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</a:p>
          <a:p>
            <a:r>
              <a:rPr lang="cs-CZ" dirty="0" smtClean="0"/>
              <a:t>PLATÍ V SOUČASNOSTI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00823B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7959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 smtClean="0"/>
              <a:t>Požadavky na hlášení NÚ LP na SÚKL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673805"/>
            <a:ext cx="8229600" cy="4590510"/>
          </a:xfrm>
          <a:noFill/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Novela </a:t>
            </a:r>
            <a:r>
              <a:rPr lang="cs-CZ" dirty="0"/>
              <a:t>zákona o léčivech č.378/2007 Sb</a:t>
            </a:r>
            <a:r>
              <a:rPr lang="cs-CZ" dirty="0" smtClean="0"/>
              <a:t>.:</a:t>
            </a:r>
          </a:p>
          <a:p>
            <a:r>
              <a:rPr lang="cs-CZ" b="1" i="1" dirty="0">
                <a:solidFill>
                  <a:srgbClr val="FF0000"/>
                </a:solidFill>
              </a:rPr>
              <a:t>§93a odst. (2): </a:t>
            </a:r>
            <a:r>
              <a:rPr lang="cs-CZ" dirty="0"/>
              <a:t>pravidla a časové limity pro odesílání </a:t>
            </a:r>
            <a:r>
              <a:rPr lang="cs-CZ" u="sng" dirty="0"/>
              <a:t>závažných a nezávažných hlášení z EU</a:t>
            </a:r>
            <a:r>
              <a:rPr lang="cs-CZ" dirty="0"/>
              <a:t>, resp. ze třetích </a:t>
            </a:r>
            <a:r>
              <a:rPr lang="cs-CZ" dirty="0" smtClean="0"/>
              <a:t>zemí – </a:t>
            </a:r>
            <a:r>
              <a:rPr lang="cs-CZ" dirty="0" smtClean="0">
                <a:solidFill>
                  <a:srgbClr val="009A46"/>
                </a:solidFill>
              </a:rPr>
              <a:t>po ukončení přechodného období </a:t>
            </a:r>
            <a:r>
              <a:rPr lang="cs-CZ" dirty="0" smtClean="0"/>
              <a:t>(</a:t>
            </a:r>
            <a:r>
              <a:rPr lang="cs-CZ" b="1" dirty="0" smtClean="0">
                <a:solidFill>
                  <a:srgbClr val="009A46"/>
                </a:solidFill>
              </a:rPr>
              <a:t>od zprovoznění nové </a:t>
            </a:r>
            <a:r>
              <a:rPr lang="cs-CZ" b="1" dirty="0" err="1" smtClean="0">
                <a:solidFill>
                  <a:srgbClr val="009A46"/>
                </a:solidFill>
              </a:rPr>
              <a:t>db</a:t>
            </a:r>
            <a:r>
              <a:rPr lang="cs-CZ" b="1" dirty="0" smtClean="0">
                <a:solidFill>
                  <a:srgbClr val="009A46"/>
                </a:solidFill>
              </a:rPr>
              <a:t> </a:t>
            </a:r>
            <a:r>
              <a:rPr lang="cs-CZ" b="1" dirty="0" err="1" smtClean="0">
                <a:solidFill>
                  <a:srgbClr val="009A46"/>
                </a:solidFill>
              </a:rPr>
              <a:t>EudraVigilance</a:t>
            </a:r>
            <a:r>
              <a:rPr lang="cs-CZ" dirty="0" smtClean="0"/>
              <a:t>):</a:t>
            </a:r>
          </a:p>
          <a:p>
            <a:r>
              <a:rPr lang="cs-CZ" dirty="0" smtClean="0"/>
              <a:t> </a:t>
            </a:r>
            <a:r>
              <a:rPr lang="cs-CZ" u="sng" dirty="0" smtClean="0"/>
              <a:t>centralizovaný reporting </a:t>
            </a:r>
            <a:r>
              <a:rPr lang="cs-CZ" dirty="0" smtClean="0"/>
              <a:t>všech účastníků FV systému jen do EV </a:t>
            </a:r>
            <a:r>
              <a:rPr lang="cs-CZ" dirty="0" err="1" smtClean="0"/>
              <a:t>db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3600" dirty="0">
                <a:solidFill>
                  <a:srgbClr val="FF0000"/>
                </a:solidFill>
              </a:rPr>
              <a:t>ZATÍM NEPLATÍ </a:t>
            </a:r>
            <a:r>
              <a:rPr lang="cs-CZ" sz="3600" dirty="0" smtClean="0">
                <a:solidFill>
                  <a:srgbClr val="FF0000"/>
                </a:solidFill>
              </a:rPr>
              <a:t>!</a:t>
            </a:r>
          </a:p>
          <a:p>
            <a:pPr marL="0" indent="0" algn="ctr">
              <a:buNone/>
            </a:pPr>
            <a:endParaRPr lang="cs-CZ" sz="36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dirty="0" smtClean="0"/>
              <a:t>Platnost předpokládána od 11/2017 (?)</a:t>
            </a:r>
            <a:endParaRPr lang="cs-CZ" dirty="0"/>
          </a:p>
          <a:p>
            <a:pPr marL="0" indent="0">
              <a:buNone/>
            </a:pPr>
            <a:endParaRPr lang="cs-CZ" dirty="0">
              <a:solidFill>
                <a:srgbClr val="191966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6703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4"/>
            <a:ext cx="8229600" cy="577595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2D3291"/>
                </a:solidFill>
              </a:rPr>
              <a:t>Požadavky pro hlášení NÚ LP zaznamenaných  na území </a:t>
            </a:r>
            <a:r>
              <a:rPr lang="cs-CZ" dirty="0" smtClean="0">
                <a:solidFill>
                  <a:srgbClr val="2D3291"/>
                </a:solidFill>
              </a:rPr>
              <a:t>ČR: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94938" y="1668360"/>
            <a:ext cx="4232058" cy="869290"/>
          </a:xfrm>
          <a:solidFill>
            <a:srgbClr val="FFFF00"/>
          </a:solidFill>
          <a:ln w="28575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Přechodné období: 07/2012 – do zprovoznění nové EV </a:t>
            </a:r>
            <a:r>
              <a:rPr lang="cs-CZ" dirty="0" err="1" smtClean="0"/>
              <a:t>db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96526" y="2537650"/>
            <a:ext cx="4230470" cy="3818700"/>
          </a:xfrm>
          <a:solidFill>
            <a:srgbClr val="FFFF99"/>
          </a:solidFill>
          <a:ln w="19050">
            <a:solidFill>
              <a:srgbClr val="002060"/>
            </a:solidFill>
          </a:ln>
        </p:spPr>
        <p:txBody>
          <a:bodyPr>
            <a:normAutofit fontScale="92500"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>
                <a:solidFill>
                  <a:srgbClr val="FF0000"/>
                </a:solidFill>
                <a:ea typeface="Calibri"/>
                <a:cs typeface="Times New Roman"/>
              </a:rPr>
              <a:t>Všechna závažná CZ </a:t>
            </a:r>
            <a:r>
              <a:rPr lang="cs-CZ" sz="2500" b="1" dirty="0" smtClean="0">
                <a:solidFill>
                  <a:srgbClr val="FF0000"/>
                </a:solidFill>
                <a:ea typeface="Calibri"/>
                <a:cs typeface="Times New Roman"/>
              </a:rPr>
              <a:t>hlášení: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 smtClean="0">
                <a:ea typeface="Calibri"/>
                <a:cs typeface="Times New Roman"/>
              </a:rPr>
              <a:t>Ano- </a:t>
            </a:r>
            <a:r>
              <a:rPr lang="cs-CZ" sz="2500" b="1" u="sng" dirty="0" smtClean="0">
                <a:ea typeface="Calibri"/>
                <a:cs typeface="Times New Roman"/>
              </a:rPr>
              <a:t>nahlásit na SÚKL </a:t>
            </a:r>
            <a:r>
              <a:rPr lang="cs-CZ" sz="2500" b="1" dirty="0" smtClean="0">
                <a:ea typeface="Calibri"/>
                <a:cs typeface="Times New Roman"/>
              </a:rPr>
              <a:t>do 15 dnů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 smtClean="0">
                <a:solidFill>
                  <a:srgbClr val="FF0000"/>
                </a:solidFill>
                <a:ea typeface="Calibri"/>
                <a:cs typeface="Times New Roman"/>
              </a:rPr>
              <a:t>Všechna nezávažná CZ hlášení</a:t>
            </a:r>
            <a:r>
              <a:rPr lang="cs-CZ" sz="2500" dirty="0" smtClean="0">
                <a:solidFill>
                  <a:srgbClr val="FF0000"/>
                </a:solidFill>
                <a:ea typeface="Calibri"/>
                <a:cs typeface="Times New Roman"/>
              </a:rPr>
              <a:t>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 smtClean="0"/>
              <a:t>Ne </a:t>
            </a:r>
            <a:r>
              <a:rPr lang="cs-CZ" sz="2500" b="1" dirty="0"/>
              <a:t>- </a:t>
            </a:r>
            <a:r>
              <a:rPr lang="cs-CZ" sz="2500" b="1" u="sng" dirty="0"/>
              <a:t>nehlásit ani na SÚKL ani do EV </a:t>
            </a:r>
            <a:r>
              <a:rPr lang="cs-CZ" sz="2500" b="1" u="sng" dirty="0" err="1"/>
              <a:t>db</a:t>
            </a:r>
            <a:r>
              <a:rPr lang="cs-CZ" sz="2500" b="1" dirty="0"/>
              <a:t>, zpracovat do </a:t>
            </a:r>
            <a:r>
              <a:rPr lang="cs-CZ" sz="2500" b="1" dirty="0" err="1"/>
              <a:t>PSURu</a:t>
            </a:r>
            <a:r>
              <a:rPr lang="cs-CZ" sz="2500" b="1" dirty="0"/>
              <a:t>, resp. poskytnout </a:t>
            </a:r>
            <a:r>
              <a:rPr lang="cs-CZ" sz="2500" b="1" dirty="0" err="1"/>
              <a:t>SÚKLu</a:t>
            </a:r>
            <a:r>
              <a:rPr lang="cs-CZ" sz="2500" b="1" dirty="0"/>
              <a:t> na </a:t>
            </a:r>
            <a:r>
              <a:rPr lang="cs-CZ" sz="2500" b="1" dirty="0" smtClean="0"/>
              <a:t>požádání</a:t>
            </a:r>
            <a:endParaRPr lang="cs-CZ" sz="2500" dirty="0">
              <a:ea typeface="Calibri"/>
              <a:cs typeface="Times New Roman"/>
            </a:endParaRP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500" b="1" dirty="0">
                <a:solidFill>
                  <a:srgbClr val="FF0000"/>
                </a:solidFill>
                <a:ea typeface="Calibri"/>
                <a:cs typeface="Times New Roman"/>
              </a:rPr>
              <a:t>Non EU závažná </a:t>
            </a:r>
            <a:r>
              <a:rPr lang="cs-CZ" sz="2500" b="1" dirty="0" smtClean="0">
                <a:solidFill>
                  <a:srgbClr val="FF0000"/>
                </a:solidFill>
                <a:ea typeface="Calibri"/>
                <a:cs typeface="Times New Roman"/>
              </a:rPr>
              <a:t>hlášení: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cs-CZ" sz="2500" b="1" dirty="0" smtClean="0"/>
              <a:t>nehlásit </a:t>
            </a:r>
            <a:r>
              <a:rPr lang="cs-CZ" sz="2500" b="1" dirty="0"/>
              <a:t>na SÚKL, ale </a:t>
            </a:r>
            <a:r>
              <a:rPr lang="cs-CZ" sz="2500" b="1" u="sng" dirty="0"/>
              <a:t>hlásit přímo  do EV </a:t>
            </a:r>
            <a:r>
              <a:rPr lang="cs-CZ" sz="2500" b="1" u="sng" dirty="0" err="1"/>
              <a:t>db</a:t>
            </a:r>
            <a:r>
              <a:rPr lang="cs-CZ" sz="2500" b="1" u="sng" dirty="0"/>
              <a:t> do 15 dnů</a:t>
            </a:r>
            <a:r>
              <a:rPr lang="cs-CZ" sz="2500" b="1" dirty="0"/>
              <a:t>, pokud je dotčený LP registrován i v ČR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cs-CZ" dirty="0" smtClean="0">
              <a:ea typeface="Calibri"/>
              <a:cs typeface="Times New Roman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endParaRPr lang="cs-CZ" dirty="0">
              <a:ea typeface="Calibri"/>
              <a:cs typeface="Times New Roman"/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34225" y="1668360"/>
            <a:ext cx="4175438" cy="869290"/>
          </a:xfrm>
          <a:solidFill>
            <a:srgbClr val="00FFFF"/>
          </a:solidFill>
          <a:ln w="28575">
            <a:solidFill>
              <a:schemeClr val="tx1">
                <a:lumMod val="50000"/>
              </a:schemeClr>
            </a:solidFill>
          </a:ln>
        </p:spPr>
        <p:txBody>
          <a:bodyPr/>
          <a:lstStyle/>
          <a:p>
            <a:pPr algn="ctr"/>
            <a:r>
              <a:rPr lang="cs-CZ" dirty="0" smtClean="0"/>
              <a:t>Od zprovoznění nové EV </a:t>
            </a:r>
            <a:r>
              <a:rPr lang="cs-CZ" dirty="0" err="1" smtClean="0"/>
              <a:t>db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32638" y="2537650"/>
            <a:ext cx="4177025" cy="3818700"/>
          </a:xfrm>
          <a:solidFill>
            <a:srgbClr val="CCFFFF"/>
          </a:solidFill>
          <a:ln w="28575">
            <a:solidFill>
              <a:schemeClr val="tx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300" b="1" dirty="0" smtClean="0">
                <a:solidFill>
                  <a:srgbClr val="FF0000"/>
                </a:solidFill>
              </a:rPr>
              <a:t>Všechna závažná hlášení: </a:t>
            </a:r>
          </a:p>
          <a:p>
            <a:pPr marL="0" indent="0">
              <a:buNone/>
            </a:pPr>
            <a:r>
              <a:rPr lang="cs-CZ" sz="2300" b="1" u="sng" dirty="0" smtClean="0"/>
              <a:t>hlásit přímo </a:t>
            </a:r>
            <a:r>
              <a:rPr lang="cs-CZ" sz="2300" b="1" u="sng" dirty="0"/>
              <a:t>do EV </a:t>
            </a:r>
            <a:r>
              <a:rPr lang="cs-CZ" sz="2300" b="1" u="sng" dirty="0" err="1"/>
              <a:t>db</a:t>
            </a:r>
            <a:r>
              <a:rPr lang="cs-CZ" sz="2300" b="1" dirty="0"/>
              <a:t> do </a:t>
            </a:r>
            <a:r>
              <a:rPr lang="cs-CZ" sz="2300" b="1" dirty="0" smtClean="0"/>
              <a:t>15 dnů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300" b="1" dirty="0" smtClean="0">
                <a:solidFill>
                  <a:srgbClr val="FF0000"/>
                </a:solidFill>
              </a:rPr>
              <a:t>Všechna nezávažná hlášení: </a:t>
            </a:r>
          </a:p>
          <a:p>
            <a:pPr marL="0" indent="0">
              <a:buNone/>
            </a:pPr>
            <a:r>
              <a:rPr lang="cs-CZ" sz="2300" b="1" u="sng" dirty="0" smtClean="0"/>
              <a:t>hlásit </a:t>
            </a:r>
            <a:r>
              <a:rPr lang="cs-CZ" sz="2300" b="1" u="sng" dirty="0"/>
              <a:t>přímo do EV </a:t>
            </a:r>
            <a:r>
              <a:rPr lang="cs-CZ" sz="2300" b="1" u="sng" dirty="0" err="1"/>
              <a:t>db</a:t>
            </a:r>
            <a:r>
              <a:rPr lang="cs-CZ" sz="2300" b="1" u="sng" dirty="0"/>
              <a:t> </a:t>
            </a:r>
            <a:r>
              <a:rPr lang="cs-CZ" sz="2300" b="1" dirty="0"/>
              <a:t>do </a:t>
            </a:r>
            <a:r>
              <a:rPr lang="cs-CZ" sz="2300" b="1" dirty="0" smtClean="0"/>
              <a:t>90 dnů</a:t>
            </a:r>
            <a:endParaRPr lang="cs-CZ" sz="2300" b="1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Hlášení nežádoucích účinků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7848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2350"/>
            <a:ext cx="8229600" cy="861475"/>
          </a:xfrm>
        </p:spPr>
        <p:txBody>
          <a:bodyPr/>
          <a:lstStyle/>
          <a:p>
            <a:r>
              <a:rPr lang="cs-CZ" dirty="0"/>
              <a:t>Požadavky na hlášení NÚ </a:t>
            </a:r>
            <a:r>
              <a:rPr lang="cs-CZ" dirty="0" smtClean="0"/>
              <a:t>LP: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 na SÚKL: více </a:t>
            </a:r>
            <a:r>
              <a:rPr lang="cs-CZ" dirty="0">
                <a:solidFill>
                  <a:srgbClr val="002060"/>
                </a:solidFill>
              </a:rPr>
              <a:t>na </a:t>
            </a:r>
            <a:r>
              <a:rPr lang="cs-CZ" dirty="0" smtClean="0">
                <a:solidFill>
                  <a:srgbClr val="002060"/>
                </a:solidFill>
              </a:rPr>
              <a:t>FAQ na </a:t>
            </a:r>
            <a:r>
              <a:rPr lang="cs-CZ" dirty="0">
                <a:solidFill>
                  <a:srgbClr val="002060"/>
                </a:solidFill>
              </a:rPr>
              <a:t>webu SÚKL</a:t>
            </a:r>
            <a:r>
              <a:rPr lang="cs-CZ" dirty="0" smtClean="0">
                <a:solidFill>
                  <a:srgbClr val="002060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>
                <a:solidFill>
                  <a:schemeClr val="tx2"/>
                </a:solidFill>
                <a:hlinkClick r:id="rId2"/>
              </a:rPr>
              <a:t>http://www.sukl.cz/leciva/hlaseni-nezadoucich-ucinku</a:t>
            </a:r>
            <a:r>
              <a:rPr lang="cs-CZ" dirty="0">
                <a:solidFill>
                  <a:schemeClr val="tx2"/>
                </a:solidFill>
              </a:rPr>
              <a:t> </a:t>
            </a: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Přehled požadavků jednotlivých MS </a:t>
            </a:r>
            <a:r>
              <a:rPr lang="cs-CZ" dirty="0">
                <a:solidFill>
                  <a:srgbClr val="002060"/>
                </a:solidFill>
              </a:rPr>
              <a:t>v rámci EU </a:t>
            </a:r>
            <a:r>
              <a:rPr lang="cs-CZ" dirty="0" smtClean="0">
                <a:solidFill>
                  <a:srgbClr val="002060"/>
                </a:solidFill>
              </a:rPr>
              <a:t>pro přechodné období (z webu </a:t>
            </a:r>
            <a:r>
              <a:rPr lang="cs-CZ" dirty="0">
                <a:solidFill>
                  <a:srgbClr val="002060"/>
                </a:solidFill>
              </a:rPr>
              <a:t>EMA</a:t>
            </a:r>
            <a:r>
              <a:rPr lang="cs-CZ" dirty="0" smtClean="0">
                <a:solidFill>
                  <a:srgbClr val="002060"/>
                </a:solidFill>
              </a:rPr>
              <a:t>):</a:t>
            </a:r>
          </a:p>
          <a:p>
            <a:pPr>
              <a:buNone/>
            </a:pPr>
            <a:r>
              <a:rPr lang="cs-CZ" i="1" dirty="0" smtClean="0">
                <a:solidFill>
                  <a:schemeClr val="tx2"/>
                </a:solidFill>
                <a:hlinkClick r:id="rId3"/>
              </a:rPr>
              <a:t>http</a:t>
            </a:r>
            <a:r>
              <a:rPr lang="cs-CZ" i="1" dirty="0">
                <a:solidFill>
                  <a:schemeClr val="tx2"/>
                </a:solidFill>
                <a:hlinkClick r:id="rId3"/>
              </a:rPr>
              <a:t>://</a:t>
            </a:r>
            <a:r>
              <a:rPr lang="cs-CZ" i="1" dirty="0" smtClean="0">
                <a:solidFill>
                  <a:schemeClr val="tx2"/>
                </a:solidFill>
                <a:hlinkClick r:id="rId3"/>
              </a:rPr>
              <a:t>www.ema.europa.eu/docs/en_GB/document_library/Regulatory_and_procedural_guideline/2012/05/WC500127657.pdf</a:t>
            </a:r>
            <a:endParaRPr lang="cs-CZ" i="1" dirty="0" smtClean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2102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3200" dirty="0" err="1" smtClean="0"/>
              <a:t>EudraVigilance</a:t>
            </a:r>
            <a:endParaRPr lang="cs-CZ" sz="32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30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 = </a:t>
            </a:r>
            <a:r>
              <a:rPr lang="cs-CZ" dirty="0" err="1">
                <a:solidFill>
                  <a:srgbClr val="FF0000"/>
                </a:solidFill>
              </a:rPr>
              <a:t>E</a:t>
            </a:r>
            <a:r>
              <a:rPr lang="cs-CZ" dirty="0" err="1"/>
              <a:t>uropean</a:t>
            </a:r>
            <a:r>
              <a:rPr lang="cs-CZ" dirty="0"/>
              <a:t> </a:t>
            </a:r>
            <a:r>
              <a:rPr lang="cs-CZ" dirty="0">
                <a:solidFill>
                  <a:srgbClr val="FF0000"/>
                </a:solidFill>
              </a:rPr>
              <a:t>U</a:t>
            </a:r>
            <a:r>
              <a:rPr lang="cs-CZ" dirty="0"/>
              <a:t>nion </a:t>
            </a:r>
            <a:r>
              <a:rPr lang="cs-CZ" dirty="0">
                <a:solidFill>
                  <a:srgbClr val="FF0000"/>
                </a:solidFill>
              </a:rPr>
              <a:t>D</a:t>
            </a:r>
            <a:r>
              <a:rPr lang="cs-CZ" dirty="0"/>
              <a:t>rug </a:t>
            </a:r>
            <a:r>
              <a:rPr lang="cs-CZ" dirty="0" err="1">
                <a:solidFill>
                  <a:srgbClr val="FF0000"/>
                </a:solidFill>
              </a:rPr>
              <a:t>R</a:t>
            </a:r>
            <a:r>
              <a:rPr lang="cs-CZ" dirty="0" err="1"/>
              <a:t>egulating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/>
              <a:t>uthorities</a:t>
            </a:r>
            <a:r>
              <a:rPr lang="cs-CZ" dirty="0"/>
              <a:t> </a:t>
            </a:r>
            <a:r>
              <a:rPr lang="cs-CZ" dirty="0" err="1" smtClean="0"/>
              <a:t>Pharmaco</a:t>
            </a:r>
            <a:r>
              <a:rPr lang="cs-CZ" dirty="0" err="1" smtClean="0">
                <a:solidFill>
                  <a:srgbClr val="FF0000"/>
                </a:solidFill>
              </a:rPr>
              <a:t>vigilance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9A46"/>
                </a:solidFill>
              </a:rPr>
              <a:t>Celoevropská elektronická síť pro výměnu hlášení NÚ mezi partnery systému zabezpečeným </a:t>
            </a:r>
            <a:r>
              <a:rPr lang="cs-CZ" dirty="0" smtClean="0">
                <a:solidFill>
                  <a:srgbClr val="009A46"/>
                </a:solidFill>
              </a:rPr>
              <a:t>způsobem </a:t>
            </a:r>
          </a:p>
          <a:p>
            <a:r>
              <a:rPr lang="cs-CZ" dirty="0" smtClean="0"/>
              <a:t>Partneři: EMA, </a:t>
            </a:r>
            <a:r>
              <a:rPr lang="cs-CZ" dirty="0" err="1" smtClean="0"/>
              <a:t>NCAs</a:t>
            </a:r>
            <a:r>
              <a:rPr lang="cs-CZ" dirty="0"/>
              <a:t> </a:t>
            </a:r>
            <a:r>
              <a:rPr lang="cs-CZ" dirty="0" smtClean="0"/>
              <a:t>(SÚKL), </a:t>
            </a:r>
            <a:r>
              <a:rPr lang="cs-CZ" dirty="0" err="1" smtClean="0"/>
              <a:t>MAHové</a:t>
            </a:r>
            <a:r>
              <a:rPr lang="cs-CZ" dirty="0" smtClean="0"/>
              <a:t>, sponzoři KH</a:t>
            </a:r>
          </a:p>
          <a:p>
            <a:r>
              <a:rPr lang="cs-CZ" dirty="0" smtClean="0"/>
              <a:t>Registrace partnera s EMA – </a:t>
            </a:r>
            <a:r>
              <a:rPr lang="cs-CZ" dirty="0" smtClean="0">
                <a:solidFill>
                  <a:srgbClr val="C00000"/>
                </a:solidFill>
              </a:rPr>
              <a:t>1.krok</a:t>
            </a:r>
            <a:r>
              <a:rPr lang="cs-CZ" dirty="0" smtClean="0"/>
              <a:t> – postup </a:t>
            </a:r>
            <a:r>
              <a:rPr lang="cs-CZ" dirty="0"/>
              <a:t>podle instrukcí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www.ema.europa.eu/ema/index.jsp?curl=pages/regulation/general/general_content_000687.jsp&amp;mid=WC0b01ac0580a69262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EMA přidělí  jednoznačné ID – s tímto ID pak registrace se SÚKL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31018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594000" y="865740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496"/>
            <a:ext cx="8229600" cy="4410814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cs-CZ" u="sng" dirty="0" smtClean="0"/>
              <a:t>EMA </a:t>
            </a:r>
            <a:r>
              <a:rPr lang="cs-CZ" u="sng" dirty="0" err="1" smtClean="0"/>
              <a:t>gateway</a:t>
            </a:r>
            <a:r>
              <a:rPr lang="cs-CZ" u="sng" dirty="0" smtClean="0"/>
              <a:t> </a:t>
            </a:r>
            <a:r>
              <a:rPr lang="cs-CZ" dirty="0" smtClean="0"/>
              <a:t>– centrální uzel pro přeposlání </a:t>
            </a:r>
            <a:r>
              <a:rPr lang="cs-CZ" dirty="0" err="1" smtClean="0"/>
              <a:t>xml</a:t>
            </a:r>
            <a:r>
              <a:rPr lang="cs-CZ" dirty="0" smtClean="0"/>
              <a:t> hlášení podle ID účastníka</a:t>
            </a:r>
          </a:p>
          <a:p>
            <a:r>
              <a:rPr lang="cs-CZ" dirty="0"/>
              <a:t>v</a:t>
            </a:r>
            <a:r>
              <a:rPr lang="cs-CZ" dirty="0" smtClean="0"/>
              <a:t>lastní </a:t>
            </a:r>
            <a:r>
              <a:rPr lang="cs-CZ" dirty="0" err="1" smtClean="0"/>
              <a:t>gateway</a:t>
            </a:r>
            <a:r>
              <a:rPr lang="cs-CZ" dirty="0" smtClean="0"/>
              <a:t> </a:t>
            </a:r>
            <a:r>
              <a:rPr lang="cs-CZ" dirty="0" err="1" smtClean="0"/>
              <a:t>MAHa</a:t>
            </a:r>
            <a:r>
              <a:rPr lang="cs-CZ" dirty="0" smtClean="0"/>
              <a:t> nebo </a:t>
            </a:r>
            <a:r>
              <a:rPr lang="cs-CZ" b="1" dirty="0" err="1" smtClean="0"/>
              <a:t>WebTrader</a:t>
            </a:r>
            <a:r>
              <a:rPr lang="cs-CZ" dirty="0" smtClean="0"/>
              <a:t> (free software pro menší až střední firmy)</a:t>
            </a:r>
          </a:p>
          <a:p>
            <a:r>
              <a:rPr lang="cs-CZ" dirty="0" smtClean="0"/>
              <a:t>jednotný </a:t>
            </a:r>
            <a:r>
              <a:rPr lang="cs-CZ" dirty="0"/>
              <a:t>formát hlášení NÚ </a:t>
            </a:r>
            <a:r>
              <a:rPr lang="cs-CZ" b="1" dirty="0">
                <a:solidFill>
                  <a:srgbClr val="C00000"/>
                </a:solidFill>
              </a:rPr>
              <a:t>ICH E2B </a:t>
            </a:r>
            <a:r>
              <a:rPr lang="cs-CZ" b="1" dirty="0" smtClean="0">
                <a:solidFill>
                  <a:srgbClr val="C00000"/>
                </a:solidFill>
              </a:rPr>
              <a:t>R2 </a:t>
            </a:r>
            <a:r>
              <a:rPr lang="cs-CZ" dirty="0" smtClean="0"/>
              <a:t>v současnosti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rgbClr val="C00000"/>
                </a:solidFill>
              </a:rPr>
              <a:t> od 11/2017 možno i formát ICH E2B R3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Od 11/2017 jsou všichni EV účastníci povinni hlášení ve formátu R3 PŘJMOUT !</a:t>
            </a:r>
            <a:endParaRPr lang="cs-CZ" b="1" dirty="0"/>
          </a:p>
          <a:p>
            <a:r>
              <a:rPr lang="cs-CZ" dirty="0" err="1"/>
              <a:t>MedDRA</a:t>
            </a:r>
            <a:r>
              <a:rPr lang="cs-CZ" dirty="0"/>
              <a:t> terminologie (reakce, indikace, testy anamnéza…)</a:t>
            </a:r>
          </a:p>
          <a:p>
            <a:r>
              <a:rPr lang="cs-CZ" dirty="0"/>
              <a:t>Kódované číselníky (léková forma, cesta podání, </a:t>
            </a:r>
            <a:r>
              <a:rPr lang="cs-CZ" dirty="0" err="1"/>
              <a:t>reaction</a:t>
            </a:r>
            <a:r>
              <a:rPr lang="cs-CZ" dirty="0"/>
              <a:t> </a:t>
            </a:r>
            <a:r>
              <a:rPr lang="cs-CZ" dirty="0" err="1"/>
              <a:t>outcome</a:t>
            </a:r>
            <a:r>
              <a:rPr lang="cs-CZ" dirty="0"/>
              <a:t>, pohlaví, věková skupina, jednotky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pic>
        <p:nvPicPr>
          <p:cNvPr id="8" name="Picture 2" descr="C:\Users\Public\Pictures\Sample Pictures\bez názv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76" y="548681"/>
            <a:ext cx="3150350" cy="1215134"/>
          </a:xfrm>
          <a:prstGeom prst="rect">
            <a:avLst/>
          </a:prstGeom>
          <a:noFill/>
          <a:ln>
            <a:solidFill>
              <a:schemeClr val="tx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8190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</a:t>
            </a:r>
            <a:endParaRPr lang="cs-CZ" dirty="0"/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2219484"/>
              </p:ext>
            </p:extLst>
          </p:nvPr>
        </p:nvGraphicFramePr>
        <p:xfrm>
          <a:off x="457200" y="1854200"/>
          <a:ext cx="8229600" cy="436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33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57200" y="2446227"/>
            <a:ext cx="1248780" cy="9144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Hlášení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od NCA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7200" y="4321950"/>
            <a:ext cx="124878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Hlášení od MAH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10" name="Pravoúhlá spojnice 9"/>
          <p:cNvCxnSpPr/>
          <p:nvPr/>
        </p:nvCxnSpPr>
        <p:spPr>
          <a:xfrm>
            <a:off x="1731640" y="2840359"/>
            <a:ext cx="794102" cy="65614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ravoúhlá spojnice 12"/>
          <p:cNvCxnSpPr/>
          <p:nvPr/>
        </p:nvCxnSpPr>
        <p:spPr>
          <a:xfrm flipV="1">
            <a:off x="1705980" y="4037012"/>
            <a:ext cx="819762" cy="7421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178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3200" dirty="0" smtClean="0"/>
              <a:t> Hlášení NÚ na SÚKL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34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585064"/>
          </a:xfrm>
        </p:spPr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dirty="0" smtClean="0"/>
              <a:t>Jak hlásit </a:t>
            </a:r>
            <a:r>
              <a:rPr lang="cs-CZ" dirty="0"/>
              <a:t>NÚ na SÚKL 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6805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Popsán v Pokynu </a:t>
            </a:r>
            <a:r>
              <a:rPr lang="cs-CZ" dirty="0" err="1" smtClean="0"/>
              <a:t>SÚKLu</a:t>
            </a:r>
            <a:r>
              <a:rPr lang="cs-CZ" dirty="0" smtClean="0"/>
              <a:t> PHV – 4 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www.sukl.cz/leciva/phv-4-verze-5</a:t>
            </a:r>
            <a:r>
              <a:rPr lang="cs-CZ" dirty="0"/>
              <a:t> </a:t>
            </a:r>
            <a:r>
              <a:rPr lang="cs-CZ" dirty="0" smtClean="0"/>
              <a:t>(nová verze!) </a:t>
            </a:r>
          </a:p>
          <a:p>
            <a:r>
              <a:rPr lang="cs-CZ" dirty="0"/>
              <a:t>Požadavky pro hlášení v CZ</a:t>
            </a:r>
          </a:p>
          <a:p>
            <a:r>
              <a:rPr lang="cs-CZ" dirty="0" smtClean="0"/>
              <a:t>v CZ i EN verzi</a:t>
            </a:r>
          </a:p>
          <a:p>
            <a:r>
              <a:rPr lang="cs-CZ" dirty="0" smtClean="0"/>
              <a:t>Co </a:t>
            </a:r>
            <a:r>
              <a:rPr lang="cs-CZ" dirty="0"/>
              <a:t>dělat v případě technického výpadku na straně </a:t>
            </a:r>
            <a:r>
              <a:rPr lang="cs-CZ" dirty="0" smtClean="0"/>
              <a:t>SÚKL</a:t>
            </a:r>
          </a:p>
          <a:p>
            <a:r>
              <a:rPr lang="cs-CZ" dirty="0" smtClean="0"/>
              <a:t>MAH posílá hlášení </a:t>
            </a:r>
            <a:r>
              <a:rPr lang="cs-CZ" b="1" dirty="0" smtClean="0"/>
              <a:t>výlučně</a:t>
            </a:r>
            <a:r>
              <a:rPr lang="cs-CZ" dirty="0" smtClean="0"/>
              <a:t> </a:t>
            </a:r>
            <a:r>
              <a:rPr lang="cs-CZ" b="1" dirty="0" smtClean="0"/>
              <a:t>elektronicky</a:t>
            </a:r>
            <a:r>
              <a:rPr lang="cs-CZ" dirty="0" smtClean="0"/>
              <a:t> v systému </a:t>
            </a:r>
            <a:r>
              <a:rPr lang="cs-CZ" dirty="0" err="1" smtClean="0"/>
              <a:t>EudraVigilance</a:t>
            </a:r>
            <a:r>
              <a:rPr lang="cs-CZ" dirty="0" smtClean="0"/>
              <a:t>, ve formátu </a:t>
            </a:r>
            <a:r>
              <a:rPr lang="cs-CZ" dirty="0"/>
              <a:t>definovaném pokynem </a:t>
            </a:r>
            <a:r>
              <a:rPr lang="cs-CZ" b="1" dirty="0">
                <a:solidFill>
                  <a:srgbClr val="FF0000"/>
                </a:solidFill>
              </a:rPr>
              <a:t>ICH E2B(R2</a:t>
            </a:r>
            <a:r>
              <a:rPr lang="cs-CZ" dirty="0">
                <a:solidFill>
                  <a:srgbClr val="FF0000"/>
                </a:solidFill>
              </a:rPr>
              <a:t>)</a:t>
            </a:r>
            <a:r>
              <a:rPr lang="cs-CZ" dirty="0"/>
              <a:t>, jehož jednotlivé položky jsou popsány pokynem ICH M2 a upřesněny pokyny </a:t>
            </a:r>
            <a:r>
              <a:rPr lang="cs-CZ" dirty="0" smtClean="0"/>
              <a:t>EMA</a:t>
            </a:r>
          </a:p>
          <a:p>
            <a:r>
              <a:rPr lang="cs-CZ" dirty="0" smtClean="0"/>
              <a:t>MAH posílá hlášení jenom v EN jazyce</a:t>
            </a:r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704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98866"/>
            <a:ext cx="8229600" cy="620768"/>
          </a:xfrm>
          <a:noFill/>
        </p:spPr>
        <p:txBody>
          <a:bodyPr>
            <a:normAutofit/>
          </a:bodyPr>
          <a:lstStyle/>
          <a:p>
            <a:r>
              <a:rPr lang="cs-CZ" dirty="0" smtClean="0"/>
              <a:t>Jak hlásit </a:t>
            </a:r>
            <a:r>
              <a:rPr lang="cs-CZ" dirty="0"/>
              <a:t>NÚ na SÚKL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03776"/>
            <a:ext cx="8229600" cy="459051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Tři fáze změněny na </a:t>
            </a:r>
            <a:r>
              <a:rPr lang="cs-CZ" b="1" dirty="0" smtClean="0"/>
              <a:t>dvě</a:t>
            </a:r>
            <a:r>
              <a:rPr lang="cs-CZ" dirty="0" smtClean="0"/>
              <a:t>: testovací prostředí EMA je zavřené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840000" y="6361475"/>
            <a:ext cx="1800000" cy="360000"/>
          </a:xfrm>
        </p:spPr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66676" y="2451395"/>
            <a:ext cx="2386124" cy="914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REGISTRACE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3941930" y="3222929"/>
            <a:ext cx="2399203" cy="1025488"/>
          </a:xfrm>
          <a:prstGeom prst="rect">
            <a:avLst/>
          </a:prstGeom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isometricOffAxis2Top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TESTOVÁNÍ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32140" y="4976865"/>
            <a:ext cx="2340260" cy="914400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PRODUKCE</a:t>
            </a:r>
            <a:endParaRPr lang="cs-CZ" b="1" dirty="0"/>
          </a:p>
        </p:txBody>
      </p:sp>
      <p:cxnSp>
        <p:nvCxnSpPr>
          <p:cNvPr id="14" name="Pravoúhlá spojnice 13"/>
          <p:cNvCxnSpPr>
            <a:stCxn id="8" idx="2"/>
          </p:cNvCxnSpPr>
          <p:nvPr/>
        </p:nvCxnSpPr>
        <p:spPr>
          <a:xfrm rot="16200000" flipH="1">
            <a:off x="2935425" y="2590108"/>
            <a:ext cx="2121028" cy="367240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8823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 hlásit </a:t>
            </a:r>
            <a:r>
              <a:rPr lang="cs-CZ" dirty="0"/>
              <a:t>NÚ na SÚKL </a:t>
            </a:r>
            <a:r>
              <a:rPr lang="cs-CZ" dirty="0" smtClean="0"/>
              <a:t> - registrace partnera se SÚKL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342900" lvl="1" indent="-342900">
              <a:buBlip>
                <a:blip r:embed="rId2"/>
              </a:buBlip>
            </a:pPr>
            <a:r>
              <a:rPr lang="cs-CZ" altLang="cs-CZ" sz="2800" dirty="0">
                <a:latin typeface="Book Antiqua" panose="02040602050305030304" pitchFamily="18" charset="0"/>
              </a:rPr>
              <a:t> </a:t>
            </a:r>
            <a:r>
              <a:rPr lang="cs-CZ" altLang="cs-CZ" sz="2800" u="sng" dirty="0" smtClean="0"/>
              <a:t>Registrační </a:t>
            </a:r>
            <a:r>
              <a:rPr lang="cs-CZ" altLang="cs-CZ" sz="2800" u="sng" dirty="0"/>
              <a:t>formulář</a:t>
            </a:r>
            <a:r>
              <a:rPr lang="cs-CZ" altLang="cs-CZ" sz="2800" dirty="0"/>
              <a:t>  -  </a:t>
            </a:r>
            <a:r>
              <a:rPr lang="cs-CZ" altLang="cs-CZ" sz="2800" dirty="0" smtClean="0"/>
              <a:t>součást PHV-4 </a:t>
            </a:r>
            <a:r>
              <a:rPr lang="cs-CZ" altLang="cs-CZ" sz="2800" dirty="0"/>
              <a:t>ve </a:t>
            </a:r>
            <a:r>
              <a:rPr lang="cs-CZ" altLang="cs-CZ" sz="2800" dirty="0" smtClean="0"/>
              <a:t>formátu </a:t>
            </a:r>
            <a:r>
              <a:rPr lang="cs-CZ" altLang="cs-CZ" sz="2800" dirty="0"/>
              <a:t>Excel</a:t>
            </a:r>
          </a:p>
          <a:p>
            <a:r>
              <a:rPr lang="cs-CZ" dirty="0" smtClean="0"/>
              <a:t>v CZ i EN verzi</a:t>
            </a:r>
          </a:p>
          <a:p>
            <a:r>
              <a:rPr lang="cs-CZ" dirty="0"/>
              <a:t>MAH posílá </a:t>
            </a:r>
            <a:r>
              <a:rPr lang="cs-CZ" altLang="cs-CZ" dirty="0"/>
              <a:t>elektronicky v </a:t>
            </a:r>
            <a:r>
              <a:rPr lang="cs-CZ" altLang="cs-CZ" dirty="0" err="1"/>
              <a:t>xls</a:t>
            </a:r>
            <a:r>
              <a:rPr lang="cs-CZ" altLang="cs-CZ" dirty="0"/>
              <a:t> formě  na </a:t>
            </a:r>
            <a:r>
              <a:rPr lang="cs-CZ" altLang="cs-CZ" dirty="0">
                <a:hlinkClick r:id="rId3"/>
              </a:rPr>
              <a:t>el.icsr@sukl.cz</a:t>
            </a:r>
            <a:endParaRPr lang="cs-CZ" altLang="cs-CZ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altLang="cs-CZ" sz="2800" dirty="0"/>
              <a:t>načítá se přímo do </a:t>
            </a:r>
            <a:r>
              <a:rPr lang="cs-CZ" altLang="cs-CZ" sz="2800" dirty="0" err="1" smtClean="0"/>
              <a:t>db</a:t>
            </a:r>
            <a:r>
              <a:rPr lang="cs-CZ" altLang="cs-CZ" sz="2800" dirty="0" smtClean="0"/>
              <a:t> </a:t>
            </a:r>
            <a:r>
              <a:rPr lang="cs-CZ" altLang="cs-CZ" sz="2800" dirty="0"/>
              <a:t>SÚKL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altLang="cs-CZ" sz="2800" dirty="0"/>
              <a:t>propojí přípravky </a:t>
            </a:r>
            <a:r>
              <a:rPr lang="cs-CZ" altLang="cs-CZ" sz="2800" dirty="0" err="1"/>
              <a:t>MAHa</a:t>
            </a:r>
            <a:r>
              <a:rPr lang="cs-CZ" altLang="cs-CZ" sz="2800" dirty="0"/>
              <a:t> s ID </a:t>
            </a:r>
            <a:r>
              <a:rPr lang="cs-CZ" altLang="cs-CZ" sz="2800" dirty="0" err="1"/>
              <a:t>MAHa</a:t>
            </a:r>
            <a:endParaRPr lang="cs-CZ" altLang="cs-CZ" sz="2800" dirty="0"/>
          </a:p>
          <a:p>
            <a:r>
              <a:rPr lang="cs-CZ" altLang="cs-CZ" dirty="0" smtClean="0">
                <a:solidFill>
                  <a:srgbClr val="FF0000"/>
                </a:solidFill>
              </a:rPr>
              <a:t>zároveň</a:t>
            </a:r>
            <a:r>
              <a:rPr lang="cs-CZ" altLang="cs-CZ" dirty="0" smtClean="0"/>
              <a:t> </a:t>
            </a:r>
            <a:r>
              <a:rPr lang="cs-CZ" altLang="cs-CZ" dirty="0"/>
              <a:t>podepsaný v papírové formě </a:t>
            </a:r>
            <a:r>
              <a:rPr lang="cs-CZ" altLang="cs-CZ" dirty="0" smtClean="0"/>
              <a:t>poštou (postačí naskenovaný formulář e-mailem)</a:t>
            </a:r>
          </a:p>
          <a:p>
            <a:pPr marL="0" indent="0">
              <a:buNone/>
            </a:pPr>
            <a:endParaRPr lang="cs-CZ" dirty="0" smtClean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1324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altLang="cs-CZ" sz="2800" dirty="0">
                <a:latin typeface="Book Antiqua" panose="02040602050305030304" pitchFamily="18" charset="0"/>
              </a:rPr>
              <a:t> </a:t>
            </a:r>
            <a:r>
              <a:rPr lang="cs-CZ" altLang="cs-CZ" dirty="0" err="1"/>
              <a:t>xls</a:t>
            </a:r>
            <a:r>
              <a:rPr lang="cs-CZ" altLang="cs-CZ" dirty="0"/>
              <a:t>  </a:t>
            </a:r>
            <a:r>
              <a:rPr lang="cs-CZ" altLang="cs-CZ" dirty="0" smtClean="0"/>
              <a:t>registrační formulář </a:t>
            </a:r>
            <a:r>
              <a:rPr lang="cs-CZ" altLang="cs-CZ" dirty="0" err="1" smtClean="0"/>
              <a:t>MAHa</a:t>
            </a:r>
            <a:r>
              <a:rPr lang="cs-CZ" altLang="cs-CZ" dirty="0" smtClean="0"/>
              <a:t> obsahuje </a:t>
            </a:r>
            <a:r>
              <a:rPr lang="cs-CZ" altLang="cs-CZ" dirty="0"/>
              <a:t>4 listy</a:t>
            </a:r>
          </a:p>
          <a:p>
            <a:r>
              <a:rPr lang="cs-CZ" altLang="cs-CZ" dirty="0"/>
              <a:t>Jméno a adresa žadatele -  odpovídají stavu v registrační </a:t>
            </a:r>
            <a:r>
              <a:rPr lang="cs-CZ" altLang="cs-CZ" dirty="0" smtClean="0"/>
              <a:t>dokumentaci</a:t>
            </a:r>
            <a:endParaRPr lang="cs-CZ" altLang="cs-CZ" dirty="0"/>
          </a:p>
          <a:p>
            <a:pPr>
              <a:lnSpc>
                <a:spcPct val="90000"/>
              </a:lnSpc>
            </a:pPr>
            <a:r>
              <a:rPr lang="cs-CZ" altLang="cs-CZ" dirty="0"/>
              <a:t>Žadatel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altLang="cs-CZ" dirty="0"/>
              <a:t>je - </a:t>
            </a:r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cs-CZ" altLang="cs-CZ" b="1" dirty="0"/>
              <a:t>držitelem </a:t>
            </a:r>
            <a:r>
              <a:rPr lang="cs-CZ" altLang="cs-CZ" dirty="0"/>
              <a:t> -  registrované přípravky </a:t>
            </a:r>
          </a:p>
          <a:p>
            <a:pPr lvl="1">
              <a:lnSpc>
                <a:spcPct val="85000"/>
              </a:lnSpc>
              <a:buFont typeface="Wingdings" panose="05000000000000000000" pitchFamily="2" charset="2"/>
              <a:buChar char="§"/>
            </a:pPr>
            <a:r>
              <a:rPr lang="cs-CZ" altLang="cs-CZ" dirty="0"/>
              <a:t>j</a:t>
            </a:r>
            <a:r>
              <a:rPr lang="cs-CZ" altLang="cs-CZ" dirty="0" smtClean="0"/>
              <a:t>enom zadavatelem KH bez </a:t>
            </a:r>
            <a:r>
              <a:rPr lang="cs-CZ" altLang="cs-CZ" dirty="0" err="1" smtClean="0"/>
              <a:t>reg</a:t>
            </a:r>
            <a:r>
              <a:rPr lang="cs-CZ" altLang="cs-CZ" dirty="0" smtClean="0"/>
              <a:t>. LP – nemusí na SÚKL nic hlásit ani se registrovat!</a:t>
            </a:r>
            <a:endParaRPr lang="cs-CZ" altLang="cs-CZ" dirty="0"/>
          </a:p>
          <a:p>
            <a:pPr>
              <a:lnSpc>
                <a:spcPct val="90000"/>
              </a:lnSpc>
            </a:pPr>
            <a:r>
              <a:rPr lang="cs-CZ" altLang="cs-CZ" dirty="0"/>
              <a:t>ID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-  </a:t>
            </a:r>
            <a:r>
              <a:rPr lang="cs-CZ" altLang="cs-CZ" dirty="0"/>
              <a:t>ID</a:t>
            </a:r>
            <a:r>
              <a:rPr lang="cs-CZ" altLang="cs-CZ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altLang="cs-CZ" dirty="0"/>
              <a:t>přidělené  v systému </a:t>
            </a:r>
            <a:r>
              <a:rPr lang="cs-CZ" altLang="cs-CZ" dirty="0" err="1"/>
              <a:t>EudraVigilance</a:t>
            </a:r>
            <a:endParaRPr lang="cs-CZ" altLang="cs-CZ" dirty="0"/>
          </a:p>
          <a:p>
            <a:pPr>
              <a:lnSpc>
                <a:spcPct val="90000"/>
              </a:lnSpc>
            </a:pPr>
            <a:r>
              <a:rPr lang="cs-CZ" altLang="cs-CZ" dirty="0"/>
              <a:t>Datum :	datum přidělení ID v EV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Typ registrace:	</a:t>
            </a:r>
            <a:r>
              <a:rPr lang="cs-CZ" altLang="cs-CZ" dirty="0" err="1"/>
              <a:t>WebTrader</a:t>
            </a:r>
            <a:r>
              <a:rPr lang="cs-CZ" altLang="cs-CZ" dirty="0"/>
              <a:t> / </a:t>
            </a:r>
            <a:r>
              <a:rPr lang="cs-CZ" altLang="cs-CZ" dirty="0" err="1" smtClean="0"/>
              <a:t>Estri</a:t>
            </a:r>
            <a:endParaRPr lang="cs-CZ" altLang="cs-CZ" dirty="0"/>
          </a:p>
          <a:p>
            <a:pPr marL="0" indent="0">
              <a:buNone/>
            </a:pPr>
            <a:endParaRPr lang="cs-CZ" dirty="0" smtClean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8100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4894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609600" indent="-609600"/>
            <a:r>
              <a:rPr lang="cs-CZ" altLang="cs-CZ" dirty="0"/>
              <a:t>Odpovědné osoby a jejich funkce pro  </a:t>
            </a:r>
            <a:r>
              <a:rPr lang="cs-CZ" altLang="cs-CZ" dirty="0" smtClean="0"/>
              <a:t>EV: </a:t>
            </a:r>
            <a:endParaRPr lang="cs-CZ" altLang="cs-CZ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 smtClean="0"/>
              <a:t>QPPV – nese konečnou odpovědnost za správnost údajů!</a:t>
            </a:r>
            <a:endParaRPr lang="cs-CZ" alt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/>
              <a:t>osoby odpovědné za zasílání a příjem hlášení z </a:t>
            </a:r>
            <a:r>
              <a:rPr lang="cs-CZ" altLang="cs-CZ" sz="2800" dirty="0" smtClean="0"/>
              <a:t>ČR – i tzv. 3. strana</a:t>
            </a:r>
            <a:endParaRPr lang="cs-CZ" alt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altLang="cs-CZ" sz="2800" dirty="0"/>
              <a:t>osoby odpovědné za řešení technických potíží, včetně </a:t>
            </a:r>
            <a:r>
              <a:rPr lang="cs-CZ" altLang="cs-CZ" sz="2800" dirty="0" smtClean="0"/>
              <a:t>testování – i tzv. 3. strana</a:t>
            </a:r>
            <a:endParaRPr lang="cs-CZ" altLang="cs-CZ" sz="2800" dirty="0"/>
          </a:p>
          <a:p>
            <a:pPr marL="609600" indent="-609600"/>
            <a:r>
              <a:rPr lang="cs-CZ" altLang="cs-CZ" dirty="0"/>
              <a:t>specifikace jednotlivých kroků, zejm. data zahájení zasílání a příjmu hlášení</a:t>
            </a:r>
            <a:r>
              <a:rPr lang="en-GB" altLang="cs-CZ" dirty="0"/>
              <a:t> </a:t>
            </a:r>
            <a:endParaRPr lang="cs-CZ" altLang="cs-CZ" dirty="0"/>
          </a:p>
          <a:p>
            <a:pPr marL="914400" lvl="2" indent="0">
              <a:buNone/>
            </a:pPr>
            <a:endParaRPr lang="cs-CZ" altLang="cs-CZ" sz="2800" dirty="0"/>
          </a:p>
          <a:p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0049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611188" y="1700213"/>
            <a:ext cx="7993062" cy="432117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smtClean="0"/>
          </a:p>
          <a:p>
            <a:pPr eaLnBrk="1" hangingPunct="1"/>
            <a:endParaRPr lang="cs-CZ" altLang="cs-CZ" smtClean="0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68313" y="765175"/>
            <a:ext cx="8675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cs-CZ" altLang="cs-CZ" sz="1800" b="1">
                <a:solidFill>
                  <a:srgbClr val="F06423"/>
                </a:solidFill>
              </a:rPr>
              <a:t> </a:t>
            </a:r>
            <a:r>
              <a:rPr lang="cs-CZ" altLang="cs-CZ" sz="3200" b="1">
                <a:solidFill>
                  <a:schemeClr val="bg1"/>
                </a:solidFill>
              </a:rPr>
              <a:t>Legislativa ČR</a:t>
            </a:r>
          </a:p>
        </p:txBody>
      </p:sp>
      <p:pic>
        <p:nvPicPr>
          <p:cNvPr id="13316" name="Picture 4" descr="regf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056670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72781"/>
            <a:ext cx="8229600" cy="4680520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altLang="cs-CZ" u="sng" dirty="0" smtClean="0"/>
              <a:t>Další technické </a:t>
            </a:r>
            <a:r>
              <a:rPr lang="cs-CZ" altLang="cs-CZ" u="sng" dirty="0"/>
              <a:t>detaily</a:t>
            </a:r>
            <a:r>
              <a:rPr lang="cs-CZ" altLang="cs-CZ" dirty="0"/>
              <a:t> </a:t>
            </a:r>
            <a:r>
              <a:rPr lang="cs-CZ" altLang="cs-CZ" dirty="0" err="1" smtClean="0"/>
              <a:t>reg</a:t>
            </a:r>
            <a:r>
              <a:rPr lang="cs-CZ" altLang="cs-CZ" dirty="0" smtClean="0"/>
              <a:t>. formuláře – doladěno při registraci</a:t>
            </a:r>
            <a:endParaRPr lang="cs-CZ" altLang="cs-CZ" dirty="0"/>
          </a:p>
          <a:p>
            <a:r>
              <a:rPr lang="cs-CZ" altLang="cs-CZ" dirty="0" smtClean="0"/>
              <a:t>Pro propojení přípravků </a:t>
            </a:r>
            <a:r>
              <a:rPr lang="cs-CZ" altLang="cs-CZ" dirty="0"/>
              <a:t>s </a:t>
            </a:r>
            <a:r>
              <a:rPr lang="cs-CZ" altLang="cs-CZ" dirty="0" smtClean="0"/>
              <a:t>ID </a:t>
            </a:r>
            <a:r>
              <a:rPr lang="cs-CZ" altLang="cs-CZ" dirty="0" err="1" smtClean="0"/>
              <a:t>MAHa</a:t>
            </a:r>
            <a:r>
              <a:rPr lang="cs-CZ" altLang="cs-CZ" dirty="0" smtClean="0"/>
              <a:t> v systému SÚKL uvádět na </a:t>
            </a:r>
            <a:r>
              <a:rPr lang="cs-CZ" altLang="cs-CZ" dirty="0"/>
              <a:t>každý řádek </a:t>
            </a:r>
            <a:r>
              <a:rPr lang="cs-CZ" altLang="cs-CZ" dirty="0" smtClean="0"/>
              <a:t>jedno </a:t>
            </a:r>
            <a:r>
              <a:rPr lang="cs-CZ" altLang="cs-CZ" dirty="0" err="1" smtClean="0"/>
              <a:t>reg</a:t>
            </a:r>
            <a:r>
              <a:rPr lang="cs-CZ" altLang="cs-CZ" dirty="0" smtClean="0"/>
              <a:t>. číslo LP , </a:t>
            </a:r>
            <a:r>
              <a:rPr lang="cs-CZ" altLang="cs-CZ" dirty="0"/>
              <a:t>bez vynechávání řádků a psaní komentářů</a:t>
            </a:r>
          </a:p>
          <a:p>
            <a:r>
              <a:rPr lang="cs-CZ" altLang="cs-CZ" dirty="0" smtClean="0">
                <a:solidFill>
                  <a:srgbClr val="FF0000"/>
                </a:solidFill>
              </a:rPr>
              <a:t>Jakékoliv </a:t>
            </a:r>
            <a:r>
              <a:rPr lang="cs-CZ" altLang="cs-CZ" dirty="0">
                <a:solidFill>
                  <a:srgbClr val="FF0000"/>
                </a:solidFill>
              </a:rPr>
              <a:t>změny údajů</a:t>
            </a:r>
            <a:r>
              <a:rPr lang="cs-CZ" altLang="cs-CZ" dirty="0"/>
              <a:t> – zaslat na SÚKL </a:t>
            </a:r>
            <a:r>
              <a:rPr lang="cs-CZ" altLang="cs-CZ" b="1" dirty="0">
                <a:solidFill>
                  <a:srgbClr val="FF0000"/>
                </a:solidFill>
              </a:rPr>
              <a:t>aktualizovaný formulář</a:t>
            </a:r>
            <a:r>
              <a:rPr lang="cs-CZ" altLang="cs-CZ" dirty="0">
                <a:solidFill>
                  <a:srgbClr val="FF0000"/>
                </a:solidFill>
              </a:rPr>
              <a:t> e-mailem</a:t>
            </a:r>
            <a:r>
              <a:rPr lang="cs-CZ" altLang="cs-CZ" dirty="0"/>
              <a:t> (</a:t>
            </a:r>
            <a:r>
              <a:rPr lang="cs-CZ" altLang="cs-CZ" dirty="0" smtClean="0"/>
              <a:t>elektronicky)</a:t>
            </a:r>
          </a:p>
          <a:p>
            <a:r>
              <a:rPr lang="cs-CZ" altLang="cs-CZ" dirty="0" smtClean="0"/>
              <a:t>MAH má více EV </a:t>
            </a:r>
            <a:r>
              <a:rPr lang="cs-CZ" altLang="cs-CZ" dirty="0" err="1" smtClean="0"/>
              <a:t>IDs</a:t>
            </a:r>
            <a:r>
              <a:rPr lang="cs-CZ" altLang="cs-CZ" dirty="0" smtClean="0"/>
              <a:t> – </a:t>
            </a:r>
            <a:r>
              <a:rPr lang="cs-CZ" altLang="cs-CZ" dirty="0" smtClean="0">
                <a:solidFill>
                  <a:srgbClr val="FF0000"/>
                </a:solidFill>
              </a:rPr>
              <a:t>pro každé ID </a:t>
            </a:r>
            <a:r>
              <a:rPr lang="cs-CZ" altLang="cs-CZ" dirty="0">
                <a:solidFill>
                  <a:srgbClr val="FF0000"/>
                </a:solidFill>
              </a:rPr>
              <a:t>= 1 formulář</a:t>
            </a:r>
          </a:p>
          <a:p>
            <a:endParaRPr lang="cs-CZ" altLang="cs-CZ" dirty="0" smtClean="0"/>
          </a:p>
          <a:p>
            <a:endParaRPr lang="cs-CZ" altLang="cs-CZ" dirty="0" smtClean="0"/>
          </a:p>
          <a:p>
            <a:pPr marL="0" indent="0">
              <a:buNone/>
            </a:pPr>
            <a:endParaRPr lang="cs-CZ" altLang="cs-CZ" dirty="0" smtClean="0"/>
          </a:p>
          <a:p>
            <a:endParaRPr lang="cs-CZ" altLang="cs-CZ" dirty="0" smtClean="0"/>
          </a:p>
          <a:p>
            <a:endParaRPr lang="cs-CZ" alt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8207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945104"/>
          </a:xfrm>
        </p:spPr>
        <p:txBody>
          <a:bodyPr>
            <a:normAutofit fontScale="90000"/>
          </a:bodyPr>
          <a:lstStyle/>
          <a:p>
            <a:r>
              <a:rPr lang="cs-CZ" dirty="0"/>
              <a:t>Jak hlásit NÚ na SÚKL  - registrace partnera se SÚKL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399476"/>
          </a:xfrm>
          <a:noFill/>
        </p:spPr>
        <p:txBody>
          <a:bodyPr>
            <a:normAutofit/>
          </a:bodyPr>
          <a:lstStyle/>
          <a:p>
            <a:pPr>
              <a:buNone/>
            </a:pPr>
            <a:r>
              <a:rPr lang="cs-CZ" altLang="cs-CZ" u="sng" dirty="0">
                <a:solidFill>
                  <a:srgbClr val="FF0000"/>
                </a:solidFill>
              </a:rPr>
              <a:t>P</a:t>
            </a:r>
            <a:r>
              <a:rPr lang="cs-CZ" altLang="cs-CZ" u="sng" dirty="0" smtClean="0">
                <a:solidFill>
                  <a:srgbClr val="FF0000"/>
                </a:solidFill>
              </a:rPr>
              <a:t>řevedení </a:t>
            </a:r>
            <a:r>
              <a:rPr lang="cs-CZ" altLang="cs-CZ" u="sng" dirty="0">
                <a:solidFill>
                  <a:srgbClr val="FF0000"/>
                </a:solidFill>
              </a:rPr>
              <a:t>registrace přípravku na </a:t>
            </a:r>
            <a:r>
              <a:rPr lang="cs-CZ" altLang="cs-CZ" u="sng" dirty="0" smtClean="0">
                <a:solidFill>
                  <a:srgbClr val="FF0000"/>
                </a:solidFill>
              </a:rPr>
              <a:t>jiného</a:t>
            </a:r>
          </a:p>
          <a:p>
            <a:pPr>
              <a:buNone/>
            </a:pPr>
            <a:r>
              <a:rPr lang="cs-CZ" altLang="cs-CZ" u="sng" dirty="0">
                <a:solidFill>
                  <a:srgbClr val="FF0000"/>
                </a:solidFill>
              </a:rPr>
              <a:t>d</a:t>
            </a:r>
            <a:r>
              <a:rPr lang="cs-CZ" altLang="cs-CZ" u="sng" dirty="0" smtClean="0">
                <a:solidFill>
                  <a:srgbClr val="FF0000"/>
                </a:solidFill>
              </a:rPr>
              <a:t>ržitele - jak </a:t>
            </a:r>
            <a:r>
              <a:rPr lang="cs-CZ" altLang="cs-CZ" u="sng" dirty="0">
                <a:solidFill>
                  <a:srgbClr val="FF0000"/>
                </a:solidFill>
              </a:rPr>
              <a:t>postupovat?</a:t>
            </a:r>
          </a:p>
          <a:p>
            <a:pPr marL="457200" lvl="1" indent="-457200">
              <a:lnSpc>
                <a:spcPct val="100000"/>
              </a:lnSpc>
              <a:spcAft>
                <a:spcPct val="20000"/>
              </a:spcAft>
              <a:buSzPct val="140000"/>
              <a:buFont typeface="Wingdings" panose="05000000000000000000" pitchFamily="2" charset="2"/>
              <a:buChar char="§"/>
            </a:pPr>
            <a:r>
              <a:rPr lang="cs-CZ" altLang="cs-CZ" sz="2800" dirty="0"/>
              <a:t>v okamžiku převedení </a:t>
            </a:r>
            <a:r>
              <a:rPr lang="cs-CZ" altLang="cs-CZ" sz="2800" dirty="0" err="1"/>
              <a:t>farmakovigilančních</a:t>
            </a:r>
            <a:r>
              <a:rPr lang="cs-CZ" altLang="cs-CZ" sz="2800" dirty="0"/>
              <a:t> povinností na nového držitele je nutno zajistit, aby hlášení ze SÚKL byla adresována jemu a ne původnímu držiteli. </a:t>
            </a:r>
          </a:p>
          <a:p>
            <a:pPr marL="457200" lvl="1" indent="-457200">
              <a:lnSpc>
                <a:spcPct val="100000"/>
              </a:lnSpc>
              <a:spcAft>
                <a:spcPct val="20000"/>
              </a:spcAft>
              <a:buSzPct val="140000"/>
              <a:buFont typeface="Wingdings" panose="05000000000000000000" pitchFamily="2" charset="2"/>
              <a:buChar char="§"/>
            </a:pPr>
            <a:r>
              <a:rPr lang="cs-CZ" altLang="cs-CZ" sz="2800" dirty="0"/>
              <a:t>proto musí být </a:t>
            </a:r>
            <a:r>
              <a:rPr lang="cs-CZ" altLang="cs-CZ" sz="2800" u="sng" dirty="0"/>
              <a:t>zaslány aktualizované registrační formuláře jak původního, tak nového </a:t>
            </a:r>
            <a:r>
              <a:rPr lang="cs-CZ" altLang="cs-CZ" sz="2800" u="sng" dirty="0" smtClean="0"/>
              <a:t>držitele</a:t>
            </a:r>
            <a:endParaRPr lang="cs-CZ" altLang="cs-CZ" sz="2800" u="sng" dirty="0"/>
          </a:p>
          <a:p>
            <a:pPr>
              <a:buFont typeface="Wingdings" panose="05000000000000000000" pitchFamily="2" charset="2"/>
              <a:buChar char="ü"/>
            </a:pPr>
            <a:endParaRPr lang="cs-CZ" sz="33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955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 smtClean="0"/>
              <a:t>Jak hlásit </a:t>
            </a:r>
            <a:r>
              <a:rPr lang="cs-CZ" dirty="0"/>
              <a:t>NÚ na SÚKL </a:t>
            </a:r>
            <a:r>
              <a:rPr lang="cs-CZ" dirty="0" smtClean="0"/>
              <a:t> - testování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635516"/>
          </a:xfrm>
          <a:noFill/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altLang="cs-CZ" sz="5100" dirty="0" smtClean="0"/>
              <a:t> </a:t>
            </a:r>
            <a:r>
              <a:rPr lang="cs-CZ" altLang="cs-CZ" sz="5800" dirty="0" smtClean="0"/>
              <a:t>Testování na straně EMA zastaveno v září 2016, následně i ze strany SÚKL (možno testovat po dohodě ve výjimečných případech)</a:t>
            </a:r>
          </a:p>
          <a:p>
            <a:r>
              <a:rPr lang="cs-CZ" altLang="cs-CZ" sz="5800" dirty="0" smtClean="0"/>
              <a:t> Nová EV </a:t>
            </a:r>
            <a:r>
              <a:rPr lang="cs-CZ" altLang="cs-CZ" sz="5800" dirty="0" err="1" smtClean="0"/>
              <a:t>Gateway</a:t>
            </a:r>
            <a:r>
              <a:rPr lang="cs-CZ" altLang="cs-CZ" sz="5800" dirty="0" smtClean="0"/>
              <a:t> – </a:t>
            </a:r>
            <a:r>
              <a:rPr lang="cs-CZ" altLang="cs-CZ" sz="5800" dirty="0" smtClean="0">
                <a:solidFill>
                  <a:srgbClr val="FF0000"/>
                </a:solidFill>
              </a:rPr>
              <a:t>pro formát </a:t>
            </a:r>
            <a:r>
              <a:rPr lang="cs-CZ" altLang="cs-CZ" sz="5800" b="1" dirty="0" smtClean="0">
                <a:solidFill>
                  <a:srgbClr val="FF0000"/>
                </a:solidFill>
              </a:rPr>
              <a:t>R2</a:t>
            </a:r>
            <a:r>
              <a:rPr lang="cs-CZ" altLang="cs-CZ" sz="5800" dirty="0" smtClean="0">
                <a:solidFill>
                  <a:srgbClr val="FF0000"/>
                </a:solidFill>
              </a:rPr>
              <a:t> i </a:t>
            </a:r>
            <a:r>
              <a:rPr lang="cs-CZ" altLang="cs-CZ" sz="5800" b="1" dirty="0" smtClean="0">
                <a:solidFill>
                  <a:srgbClr val="FF0000"/>
                </a:solidFill>
              </a:rPr>
              <a:t>R3</a:t>
            </a:r>
            <a:r>
              <a:rPr lang="cs-CZ" altLang="cs-CZ" sz="5800" dirty="0" smtClean="0">
                <a:solidFill>
                  <a:srgbClr val="FF0000"/>
                </a:solidFill>
              </a:rPr>
              <a:t> hlášení</a:t>
            </a:r>
          </a:p>
          <a:p>
            <a:r>
              <a:rPr lang="cs-CZ" altLang="cs-CZ" sz="5800" dirty="0" smtClean="0"/>
              <a:t> </a:t>
            </a:r>
            <a:r>
              <a:rPr lang="cs-CZ" altLang="cs-CZ" sz="5800" b="1" dirty="0" smtClean="0">
                <a:solidFill>
                  <a:srgbClr val="FF0000"/>
                </a:solidFill>
              </a:rPr>
              <a:t>Obnovení test prostředí EMA – 06/2017 </a:t>
            </a:r>
            <a:r>
              <a:rPr lang="cs-CZ" altLang="cs-CZ" sz="5800" dirty="0" smtClean="0"/>
              <a:t>– </a:t>
            </a:r>
            <a:r>
              <a:rPr lang="cs-CZ" altLang="cs-CZ" sz="5800" u="sng" dirty="0" smtClean="0"/>
              <a:t>testování všech účastníků EV s EMA </a:t>
            </a:r>
            <a:r>
              <a:rPr lang="cs-CZ" altLang="cs-CZ" sz="5800" dirty="0" smtClean="0"/>
              <a:t>(MAH </a:t>
            </a:r>
            <a:r>
              <a:rPr lang="cs-CZ" altLang="cs-CZ" sz="5800" dirty="0" err="1" smtClean="0"/>
              <a:t>Gateway</a:t>
            </a:r>
            <a:r>
              <a:rPr lang="cs-CZ" altLang="cs-CZ" sz="5800" dirty="0" smtClean="0"/>
              <a:t> i EV WEB uživatelé i SÚKL) – testování pro R3 i R2 formát hlášení (R2 nutno předem domluvit)</a:t>
            </a:r>
          </a:p>
          <a:p>
            <a:r>
              <a:rPr lang="cs-CZ" altLang="cs-CZ" sz="5800" dirty="0" smtClean="0"/>
              <a:t> Testování se SÚKL pro </a:t>
            </a:r>
            <a:r>
              <a:rPr lang="cs-CZ" altLang="cs-CZ" sz="5800" dirty="0" err="1" smtClean="0"/>
              <a:t>MAHy</a:t>
            </a:r>
            <a:r>
              <a:rPr lang="cs-CZ" altLang="cs-CZ" sz="5800" dirty="0" smtClean="0"/>
              <a:t> zbytečné – MAH posílá hlášení jen do EV </a:t>
            </a:r>
            <a:r>
              <a:rPr lang="cs-CZ" altLang="cs-CZ" sz="5800" dirty="0" err="1" smtClean="0"/>
              <a:t>db</a:t>
            </a:r>
            <a:r>
              <a:rPr lang="cs-CZ" altLang="cs-CZ" sz="5800" dirty="0" smtClean="0"/>
              <a:t> po zprovoznění EV </a:t>
            </a:r>
            <a:r>
              <a:rPr lang="cs-CZ" altLang="cs-CZ" sz="5800" dirty="0" err="1" smtClean="0"/>
              <a:t>db</a:t>
            </a:r>
            <a:r>
              <a:rPr lang="cs-CZ" altLang="cs-CZ" sz="5800" dirty="0" smtClean="0"/>
              <a:t> (asi od 11/2017)</a:t>
            </a:r>
            <a:endParaRPr lang="cs-CZ" altLang="cs-CZ" sz="7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0521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 smtClean="0"/>
              <a:t>Způsob </a:t>
            </a:r>
            <a:r>
              <a:rPr lang="cs-CZ" dirty="0"/>
              <a:t>hlášení NÚ na SÚKL </a:t>
            </a:r>
            <a:r>
              <a:rPr lang="cs-CZ" dirty="0" smtClean="0"/>
              <a:t> - produkce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718810"/>
            <a:ext cx="8229600" cy="441049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2800" dirty="0" smtClean="0"/>
              <a:t>V </a:t>
            </a:r>
            <a:r>
              <a:rPr lang="cs-CZ" altLang="cs-CZ" sz="12800" dirty="0"/>
              <a:t>rámci </a:t>
            </a:r>
            <a:r>
              <a:rPr lang="cs-CZ" altLang="cs-CZ" sz="12800" dirty="0">
                <a:solidFill>
                  <a:srgbClr val="FF0000"/>
                </a:solidFill>
              </a:rPr>
              <a:t>produkční fáze </a:t>
            </a:r>
            <a:r>
              <a:rPr lang="cs-CZ" altLang="cs-CZ" sz="12800" dirty="0"/>
              <a:t>na SÚKL posílat </a:t>
            </a:r>
            <a:r>
              <a:rPr lang="cs-CZ" altLang="cs-CZ" sz="12800" dirty="0" err="1"/>
              <a:t>ICSRs</a:t>
            </a:r>
            <a:r>
              <a:rPr lang="cs-CZ" altLang="cs-CZ" sz="12800" dirty="0" smtClean="0"/>
              <a:t>:</a:t>
            </a:r>
          </a:p>
          <a:p>
            <a:pPr marL="0" indent="0">
              <a:buNone/>
            </a:pPr>
            <a:r>
              <a:rPr lang="cs-CZ" altLang="cs-CZ" sz="12800" dirty="0" smtClean="0"/>
              <a:t>v této chvíli (</a:t>
            </a:r>
            <a:r>
              <a:rPr lang="cs-CZ" altLang="cs-CZ" sz="12800" b="1" dirty="0" smtClean="0"/>
              <a:t>přechodné období</a:t>
            </a:r>
            <a:r>
              <a:rPr lang="cs-CZ" altLang="cs-CZ" sz="12800" dirty="0" smtClean="0"/>
              <a:t>):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 smtClean="0"/>
              <a:t> v požadované časové lhůtě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 smtClean="0"/>
              <a:t> ve shodě s EV Business </a:t>
            </a:r>
            <a:r>
              <a:rPr lang="cs-CZ" altLang="cs-CZ" sz="12800" dirty="0" err="1" smtClean="0"/>
              <a:t>Rules</a:t>
            </a:r>
            <a:r>
              <a:rPr lang="cs-CZ" altLang="cs-CZ" sz="12800" dirty="0" smtClean="0"/>
              <a:t> – dodržet povinná pole a definovaný formát R2 polí – hlášení neprojdou přes validaci systému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 smtClean="0"/>
              <a:t> na produkční ID </a:t>
            </a:r>
            <a:r>
              <a:rPr lang="cs-CZ" altLang="cs-CZ" sz="12800" dirty="0" err="1" smtClean="0"/>
              <a:t>SÚKLu</a:t>
            </a:r>
            <a:r>
              <a:rPr lang="cs-CZ" altLang="cs-CZ" sz="12800" dirty="0" smtClean="0"/>
              <a:t> – </a:t>
            </a:r>
            <a:r>
              <a:rPr lang="cs-CZ" altLang="cs-CZ" sz="12800" u="sng" dirty="0" smtClean="0">
                <a:solidFill>
                  <a:srgbClr val="C00000"/>
                </a:solidFill>
              </a:rPr>
              <a:t>CZSUKL</a:t>
            </a:r>
            <a:r>
              <a:rPr lang="cs-CZ" altLang="cs-CZ" sz="12800" dirty="0" smtClean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altLang="cs-CZ" sz="12800" dirty="0" smtClean="0"/>
              <a:t> SÚKL hlášení přeposílá do EV </a:t>
            </a:r>
            <a:r>
              <a:rPr lang="cs-CZ" altLang="cs-CZ" sz="12800" dirty="0" err="1" smtClean="0"/>
              <a:t>db</a:t>
            </a:r>
            <a:r>
              <a:rPr lang="cs-CZ" altLang="cs-CZ" sz="12800" dirty="0" smtClean="0"/>
              <a:t> – ponecháno WWU ID hlášení </a:t>
            </a:r>
            <a:r>
              <a:rPr lang="cs-CZ" altLang="cs-CZ" sz="12800" dirty="0" err="1" smtClean="0"/>
              <a:t>MAHa</a:t>
            </a:r>
            <a:endParaRPr lang="cs-CZ" altLang="cs-CZ" sz="12800" dirty="0" smtClean="0"/>
          </a:p>
          <a:p>
            <a:pPr>
              <a:buFont typeface="Wingdings" panose="05000000000000000000" pitchFamily="2" charset="2"/>
              <a:buChar char="ü"/>
            </a:pPr>
            <a:endParaRPr lang="cs-CZ" altLang="cs-CZ" sz="12800" dirty="0" smtClean="0"/>
          </a:p>
          <a:p>
            <a:pPr>
              <a:buFont typeface="Wingdings" panose="05000000000000000000" pitchFamily="2" charset="2"/>
              <a:buChar char="ü"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pPr algn="ctr">
              <a:buNone/>
            </a:pPr>
            <a:endParaRPr lang="cs-CZ" altLang="cs-CZ" sz="12800" dirty="0" smtClean="0">
              <a:solidFill>
                <a:srgbClr val="EAC526"/>
              </a:solidFill>
            </a:endParaRPr>
          </a:p>
          <a:p>
            <a:endParaRPr lang="cs-CZ" altLang="cs-CZ" sz="3600" u="sng" dirty="0" smtClean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7679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 smtClean="0"/>
              <a:t>Způsob </a:t>
            </a:r>
            <a:r>
              <a:rPr lang="cs-CZ" dirty="0"/>
              <a:t>hlášení NÚ na SÚKL </a:t>
            </a:r>
            <a:r>
              <a:rPr lang="cs-CZ" dirty="0" smtClean="0"/>
              <a:t> - produkce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898830"/>
            <a:ext cx="8229600" cy="400544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2800" dirty="0" smtClean="0"/>
              <a:t>ICSR je určeno </a:t>
            </a:r>
            <a:r>
              <a:rPr lang="cs-CZ" altLang="cs-CZ" sz="12800" dirty="0" smtClean="0">
                <a:solidFill>
                  <a:srgbClr val="C00000"/>
                </a:solidFill>
              </a:rPr>
              <a:t>jednoznačným identifikátorem hlášení</a:t>
            </a:r>
            <a:r>
              <a:rPr lang="cs-CZ" altLang="cs-CZ" sz="12800" dirty="0" smtClean="0"/>
              <a:t> (WWU ID) – pole A.1.10.1/2 v R2:</a:t>
            </a:r>
          </a:p>
          <a:p>
            <a:r>
              <a:rPr lang="cs-CZ" altLang="cs-CZ" sz="12800" dirty="0" smtClean="0"/>
              <a:t> WWU ID hlášení má standardní tvar, </a:t>
            </a:r>
            <a:r>
              <a:rPr lang="cs-CZ" altLang="cs-CZ" sz="12800" u="sng" dirty="0" smtClean="0"/>
              <a:t>musí mít 3 části</a:t>
            </a:r>
            <a:r>
              <a:rPr lang="cs-CZ" altLang="cs-CZ" sz="12800" dirty="0" smtClean="0"/>
              <a:t> oddělené pomlčkami, např.</a:t>
            </a:r>
          </a:p>
          <a:p>
            <a:pPr marL="0" indent="0">
              <a:buNone/>
            </a:pPr>
            <a:r>
              <a:rPr lang="cs-CZ" altLang="cs-CZ" sz="12800" dirty="0" smtClean="0"/>
              <a:t>CZ-CZSUKL-16000001</a:t>
            </a:r>
          </a:p>
          <a:p>
            <a:pPr marL="0" indent="0">
              <a:buNone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r>
              <a:rPr lang="cs-CZ" altLang="cs-CZ" sz="12800" dirty="0" smtClean="0"/>
              <a:t> správně určit typ hlášení (Report type)- určuje, kam se hlášení odešle, jak se vyhodnocuje </a:t>
            </a:r>
            <a:endParaRPr lang="cs-CZ" altLang="cs-CZ" sz="12800" dirty="0" smtClean="0">
              <a:solidFill>
                <a:srgbClr val="EAC526"/>
              </a:solidFill>
            </a:endParaRPr>
          </a:p>
          <a:p>
            <a:endParaRPr lang="cs-CZ" altLang="cs-CZ" sz="3600" u="sng" dirty="0" smtClean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932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18711"/>
            <a:ext cx="8229600" cy="810089"/>
          </a:xfrm>
        </p:spPr>
        <p:txBody>
          <a:bodyPr>
            <a:normAutofit/>
          </a:bodyPr>
          <a:lstStyle/>
          <a:p>
            <a:r>
              <a:rPr lang="cs-CZ" dirty="0" smtClean="0"/>
              <a:t>Způsob </a:t>
            </a:r>
            <a:r>
              <a:rPr lang="cs-CZ" dirty="0"/>
              <a:t>hlášení NÚ na SÚKL </a:t>
            </a:r>
            <a:r>
              <a:rPr lang="cs-CZ" dirty="0" smtClean="0"/>
              <a:t> - produkce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31540" y="1628801"/>
            <a:ext cx="8229600" cy="441049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altLang="cs-CZ" sz="11200" dirty="0"/>
              <a:t>Důraz na </a:t>
            </a:r>
            <a:r>
              <a:rPr lang="cs-CZ" altLang="cs-CZ" sz="11200" b="1" dirty="0"/>
              <a:t>kvalitu hlášení </a:t>
            </a:r>
            <a:r>
              <a:rPr lang="cs-CZ" altLang="cs-CZ" sz="11200" b="1" dirty="0" smtClean="0"/>
              <a:t>NÚ</a:t>
            </a:r>
            <a:r>
              <a:rPr lang="cs-CZ" altLang="cs-CZ" sz="11200" dirty="0" smtClean="0"/>
              <a:t>:</a:t>
            </a:r>
          </a:p>
          <a:p>
            <a:r>
              <a:rPr lang="cs-CZ" altLang="cs-CZ" sz="11200" dirty="0"/>
              <a:t> </a:t>
            </a:r>
            <a:r>
              <a:rPr lang="cs-CZ" altLang="cs-CZ" sz="9600" dirty="0"/>
              <a:t>obsahovou úplnost </a:t>
            </a:r>
            <a:endParaRPr lang="cs-CZ" altLang="cs-CZ" sz="9600" dirty="0" smtClean="0"/>
          </a:p>
          <a:p>
            <a:r>
              <a:rPr lang="cs-CZ" altLang="cs-CZ" sz="9600" dirty="0" smtClean="0"/>
              <a:t> konzistentní údaje</a:t>
            </a:r>
          </a:p>
          <a:p>
            <a:r>
              <a:rPr lang="cs-CZ" altLang="cs-CZ" sz="9600" dirty="0" smtClean="0"/>
              <a:t> </a:t>
            </a:r>
            <a:r>
              <a:rPr lang="cs-CZ" altLang="cs-CZ" sz="9600" dirty="0"/>
              <a:t>přesnost zadání do strukturovaných polí </a:t>
            </a:r>
            <a:r>
              <a:rPr lang="cs-CZ" altLang="cs-CZ" sz="9600" dirty="0" smtClean="0"/>
              <a:t> </a:t>
            </a:r>
          </a:p>
          <a:p>
            <a:pPr marL="0" indent="0">
              <a:buNone/>
            </a:pPr>
            <a:r>
              <a:rPr lang="cs-CZ" altLang="cs-CZ" sz="11200" dirty="0" smtClean="0">
                <a:solidFill>
                  <a:srgbClr val="FF0000"/>
                </a:solidFill>
              </a:rPr>
              <a:t>… jen </a:t>
            </a:r>
            <a:r>
              <a:rPr lang="cs-CZ" altLang="cs-CZ" sz="11200" dirty="0">
                <a:solidFill>
                  <a:srgbClr val="FF0000"/>
                </a:solidFill>
              </a:rPr>
              <a:t>tak jsou data </a:t>
            </a:r>
            <a:r>
              <a:rPr lang="cs-CZ" altLang="cs-CZ" sz="11200" dirty="0" smtClean="0">
                <a:solidFill>
                  <a:srgbClr val="FF0000"/>
                </a:solidFill>
              </a:rPr>
              <a:t>smysluplná pro zpracování..</a:t>
            </a:r>
          </a:p>
          <a:p>
            <a:pPr marL="0" indent="0">
              <a:buNone/>
            </a:pPr>
            <a:endParaRPr lang="cs-CZ" altLang="cs-CZ" sz="112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altLang="cs-CZ" sz="11200" b="1" dirty="0" err="1">
                <a:solidFill>
                  <a:srgbClr val="FF0000"/>
                </a:solidFill>
              </a:rPr>
              <a:t>Follow</a:t>
            </a:r>
            <a:r>
              <a:rPr lang="cs-CZ" altLang="cs-CZ" sz="11200" b="1" dirty="0">
                <a:solidFill>
                  <a:srgbClr val="FF0000"/>
                </a:solidFill>
              </a:rPr>
              <a:t>-up</a:t>
            </a:r>
            <a:r>
              <a:rPr lang="cs-CZ" altLang="cs-CZ" sz="11200" dirty="0"/>
              <a:t> </a:t>
            </a:r>
            <a:r>
              <a:rPr lang="cs-CZ" altLang="cs-CZ" sz="11200" dirty="0" smtClean="0"/>
              <a:t>(doplnění) k iniciálnímu hlášení </a:t>
            </a:r>
            <a:r>
              <a:rPr lang="cs-CZ" altLang="cs-CZ" sz="11200" dirty="0"/>
              <a:t>při</a:t>
            </a:r>
            <a:r>
              <a:rPr lang="cs-CZ" altLang="cs-CZ" sz="11200" dirty="0" smtClean="0"/>
              <a:t>:</a:t>
            </a:r>
          </a:p>
          <a:p>
            <a:r>
              <a:rPr lang="cs-CZ" altLang="cs-CZ" sz="9600" dirty="0"/>
              <a:t>Chybějících kritériích pro validní </a:t>
            </a:r>
            <a:r>
              <a:rPr lang="cs-CZ" altLang="cs-CZ" sz="9600" dirty="0" smtClean="0"/>
              <a:t>hlášení</a:t>
            </a:r>
          </a:p>
          <a:p>
            <a:r>
              <a:rPr lang="cs-CZ" altLang="cs-CZ" sz="9600" dirty="0"/>
              <a:t>Nekonzistentních nebo si odporujících informacích v </a:t>
            </a:r>
            <a:r>
              <a:rPr lang="cs-CZ" altLang="cs-CZ" sz="9600" dirty="0" smtClean="0"/>
              <a:t>hlášení</a:t>
            </a:r>
          </a:p>
          <a:p>
            <a:r>
              <a:rPr lang="cs-CZ" altLang="cs-CZ" sz="9600" dirty="0" smtClean="0"/>
              <a:t>Nepřesnostech</a:t>
            </a:r>
          </a:p>
          <a:p>
            <a:pPr marL="0" indent="0">
              <a:buNone/>
            </a:pPr>
            <a:r>
              <a:rPr lang="cs-CZ" altLang="cs-CZ" sz="9600" u="sng" dirty="0" smtClean="0"/>
              <a:t>Zaslán v nové verzi hlášení </a:t>
            </a:r>
            <a:r>
              <a:rPr lang="cs-CZ" altLang="cs-CZ" sz="9600" dirty="0" smtClean="0"/>
              <a:t>– je zachováno WWU ID hlášení</a:t>
            </a:r>
            <a:endParaRPr lang="cs-CZ" altLang="cs-CZ" sz="9600" dirty="0"/>
          </a:p>
          <a:p>
            <a:pPr marL="0" indent="0">
              <a:buNone/>
            </a:pPr>
            <a:endParaRPr lang="cs-CZ" altLang="cs-CZ" sz="12800" dirty="0"/>
          </a:p>
          <a:p>
            <a:endParaRPr lang="cs-CZ" altLang="cs-CZ" sz="12800" dirty="0"/>
          </a:p>
          <a:p>
            <a:endParaRPr lang="cs-CZ" altLang="cs-CZ" sz="12800" dirty="0"/>
          </a:p>
          <a:p>
            <a:endParaRPr lang="cs-CZ" altLang="cs-CZ" sz="12800" dirty="0"/>
          </a:p>
          <a:p>
            <a:pPr marL="0" indent="0">
              <a:buNone/>
            </a:pPr>
            <a:endParaRPr lang="cs-CZ" altLang="cs-CZ" sz="12800" u="sng" dirty="0">
              <a:solidFill>
                <a:srgbClr val="FFC000"/>
              </a:solidFill>
            </a:endParaRPr>
          </a:p>
          <a:p>
            <a:endParaRPr lang="cs-CZ" altLang="cs-CZ" sz="3600" u="sng" dirty="0" smtClean="0"/>
          </a:p>
          <a:p>
            <a:endParaRPr lang="cs-CZ" altLang="cs-CZ" sz="3600" dirty="0"/>
          </a:p>
          <a:p>
            <a:pPr>
              <a:buNone/>
            </a:pPr>
            <a:r>
              <a:rPr lang="cs-CZ" altLang="cs-CZ" sz="3600" dirty="0"/>
              <a:t>    </a:t>
            </a:r>
            <a:endParaRPr lang="cs-CZ" altLang="cs-CZ" sz="3600" dirty="0">
              <a:solidFill>
                <a:srgbClr val="F08250"/>
              </a:solidFill>
            </a:endParaRPr>
          </a:p>
          <a:p>
            <a:pPr>
              <a:buNone/>
            </a:pPr>
            <a:r>
              <a:rPr lang="cs-CZ" altLang="cs-CZ" sz="3600" dirty="0">
                <a:solidFill>
                  <a:srgbClr val="F08250"/>
                </a:solidFill>
              </a:rPr>
              <a:t>      </a:t>
            </a:r>
            <a:r>
              <a:rPr lang="cs-CZ" altLang="cs-CZ" sz="36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8872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143000"/>
          </a:xfrm>
        </p:spPr>
        <p:txBody>
          <a:bodyPr/>
          <a:lstStyle/>
          <a:p>
            <a:r>
              <a:rPr lang="cs-CZ" dirty="0" smtClean="0"/>
              <a:t>Centrální databáze NÚ SÚKL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88841"/>
            <a:ext cx="8229600" cy="41311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CDNÚ</a:t>
            </a:r>
            <a:r>
              <a:rPr lang="cs-CZ" dirty="0" smtClean="0"/>
              <a:t> (</a:t>
            </a:r>
            <a:r>
              <a:rPr lang="cs-CZ" b="1" dirty="0">
                <a:solidFill>
                  <a:srgbClr val="FF0000"/>
                </a:solidFill>
              </a:rPr>
              <a:t>C</a:t>
            </a:r>
            <a:r>
              <a:rPr lang="cs-CZ" dirty="0" smtClean="0"/>
              <a:t>entrální </a:t>
            </a:r>
            <a:r>
              <a:rPr lang="cs-CZ" b="1" dirty="0" smtClean="0">
                <a:solidFill>
                  <a:srgbClr val="FF0000"/>
                </a:solidFill>
              </a:rPr>
              <a:t>d</a:t>
            </a:r>
            <a:r>
              <a:rPr lang="cs-CZ" dirty="0" smtClean="0"/>
              <a:t>atabáze </a:t>
            </a:r>
            <a:r>
              <a:rPr lang="cs-CZ" b="1" dirty="0">
                <a:solidFill>
                  <a:srgbClr val="FF0000"/>
                </a:solidFill>
              </a:rPr>
              <a:t>n</a:t>
            </a:r>
            <a:r>
              <a:rPr lang="cs-CZ" dirty="0" smtClean="0"/>
              <a:t>ežádoucích </a:t>
            </a:r>
            <a:r>
              <a:rPr lang="cs-CZ" b="1" dirty="0">
                <a:solidFill>
                  <a:srgbClr val="FF0000"/>
                </a:solidFill>
              </a:rPr>
              <a:t>ú</a:t>
            </a:r>
            <a:r>
              <a:rPr lang="cs-CZ" dirty="0" smtClean="0"/>
              <a:t>činků)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ákonná povinnost SÚKL (</a:t>
            </a:r>
            <a:r>
              <a:rPr lang="cs-CZ" dirty="0" err="1" smtClean="0"/>
              <a:t>ZoL</a:t>
            </a:r>
            <a:r>
              <a:rPr lang="cs-CZ" dirty="0" smtClean="0"/>
              <a:t> §90 </a:t>
            </a:r>
            <a:r>
              <a:rPr lang="cs-CZ" dirty="0" err="1" smtClean="0"/>
              <a:t>odst</a:t>
            </a:r>
            <a:r>
              <a:rPr lang="cs-CZ" dirty="0" smtClean="0"/>
              <a:t> (1)a) a §93c) </a:t>
            </a:r>
            <a:r>
              <a:rPr lang="cs-CZ" dirty="0"/>
              <a:t>h</a:t>
            </a:r>
            <a:r>
              <a:rPr lang="cs-CZ" dirty="0" smtClean="0"/>
              <a:t>lášení NÚ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řijímat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e</a:t>
            </a:r>
            <a:r>
              <a:rPr lang="cs-CZ" dirty="0" smtClean="0"/>
              <a:t>vidovat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pracovat a uchovávat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řeposlat dále…..</a:t>
            </a:r>
          </a:p>
          <a:p>
            <a:r>
              <a:rPr lang="cs-CZ" dirty="0" smtClean="0"/>
              <a:t>Materiál pro práci FV hodnotitelů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28524-BDA2-4754-B631-83BF950651D4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47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9545" y="4374105"/>
            <a:ext cx="1506580" cy="201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1235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10090"/>
          </a:xfrm>
        </p:spPr>
        <p:txBody>
          <a:bodyPr/>
          <a:lstStyle/>
          <a:p>
            <a:r>
              <a:rPr lang="cs-CZ" dirty="0" smtClean="0"/>
              <a:t>CDNÚ model – toky hlášení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88841"/>
            <a:ext cx="8229600" cy="413116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2AB76-EDC4-463A-A282-C9B595BE8177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48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pic>
        <p:nvPicPr>
          <p:cNvPr id="1026" name="Picture 2" descr="C:\Users\vavruskova\AppData\Local\Microsoft\Windows\Temporary Internet Files\Content.Outlook\9B2ATZ4H\cdnu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1628800"/>
            <a:ext cx="8145905" cy="42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8798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863715"/>
            <a:ext cx="8229600" cy="720080"/>
          </a:xfrm>
        </p:spPr>
        <p:txBody>
          <a:bodyPr/>
          <a:lstStyle/>
          <a:p>
            <a:r>
              <a:rPr lang="cs-CZ" dirty="0" smtClean="0"/>
              <a:t>Výstupy z CDNÚ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860539"/>
          </a:xfrm>
        </p:spPr>
        <p:txBody>
          <a:bodyPr>
            <a:noAutofit/>
          </a:bodyPr>
          <a:lstStyle/>
          <a:p>
            <a:r>
              <a:rPr lang="cs-CZ" dirty="0"/>
              <a:t>CDNÚ – </a:t>
            </a:r>
            <a:r>
              <a:rPr lang="cs-CZ" dirty="0" err="1"/>
              <a:t>trackování</a:t>
            </a:r>
            <a:r>
              <a:rPr lang="cs-CZ" dirty="0"/>
              <a:t> a dohledání </a:t>
            </a:r>
            <a:r>
              <a:rPr lang="cs-CZ" dirty="0" smtClean="0"/>
              <a:t>zaslaných hlášení</a:t>
            </a:r>
            <a:endParaRPr lang="cs-CZ" dirty="0"/>
          </a:p>
          <a:p>
            <a:r>
              <a:rPr lang="cs-CZ" dirty="0" smtClean="0"/>
              <a:t>přes analytický modul BI CDNÚ: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 smtClean="0"/>
              <a:t>Pro hodnotitele FV týdenní a roční výpisy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 smtClean="0"/>
              <a:t>Roční statistika hlášení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 smtClean="0"/>
              <a:t>Měsíční výpisy pro LP v </a:t>
            </a:r>
            <a:r>
              <a:rPr lang="cs-CZ" sz="2800" dirty="0" err="1" smtClean="0"/>
              <a:t>SpLP</a:t>
            </a:r>
            <a:endParaRPr lang="cs-CZ" sz="28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 smtClean="0"/>
              <a:t>Na základě žádosti: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p</a:t>
            </a:r>
            <a:r>
              <a:rPr lang="cs-CZ" sz="2400" dirty="0" smtClean="0"/>
              <a:t>ro Oddělení závad v jakosti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rgbClr val="C00000"/>
                </a:solidFill>
              </a:rPr>
              <a:t>p</a:t>
            </a:r>
            <a:r>
              <a:rPr lang="cs-CZ" sz="2400" dirty="0" smtClean="0">
                <a:solidFill>
                  <a:srgbClr val="C00000"/>
                </a:solidFill>
              </a:rPr>
              <a:t>ro </a:t>
            </a:r>
            <a:r>
              <a:rPr lang="cs-CZ" sz="2400" dirty="0" err="1" smtClean="0">
                <a:solidFill>
                  <a:srgbClr val="C00000"/>
                </a:solidFill>
              </a:rPr>
              <a:t>MAHy</a:t>
            </a:r>
            <a:r>
              <a:rPr lang="cs-CZ" sz="2400" dirty="0" smtClean="0">
                <a:solidFill>
                  <a:srgbClr val="C00000"/>
                </a:solidFill>
              </a:rPr>
              <a:t> – na základě žádosti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2400" dirty="0"/>
              <a:t>p</a:t>
            </a:r>
            <a:r>
              <a:rPr lang="cs-CZ" sz="2400" dirty="0" smtClean="0"/>
              <a:t>ro lékaře, odborné pracovníky, pacienty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F5983-A1F9-4251-9AF2-20355EDA8919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49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7266" y="2438890"/>
            <a:ext cx="1665184" cy="418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7180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EV DAS a EV Access </a:t>
            </a:r>
            <a:r>
              <a:rPr lang="cs-CZ" dirty="0" err="1" smtClean="0"/>
              <a:t>Policy</a:t>
            </a:r>
            <a:endParaRPr lang="cs-CZ" sz="32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50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1035115"/>
          </a:xfrm>
        </p:spPr>
        <p:txBody>
          <a:bodyPr>
            <a:normAutofit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 a EVDAS</a:t>
            </a:r>
            <a:endParaRPr lang="cs-CZ" dirty="0"/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5520935"/>
              </p:ext>
            </p:extLst>
          </p:nvPr>
        </p:nvGraphicFramePr>
        <p:xfrm>
          <a:off x="457200" y="1854200"/>
          <a:ext cx="8229600" cy="4365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51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22251" y="3609020"/>
            <a:ext cx="1755193" cy="9144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EVDAS</a:t>
            </a:r>
            <a:endParaRPr lang="cs-CZ" sz="4400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6597225" y="3383995"/>
            <a:ext cx="450050" cy="225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6597225" y="4523420"/>
            <a:ext cx="450050" cy="2557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bdélník 1"/>
          <p:cNvSpPr/>
          <p:nvPr/>
        </p:nvSpPr>
        <p:spPr>
          <a:xfrm>
            <a:off x="457200" y="2446227"/>
            <a:ext cx="1248780" cy="914400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Hlášení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od NCA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7200" y="4321950"/>
            <a:ext cx="124878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Hlášení od MAH</a:t>
            </a:r>
            <a:endParaRPr lang="en-GB" b="1" dirty="0">
              <a:solidFill>
                <a:schemeClr val="tx1"/>
              </a:solidFill>
            </a:endParaRPr>
          </a:p>
        </p:txBody>
      </p:sp>
      <p:cxnSp>
        <p:nvCxnSpPr>
          <p:cNvPr id="10" name="Pravoúhlá spojnice 9"/>
          <p:cNvCxnSpPr/>
          <p:nvPr/>
        </p:nvCxnSpPr>
        <p:spPr>
          <a:xfrm>
            <a:off x="1731640" y="2840359"/>
            <a:ext cx="794102" cy="656148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ravoúhlá spojnice 12"/>
          <p:cNvCxnSpPr/>
          <p:nvPr/>
        </p:nvCxnSpPr>
        <p:spPr>
          <a:xfrm flipV="1">
            <a:off x="1705980" y="4037012"/>
            <a:ext cx="819762" cy="74213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888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893041"/>
            <a:ext cx="8229600" cy="645750"/>
          </a:xfrm>
        </p:spPr>
        <p:txBody>
          <a:bodyPr>
            <a:normAutofit/>
          </a:bodyPr>
          <a:lstStyle/>
          <a:p>
            <a:r>
              <a:rPr lang="cs-CZ" dirty="0" smtClean="0"/>
              <a:t>EV Data </a:t>
            </a:r>
            <a:r>
              <a:rPr lang="cs-CZ" dirty="0" err="1" smtClean="0"/>
              <a:t>Analysing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(EV DAS)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538791"/>
            <a:ext cx="8229600" cy="4680519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SW nástroj nad EV </a:t>
            </a:r>
            <a:r>
              <a:rPr lang="cs-CZ" b="1" dirty="0" err="1" smtClean="0"/>
              <a:t>db</a:t>
            </a:r>
            <a:r>
              <a:rPr lang="cs-CZ" b="1" dirty="0" smtClean="0"/>
              <a:t> </a:t>
            </a:r>
            <a:r>
              <a:rPr lang="cs-CZ" dirty="0" smtClean="0"/>
              <a:t>– pro analytické zpracování dat v EV </a:t>
            </a:r>
            <a:r>
              <a:rPr lang="cs-CZ" dirty="0" err="1" smtClean="0"/>
              <a:t>db</a:t>
            </a:r>
            <a:r>
              <a:rPr lang="cs-CZ" dirty="0" smtClean="0"/>
              <a:t> a detekci FV signálů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Současnost:</a:t>
            </a:r>
          </a:p>
          <a:p>
            <a:r>
              <a:rPr lang="cs-CZ" dirty="0" smtClean="0"/>
              <a:t>Omezený přístup k datům – možný jen pro EMA, </a:t>
            </a:r>
            <a:r>
              <a:rPr lang="cs-CZ" dirty="0" err="1" smtClean="0"/>
              <a:t>NCAs</a:t>
            </a:r>
            <a:endParaRPr lang="cs-CZ" dirty="0" smtClean="0"/>
          </a:p>
          <a:p>
            <a:r>
              <a:rPr lang="cs-CZ" dirty="0" smtClean="0"/>
              <a:t>Neomezený přístup (agregovaná data):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://www.adrreports.eu</a:t>
            </a:r>
            <a:r>
              <a:rPr lang="cs-CZ" dirty="0" smtClean="0">
                <a:hlinkClick r:id="rId2"/>
              </a:rPr>
              <a:t>/</a:t>
            </a:r>
            <a:r>
              <a:rPr lang="cs-CZ" dirty="0" smtClean="0"/>
              <a:t>  - kdokoliv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Blízká budoucnost: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Požadavek FV legislativy pro </a:t>
            </a:r>
            <a:r>
              <a:rPr lang="cs-CZ" u="sng" dirty="0" err="1" smtClean="0">
                <a:solidFill>
                  <a:srgbClr val="FF0000"/>
                </a:solidFill>
              </a:rPr>
              <a:t>MAHy</a:t>
            </a:r>
            <a:r>
              <a:rPr lang="cs-CZ" dirty="0" smtClean="0"/>
              <a:t>: </a:t>
            </a:r>
            <a:r>
              <a:rPr lang="en-GB" u="sng" dirty="0" smtClean="0"/>
              <a:t>monitor</a:t>
            </a:r>
            <a:r>
              <a:rPr lang="cs-CZ" u="sng" dirty="0" err="1" smtClean="0"/>
              <a:t>ovat</a:t>
            </a:r>
            <a:r>
              <a:rPr lang="cs-CZ" u="sng" dirty="0" smtClean="0"/>
              <a:t> data, ke kterým mají přístup v EV </a:t>
            </a:r>
            <a:r>
              <a:rPr lang="cs-CZ" u="sng" dirty="0" err="1" smtClean="0"/>
              <a:t>db</a:t>
            </a:r>
            <a:r>
              <a:rPr lang="cs-CZ" u="sng" dirty="0" smtClean="0"/>
              <a:t>, pro získání bezpečnostních signálů – ty hlásit do EMA a </a:t>
            </a:r>
            <a:r>
              <a:rPr lang="cs-CZ" u="sng" dirty="0" err="1" smtClean="0"/>
              <a:t>NCAs</a:t>
            </a:r>
            <a:r>
              <a:rPr lang="cs-CZ" dirty="0" smtClean="0"/>
              <a:t>  - změna EV </a:t>
            </a:r>
            <a:r>
              <a:rPr lang="cs-CZ" dirty="0" err="1" smtClean="0"/>
              <a:t>access</a:t>
            </a:r>
            <a:r>
              <a:rPr lang="cs-CZ" dirty="0" smtClean="0"/>
              <a:t> </a:t>
            </a:r>
            <a:r>
              <a:rPr lang="cs-CZ" dirty="0" err="1" smtClean="0"/>
              <a:t>policy</a:t>
            </a:r>
            <a:r>
              <a:rPr lang="cs-CZ" dirty="0" smtClean="0"/>
              <a:t> (</a:t>
            </a:r>
            <a:r>
              <a:rPr lang="cs-CZ" dirty="0" err="1" smtClean="0"/>
              <a:t>MAHové</a:t>
            </a:r>
            <a:r>
              <a:rPr lang="cs-CZ" dirty="0" smtClean="0"/>
              <a:t> musí mít přístup k EV datům)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52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48364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992350"/>
            <a:ext cx="8229600" cy="670130"/>
          </a:xfrm>
        </p:spPr>
        <p:txBody>
          <a:bodyPr>
            <a:noAutofit/>
          </a:bodyPr>
          <a:lstStyle/>
          <a:p>
            <a:r>
              <a:rPr lang="cs-CZ" sz="2800" dirty="0"/>
              <a:t>EMA </a:t>
            </a:r>
            <a:r>
              <a:rPr lang="cs-CZ" sz="2800" dirty="0" err="1"/>
              <a:t>access</a:t>
            </a:r>
            <a:r>
              <a:rPr lang="cs-CZ" sz="2800" dirty="0"/>
              <a:t> </a:t>
            </a:r>
            <a:r>
              <a:rPr lang="cs-CZ" sz="2800" dirty="0" err="1"/>
              <a:t>policy</a:t>
            </a:r>
            <a:r>
              <a:rPr lang="cs-CZ" sz="2800" dirty="0"/>
              <a:t> – přístup k EV datům v EVDAS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5"/>
            <a:ext cx="8229600" cy="4536205"/>
          </a:xfrm>
          <a:noFill/>
        </p:spPr>
        <p:txBody>
          <a:bodyPr>
            <a:normAutofit lnSpcReduction="10000"/>
          </a:bodyPr>
          <a:lstStyle/>
          <a:p>
            <a:r>
              <a:rPr lang="cs-CZ" dirty="0" smtClean="0"/>
              <a:t>Rozdělení do </a:t>
            </a:r>
            <a:r>
              <a:rPr lang="cs-CZ" dirty="0" err="1" smtClean="0"/>
              <a:t>Stakeholder</a:t>
            </a:r>
            <a:r>
              <a:rPr lang="cs-CZ" dirty="0" smtClean="0"/>
              <a:t> </a:t>
            </a:r>
            <a:r>
              <a:rPr lang="cs-CZ" dirty="0" err="1" smtClean="0"/>
              <a:t>Groups</a:t>
            </a:r>
            <a:r>
              <a:rPr lang="cs-CZ" dirty="0"/>
              <a:t>:</a:t>
            </a:r>
            <a:r>
              <a:rPr lang="cs-CZ" dirty="0" smtClean="0"/>
              <a:t> I – VI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MAH: </a:t>
            </a:r>
            <a:r>
              <a:rPr lang="cs-CZ" dirty="0" err="1" smtClean="0">
                <a:solidFill>
                  <a:srgbClr val="C00000"/>
                </a:solidFill>
              </a:rPr>
              <a:t>Stakeholder</a:t>
            </a:r>
            <a:r>
              <a:rPr lang="cs-CZ" dirty="0" smtClean="0">
                <a:solidFill>
                  <a:srgbClr val="C00000"/>
                </a:solidFill>
              </a:rPr>
              <a:t> Group III</a:t>
            </a:r>
          </a:p>
          <a:p>
            <a:r>
              <a:rPr lang="cs-CZ" dirty="0" smtClean="0"/>
              <a:t>Přidělení míry přístupu: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 smtClean="0"/>
              <a:t>Level</a:t>
            </a:r>
            <a:r>
              <a:rPr lang="cs-CZ" b="1" u="sng" dirty="0" smtClean="0"/>
              <a:t> 1</a:t>
            </a:r>
            <a:r>
              <a:rPr lang="cs-CZ" dirty="0" smtClean="0"/>
              <a:t>: </a:t>
            </a:r>
            <a:r>
              <a:rPr lang="cs-CZ" i="1" dirty="0" err="1" smtClean="0"/>
              <a:t>Subset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ICSR data</a:t>
            </a:r>
            <a:r>
              <a:rPr lang="cs-CZ" dirty="0" smtClean="0"/>
              <a:t> (</a:t>
            </a:r>
            <a:r>
              <a:rPr lang="cs-CZ" dirty="0" smtClean="0">
                <a:hlinkClick r:id="rId3"/>
              </a:rPr>
              <a:t>www.adrreports.eu</a:t>
            </a:r>
            <a:r>
              <a:rPr lang="cs-CZ" dirty="0" smtClean="0"/>
              <a:t> 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 smtClean="0"/>
              <a:t>Level</a:t>
            </a:r>
            <a:r>
              <a:rPr lang="cs-CZ" b="1" u="sng" dirty="0" smtClean="0"/>
              <a:t> 2A</a:t>
            </a:r>
            <a:r>
              <a:rPr lang="cs-CZ" dirty="0" smtClean="0"/>
              <a:t>: </a:t>
            </a:r>
            <a:r>
              <a:rPr lang="cs-CZ" i="1" dirty="0" err="1" smtClean="0"/>
              <a:t>Extended</a:t>
            </a:r>
            <a:r>
              <a:rPr lang="cs-CZ" i="1" dirty="0" smtClean="0"/>
              <a:t> </a:t>
            </a:r>
            <a:r>
              <a:rPr lang="cs-CZ" i="1" dirty="0" err="1" smtClean="0"/>
              <a:t>subset</a:t>
            </a:r>
            <a:r>
              <a:rPr lang="cs-CZ" i="1" dirty="0" smtClean="0"/>
              <a:t> </a:t>
            </a:r>
            <a:r>
              <a:rPr lang="cs-CZ" i="1" dirty="0" err="1" smtClean="0"/>
              <a:t>of</a:t>
            </a:r>
            <a:r>
              <a:rPr lang="cs-CZ" i="1" dirty="0" smtClean="0"/>
              <a:t> ICSR data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 smtClean="0"/>
              <a:t>Level</a:t>
            </a:r>
            <a:r>
              <a:rPr lang="cs-CZ" b="1" u="sng" dirty="0" smtClean="0"/>
              <a:t> 2B</a:t>
            </a:r>
            <a:r>
              <a:rPr lang="cs-CZ" dirty="0" smtClean="0"/>
              <a:t>: jako </a:t>
            </a:r>
            <a:r>
              <a:rPr lang="cs-CZ" i="1" dirty="0" err="1" smtClean="0"/>
              <a:t>Level</a:t>
            </a:r>
            <a:r>
              <a:rPr lang="cs-CZ" i="1" dirty="0" smtClean="0"/>
              <a:t> 2A plus Case </a:t>
            </a:r>
            <a:r>
              <a:rPr lang="cs-CZ" i="1" dirty="0" err="1" smtClean="0"/>
              <a:t>narrative</a:t>
            </a:r>
            <a:r>
              <a:rPr lang="cs-CZ" i="1" dirty="0" smtClean="0"/>
              <a:t> </a:t>
            </a:r>
            <a:r>
              <a:rPr lang="cs-CZ" dirty="0" smtClean="0"/>
              <a:t>(v podstatě téměř plné hlášení)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u="sng" dirty="0" err="1" smtClean="0"/>
              <a:t>Level</a:t>
            </a:r>
            <a:r>
              <a:rPr lang="cs-CZ" b="1" u="sng" dirty="0" smtClean="0"/>
              <a:t> 3</a:t>
            </a:r>
            <a:r>
              <a:rPr lang="cs-CZ" dirty="0" smtClean="0"/>
              <a:t>: </a:t>
            </a:r>
            <a:r>
              <a:rPr lang="cs-CZ" i="1" dirty="0" err="1" smtClean="0"/>
              <a:t>All</a:t>
            </a:r>
            <a:r>
              <a:rPr lang="cs-CZ" i="1" dirty="0" smtClean="0"/>
              <a:t> ICSR data </a:t>
            </a:r>
            <a:r>
              <a:rPr lang="cs-CZ" i="1" dirty="0" err="1" smtClean="0"/>
              <a:t>elements</a:t>
            </a:r>
            <a:r>
              <a:rPr lang="cs-CZ" i="1" dirty="0" smtClean="0"/>
              <a:t> </a:t>
            </a:r>
            <a:r>
              <a:rPr lang="cs-CZ" dirty="0" smtClean="0"/>
              <a:t>– pro MLM hlášení v EV </a:t>
            </a:r>
            <a:r>
              <a:rPr lang="cs-CZ" dirty="0" err="1" smtClean="0"/>
              <a:t>db</a:t>
            </a:r>
            <a:r>
              <a:rPr lang="cs-CZ" dirty="0" smtClean="0"/>
              <a:t>  a pro hlášení, která poslal do EV MAH sám (</a:t>
            </a:r>
            <a:r>
              <a:rPr lang="cs-CZ" dirty="0" err="1" smtClean="0"/>
              <a:t>Sender</a:t>
            </a:r>
            <a:r>
              <a:rPr lang="cs-CZ" dirty="0" smtClean="0"/>
              <a:t> </a:t>
            </a:r>
            <a:r>
              <a:rPr lang="cs-CZ" dirty="0" err="1" smtClean="0"/>
              <a:t>based</a:t>
            </a:r>
            <a:r>
              <a:rPr lang="cs-CZ" dirty="0" smtClean="0"/>
              <a:t>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červen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19292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400" y="992350"/>
            <a:ext cx="8229600" cy="670130"/>
          </a:xfrm>
        </p:spPr>
        <p:txBody>
          <a:bodyPr>
            <a:noAutofit/>
          </a:bodyPr>
          <a:lstStyle/>
          <a:p>
            <a:r>
              <a:rPr lang="cs-CZ" sz="2800" dirty="0"/>
              <a:t>EMA </a:t>
            </a:r>
            <a:r>
              <a:rPr lang="cs-CZ" sz="2800" dirty="0" err="1"/>
              <a:t>access</a:t>
            </a:r>
            <a:r>
              <a:rPr lang="cs-CZ" sz="2800" dirty="0"/>
              <a:t> </a:t>
            </a:r>
            <a:r>
              <a:rPr lang="cs-CZ" sz="2800" dirty="0" err="1"/>
              <a:t>policy</a:t>
            </a:r>
            <a:r>
              <a:rPr lang="cs-CZ" sz="2800" dirty="0"/>
              <a:t> – přístup k EV datům v EVDAS</a:t>
            </a:r>
            <a:br>
              <a:rPr lang="cs-CZ" sz="2800" dirty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8790"/>
            <a:ext cx="8229600" cy="4680519"/>
          </a:xfrm>
          <a:noFill/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Přístup k FV datům pro </a:t>
            </a:r>
            <a:r>
              <a:rPr lang="cs-CZ" dirty="0" err="1" smtClean="0"/>
              <a:t>MAHy</a:t>
            </a:r>
            <a:r>
              <a:rPr lang="cs-CZ" dirty="0" smtClean="0"/>
              <a:t> – pro zajištění plnění FV povinností </a:t>
            </a:r>
            <a:r>
              <a:rPr lang="cs-CZ" dirty="0" err="1" smtClean="0"/>
              <a:t>MAHů</a:t>
            </a:r>
            <a:r>
              <a:rPr lang="cs-CZ" dirty="0" smtClean="0"/>
              <a:t> dle nové legislativy</a:t>
            </a:r>
            <a:endParaRPr lang="cs-CZ" dirty="0" smtClean="0">
              <a:solidFill>
                <a:srgbClr val="C00000"/>
              </a:solidFill>
            </a:endParaRPr>
          </a:p>
          <a:p>
            <a:r>
              <a:rPr lang="cs-CZ" dirty="0" smtClean="0"/>
              <a:t>MAH: </a:t>
            </a:r>
            <a:r>
              <a:rPr lang="cs-CZ" u="sng" dirty="0" smtClean="0"/>
              <a:t>nastavení nových a funkčních procesů </a:t>
            </a:r>
            <a:r>
              <a:rPr lang="cs-CZ" dirty="0" smtClean="0"/>
              <a:t>pro: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Monitorování FV dat z EV </a:t>
            </a:r>
            <a:r>
              <a:rPr lang="cs-CZ" b="1" dirty="0" err="1" smtClean="0"/>
              <a:t>db</a:t>
            </a:r>
            <a:r>
              <a:rPr lang="cs-CZ" b="1" dirty="0" smtClean="0"/>
              <a:t> i </a:t>
            </a:r>
            <a:r>
              <a:rPr lang="cs-CZ" b="1" dirty="0" err="1" smtClean="0"/>
              <a:t>db</a:t>
            </a:r>
            <a:r>
              <a:rPr lang="cs-CZ" b="1" dirty="0" smtClean="0"/>
              <a:t> vlastní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 smtClean="0"/>
              <a:t>Detekce signálů a jejich reportování dále </a:t>
            </a:r>
            <a:r>
              <a:rPr lang="cs-CZ" dirty="0" smtClean="0"/>
              <a:t>(EMA, SÚKL)</a:t>
            </a:r>
          </a:p>
          <a:p>
            <a:r>
              <a:rPr lang="cs-CZ" dirty="0" smtClean="0"/>
              <a:t>Přístup MAH do EVDAS: autorizovaný přístup (přidělený </a:t>
            </a:r>
            <a:r>
              <a:rPr lang="cs-CZ" dirty="0" err="1" smtClean="0"/>
              <a:t>username</a:t>
            </a:r>
            <a:r>
              <a:rPr lang="cs-CZ" dirty="0" smtClean="0"/>
              <a:t> a </a:t>
            </a:r>
            <a:r>
              <a:rPr lang="cs-CZ" dirty="0" err="1" smtClean="0"/>
              <a:t>password</a:t>
            </a:r>
            <a:r>
              <a:rPr lang="cs-CZ" dirty="0" smtClean="0"/>
              <a:t> z EMA) </a:t>
            </a:r>
            <a:r>
              <a:rPr lang="cs-CZ" u="sng" dirty="0" smtClean="0"/>
              <a:t>– zažádat o něj přes QPPV</a:t>
            </a:r>
          </a:p>
          <a:p>
            <a:r>
              <a:rPr lang="cs-CZ" u="sng" dirty="0" smtClean="0"/>
              <a:t>Vstoupí do praxe 6 měsíců po prohlášení EV MB o úspěšném ukončení auditu</a:t>
            </a:r>
            <a:r>
              <a:rPr lang="cs-CZ" dirty="0" smtClean="0"/>
              <a:t> a plné funkčnosti EV </a:t>
            </a:r>
            <a:r>
              <a:rPr lang="cs-CZ" dirty="0" err="1" smtClean="0"/>
              <a:t>db</a:t>
            </a:r>
            <a:r>
              <a:rPr lang="cs-CZ" dirty="0" smtClean="0"/>
              <a:t> – předpoklad 11/2017</a:t>
            </a:r>
          </a:p>
          <a:p>
            <a:r>
              <a:rPr lang="cs-CZ" dirty="0" smtClean="0"/>
              <a:t>Školení EMA pro </a:t>
            </a:r>
            <a:r>
              <a:rPr lang="cs-CZ" dirty="0" err="1" smtClean="0"/>
              <a:t>MAHy</a:t>
            </a:r>
            <a:r>
              <a:rPr lang="cs-CZ" dirty="0" smtClean="0"/>
              <a:t> ! – sledovat EMA web (</a:t>
            </a:r>
            <a:r>
              <a:rPr lang="cs-CZ" dirty="0" err="1" smtClean="0"/>
              <a:t>EudraVigilance</a:t>
            </a:r>
            <a:r>
              <a:rPr lang="cs-CZ" dirty="0" smtClean="0"/>
              <a:t> </a:t>
            </a:r>
            <a:r>
              <a:rPr lang="cs-CZ" dirty="0" err="1" smtClean="0"/>
              <a:t>training</a:t>
            </a:r>
            <a:r>
              <a:rPr lang="cs-CZ" dirty="0" smtClean="0"/>
              <a:t>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červen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99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450050"/>
          </a:xfrm>
        </p:spPr>
        <p:txBody>
          <a:bodyPr>
            <a:normAutofit fontScale="90000"/>
          </a:bodyPr>
          <a:lstStyle/>
          <a:p>
            <a:r>
              <a:rPr lang="cs-CZ" dirty="0"/>
              <a:t>EMA </a:t>
            </a:r>
            <a:r>
              <a:rPr lang="cs-CZ" dirty="0" err="1"/>
              <a:t>access</a:t>
            </a:r>
            <a:r>
              <a:rPr lang="cs-CZ" dirty="0"/>
              <a:t> </a:t>
            </a:r>
            <a:r>
              <a:rPr lang="cs-CZ" sz="3100" dirty="0" err="1"/>
              <a:t>policy</a:t>
            </a:r>
            <a:r>
              <a:rPr lang="cs-CZ" dirty="0"/>
              <a:t> – přístup k EV datům v </a:t>
            </a:r>
            <a:r>
              <a:rPr lang="cs-CZ" dirty="0" smtClean="0"/>
              <a:t>EVDAS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/>
          </p:cNvPicPr>
          <p:nvPr>
            <p:ph idx="1"/>
          </p:nvPr>
        </p:nvPicPr>
        <p:blipFill rotWithShape="1">
          <a:blip r:embed="rId2"/>
          <a:srcRect l="6117" t="21164" r="55363" b="11640"/>
          <a:stretch/>
        </p:blipFill>
        <p:spPr bwMode="auto">
          <a:xfrm>
            <a:off x="386535" y="1403776"/>
            <a:ext cx="8235915" cy="4905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červen 2016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21767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 </a:t>
            </a:r>
            <a:r>
              <a:rPr lang="cs-CZ" dirty="0" err="1" smtClean="0"/>
              <a:t>db</a:t>
            </a:r>
            <a:r>
              <a:rPr lang="cs-CZ" dirty="0" smtClean="0"/>
              <a:t> – duplicitní hlášení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NÚ jako ICSR nahlášen z více zdrojů – </a:t>
            </a:r>
            <a:r>
              <a:rPr lang="cs-CZ" dirty="0" smtClean="0">
                <a:solidFill>
                  <a:srgbClr val="C00000"/>
                </a:solidFill>
              </a:rPr>
              <a:t>duplicitní hlášení</a:t>
            </a:r>
          </a:p>
          <a:p>
            <a:r>
              <a:rPr lang="cs-CZ" dirty="0" smtClean="0"/>
              <a:t>Snaha vyloučit duplicitní hlášení z analýzy dat (EV </a:t>
            </a:r>
            <a:r>
              <a:rPr lang="cs-CZ" dirty="0" err="1" smtClean="0"/>
              <a:t>db</a:t>
            </a:r>
            <a:r>
              <a:rPr lang="cs-CZ" dirty="0" smtClean="0"/>
              <a:t>, CDNÚ)</a:t>
            </a:r>
          </a:p>
          <a:p>
            <a:r>
              <a:rPr lang="cs-CZ" dirty="0" smtClean="0"/>
              <a:t>Proces detekce duplikátů – EMA i SÚKL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SÚKL – automatický algoritmus i manuálně, kandidáti na duplikáty – sjednocení informací do Master case, ten odeslaný do EV </a:t>
            </a:r>
            <a:r>
              <a:rPr lang="cs-CZ" dirty="0" err="1" smtClean="0"/>
              <a:t>db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EMA – z duplikátů nové hlášení pod novým číslem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Spolupráce s MAH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56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67593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err="1" smtClean="0"/>
              <a:t>EudraVigilance</a:t>
            </a:r>
            <a:r>
              <a:rPr lang="cs-CZ" dirty="0" smtClean="0"/>
              <a:t> (EV) </a:t>
            </a:r>
            <a:r>
              <a:rPr lang="cs-CZ" dirty="0" err="1" smtClean="0"/>
              <a:t>db</a:t>
            </a:r>
            <a:r>
              <a:rPr lang="cs-CZ" dirty="0" smtClean="0"/>
              <a:t> – nulifikace hlášení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53826"/>
            <a:ext cx="8229600" cy="436548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Nulifikace hlášení v EV </a:t>
            </a:r>
            <a:r>
              <a:rPr lang="cs-CZ" dirty="0" err="1" smtClean="0">
                <a:solidFill>
                  <a:srgbClr val="C00000"/>
                </a:solidFill>
              </a:rPr>
              <a:t>db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– zneplatnění ICSR – hlášení deaktivováno</a:t>
            </a:r>
          </a:p>
          <a:p>
            <a:r>
              <a:rPr lang="cs-CZ" dirty="0" smtClean="0"/>
              <a:t>Především v případě , že </a:t>
            </a:r>
            <a:r>
              <a:rPr lang="cs-CZ" u="sng" dirty="0" smtClean="0"/>
              <a:t>hlášený NÚ již prokazatelně byl odeslán do </a:t>
            </a:r>
            <a:r>
              <a:rPr lang="cs-CZ" u="sng" dirty="0" err="1" smtClean="0"/>
              <a:t>db</a:t>
            </a:r>
            <a:r>
              <a:rPr lang="cs-CZ" dirty="0" smtClean="0"/>
              <a:t> (jako jiné hlášení, s jiným číslem)</a:t>
            </a:r>
          </a:p>
          <a:p>
            <a:r>
              <a:rPr lang="cs-CZ" b="1" dirty="0" err="1" smtClean="0">
                <a:solidFill>
                  <a:srgbClr val="C00000"/>
                </a:solidFill>
              </a:rPr>
              <a:t>Nulifikovat</a:t>
            </a:r>
            <a:r>
              <a:rPr lang="cs-CZ" b="1" dirty="0" smtClean="0">
                <a:solidFill>
                  <a:srgbClr val="C00000"/>
                </a:solidFill>
              </a:rPr>
              <a:t> hlášení může jen ten, kdo jej vytvořil – </a:t>
            </a:r>
            <a:r>
              <a:rPr lang="cs-CZ" b="1" dirty="0" smtClean="0"/>
              <a:t>z pohledu EMA, kdo první poslal do EV </a:t>
            </a:r>
            <a:r>
              <a:rPr lang="cs-CZ" b="1" dirty="0" err="1" smtClean="0"/>
              <a:t>db</a:t>
            </a:r>
            <a:r>
              <a:rPr lang="cs-CZ" b="1" dirty="0" smtClean="0"/>
              <a:t> </a:t>
            </a:r>
            <a:r>
              <a:rPr lang="cs-CZ" dirty="0" smtClean="0"/>
              <a:t>(…. problém) </a:t>
            </a:r>
            <a:endParaRPr lang="cs-CZ" b="1" dirty="0" smtClean="0"/>
          </a:p>
          <a:p>
            <a:r>
              <a:rPr lang="cs-CZ" b="1" dirty="0" smtClean="0"/>
              <a:t>Nevratný proces </a:t>
            </a:r>
            <a:r>
              <a:rPr lang="cs-CZ" dirty="0" smtClean="0"/>
              <a:t>– není možné změnit status zpět</a:t>
            </a:r>
          </a:p>
          <a:p>
            <a:r>
              <a:rPr lang="cs-CZ" dirty="0" err="1" smtClean="0"/>
              <a:t>Nulifikovaná</a:t>
            </a:r>
            <a:r>
              <a:rPr lang="cs-CZ" dirty="0" smtClean="0"/>
              <a:t> hlášení </a:t>
            </a:r>
            <a:r>
              <a:rPr lang="cs-CZ" b="1" dirty="0" smtClean="0"/>
              <a:t>nejsou </a:t>
            </a:r>
            <a:r>
              <a:rPr lang="cs-CZ" dirty="0" smtClean="0"/>
              <a:t>ve výstupech EVDAS </a:t>
            </a:r>
          </a:p>
          <a:p>
            <a:r>
              <a:rPr lang="cs-CZ" u="sng" dirty="0" smtClean="0"/>
              <a:t>Nulifikace přesně podle pravidel ! </a:t>
            </a:r>
            <a:r>
              <a:rPr lang="cs-CZ" dirty="0" smtClean="0"/>
              <a:t>– daných scénářů – dle </a:t>
            </a:r>
            <a:r>
              <a:rPr lang="cs-CZ" dirty="0" err="1" smtClean="0"/>
              <a:t>VI.Appendix</a:t>
            </a:r>
            <a:r>
              <a:rPr lang="cs-CZ" dirty="0" smtClean="0"/>
              <a:t> 5 dokumentu GVP Module VI</a:t>
            </a:r>
          </a:p>
          <a:p>
            <a:r>
              <a:rPr lang="cs-CZ" dirty="0" smtClean="0"/>
              <a:t>Snaha vyloučit duplicitní hlášení z analýzy dat (EV </a:t>
            </a:r>
            <a:r>
              <a:rPr lang="cs-CZ" dirty="0" err="1" smtClean="0"/>
              <a:t>db</a:t>
            </a:r>
            <a:r>
              <a:rPr lang="cs-CZ" dirty="0" smtClean="0"/>
              <a:t>, CDNÚ)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57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99812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sz="3200" dirty="0"/>
              <a:t>H</a:t>
            </a:r>
            <a:r>
              <a:rPr lang="cs-CZ" sz="3200" dirty="0" smtClean="0"/>
              <a:t>lášení NÚ ze studií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58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smtClean="0"/>
              <a:t>Hlášení NÚ ze studií - pravidla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11632" y="1718810"/>
            <a:ext cx="8229600" cy="4500500"/>
          </a:xfrm>
          <a:noFill/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Typ hlášení (Report Type) </a:t>
            </a:r>
            <a:r>
              <a:rPr lang="cs-CZ" dirty="0" smtClean="0"/>
              <a:t>– Spontánní, </a:t>
            </a:r>
            <a:r>
              <a:rPr lang="cs-CZ" b="1" dirty="0" smtClean="0"/>
              <a:t>Ze studie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</a:p>
          <a:p>
            <a:r>
              <a:rPr lang="cs-CZ" dirty="0" smtClean="0"/>
              <a:t>Hlášení </a:t>
            </a:r>
            <a:r>
              <a:rPr lang="cs-CZ" b="1" dirty="0" smtClean="0"/>
              <a:t>Ze studie </a:t>
            </a:r>
            <a:r>
              <a:rPr lang="cs-CZ" dirty="0" smtClean="0"/>
              <a:t>– tzv. </a:t>
            </a:r>
            <a:r>
              <a:rPr lang="cs-CZ" dirty="0" smtClean="0">
                <a:solidFill>
                  <a:srgbClr val="FF0000"/>
                </a:solidFill>
              </a:rPr>
              <a:t>vyžádaná</a:t>
            </a:r>
            <a:r>
              <a:rPr lang="cs-CZ" dirty="0" smtClean="0"/>
              <a:t> hlášení, </a:t>
            </a:r>
            <a:r>
              <a:rPr lang="cs-CZ" u="sng" dirty="0" smtClean="0"/>
              <a:t>nutno vyplnit Typ studie </a:t>
            </a:r>
            <a:r>
              <a:rPr lang="cs-CZ" dirty="0" smtClean="0"/>
              <a:t>:</a:t>
            </a:r>
          </a:p>
          <a:p>
            <a:r>
              <a:rPr lang="cs-CZ" dirty="0" smtClean="0"/>
              <a:t>Běžná aplikace – z PSP – do modulu EVPM přes SÚKL</a:t>
            </a:r>
          </a:p>
          <a:p>
            <a:r>
              <a:rPr lang="cs-CZ" dirty="0" smtClean="0"/>
              <a:t>Ostatní – NPSB, PASS – do modulu EVPM přes SÚKL</a:t>
            </a:r>
          </a:p>
          <a:p>
            <a:r>
              <a:rPr lang="cs-CZ" u="sng" dirty="0"/>
              <a:t>Klinické hodnocení </a:t>
            </a:r>
            <a:r>
              <a:rPr lang="cs-CZ" dirty="0"/>
              <a:t>– z </a:t>
            </a:r>
            <a:r>
              <a:rPr lang="cs-CZ" dirty="0" smtClean="0"/>
              <a:t>KH dle nového pokynu KLH-21 </a:t>
            </a:r>
            <a:r>
              <a:rPr lang="cs-CZ" u="sng" dirty="0" smtClean="0"/>
              <a:t>přímo do </a:t>
            </a:r>
            <a:r>
              <a:rPr lang="cs-CZ" u="sng" dirty="0"/>
              <a:t>modulu </a:t>
            </a:r>
            <a:r>
              <a:rPr lang="cs-CZ" u="sng" dirty="0" smtClean="0"/>
              <a:t>EVCTM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59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80818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smtClean="0"/>
              <a:t>Hlášení NÚ ze studií - pravidla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38704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Vyžádaná hlášení (</a:t>
            </a:r>
            <a:r>
              <a:rPr lang="cs-CZ" b="1" dirty="0">
                <a:solidFill>
                  <a:srgbClr val="009A46"/>
                </a:solidFill>
              </a:rPr>
              <a:t>Ze studie</a:t>
            </a:r>
            <a:r>
              <a:rPr lang="cs-CZ" dirty="0"/>
              <a:t>) – pravidla v GVP Module </a:t>
            </a:r>
            <a:r>
              <a:rPr lang="cs-CZ" dirty="0" smtClean="0"/>
              <a:t>VI.C.1.2.1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/>
              <a:t>Typ studie Ostatní – NPSB, PASS – do modulu EVPM přes SÚKL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Nutná souvislost NÚ s LP studijní medikace!</a:t>
            </a:r>
          </a:p>
          <a:p>
            <a:r>
              <a:rPr lang="cs-CZ" dirty="0" smtClean="0"/>
              <a:t>Pokud souvislost není – nejde o hlášení ze studie</a:t>
            </a:r>
          </a:p>
          <a:p>
            <a:r>
              <a:rPr lang="cs-CZ" dirty="0" smtClean="0"/>
              <a:t>Uvedeno zhodnocení příčinné souvislosti LP a NÚ –  musí být pozitivní (reportér nebo MAH)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60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nežádoucích účinků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297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900101"/>
          </a:xfrm>
        </p:spPr>
        <p:txBody>
          <a:bodyPr/>
          <a:lstStyle/>
          <a:p>
            <a:r>
              <a:rPr lang="cs-CZ" dirty="0"/>
              <a:t>Hlášení NÚ </a:t>
            </a:r>
            <a:r>
              <a:rPr lang="cs-CZ" dirty="0" smtClean="0"/>
              <a:t>ze </a:t>
            </a:r>
            <a:r>
              <a:rPr lang="cs-CZ" dirty="0"/>
              <a:t>studií - pravidla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59050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9A46"/>
                </a:solidFill>
              </a:rPr>
              <a:t>Hlášení z KH </a:t>
            </a:r>
            <a:r>
              <a:rPr lang="cs-CZ" dirty="0" smtClean="0"/>
              <a:t>- </a:t>
            </a:r>
            <a:r>
              <a:rPr lang="cs-CZ" u="sng" dirty="0" smtClean="0"/>
              <a:t>NÚ </a:t>
            </a:r>
            <a:r>
              <a:rPr lang="cs-CZ" u="sng" dirty="0"/>
              <a:t>souvisí s některým </a:t>
            </a:r>
            <a:r>
              <a:rPr lang="cs-CZ" u="sng" dirty="0" smtClean="0"/>
              <a:t>IMP </a:t>
            </a:r>
            <a:r>
              <a:rPr lang="cs-CZ" dirty="0" smtClean="0"/>
              <a:t>- souvislost </a:t>
            </a:r>
            <a:r>
              <a:rPr lang="cs-CZ" dirty="0"/>
              <a:t>daná zkoušejícím</a:t>
            </a:r>
            <a:r>
              <a:rPr lang="cs-CZ" dirty="0" smtClean="0"/>
              <a:t> </a:t>
            </a:r>
          </a:p>
          <a:p>
            <a:pPr lvl="0"/>
            <a:r>
              <a:rPr lang="cs-CZ" dirty="0"/>
              <a:t>IMP = studijní medikace: </a:t>
            </a:r>
            <a:r>
              <a:rPr lang="cs-CZ" dirty="0" smtClean="0"/>
              <a:t> testovaný </a:t>
            </a:r>
            <a:r>
              <a:rPr lang="cs-CZ" dirty="0"/>
              <a:t>LP i komparátor</a:t>
            </a:r>
          </a:p>
          <a:p>
            <a:pPr lvl="0"/>
            <a:r>
              <a:rPr lang="cs-CZ" dirty="0"/>
              <a:t>Reakce na IMP závažná a neočekávaná – </a:t>
            </a:r>
            <a:r>
              <a:rPr lang="cs-CZ" b="1" dirty="0">
                <a:solidFill>
                  <a:srgbClr val="FF0000"/>
                </a:solidFill>
              </a:rPr>
              <a:t>zadavatel</a:t>
            </a:r>
            <a:r>
              <a:rPr lang="cs-CZ" dirty="0"/>
              <a:t> hlásí </a:t>
            </a:r>
            <a:r>
              <a:rPr lang="cs-CZ" b="1" dirty="0">
                <a:solidFill>
                  <a:srgbClr val="FF0000"/>
                </a:solidFill>
              </a:rPr>
              <a:t>SUSAR</a:t>
            </a:r>
          </a:p>
          <a:p>
            <a:r>
              <a:rPr lang="cs-CZ" dirty="0" err="1"/>
              <a:t>SUSARy</a:t>
            </a:r>
            <a:r>
              <a:rPr lang="cs-CZ" dirty="0"/>
              <a:t> do </a:t>
            </a:r>
            <a:r>
              <a:rPr lang="cs-CZ" u="sng" dirty="0"/>
              <a:t>EVCTM</a:t>
            </a:r>
            <a:r>
              <a:rPr lang="cs-CZ" dirty="0"/>
              <a:t> podle pravidel a požadavků pro hlášení z KH (povinné položky: </a:t>
            </a:r>
            <a:r>
              <a:rPr lang="cs-CZ" dirty="0" err="1"/>
              <a:t>causality</a:t>
            </a:r>
            <a:r>
              <a:rPr lang="cs-CZ" dirty="0"/>
              <a:t> </a:t>
            </a:r>
            <a:r>
              <a:rPr lang="cs-CZ" dirty="0" err="1"/>
              <a:t>assessment</a:t>
            </a:r>
            <a:r>
              <a:rPr lang="cs-CZ" dirty="0"/>
              <a:t>, musí být alespoň jedno hodnocení jako </a:t>
            </a:r>
            <a:r>
              <a:rPr lang="cs-CZ" dirty="0" err="1"/>
              <a:t>Related</a:t>
            </a:r>
            <a:r>
              <a:rPr lang="cs-CZ" dirty="0"/>
              <a:t>, </a:t>
            </a:r>
            <a:r>
              <a:rPr lang="cs-CZ" dirty="0" err="1"/>
              <a:t>Eudra</a:t>
            </a:r>
            <a:r>
              <a:rPr lang="cs-CZ" dirty="0"/>
              <a:t> CT, účinné látky pro podezřelé LP)</a:t>
            </a:r>
          </a:p>
          <a:p>
            <a:pPr lvl="0"/>
            <a:r>
              <a:rPr lang="cs-CZ" dirty="0" smtClean="0"/>
              <a:t>Reakce </a:t>
            </a:r>
            <a:r>
              <a:rPr lang="cs-CZ" dirty="0"/>
              <a:t>je očekávaná nebo nezávažná – hlášení patří do </a:t>
            </a:r>
            <a:r>
              <a:rPr lang="cs-CZ" b="1" dirty="0" smtClean="0">
                <a:solidFill>
                  <a:srgbClr val="FF0000"/>
                </a:solidFill>
              </a:rPr>
              <a:t>DSUR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0561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29"/>
            <a:ext cx="8229600" cy="720081"/>
          </a:xfrm>
        </p:spPr>
        <p:txBody>
          <a:bodyPr>
            <a:normAutofit/>
          </a:bodyPr>
          <a:lstStyle/>
          <a:p>
            <a:r>
              <a:rPr lang="cs-CZ" dirty="0" smtClean="0"/>
              <a:t>Hlášení NÚ ze studií - pravidla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382542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Hlášení z KH – na ID EVCTMPROD</a:t>
            </a:r>
          </a:p>
          <a:p>
            <a:r>
              <a:rPr lang="cs-CZ" dirty="0" smtClean="0"/>
              <a:t>Speciální EV Business </a:t>
            </a:r>
            <a:r>
              <a:rPr lang="cs-CZ" dirty="0" err="1" smtClean="0"/>
              <a:t>Rules</a:t>
            </a:r>
            <a:r>
              <a:rPr lang="cs-CZ" dirty="0" smtClean="0"/>
              <a:t> Vyžádaná </a:t>
            </a:r>
            <a:r>
              <a:rPr lang="cs-CZ" dirty="0"/>
              <a:t>hlášení (Ze studie) – pravidla v GVP Module </a:t>
            </a:r>
            <a:r>
              <a:rPr lang="cs-CZ" dirty="0" smtClean="0"/>
              <a:t>VI.C.1.2.1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Nutná souvislost NÚ s LP studijní medikace!</a:t>
            </a:r>
          </a:p>
          <a:p>
            <a:r>
              <a:rPr lang="cs-CZ" u="sng" dirty="0" smtClean="0"/>
              <a:t>Pokud souvislost není – nejde o hlášení ze studie</a:t>
            </a:r>
          </a:p>
          <a:p>
            <a:r>
              <a:rPr lang="cs-CZ" dirty="0" smtClean="0"/>
              <a:t>Uvedeno zhodnocení příčinné souvislosti LP a NÚ – a musí být pozitivní (reportér nebo MAH) Ostatní – NPSB, PASS – do modulu EVPM přes SÚKL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9258-3D3F-4748-BEBB-0CBDAF6B25FD}" type="datetime1">
              <a:rPr lang="cs-CZ" smtClean="0">
                <a:solidFill>
                  <a:srgbClr val="2D3291"/>
                </a:solidFill>
              </a:rPr>
              <a:pPr/>
              <a:t>20.1.2017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srgbClr val="2D3291"/>
                </a:solidFill>
              </a:rPr>
              <a:t>© 2012  STÁTNÍ ÚSTAV PRO KONTROLU LÉČIV</a:t>
            </a:r>
            <a:endParaRPr lang="cs-CZ">
              <a:solidFill>
                <a:srgbClr val="2D3291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560000" y="5400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>
                <a:solidFill>
                  <a:srgbClr val="2D3291"/>
                </a:solidFill>
              </a:rPr>
              <a:pPr/>
              <a:t>62</a:t>
            </a:fld>
            <a:endParaRPr lang="cs-CZ">
              <a:solidFill>
                <a:srgbClr val="2D3291"/>
              </a:solidFill>
            </a:endParaRP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Hlášení nežádoucích účinků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38183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900101"/>
          </a:xfrm>
        </p:spPr>
        <p:txBody>
          <a:bodyPr/>
          <a:lstStyle/>
          <a:p>
            <a:r>
              <a:rPr lang="cs-CZ" dirty="0"/>
              <a:t>Hlášení NÚ </a:t>
            </a:r>
            <a:r>
              <a:rPr lang="cs-CZ" dirty="0" smtClean="0"/>
              <a:t>ze </a:t>
            </a:r>
            <a:r>
              <a:rPr lang="cs-CZ" dirty="0"/>
              <a:t>studií - pravidla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8810"/>
            <a:ext cx="8229600" cy="4590509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dirty="0"/>
              <a:t>Pokud nežádoucí reakce </a:t>
            </a:r>
            <a:r>
              <a:rPr lang="cs-CZ" b="1" dirty="0">
                <a:solidFill>
                  <a:srgbClr val="FF0000"/>
                </a:solidFill>
              </a:rPr>
              <a:t>nesouvisí s žádným IMP </a:t>
            </a:r>
            <a:r>
              <a:rPr lang="cs-CZ" dirty="0"/>
              <a:t>– hlásí se do </a:t>
            </a:r>
            <a:r>
              <a:rPr lang="cs-CZ" dirty="0" err="1"/>
              <a:t>postmarketingového</a:t>
            </a:r>
            <a:r>
              <a:rPr lang="cs-CZ" dirty="0"/>
              <a:t> modulu </a:t>
            </a:r>
            <a:r>
              <a:rPr lang="cs-CZ" dirty="0">
                <a:solidFill>
                  <a:srgbClr val="FF0000"/>
                </a:solidFill>
              </a:rPr>
              <a:t>EVPM</a:t>
            </a:r>
          </a:p>
          <a:p>
            <a:pPr lvl="0"/>
            <a:r>
              <a:rPr lang="cs-CZ" dirty="0"/>
              <a:t>Souvislost opět daná zkoušejícím a pokud je tato s IMP vyloučena, nikdo mimo dané KH nemůže kauzalitu měnit</a:t>
            </a:r>
          </a:p>
          <a:p>
            <a:pPr lvl="0"/>
            <a:r>
              <a:rPr lang="cs-CZ" dirty="0"/>
              <a:t>Hlášení z KH se hlásí do </a:t>
            </a:r>
            <a:r>
              <a:rPr lang="cs-CZ" u="sng" dirty="0"/>
              <a:t>EVPM</a:t>
            </a:r>
            <a:r>
              <a:rPr lang="cs-CZ" dirty="0"/>
              <a:t> v případě, že </a:t>
            </a:r>
            <a:r>
              <a:rPr lang="cs-CZ" b="1" dirty="0"/>
              <a:t>jediným podezřelým LP, který souvisí s pozorovaným NÚ, je LP podaný pacientovi mimo protokol studie</a:t>
            </a:r>
            <a:r>
              <a:rPr lang="cs-CZ" dirty="0"/>
              <a:t>, jde o </a:t>
            </a:r>
            <a:r>
              <a:rPr lang="cs-CZ" b="1" u="sng" dirty="0"/>
              <a:t>non IMP </a:t>
            </a:r>
            <a:r>
              <a:rPr lang="cs-CZ" dirty="0"/>
              <a:t>(</a:t>
            </a:r>
            <a:r>
              <a:rPr lang="cs-CZ" dirty="0" err="1"/>
              <a:t>Directive</a:t>
            </a:r>
            <a:r>
              <a:rPr lang="cs-CZ" dirty="0"/>
              <a:t> 2001/83/EC)</a:t>
            </a:r>
          </a:p>
          <a:p>
            <a:pPr lvl="0"/>
            <a:r>
              <a:rPr lang="cs-CZ" dirty="0"/>
              <a:t>Toto hlášení </a:t>
            </a:r>
            <a:r>
              <a:rPr lang="cs-CZ" b="1" dirty="0">
                <a:solidFill>
                  <a:srgbClr val="FF0000"/>
                </a:solidFill>
              </a:rPr>
              <a:t>nehlásí zadavatel</a:t>
            </a:r>
          </a:p>
          <a:p>
            <a:r>
              <a:rPr lang="cs-CZ" dirty="0"/>
              <a:t>Hlášení podává zkoušející lékař přímo na SÚKL nebo držiteli podezřelého LP  </a:t>
            </a:r>
            <a:r>
              <a:rPr lang="cs-CZ" dirty="0" smtClean="0"/>
              <a:t>- spontánní hlášení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8951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0" dirty="0" smtClean="0"/>
              <a:t>Hlášení nežádoucích účinků: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3200" dirty="0" smtClean="0"/>
              <a:t>Důležité odkazy a dokumenty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červen 2016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64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cs-CZ" dirty="0" smtClean="0"/>
              <a:t>Hlášení nežádoucích účinků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6653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 smtClean="0"/>
              <a:t>Důležité odkazy a dokumenty: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SÚKL: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www.sukl.cz/leciva/farmakovigilance</a:t>
            </a:r>
            <a:endParaRPr lang="cs-CZ" dirty="0" smtClean="0"/>
          </a:p>
          <a:p>
            <a:r>
              <a:rPr lang="cs-CZ" dirty="0"/>
              <a:t>SÚKL: </a:t>
            </a:r>
            <a:r>
              <a:rPr lang="cs-CZ" dirty="0" smtClean="0">
                <a:hlinkClick r:id="rId3"/>
              </a:rPr>
              <a:t>http://www.sukl.cz/leciva/phv-4-verze-5</a:t>
            </a:r>
            <a:r>
              <a:rPr lang="cs-CZ" dirty="0" smtClean="0"/>
              <a:t> </a:t>
            </a:r>
          </a:p>
          <a:p>
            <a:r>
              <a:rPr lang="cs-CZ" dirty="0"/>
              <a:t>EMA</a:t>
            </a:r>
            <a:r>
              <a:rPr lang="cs-CZ" dirty="0" smtClean="0"/>
              <a:t>: GVP Module VI – Management and reporting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adverse</a:t>
            </a:r>
            <a:r>
              <a:rPr lang="cs-CZ" dirty="0" smtClean="0"/>
              <a:t> </a:t>
            </a:r>
            <a:r>
              <a:rPr lang="cs-CZ" dirty="0" err="1" smtClean="0"/>
              <a:t>reactions</a:t>
            </a:r>
            <a:r>
              <a:rPr lang="cs-CZ" dirty="0" smtClean="0"/>
              <a:t> to </a:t>
            </a:r>
            <a:r>
              <a:rPr lang="cs-CZ" dirty="0" err="1" smtClean="0"/>
              <a:t>medicinal</a:t>
            </a:r>
            <a:r>
              <a:rPr lang="cs-CZ" dirty="0" smtClean="0"/>
              <a:t> </a:t>
            </a:r>
            <a:r>
              <a:rPr lang="cs-CZ" dirty="0" err="1" smtClean="0"/>
              <a:t>products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www.ema.europa.eu/docs/en_GB/document_library/Scientific_guideline/2014/09/WC500172402.pdf</a:t>
            </a:r>
            <a:endParaRPr lang="cs-CZ" dirty="0" smtClean="0"/>
          </a:p>
          <a:p>
            <a:r>
              <a:rPr lang="cs-CZ" dirty="0" smtClean="0"/>
              <a:t>EMA – </a:t>
            </a:r>
            <a:r>
              <a:rPr lang="cs-CZ" dirty="0" err="1" smtClean="0"/>
              <a:t>EudraVigilance</a:t>
            </a:r>
            <a:r>
              <a:rPr lang="cs-CZ" dirty="0"/>
              <a:t>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www.ema.europa.eu/ema/index.jsp?curl=pages/regulation/general/general_content_000679.jsp&amp;mid=WC0b01ac05800250b5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2304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765085"/>
          </a:xfrm>
        </p:spPr>
        <p:txBody>
          <a:bodyPr/>
          <a:lstStyle/>
          <a:p>
            <a:r>
              <a:rPr lang="cs-CZ" dirty="0" smtClean="0"/>
              <a:t>Důležité odkazy a dokumenty: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 smtClean="0"/>
              <a:t>EMA: </a:t>
            </a:r>
            <a:r>
              <a:rPr lang="cs-CZ" dirty="0" err="1" smtClean="0"/>
              <a:t>Revised</a:t>
            </a:r>
            <a:r>
              <a:rPr lang="cs-CZ" dirty="0" smtClean="0"/>
              <a:t> EV Access </a:t>
            </a:r>
            <a:r>
              <a:rPr lang="cs-CZ" dirty="0" err="1" smtClean="0"/>
              <a:t>Policy</a:t>
            </a:r>
            <a:r>
              <a:rPr lang="cs-CZ" dirty="0" smtClean="0"/>
              <a:t>: </a:t>
            </a:r>
            <a:r>
              <a:rPr lang="cs-CZ" dirty="0">
                <a:hlinkClick r:id="rId2"/>
              </a:rPr>
              <a:t>http://www.ema.europa.eu/docs/en_GB/document_library/Other/2015/12/WC500199048.pdf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EMA: </a:t>
            </a:r>
            <a:r>
              <a:rPr lang="cs-CZ" dirty="0" err="1" smtClean="0"/>
              <a:t>Revised</a:t>
            </a:r>
            <a:r>
              <a:rPr lang="cs-CZ" dirty="0" smtClean="0"/>
              <a:t> </a:t>
            </a:r>
            <a:r>
              <a:rPr lang="cs-CZ" dirty="0" err="1" smtClean="0"/>
              <a:t>EudraVigilance</a:t>
            </a:r>
            <a:r>
              <a:rPr lang="cs-CZ" dirty="0" smtClean="0"/>
              <a:t> </a:t>
            </a:r>
            <a:r>
              <a:rPr lang="cs-CZ" dirty="0" err="1" smtClean="0"/>
              <a:t>Stakeholder</a:t>
            </a:r>
            <a:r>
              <a:rPr lang="cs-CZ" dirty="0" smtClean="0"/>
              <a:t> </a:t>
            </a:r>
            <a:r>
              <a:rPr lang="cs-CZ" dirty="0" err="1" smtClean="0"/>
              <a:t>Change</a:t>
            </a:r>
            <a:r>
              <a:rPr lang="cs-CZ" dirty="0" smtClean="0"/>
              <a:t> Management </a:t>
            </a:r>
            <a:r>
              <a:rPr lang="cs-CZ" dirty="0" err="1" smtClean="0"/>
              <a:t>Plan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www.ema.europa.eu/docs/en_GB/document_library/Regulatory_and_procedural_guideline/2015/10/WC500196029.pdf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6706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2200</TotalTime>
  <Words>4550</Words>
  <Application>Microsoft Office PowerPoint</Application>
  <PresentationFormat>Předvádění na obrazovce (4:3)</PresentationFormat>
  <Paragraphs>694</Paragraphs>
  <Slides>67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67</vt:i4>
      </vt:variant>
    </vt:vector>
  </HeadingPairs>
  <TitlesOfParts>
    <vt:vector size="70" baseType="lpstr">
      <vt:lpstr>Motiv sady Office</vt:lpstr>
      <vt:lpstr>1_Motiv sady Office</vt:lpstr>
      <vt:lpstr>2_Motiv sady Office</vt:lpstr>
      <vt:lpstr>Hlášení nežádoucích účinků</vt:lpstr>
      <vt:lpstr>Obsah prezentace</vt:lpstr>
      <vt:lpstr>Definice nežádoucí reakce (účinku) - ADR</vt:lpstr>
      <vt:lpstr>Definice nežádoucí reakce (účinku) - ADR</vt:lpstr>
      <vt:lpstr>Definice hlášení nežádoucí reakce - ICSR</vt:lpstr>
      <vt:lpstr>Hlášení nežádoucí reakce – kritéria validity</vt:lpstr>
      <vt:lpstr>Kritéria validity - hlásitel</vt:lpstr>
      <vt:lpstr>Kritéria validity - hlásitel</vt:lpstr>
      <vt:lpstr>Kritéria validity - hlásitel</vt:lpstr>
      <vt:lpstr>Kritéria validity - pacient</vt:lpstr>
      <vt:lpstr>Kritéria validity – podezřelý LP</vt:lpstr>
      <vt:lpstr>Kritéria validity – nežádoucí reakce</vt:lpstr>
      <vt:lpstr>Hlášení nežádoucí reakce</vt:lpstr>
      <vt:lpstr>Hlášení nežádoucí reakce</vt:lpstr>
      <vt:lpstr>Hlášení nežádoucí reakce</vt:lpstr>
      <vt:lpstr>Hlášení nežádoucích účinků:</vt:lpstr>
      <vt:lpstr>Rozdělení hlášení NÚ</vt:lpstr>
      <vt:lpstr>Rozdělení hlášení NÚ</vt:lpstr>
      <vt:lpstr>Rozdělení hlášení NÚ – hlášení na vakcíny</vt:lpstr>
      <vt:lpstr>Rozdělení hlášení NÚ</vt:lpstr>
      <vt:lpstr>Rozdělení hlášení NÚ</vt:lpstr>
      <vt:lpstr>Rozdělení hlášení NÚ</vt:lpstr>
      <vt:lpstr>Rozdělení hlášení NÚ</vt:lpstr>
      <vt:lpstr>Hlášení nežádoucích účinků:</vt:lpstr>
      <vt:lpstr>Požadavky na hlášení NÚ LP na SÚKL</vt:lpstr>
      <vt:lpstr>Požadavky na hlášení NÚ LP na SÚKL</vt:lpstr>
      <vt:lpstr>Požadavky na hlášení NÚ LP na SÚKL</vt:lpstr>
      <vt:lpstr>Požadavky pro hlášení NÚ LP zaznamenaných  na území ČR:</vt:lpstr>
      <vt:lpstr>Požadavky na hlášení NÚ LP:</vt:lpstr>
      <vt:lpstr>Hlášení nežádoucích účinků:</vt:lpstr>
      <vt:lpstr>EudraVigilance (EV) = European Union Drug Regulating Authorities Pharmacovigilance  </vt:lpstr>
      <vt:lpstr>EudraVigilance (EV)</vt:lpstr>
      <vt:lpstr>EudraVigilance (EV)</vt:lpstr>
      <vt:lpstr>Hlášení nežádoucích účinků:</vt:lpstr>
      <vt:lpstr> Jak hlásit NÚ na SÚKL </vt:lpstr>
      <vt:lpstr>Jak hlásit NÚ na SÚKL</vt:lpstr>
      <vt:lpstr>Jak hlásit NÚ na SÚKL  - registrace partnera se SÚKL</vt:lpstr>
      <vt:lpstr>Jak hlásit NÚ na SÚKL  - registrace partnera se SÚKL</vt:lpstr>
      <vt:lpstr>Jak hlásit NÚ na SÚKL  - registrace partnera se SÚKL</vt:lpstr>
      <vt:lpstr>Prezentace aplikace PowerPoint</vt:lpstr>
      <vt:lpstr>Jak hlásit NÚ na SÚKL  - registrace partnera se SÚKL</vt:lpstr>
      <vt:lpstr>Jak hlásit NÚ na SÚKL  - registrace partnera se SÚKL</vt:lpstr>
      <vt:lpstr>Jak hlásit NÚ na SÚKL  - testování</vt:lpstr>
      <vt:lpstr>Způsob hlášení NÚ na SÚKL  - produkce</vt:lpstr>
      <vt:lpstr>Způsob hlášení NÚ na SÚKL  - produkce</vt:lpstr>
      <vt:lpstr>Způsob hlášení NÚ na SÚKL  - produkce</vt:lpstr>
      <vt:lpstr>Centrální databáze NÚ SÚKL</vt:lpstr>
      <vt:lpstr>CDNÚ model – toky hlášení</vt:lpstr>
      <vt:lpstr>Výstupy z CDNÚ</vt:lpstr>
      <vt:lpstr>Hlášení nežádoucích účinků:</vt:lpstr>
      <vt:lpstr>EudraVigilance (EV) a EVDAS</vt:lpstr>
      <vt:lpstr>EV Data Analysing System (EV DAS)</vt:lpstr>
      <vt:lpstr>EMA access policy – přístup k EV datům v EVDAS </vt:lpstr>
      <vt:lpstr>EMA access policy – přístup k EV datům v EVDAS </vt:lpstr>
      <vt:lpstr>EMA access policy – přístup k EV datům v EVDAS</vt:lpstr>
      <vt:lpstr>EudraVigilance (EV) db – duplicitní hlášení</vt:lpstr>
      <vt:lpstr>EudraVigilance (EV) db – nulifikace hlášení</vt:lpstr>
      <vt:lpstr>Hlášení nežádoucích účinků:</vt:lpstr>
      <vt:lpstr>Hlášení NÚ ze studií - pravidla</vt:lpstr>
      <vt:lpstr>Hlášení NÚ ze studií - pravidla</vt:lpstr>
      <vt:lpstr>Hlášení NÚ ze studií - pravidla</vt:lpstr>
      <vt:lpstr>Hlášení NÚ ze studií - pravidla</vt:lpstr>
      <vt:lpstr>Hlášení NÚ ze studií - pravidla</vt:lpstr>
      <vt:lpstr>Hlášení nežádoucích účinků:</vt:lpstr>
      <vt:lpstr>Důležité odkazy a dokumenty: </vt:lpstr>
      <vt:lpstr>Důležité odkazy a dokumenty: 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231</cp:revision>
  <cp:lastPrinted>2017-01-10T13:07:26Z</cp:lastPrinted>
  <dcterms:created xsi:type="dcterms:W3CDTF">2012-11-07T12:54:42Z</dcterms:created>
  <dcterms:modified xsi:type="dcterms:W3CDTF">2017-01-20T10:10:18Z</dcterms:modified>
</cp:coreProperties>
</file>