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handoutMasterIdLst>
    <p:handoutMasterId r:id="rId24"/>
  </p:handoutMasterIdLst>
  <p:sldIdLst>
    <p:sldId id="257" r:id="rId3"/>
    <p:sldId id="258" r:id="rId4"/>
    <p:sldId id="271" r:id="rId5"/>
    <p:sldId id="276" r:id="rId6"/>
    <p:sldId id="280" r:id="rId7"/>
    <p:sldId id="279" r:id="rId8"/>
    <p:sldId id="278" r:id="rId9"/>
    <p:sldId id="260" r:id="rId10"/>
    <p:sldId id="268" r:id="rId11"/>
    <p:sldId id="265" r:id="rId12"/>
    <p:sldId id="269" r:id="rId13"/>
    <p:sldId id="261" r:id="rId14"/>
    <p:sldId id="267" r:id="rId15"/>
    <p:sldId id="263" r:id="rId16"/>
    <p:sldId id="262" r:id="rId17"/>
    <p:sldId id="264" r:id="rId18"/>
    <p:sldId id="277" r:id="rId19"/>
    <p:sldId id="272" r:id="rId20"/>
    <p:sldId id="273" r:id="rId21"/>
    <p:sldId id="259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prušáková Jana" initials="KJ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97" autoAdjust="0"/>
    <p:restoredTop sz="94660"/>
  </p:normalViewPr>
  <p:slideViewPr>
    <p:cSldViewPr>
      <p:cViewPr>
        <p:scale>
          <a:sx n="107" d="100"/>
          <a:sy n="107" d="100"/>
        </p:scale>
        <p:origin x="-13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43128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89280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doporuceni-prac-k-farmakovigilancnim-signalum-2016" TargetMode="External"/><Relationship Id="rId2" Type="http://schemas.openxmlformats.org/officeDocument/2006/relationships/hyperlink" Target="http://www.sukl.cz/leciva/rozhodnuti-e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ukl.cz/leciva/rozhodnuti-ek-dohoda-cmdh-k-vysledkum-psusa-2016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/>
              <a:t>Změny REGISTRACE</a:t>
            </a:r>
            <a:br>
              <a:rPr lang="cs-CZ" cap="all" dirty="0"/>
            </a:br>
            <a:r>
              <a:rPr lang="cs-CZ" cap="all" dirty="0"/>
              <a:t>z POHLEDU FARMAKOVIGILANCE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Anna Holubová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</a:t>
            </a:r>
            <a:r>
              <a:rPr lang="cs-CZ" cap="all" dirty="0" smtClean="0"/>
              <a:t>REGISTRACE z </a:t>
            </a:r>
            <a:r>
              <a:rPr lang="cs-CZ" cap="all" dirty="0"/>
              <a:t>POHLEDU FARMAKOVIGILANCE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Hodnocené změny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Změny typu IB</a:t>
            </a:r>
          </a:p>
          <a:p>
            <a:pPr marL="0" indent="0">
              <a:buNone/>
            </a:pPr>
            <a:r>
              <a:rPr lang="cs-CZ" dirty="0" smtClean="0"/>
              <a:t>NAR</a:t>
            </a:r>
          </a:p>
          <a:p>
            <a:pPr marL="0" indent="0">
              <a:buNone/>
            </a:pPr>
            <a:r>
              <a:rPr lang="cs-CZ" dirty="0" smtClean="0"/>
              <a:t>MRP/DCP (CZ- RMS, CZ-CMS)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Změny typu II</a:t>
            </a:r>
          </a:p>
          <a:p>
            <a:pPr marL="0" indent="0">
              <a:buNone/>
            </a:pPr>
            <a:r>
              <a:rPr lang="cs-CZ" dirty="0" smtClean="0"/>
              <a:t>NAR</a:t>
            </a:r>
          </a:p>
          <a:p>
            <a:pPr marL="0" indent="0">
              <a:buNone/>
            </a:pPr>
            <a:r>
              <a:rPr lang="cs-CZ" dirty="0" smtClean="0"/>
              <a:t>MRP/DCP (CZ-RMS, CZ-CMS)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Změny</a:t>
            </a:r>
            <a:r>
              <a:rPr lang="sk-SK" dirty="0" smtClean="0"/>
              <a:t> </a:t>
            </a:r>
            <a:r>
              <a:rPr lang="sk-SK" dirty="0" err="1" smtClean="0"/>
              <a:t>bodů</a:t>
            </a:r>
            <a:r>
              <a:rPr lang="sk-SK" dirty="0" smtClean="0"/>
              <a:t> 4.3 – 4.9 </a:t>
            </a:r>
            <a:r>
              <a:rPr lang="sk-SK" dirty="0" err="1" smtClean="0"/>
              <a:t>SmPC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Zejména </a:t>
            </a:r>
            <a:r>
              <a:rPr lang="cs-CZ" dirty="0"/>
              <a:t>změny bodu 4.8 Nežádoucí účinky a změny bodu 4.6 </a:t>
            </a:r>
            <a:r>
              <a:rPr lang="cs-CZ" dirty="0" smtClean="0"/>
              <a:t>Kojení</a:t>
            </a:r>
            <a:endParaRPr lang="sk-SK" dirty="0" smtClean="0"/>
          </a:p>
          <a:p>
            <a:pPr>
              <a:buFontTx/>
              <a:buChar char="-"/>
            </a:pPr>
            <a:r>
              <a:rPr lang="cs-CZ" dirty="0" smtClean="0"/>
              <a:t>Hodnocení změn vyplývajících z </a:t>
            </a:r>
            <a:r>
              <a:rPr lang="cs-CZ" dirty="0" err="1" smtClean="0"/>
              <a:t>postmarketingového</a:t>
            </a:r>
            <a:r>
              <a:rPr lang="cs-CZ" dirty="0" smtClean="0"/>
              <a:t>  sledování přípravku</a:t>
            </a:r>
          </a:p>
          <a:p>
            <a:pPr>
              <a:buFontTx/>
              <a:buChar char="-"/>
            </a:pPr>
            <a:r>
              <a:rPr lang="cs-CZ" dirty="0" err="1" smtClean="0"/>
              <a:t>Farmakoepidemiologická</a:t>
            </a:r>
            <a:r>
              <a:rPr lang="cs-CZ" dirty="0" smtClean="0"/>
              <a:t> data, hlášení NÚ</a:t>
            </a:r>
          </a:p>
          <a:p>
            <a:pPr>
              <a:buFontTx/>
              <a:buChar char="-"/>
            </a:pPr>
            <a:r>
              <a:rPr lang="cs-CZ" dirty="0"/>
              <a:t>Ú</a:t>
            </a:r>
            <a:r>
              <a:rPr lang="cs-CZ" dirty="0" smtClean="0"/>
              <a:t>daje z databází</a:t>
            </a:r>
          </a:p>
          <a:p>
            <a:pPr>
              <a:buFontTx/>
              <a:buChar char="-"/>
            </a:pPr>
            <a:r>
              <a:rPr lang="cs-CZ" dirty="0" smtClean="0"/>
              <a:t>Literární data</a:t>
            </a:r>
          </a:p>
          <a:p>
            <a:pPr>
              <a:buFontTx/>
              <a:buChar char="-"/>
            </a:pPr>
            <a:r>
              <a:rPr lang="cs-CZ" dirty="0" smtClean="0"/>
              <a:t>Implementace závěrů PRAC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8770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Implementace závěrů PRAC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err="1" smtClean="0"/>
              <a:t>Referraly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www.sukl.cz/leciva/rozhodnuti-ek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Signály</a:t>
            </a: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cs-CZ" dirty="0" smtClean="0">
                <a:solidFill>
                  <a:schemeClr val="accent2"/>
                </a:solidFill>
                <a:hlinkClick r:id="rId3"/>
              </a:rPr>
              <a:t>www.sukl.cz/leciva/doporuceni-prac-k-farmakovigilancnim-signalum-2016</a:t>
            </a:r>
            <a:endParaRPr lang="cs-CZ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PSUSA</a:t>
            </a: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2"/>
                </a:solidFill>
                <a:hlinkClick r:id="rId4"/>
              </a:rPr>
              <a:t>http://</a:t>
            </a:r>
            <a:r>
              <a:rPr lang="cs-CZ" dirty="0" smtClean="0">
                <a:solidFill>
                  <a:schemeClr val="accent2"/>
                </a:solidFill>
                <a:hlinkClick r:id="rId4"/>
              </a:rPr>
              <a:t>www.sukl.cz/leciva/rozhodnuti-ek-dohoda-cmdh-k-vysledkum-psusa-2016</a:t>
            </a:r>
            <a:endParaRPr lang="cs-CZ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2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15998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10" y="0"/>
            <a:ext cx="8591045" cy="6858000"/>
          </a:xfrm>
        </p:spPr>
      </p:pic>
    </p:spTree>
    <p:extLst>
      <p:ext uri="{BB962C8B-B14F-4D97-AF65-F5344CB8AC3E}">
        <p14:creationId xmlns:p14="http://schemas.microsoft.com/office/powerpoint/2010/main" val="23474955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5" y="0"/>
            <a:ext cx="8595954" cy="6857901"/>
          </a:xfrm>
        </p:spPr>
      </p:pic>
    </p:spTree>
    <p:extLst>
      <p:ext uri="{BB962C8B-B14F-4D97-AF65-F5344CB8AC3E}">
        <p14:creationId xmlns:p14="http://schemas.microsoft.com/office/powerpoint/2010/main" val="17656550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57" y="0"/>
            <a:ext cx="8580913" cy="6858000"/>
          </a:xfrm>
        </p:spPr>
      </p:pic>
    </p:spTree>
    <p:extLst>
      <p:ext uri="{BB962C8B-B14F-4D97-AF65-F5344CB8AC3E}">
        <p14:creationId xmlns:p14="http://schemas.microsoft.com/office/powerpoint/2010/main" val="2769372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typu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Změny vyžadující odborné posouzení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FV hodnotitel ověřuje vědecké odůvodnění 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  - na podkladě </a:t>
            </a:r>
            <a:r>
              <a:rPr lang="cs-CZ" dirty="0" smtClean="0">
                <a:solidFill>
                  <a:schemeClr val="tx2"/>
                </a:solidFill>
              </a:rPr>
              <a:t>odborných dat </a:t>
            </a:r>
            <a:r>
              <a:rPr lang="cs-CZ" dirty="0" smtClean="0"/>
              <a:t>předložených </a:t>
            </a:r>
            <a:r>
              <a:rPr lang="cs-CZ" dirty="0"/>
              <a:t>d</a:t>
            </a:r>
            <a:r>
              <a:rPr lang="cs-CZ" dirty="0" smtClean="0"/>
              <a:t>ržitelem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/>
              <a:t>Data musí být dostačující pro možnost zhodnocení kauzální souvislosti s přípravkem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30543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bodu 4.8 a 4.6 </a:t>
            </a:r>
            <a:r>
              <a:rPr lang="cs-CZ" dirty="0" err="1" smtClean="0"/>
              <a:t>SmPC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40" y="2033845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Konkrétní změny textů </a:t>
            </a:r>
            <a:r>
              <a:rPr lang="cs-CZ" dirty="0"/>
              <a:t>popsat a zdůvodnit </a:t>
            </a:r>
            <a:r>
              <a:rPr lang="cs-CZ" dirty="0" smtClean="0"/>
              <a:t>v </a:t>
            </a:r>
            <a:r>
              <a:rPr lang="cs-CZ" dirty="0" err="1">
                <a:solidFill>
                  <a:schemeClr val="tx2"/>
                </a:solidFill>
              </a:rPr>
              <a:t>Clinical</a:t>
            </a: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 err="1">
                <a:solidFill>
                  <a:schemeClr val="tx2"/>
                </a:solidFill>
              </a:rPr>
              <a:t>O</a:t>
            </a:r>
            <a:r>
              <a:rPr lang="cs-CZ" dirty="0" err="1" smtClean="0">
                <a:solidFill>
                  <a:schemeClr val="tx2"/>
                </a:solidFill>
              </a:rPr>
              <a:t>verview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(Modul 2.5)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Přidání </a:t>
            </a:r>
            <a:r>
              <a:rPr lang="cs-CZ" dirty="0"/>
              <a:t>jednotlivých NÚ je </a:t>
            </a:r>
            <a:r>
              <a:rPr lang="cs-CZ" dirty="0" smtClean="0"/>
              <a:t>nutné kriticky diskutovat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sk-SK" dirty="0" smtClean="0"/>
              <a:t>Literaturu doložit ve fulltextové verzi (Modul 5)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2733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Clinical</a:t>
            </a:r>
            <a:r>
              <a:rPr lang="cs-CZ" dirty="0" smtClean="0"/>
              <a:t> </a:t>
            </a:r>
            <a:r>
              <a:rPr lang="cs-CZ" dirty="0" err="1"/>
              <a:t>O</a:t>
            </a:r>
            <a:r>
              <a:rPr lang="cs-CZ" dirty="0" err="1" smtClean="0"/>
              <a:t>verview</a:t>
            </a:r>
            <a:r>
              <a:rPr lang="cs-CZ" dirty="0" smtClean="0"/>
              <a:t> (CO) v </a:t>
            </a:r>
            <a:r>
              <a:rPr lang="cs-CZ" dirty="0" err="1" smtClean="0"/>
              <a:t>eCTD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680" y="2519363"/>
            <a:ext cx="599264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ál 8"/>
          <p:cNvSpPr/>
          <p:nvPr/>
        </p:nvSpPr>
        <p:spPr>
          <a:xfrm>
            <a:off x="2726795" y="4967310"/>
            <a:ext cx="2790309" cy="351900"/>
          </a:xfrm>
          <a:prstGeom prst="ellipse">
            <a:avLst/>
          </a:prstGeom>
          <a:solidFill>
            <a:schemeClr val="accent1">
              <a:alpha val="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726795" y="5319210"/>
            <a:ext cx="3825425" cy="405046"/>
          </a:xfrm>
          <a:prstGeom prst="ellipse">
            <a:avLst/>
          </a:prstGeom>
          <a:solidFill>
            <a:schemeClr val="tx2">
              <a:alpha val="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743562" y="5724255"/>
            <a:ext cx="2700300" cy="450050"/>
          </a:xfrm>
          <a:prstGeom prst="ellipse">
            <a:avLst/>
          </a:prstGeom>
          <a:solidFill>
            <a:schemeClr val="tx2">
              <a:alpha val="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4794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Změny bodu 4.8 </a:t>
            </a:r>
            <a:r>
              <a:rPr lang="sk-SK" dirty="0" err="1" smtClean="0"/>
              <a:t>SmPC</a:t>
            </a:r>
            <a:r>
              <a:rPr lang="sk-SK" dirty="0" smtClean="0"/>
              <a:t> v CO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40" y="2303875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k-SK" dirty="0" smtClean="0"/>
          </a:p>
          <a:p>
            <a:r>
              <a:rPr lang="cs-CZ" dirty="0" smtClean="0"/>
              <a:t>Držitel </a:t>
            </a:r>
            <a:r>
              <a:rPr lang="cs-CZ" dirty="0" smtClean="0">
                <a:solidFill>
                  <a:schemeClr val="tx2"/>
                </a:solidFill>
              </a:rPr>
              <a:t>zhodnotí kauzální souvislost</a:t>
            </a:r>
          </a:p>
          <a:p>
            <a:r>
              <a:rPr lang="cs-CZ" dirty="0"/>
              <a:t>P</a:t>
            </a:r>
            <a:r>
              <a:rPr lang="cs-CZ" dirty="0" smtClean="0"/>
              <a:t>opis možného biologického mechanismu rozvoje konkrétního NÚ</a:t>
            </a:r>
          </a:p>
          <a:p>
            <a:r>
              <a:rPr lang="cs-CZ" dirty="0"/>
              <a:t>P</a:t>
            </a:r>
            <a:r>
              <a:rPr lang="cs-CZ" dirty="0" smtClean="0"/>
              <a:t>opis jednotlivých případů (ICSR)</a:t>
            </a:r>
          </a:p>
          <a:p>
            <a:pPr marL="177800" indent="0">
              <a:buNone/>
              <a:tabLst>
                <a:tab pos="177800" algn="l"/>
              </a:tabLst>
            </a:pPr>
            <a:r>
              <a:rPr lang="cs-CZ" dirty="0" smtClean="0"/>
              <a:t>- Důraz na případy s +/- </a:t>
            </a:r>
            <a:r>
              <a:rPr lang="en-US" dirty="0" err="1" smtClean="0"/>
              <a:t>dechallenge</a:t>
            </a:r>
            <a:r>
              <a:rPr lang="en-US" dirty="0" smtClean="0"/>
              <a:t>/</a:t>
            </a:r>
            <a:r>
              <a:rPr lang="en-US" dirty="0" err="1" smtClean="0"/>
              <a:t>rechallenge</a:t>
            </a:r>
            <a:endParaRPr lang="en-US" dirty="0" smtClean="0"/>
          </a:p>
          <a:p>
            <a:pPr marL="177800" indent="0">
              <a:buNone/>
              <a:tabLst>
                <a:tab pos="177800" algn="l"/>
              </a:tabLst>
            </a:pPr>
            <a:r>
              <a:rPr lang="cs-CZ" dirty="0" smtClean="0"/>
              <a:t>- Časová souvislost s podáním přípravku</a:t>
            </a:r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 smtClean="0"/>
          </a:p>
          <a:p>
            <a:endParaRPr lang="sk-SK" dirty="0" smtClean="0"/>
          </a:p>
          <a:p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25037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Nejčastější chyby při předkládaní změn typu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0000"/>
            <a:ext cx="8229600" cy="3789320"/>
          </a:xfrm>
        </p:spPr>
        <p:txBody>
          <a:bodyPr>
            <a:normAutofit fontScale="32500" lnSpcReduction="20000"/>
          </a:bodyPr>
          <a:lstStyle/>
          <a:p>
            <a:r>
              <a:rPr lang="cs-CZ" sz="8600" dirty="0" smtClean="0"/>
              <a:t>Chybějící </a:t>
            </a:r>
            <a:r>
              <a:rPr lang="cs-CZ" sz="8600" dirty="0" err="1" smtClean="0"/>
              <a:t>Clinical</a:t>
            </a:r>
            <a:r>
              <a:rPr lang="cs-CZ" sz="8600" dirty="0" smtClean="0"/>
              <a:t> </a:t>
            </a:r>
            <a:r>
              <a:rPr lang="cs-CZ" sz="8600" dirty="0" err="1" smtClean="0"/>
              <a:t>Overview</a:t>
            </a:r>
            <a:endParaRPr lang="cs-CZ" sz="8600" dirty="0" smtClean="0"/>
          </a:p>
          <a:p>
            <a:pPr marL="0" indent="0">
              <a:buNone/>
            </a:pPr>
            <a:endParaRPr lang="cs-CZ" sz="3600" dirty="0" smtClean="0"/>
          </a:p>
          <a:p>
            <a:r>
              <a:rPr lang="cs-CZ" sz="8600" dirty="0" err="1" smtClean="0"/>
              <a:t>Clinical</a:t>
            </a:r>
            <a:r>
              <a:rPr lang="cs-CZ" sz="8600" dirty="0" smtClean="0"/>
              <a:t> </a:t>
            </a:r>
            <a:r>
              <a:rPr lang="cs-CZ" sz="8600" dirty="0" err="1"/>
              <a:t>O</a:t>
            </a:r>
            <a:r>
              <a:rPr lang="cs-CZ" sz="8600" dirty="0" err="1" smtClean="0"/>
              <a:t>verview</a:t>
            </a:r>
            <a:r>
              <a:rPr lang="cs-CZ" sz="8600" dirty="0" smtClean="0"/>
              <a:t> je nevyhovující</a:t>
            </a:r>
          </a:p>
          <a:p>
            <a:pPr marL="177800" indent="0">
              <a:buNone/>
            </a:pPr>
            <a:r>
              <a:rPr lang="cs-CZ" sz="8600" dirty="0" smtClean="0"/>
              <a:t>- pouhý výčet změn bez zdůvodnění</a:t>
            </a:r>
          </a:p>
          <a:p>
            <a:pPr marL="355600" indent="-177800">
              <a:buFontTx/>
              <a:buChar char="-"/>
            </a:pPr>
            <a:r>
              <a:rPr lang="cs-CZ" sz="8600" dirty="0" smtClean="0"/>
              <a:t>obecná charakteristika účinné látky bez popisu     konkrétních změn </a:t>
            </a:r>
            <a:r>
              <a:rPr lang="cs-CZ" sz="8600" dirty="0" err="1" smtClean="0"/>
              <a:t>SmPC</a:t>
            </a:r>
            <a:endParaRPr lang="cs-CZ" sz="8600" dirty="0" smtClean="0"/>
          </a:p>
          <a:p>
            <a:pPr>
              <a:buFontTx/>
              <a:buChar char="-"/>
            </a:pPr>
            <a:endParaRPr lang="cs-CZ" sz="3700" dirty="0" smtClean="0"/>
          </a:p>
          <a:p>
            <a:r>
              <a:rPr lang="cs-CZ" sz="8600" dirty="0" smtClean="0"/>
              <a:t>Jediným podkladem změny je CCDS/CCSI</a:t>
            </a:r>
          </a:p>
          <a:p>
            <a:pPr marL="355600" indent="0">
              <a:buNone/>
            </a:pPr>
            <a:r>
              <a:rPr lang="cs-CZ" sz="8600" dirty="0" smtClean="0"/>
              <a:t>CCDS/CCSI je interní dokument držitele, pro změnu  textů není dostačujícím dokumentem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7014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Nejčastější chyby při předkládaní změn typu II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Změna textů podložena pouze požadavkem jiné NCA</a:t>
            </a:r>
          </a:p>
          <a:p>
            <a:r>
              <a:rPr lang="sk-SK" dirty="0" smtClean="0"/>
              <a:t>Jediným podkladem změny jsou texty konkurenčních přípravků</a:t>
            </a: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dstranění NÚ bez zdůvodnění v CO</a:t>
            </a:r>
          </a:p>
          <a:p>
            <a:r>
              <a:rPr lang="cs-CZ" dirty="0" smtClean="0"/>
              <a:t>V CO je závěrem chybějící kauzální souvislost, nicméně držitel nadále požaduje přidání NÚ do </a:t>
            </a:r>
            <a:r>
              <a:rPr lang="cs-CZ" dirty="0" err="1" smtClean="0"/>
              <a:t>SmPC</a:t>
            </a:r>
            <a:endParaRPr lang="cs-CZ" dirty="0" smtClean="0"/>
          </a:p>
          <a:p>
            <a:r>
              <a:rPr lang="cs-CZ" dirty="0" smtClean="0"/>
              <a:t>Nedostatečný počet případů NÚ pro přidání do </a:t>
            </a:r>
            <a:r>
              <a:rPr lang="cs-CZ" dirty="0" err="1" smtClean="0"/>
              <a:t>SmPC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44080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Požadavky na změny bodu 4.8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Úpravy textů v souladu s </a:t>
            </a:r>
            <a:r>
              <a:rPr lang="cs-CZ" dirty="0" err="1" smtClean="0">
                <a:solidFill>
                  <a:schemeClr val="tx2"/>
                </a:solidFill>
              </a:rPr>
              <a:t>Guideline</a:t>
            </a:r>
            <a:r>
              <a:rPr lang="cs-CZ" dirty="0" smtClean="0">
                <a:solidFill>
                  <a:schemeClr val="tx2"/>
                </a:solidFill>
              </a:rPr>
              <a:t> on SmPC</a:t>
            </a:r>
          </a:p>
          <a:p>
            <a:r>
              <a:rPr lang="cs-CZ" dirty="0" smtClean="0"/>
              <a:t>Dodržování </a:t>
            </a:r>
            <a:r>
              <a:rPr lang="cs-CZ" dirty="0" smtClean="0">
                <a:solidFill>
                  <a:schemeClr val="tx2"/>
                </a:solidFill>
              </a:rPr>
              <a:t>MedDRA</a:t>
            </a:r>
            <a:r>
              <a:rPr lang="cs-CZ" dirty="0" smtClean="0"/>
              <a:t> terminologie </a:t>
            </a:r>
          </a:p>
          <a:p>
            <a:r>
              <a:rPr lang="cs-CZ" dirty="0" smtClean="0"/>
              <a:t>Uvést konkrétní termín </a:t>
            </a:r>
            <a:r>
              <a:rPr lang="cs-CZ" dirty="0" smtClean="0">
                <a:solidFill>
                  <a:schemeClr val="tx2"/>
                </a:solidFill>
              </a:rPr>
              <a:t>pouze v </a:t>
            </a:r>
            <a:r>
              <a:rPr lang="cs-CZ" dirty="0">
                <a:solidFill>
                  <a:schemeClr val="tx2"/>
                </a:solidFill>
              </a:rPr>
              <a:t>jedné SOC (</a:t>
            </a:r>
            <a:r>
              <a:rPr lang="cs-CZ" dirty="0" smtClean="0">
                <a:solidFill>
                  <a:schemeClr val="tx2"/>
                </a:solidFill>
              </a:rPr>
              <a:t>primární)</a:t>
            </a:r>
          </a:p>
          <a:p>
            <a:r>
              <a:rPr lang="cs-CZ" dirty="0" smtClean="0"/>
              <a:t>Nepopisovat projevy jednotlivých NÚ </a:t>
            </a:r>
          </a:p>
          <a:p>
            <a:r>
              <a:rPr lang="cs-CZ" dirty="0" smtClean="0"/>
              <a:t>Nelze uvádět výroky svědčící pro chybějící kauzalitu</a:t>
            </a:r>
          </a:p>
          <a:p>
            <a:r>
              <a:rPr lang="cs-CZ" dirty="0" smtClean="0"/>
              <a:t>Uvádět </a:t>
            </a:r>
            <a:r>
              <a:rPr lang="cs-CZ" dirty="0" err="1" smtClean="0">
                <a:solidFill>
                  <a:schemeClr val="tx2"/>
                </a:solidFill>
              </a:rPr>
              <a:t>cross</a:t>
            </a:r>
            <a:r>
              <a:rPr lang="cs-CZ" dirty="0" smtClean="0">
                <a:solidFill>
                  <a:schemeClr val="tx2"/>
                </a:solidFill>
              </a:rPr>
              <a:t>-reference (např. viz bod 4.4)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94870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Příklad – popsané projevy jednotlivých NÚ</a:t>
            </a:r>
            <a:endParaRPr lang="cs-CZ" b="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Původně uvedeno: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Reakce z přecitlivělosti spojené s bolestí na hrudi, zimnicí, dušností, hypotenzí, závratí, nevolností a pocitem nepohodlí </a:t>
            </a:r>
          </a:p>
          <a:p>
            <a:pPr marL="0" indent="0">
              <a:buNone/>
            </a:pPr>
            <a:endParaRPr lang="cs-CZ" sz="2400" i="1" dirty="0" smtClean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sz="2400" i="1" dirty="0" smtClean="0"/>
              <a:t>Nově:</a:t>
            </a:r>
          </a:p>
          <a:p>
            <a:pPr marL="0" indent="0">
              <a:buNone/>
            </a:pPr>
            <a:r>
              <a:rPr lang="cs-CZ" sz="2400" i="1" dirty="0" smtClean="0"/>
              <a:t>SOC Poruchy imunitního systému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Přecitlivělost</a:t>
            </a:r>
          </a:p>
          <a:p>
            <a:pPr marL="0" indent="0">
              <a:buNone/>
            </a:pPr>
            <a:endParaRPr lang="cs-CZ" sz="2400" i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sz="2400" i="1" dirty="0" smtClean="0"/>
              <a:t>V dalších SOC uvedené projevy hypersenzitivity</a:t>
            </a:r>
          </a:p>
          <a:p>
            <a:pPr marL="0" indent="0">
              <a:buNone/>
            </a:pPr>
            <a:endParaRPr lang="cs-CZ" sz="2400" i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Držitel předkládá změnu, ve které </a:t>
            </a:r>
            <a:r>
              <a:rPr lang="cs-CZ" sz="2400" dirty="0" smtClean="0">
                <a:solidFill>
                  <a:schemeClr val="tx2"/>
                </a:solidFill>
              </a:rPr>
              <a:t>požaduje přidání projevů jednoho NÚ do různých SOC</a:t>
            </a:r>
            <a:r>
              <a:rPr lang="cs-CZ" sz="2400" dirty="0" smtClean="0"/>
              <a:t> bodu 4.8 </a:t>
            </a:r>
            <a:r>
              <a:rPr lang="cs-CZ" sz="2400" dirty="0" err="1" smtClean="0"/>
              <a:t>SmPC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9164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Frekvence NÚ ze spontánních hlášení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způsob stanovení frekvence NÚ by měl být rovněž uveden v </a:t>
            </a:r>
            <a:r>
              <a:rPr lang="cs-CZ" dirty="0" err="1" smtClean="0"/>
              <a:t>Clinical</a:t>
            </a:r>
            <a:r>
              <a:rPr lang="cs-CZ" dirty="0" smtClean="0"/>
              <a:t> </a:t>
            </a:r>
            <a:r>
              <a:rPr lang="cs-CZ" dirty="0" err="1" smtClean="0"/>
              <a:t>Overview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Pravidlo 3/X v souladu s </a:t>
            </a:r>
            <a:r>
              <a:rPr lang="cs-CZ" dirty="0" err="1" smtClean="0"/>
              <a:t>Guideline</a:t>
            </a:r>
            <a:r>
              <a:rPr lang="cs-CZ" dirty="0" smtClean="0"/>
              <a:t> on </a:t>
            </a:r>
            <a:r>
              <a:rPr lang="cs-CZ" dirty="0" err="1" smtClean="0"/>
              <a:t>SmPC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Lze uvést i frekvenci „není známo“ (z dostupných dat nelze určit)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30761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Pokud se daný NÚ v klinické studii </a:t>
            </a:r>
            <a:r>
              <a:rPr lang="cs-CZ" sz="2000" dirty="0"/>
              <a:t>nikdy nevyskytl </a:t>
            </a:r>
            <a:endParaRPr lang="en-US" sz="2000" dirty="0" smtClean="0"/>
          </a:p>
          <a:p>
            <a:pPr marL="0" indent="0">
              <a:buNone/>
            </a:pPr>
            <a:r>
              <a:rPr lang="cs-CZ" sz="2000" dirty="0">
                <a:sym typeface="Wingdings" panose="05000000000000000000" pitchFamily="2" charset="2"/>
              </a:rPr>
              <a:t>	</a:t>
            </a:r>
            <a:r>
              <a:rPr lang="en-US" sz="2000" dirty="0" smtClean="0">
                <a:sym typeface="Wingdings" panose="05000000000000000000" pitchFamily="2" charset="2"/>
              </a:rPr>
              <a:t> </a:t>
            </a:r>
            <a:r>
              <a:rPr lang="en-US" sz="2000" dirty="0" err="1" smtClean="0">
                <a:sym typeface="Wingdings" panose="05000000000000000000" pitchFamily="2" charset="2"/>
              </a:rPr>
              <a:t>pak</a:t>
            </a:r>
            <a:r>
              <a:rPr lang="en-US" sz="2000" dirty="0" smtClean="0">
                <a:sym typeface="Wingdings" panose="05000000000000000000" pitchFamily="2" charset="2"/>
              </a:rPr>
              <a:t> </a:t>
            </a:r>
            <a:r>
              <a:rPr lang="en-US" sz="2000" dirty="0">
                <a:sym typeface="Wingdings" panose="05000000000000000000" pitchFamily="2" charset="2"/>
              </a:rPr>
              <a:t>95% interval </a:t>
            </a:r>
            <a:r>
              <a:rPr lang="en-US" sz="2000" dirty="0" err="1">
                <a:sym typeface="Wingdings" panose="05000000000000000000" pitchFamily="2" charset="2"/>
              </a:rPr>
              <a:t>spolehlivosti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smtClean="0">
                <a:sym typeface="Wingdings" panose="05000000000000000000" pitchFamily="2" charset="2"/>
              </a:rPr>
              <a:t>ne</a:t>
            </a:r>
            <a:r>
              <a:rPr lang="cs-CZ" sz="2000" dirty="0" smtClean="0">
                <a:sym typeface="Wingdings" panose="05000000000000000000" pitchFamily="2" charset="2"/>
              </a:rPr>
              <a:t>bude</a:t>
            </a:r>
            <a:r>
              <a:rPr lang="en-US" sz="2000" dirty="0" smtClean="0">
                <a:sym typeface="Wingdings" panose="05000000000000000000" pitchFamily="2" charset="2"/>
              </a:rPr>
              <a:t> </a:t>
            </a:r>
            <a:r>
              <a:rPr lang="en-US" sz="2000" dirty="0" err="1">
                <a:sym typeface="Wingdings" panose="05000000000000000000" pitchFamily="2" charset="2"/>
              </a:rPr>
              <a:t>vyšší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err="1">
                <a:sym typeface="Wingdings" panose="05000000000000000000" pitchFamily="2" charset="2"/>
              </a:rPr>
              <a:t>než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smtClean="0">
                <a:sym typeface="Wingdings" panose="05000000000000000000" pitchFamily="2" charset="2"/>
              </a:rPr>
              <a:t>3/X</a:t>
            </a:r>
            <a:endParaRPr lang="en-US" sz="20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sz="1200" dirty="0"/>
          </a:p>
          <a:p>
            <a:r>
              <a:rPr lang="en-US" sz="2000" dirty="0" smtClean="0"/>
              <a:t>X </a:t>
            </a:r>
            <a:r>
              <a:rPr lang="cs-CZ" sz="2000" dirty="0" smtClean="0"/>
              <a:t>= celkový počet subjektů (ze všech relevantních klinických studií)</a:t>
            </a:r>
          </a:p>
          <a:p>
            <a:pPr marL="0" indent="0">
              <a:buNone/>
            </a:pPr>
            <a:endParaRPr lang="cs-CZ" sz="1200" dirty="0" smtClean="0"/>
          </a:p>
          <a:p>
            <a:r>
              <a:rPr lang="cs-CZ" sz="2000" dirty="0" smtClean="0"/>
              <a:t>Příklad:</a:t>
            </a:r>
            <a:endParaRPr lang="en-US" sz="2000" dirty="0"/>
          </a:p>
          <a:p>
            <a:pPr marL="0" indent="0">
              <a:buNone/>
            </a:pPr>
            <a:r>
              <a:rPr lang="cs-CZ" sz="2000" dirty="0" smtClean="0"/>
              <a:t>Pokud se NÚ neobjevil ve vzorku 3600 subjektů z klinických studií pro daný LP 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	</a:t>
            </a:r>
            <a:r>
              <a:rPr lang="en-US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 </a:t>
            </a:r>
            <a:r>
              <a:rPr lang="en-US" sz="2000" dirty="0" err="1">
                <a:solidFill>
                  <a:srgbClr val="2D3291"/>
                </a:solidFill>
                <a:sym typeface="Wingdings" panose="05000000000000000000" pitchFamily="2" charset="2"/>
              </a:rPr>
              <a:t>pak</a:t>
            </a:r>
            <a:r>
              <a:rPr lang="en-US" sz="2000" dirty="0">
                <a:solidFill>
                  <a:srgbClr val="2D3291"/>
                </a:solidFill>
                <a:sym typeface="Wingdings" panose="05000000000000000000" pitchFamily="2" charset="2"/>
              </a:rPr>
              <a:t> 95% interval </a:t>
            </a:r>
            <a:r>
              <a:rPr lang="en-US" sz="2000" dirty="0" err="1">
                <a:solidFill>
                  <a:srgbClr val="2D3291"/>
                </a:solidFill>
                <a:sym typeface="Wingdings" panose="05000000000000000000" pitchFamily="2" charset="2"/>
              </a:rPr>
              <a:t>spolehlivosti</a:t>
            </a:r>
            <a:r>
              <a:rPr lang="en-US" sz="2000" dirty="0">
                <a:solidFill>
                  <a:srgbClr val="2D3291"/>
                </a:solidFill>
                <a:sym typeface="Wingdings" panose="05000000000000000000" pitchFamily="2" charset="2"/>
              </a:rPr>
              <a:t> 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je</a:t>
            </a:r>
            <a:r>
              <a:rPr lang="en-US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 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1/1200 nebo nižší</a:t>
            </a:r>
          </a:p>
          <a:p>
            <a:pPr marL="0" lvl="0" indent="0">
              <a:buNone/>
            </a:pP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	</a:t>
            </a:r>
            <a:r>
              <a:rPr lang="en-US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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 tzn. frekvence „vzácné“ (</a:t>
            </a:r>
            <a:r>
              <a:rPr lang="cs-CZ" sz="2000" dirty="0">
                <a:latin typeface="Symbol"/>
              </a:rPr>
              <a:t></a:t>
            </a:r>
            <a:r>
              <a:rPr lang="cs-CZ" sz="2000" dirty="0"/>
              <a:t>1/10 000 až </a:t>
            </a:r>
            <a:r>
              <a:rPr lang="cs-CZ" sz="2000" dirty="0">
                <a:latin typeface="Symbol"/>
              </a:rPr>
              <a:t></a:t>
            </a:r>
            <a:r>
              <a:rPr lang="cs-CZ" sz="2000" dirty="0"/>
              <a:t>1/1000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)</a:t>
            </a:r>
          </a:p>
          <a:p>
            <a:pPr marL="0" lvl="0" indent="0">
              <a:buNone/>
            </a:pPr>
            <a:endParaRPr lang="en-US" sz="2000" dirty="0">
              <a:solidFill>
                <a:srgbClr val="2D3291"/>
              </a:solidFill>
              <a:sym typeface="Wingdings" panose="05000000000000000000" pitchFamily="2" charset="2"/>
            </a:endParaRPr>
          </a:p>
          <a:p>
            <a:r>
              <a:rPr lang="cs-CZ" sz="2000" dirty="0" smtClean="0"/>
              <a:t>Odůvodnění pro přidání/změnu frekvence musí být vždy vysvětleno</a:t>
            </a: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Frekvence NÚ ze spontánních hlášení</a:t>
            </a:r>
            <a:br>
              <a:rPr lang="cs-CZ" dirty="0" smtClean="0"/>
            </a:br>
            <a:r>
              <a:rPr lang="cs-CZ" dirty="0" smtClean="0"/>
              <a:t>Pravidlo 3/X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87115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Praktické aspekty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documents</a:t>
            </a:r>
            <a:r>
              <a:rPr lang="cs-CZ" dirty="0" smtClean="0"/>
              <a:t> ve Wordu v track verzi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Odlišit nově přidané NÚ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Odlišit změny stylistické, resp. lingvistické a faktické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2355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Zástupný symbol pro obsah 1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670" y="845024"/>
            <a:ext cx="6724500" cy="5793645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64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757</Words>
  <Application>Microsoft Office PowerPoint</Application>
  <PresentationFormat>Předvádění na obrazovce (4:3)</PresentationFormat>
  <Paragraphs>189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Motiv sady Office</vt:lpstr>
      <vt:lpstr>1_Motiv sady Office</vt:lpstr>
      <vt:lpstr>Změny REGISTRACE z POHLEDU FARMAKOVIGILANCE</vt:lpstr>
      <vt:lpstr>Hodnocené změny</vt:lpstr>
      <vt:lpstr>Změny bodů 4.3 – 4.9 SmPC</vt:lpstr>
      <vt:lpstr>Implementace závěrů PRAC</vt:lpstr>
      <vt:lpstr>Prezentace aplikace PowerPoint</vt:lpstr>
      <vt:lpstr>Prezentace aplikace PowerPoint</vt:lpstr>
      <vt:lpstr>Prezentace aplikace PowerPoint</vt:lpstr>
      <vt:lpstr>Změny typu II</vt:lpstr>
      <vt:lpstr>Změny bodu 4.8 a 4.6 SmPC</vt:lpstr>
      <vt:lpstr>Clinical Overview (CO) v eCTD</vt:lpstr>
      <vt:lpstr>Změny bodu 4.8 SmPC v CO</vt:lpstr>
      <vt:lpstr>Nejčastější chyby při předkládaní změn typu II</vt:lpstr>
      <vt:lpstr>Nejčastější chyby při předkládaní změn typu II</vt:lpstr>
      <vt:lpstr>Požadavky na změny bodu 4.8</vt:lpstr>
      <vt:lpstr>Příklad – popsané projevy jednotlivých NÚ</vt:lpstr>
      <vt:lpstr>Frekvence NÚ ze spontánních hlášení</vt:lpstr>
      <vt:lpstr>Frekvence NÚ ze spontánních hlášení Pravidlo 3/X</vt:lpstr>
      <vt:lpstr>Praktické aspekty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156</cp:revision>
  <dcterms:created xsi:type="dcterms:W3CDTF">2012-11-07T12:54:42Z</dcterms:created>
  <dcterms:modified xsi:type="dcterms:W3CDTF">2017-01-20T10:08:16Z</dcterms:modified>
</cp:coreProperties>
</file>