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20"/>
  </p:notesMasterIdLst>
  <p:handoutMasterIdLst>
    <p:handoutMasterId r:id="rId21"/>
  </p:handoutMasterIdLst>
  <p:sldIdLst>
    <p:sldId id="257" r:id="rId4"/>
    <p:sldId id="304" r:id="rId5"/>
    <p:sldId id="321" r:id="rId6"/>
    <p:sldId id="306" r:id="rId7"/>
    <p:sldId id="307" r:id="rId8"/>
    <p:sldId id="308" r:id="rId9"/>
    <p:sldId id="309" r:id="rId10"/>
    <p:sldId id="310" r:id="rId11"/>
    <p:sldId id="311" r:id="rId12"/>
    <p:sldId id="312" r:id="rId13"/>
    <p:sldId id="313" r:id="rId14"/>
    <p:sldId id="314" r:id="rId15"/>
    <p:sldId id="315" r:id="rId16"/>
    <p:sldId id="318" r:id="rId17"/>
    <p:sldId id="319" r:id="rId18"/>
    <p:sldId id="259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975A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115" autoAdjust="0"/>
    <p:restoredTop sz="94660"/>
  </p:normalViewPr>
  <p:slideViewPr>
    <p:cSldViewPr>
      <p:cViewPr varScale="1">
        <p:scale>
          <a:sx n="100" d="100"/>
          <a:sy n="100" d="100"/>
        </p:scale>
        <p:origin x="-84" y="-2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903745-04E8-42A2-A8D1-9C706D111395}" type="datetimeFigureOut">
              <a:rPr lang="cs-CZ" smtClean="0"/>
              <a:pPr/>
              <a:t>20.1.2017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8EF29E-2275-4AD4-85BB-1A64B48EAF9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9058293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5EF19A-23EF-42A5-8937-4D562DAA8374}" type="datetimeFigureOut">
              <a:rPr lang="cs-CZ" smtClean="0"/>
              <a:pPr/>
              <a:t>20.1.2017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DD6C48-1BDB-489B-90ED-5BA449E5A48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6150344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Název prezentace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0DC79014-B682-4FB4-8A93-FB8553960AFB}" type="datetime1">
              <a:rPr lang="cs-CZ" smtClean="0"/>
              <a:t>20.1.2017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07509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Uvést ústně, kde může být uložen PSMF – v místě QPPV nebo kde se provádějí hlavní </a:t>
            </a:r>
            <a:r>
              <a:rPr lang="cs-CZ" dirty="0" err="1"/>
              <a:t>fv</a:t>
            </a:r>
            <a:r>
              <a:rPr lang="cs-CZ" dirty="0"/>
              <a:t> činnosti</a:t>
            </a:r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E05FDC95-6BCD-4629-A813-C27955F30746}" type="datetime1">
              <a:rPr lang="cs-CZ" smtClean="0"/>
              <a:t>20.1.2017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29893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nejen</a:t>
            </a:r>
            <a:r>
              <a:rPr lang="cs-CZ" baseline="0" dirty="0"/>
              <a:t> v rámci EU, </a:t>
            </a:r>
            <a:r>
              <a:rPr lang="cs-CZ" baseline="0" dirty="0" err="1"/>
              <a:t>ema</a:t>
            </a:r>
            <a:r>
              <a:rPr lang="cs-CZ" baseline="0" dirty="0"/>
              <a:t> má smlouvu např. s FDA, </a:t>
            </a:r>
            <a:r>
              <a:rPr lang="cs-CZ" baseline="0" dirty="0" err="1"/>
              <a:t>Canada</a:t>
            </a:r>
            <a:r>
              <a:rPr lang="cs-CZ" baseline="0" dirty="0"/>
              <a:t> </a:t>
            </a:r>
            <a:r>
              <a:rPr lang="cs-CZ" baseline="0" dirty="0" err="1"/>
              <a:t>Health</a:t>
            </a:r>
            <a:r>
              <a:rPr lang="cs-CZ" baseline="0" dirty="0"/>
              <a:t>, </a:t>
            </a:r>
            <a:r>
              <a:rPr lang="cs-CZ" baseline="0" dirty="0" err="1"/>
              <a:t>švýcarskem</a:t>
            </a:r>
            <a:r>
              <a:rPr lang="cs-CZ" baseline="0" dirty="0"/>
              <a:t> – je možné sdílet </a:t>
            </a:r>
            <a:r>
              <a:rPr lang="cs-CZ" baseline="0" dirty="0" err="1"/>
              <a:t>info</a:t>
            </a:r>
            <a:r>
              <a:rPr lang="cs-CZ" baseline="0" dirty="0"/>
              <a:t> i s nimi, </a:t>
            </a:r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E05FDC95-6BCD-4629-A813-C27955F30746}" type="datetime1">
              <a:rPr lang="cs-CZ" smtClean="0"/>
              <a:t>20.1.2017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21549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E05FDC95-6BCD-4629-A813-C27955F30746}" type="datetime1">
              <a:rPr lang="cs-CZ" smtClean="0"/>
              <a:t>20.1.2017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817914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E05FDC95-6BCD-4629-A813-C27955F30746}" type="datetime1">
              <a:rPr lang="cs-CZ" smtClean="0"/>
              <a:t>20.1.2017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35997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Klasifikaci</a:t>
            </a:r>
            <a:r>
              <a:rPr lang="cs-CZ" baseline="0" dirty="0"/>
              <a:t> nedostatků zmiňuji proto, že tu samou používáme při inspekcích</a:t>
            </a:r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3500D3E2-472E-4B76-8A9D-059C89DF0DD2}" type="datetime1">
              <a:rPr lang="cs-CZ" smtClean="0"/>
              <a:t>20.1.2017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2266854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Klasifikaci</a:t>
            </a:r>
            <a:r>
              <a:rPr lang="cs-CZ" baseline="0" dirty="0"/>
              <a:t> nedostatků zmiňuji proto, že tu samou používáme při inspekcích</a:t>
            </a:r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3500D3E2-472E-4B76-8A9D-059C89DF0DD2}" type="datetime1">
              <a:rPr lang="cs-CZ" smtClean="0"/>
              <a:t>20.1.2017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45826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Tx/>
              <a:buBlip>
                <a:blip r:embed="rId2"/>
              </a:buBlip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 anchor="t"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54800"/>
            <a:ext cx="4040188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54800"/>
            <a:ext cx="4041775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43934"/>
            <a:ext cx="4040188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43934"/>
            <a:ext cx="4041775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>
                <a:solidFill>
                  <a:prstClr val="white"/>
                </a:solidFill>
              </a:rPr>
              <a:pPr/>
              <a:t>20.1.2017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93028825"/>
      </p:ext>
    </p:extLst>
  </p:cSld>
  <p:clrMapOvr>
    <a:masterClrMapping/>
  </p:clrMapOvr>
  <p:transition>
    <p:fade/>
  </p:transition>
  <p:hf hdr="0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>
                <a:solidFill>
                  <a:prstClr val="white"/>
                </a:solidFill>
              </a:rPr>
              <a:pPr/>
              <a:t>20.1.2017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98032801"/>
      </p:ext>
    </p:extLst>
  </p:cSld>
  <p:clrMapOvr>
    <a:masterClrMapping/>
  </p:clrMapOvr>
  <p:transition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>
                <a:solidFill>
                  <a:prstClr val="white"/>
                </a:solidFill>
              </a:rPr>
              <a:pPr/>
              <a:t>20.1.2017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66562654"/>
      </p:ext>
    </p:extLst>
  </p:cSld>
  <p:clrMapOvr>
    <a:masterClrMapping/>
  </p:clrMapOvr>
  <p:transition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>
                <a:solidFill>
                  <a:prstClr val="white"/>
                </a:solidFill>
              </a:rPr>
              <a:pPr/>
              <a:t>20.1.2017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28777673"/>
      </p:ext>
    </p:extLst>
  </p:cSld>
  <p:clrMapOvr>
    <a:masterClrMapping/>
  </p:clrMapOvr>
  <p:transition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43934"/>
            <a:ext cx="4040188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43934"/>
            <a:ext cx="4041775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>
                <a:solidFill>
                  <a:prstClr val="white"/>
                </a:solidFill>
              </a:rPr>
              <a:pPr/>
              <a:t>20.1.2017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52232672"/>
      </p:ext>
    </p:extLst>
  </p:cSld>
  <p:clrMapOvr>
    <a:masterClrMapping/>
  </p:clrMapOvr>
  <p:transition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>
                <a:solidFill>
                  <a:prstClr val="white"/>
                </a:solidFill>
              </a:rPr>
              <a:pPr/>
              <a:t>20.1.2017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85514153"/>
      </p:ext>
    </p:extLst>
  </p:cSld>
  <p:clrMapOvr>
    <a:masterClrMapping/>
  </p:clrMapOvr>
  <p:transition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>
                <a:solidFill>
                  <a:prstClr val="white"/>
                </a:solidFill>
              </a:rPr>
              <a:pPr/>
              <a:t>20.1.2017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>
                <a:solidFill>
                  <a:srgbClr val="2D3291"/>
                </a:solidFill>
              </a:rPr>
              <a:t>© 2012  STÁTNÍ ÚSTAV PRO KONTROLU LÉČIV</a:t>
            </a:r>
            <a:endParaRPr lang="cs-CZ" dirty="0">
              <a:solidFill>
                <a:srgbClr val="2D3291"/>
              </a:solidFill>
            </a:endParaRPr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24115724"/>
      </p:ext>
    </p:extLst>
  </p:cSld>
  <p:clrMapOvr>
    <a:masterClrMapping/>
  </p:clrMapOvr>
  <p:transition>
    <p:fade/>
  </p:transition>
  <p:hf hdr="0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>
                <a:solidFill>
                  <a:prstClr val="white"/>
                </a:solidFill>
              </a:rPr>
              <a:pPr/>
              <a:t>20.1.2017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93832282"/>
      </p:ext>
    </p:extLst>
  </p:cSld>
  <p:clrMapOvr>
    <a:masterClrMapping/>
  </p:clrMapOvr>
  <p:transition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>
                <a:solidFill>
                  <a:prstClr val="white"/>
                </a:solidFill>
              </a:rPr>
              <a:pPr/>
              <a:t>20.1.2017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71899518"/>
      </p:ext>
    </p:extLst>
  </p:cSld>
  <p:clrMapOvr>
    <a:masterClrMapping/>
  </p:clrMapOvr>
  <p:transition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>
                <a:solidFill>
                  <a:prstClr val="white"/>
                </a:solidFill>
              </a:rPr>
              <a:pPr/>
              <a:t>20.1.2017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73810004"/>
      </p:ext>
    </p:extLst>
  </p:cSld>
  <p:clrMapOvr>
    <a:masterClrMapping/>
  </p:clrMapOvr>
  <p:transition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>
                <a:solidFill>
                  <a:prstClr val="white"/>
                </a:solidFill>
              </a:rPr>
              <a:pPr/>
              <a:t>20.1.2017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white"/>
                </a:solidFill>
              </a:rPr>
              <a:t>© 2012  STÁTNÍ ÚSTAV PRO KONTROLU LÉČIV</a:t>
            </a:r>
            <a:endParaRPr lang="cs-CZ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31437046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w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wmf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6.wmf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5.wmf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image" Target="../media/image6.wmf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5.w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6C86800F-7305-4608-881B-BCDECED6B3A4}" type="datetime1">
              <a:rPr lang="cs-CZ" smtClean="0"/>
              <a:pPr/>
              <a:t>20.1.2017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400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tx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457200" y="457200"/>
            <a:ext cx="1440000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4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fld id="{6C86800F-7305-4608-881B-BCDECED6B3A4}" type="datetime1">
              <a:rPr lang="cs-CZ" smtClean="0"/>
              <a:pPr/>
              <a:t>20.1.2017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127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bg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457201" y="457200"/>
            <a:ext cx="1439998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5"/>
        </a:buBlip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fld id="{6C86800F-7305-4608-881B-BCDECED6B3A4}" type="datetime1">
              <a:rPr lang="cs-CZ" smtClean="0">
                <a:solidFill>
                  <a:prstClr val="white"/>
                </a:solidFill>
              </a:rPr>
              <a:pPr/>
              <a:t>20.1.2017</a:t>
            </a:fld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r>
              <a:rPr lang="cs-CZ" dirty="0" smtClean="0">
                <a:solidFill>
                  <a:prstClr val="white"/>
                </a:solidFill>
              </a:rPr>
              <a:t>© 2012  STÁTNÍ ÚSTAV PRO KONTROLU LÉČIV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127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bg1"/>
                </a:solidFill>
              </a:defRPr>
            </a:lvl1pPr>
          </a:lstStyle>
          <a:p>
            <a:fld id="{3F7E86AA-FCC7-45ED-BAA9-A02C04DFE918}" type="slidenum">
              <a:rPr lang="cs-CZ" smtClean="0">
                <a:solidFill>
                  <a:prstClr val="white"/>
                </a:solidFill>
              </a:rPr>
              <a:pPr/>
              <a:t>‹#›</a:t>
            </a:fld>
            <a:endParaRPr lang="cs-CZ" dirty="0">
              <a:solidFill>
                <a:prstClr val="white"/>
              </a:solidFill>
            </a:endParaRPr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457201" y="457200"/>
            <a:ext cx="1439998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601713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5"/>
        </a:buBlip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147415" cy="1440000"/>
          </a:xfrm>
        </p:spPr>
        <p:txBody>
          <a:bodyPr>
            <a:normAutofit fontScale="90000"/>
          </a:bodyPr>
          <a:lstStyle/>
          <a:p>
            <a:r>
              <a:rPr lang="cs-CZ" cap="small" dirty="0"/>
              <a:t>Legislativní základ </a:t>
            </a:r>
            <a:r>
              <a:rPr lang="cs-CZ" cap="small" dirty="0" err="1"/>
              <a:t>farmakovigilančního</a:t>
            </a:r>
            <a:r>
              <a:rPr lang="cs-CZ" cap="small" dirty="0"/>
              <a:t> auditu a inspekce</a:t>
            </a:r>
            <a:endParaRPr lang="cs-CZ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5" name="Podnadpis 14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>
                <a:solidFill>
                  <a:schemeClr val="bg1"/>
                </a:solidFill>
              </a:rPr>
              <a:t>Zuzana </a:t>
            </a:r>
            <a:r>
              <a:rPr lang="cs-CZ" sz="2000" dirty="0">
                <a:solidFill>
                  <a:schemeClr val="bg1"/>
                </a:solidFill>
              </a:rPr>
              <a:t>Chomátová</a:t>
            </a: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FARMAKOVIGILANČNÍ SYSTÉM a QPPV</a:t>
            </a:r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815" y="992350"/>
            <a:ext cx="8229600" cy="1143000"/>
          </a:xfrm>
        </p:spPr>
        <p:txBody>
          <a:bodyPr/>
          <a:lstStyle/>
          <a:p>
            <a:r>
              <a:rPr lang="cs-CZ" dirty="0"/>
              <a:t>Evropská aktuální legislativa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594000" y="2021342"/>
            <a:ext cx="8229600" cy="432048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cs-CZ" dirty="0"/>
              <a:t>Prováděcí nařízení Komise (EU) č. 520/2012</a:t>
            </a:r>
          </a:p>
          <a:p>
            <a:pPr lvl="1">
              <a:defRPr/>
            </a:pPr>
            <a:r>
              <a:rPr lang="cs-CZ" dirty="0"/>
              <a:t>Oddíl 2 Minimální požadavky na systémy kvality při výkonu farmakovigilančních činností  ze strany držitelů rozhodnutí o registraci, čl. 13(1,2) </a:t>
            </a:r>
          </a:p>
          <a:p>
            <a:pPr marL="0" indent="0">
              <a:buNone/>
            </a:pPr>
            <a:endParaRPr lang="cs-CZ" sz="1800" i="1" dirty="0"/>
          </a:p>
          <a:p>
            <a:pPr marL="0" indent="0" algn="just">
              <a:buNone/>
            </a:pPr>
            <a:r>
              <a:rPr lang="cs-CZ" sz="2400" i="1" dirty="0"/>
              <a:t>Audity založené na analýze rizika systému kvality musí být prováděny v pravidelných časových intervalech… Uvedené audity provádějí jednotlivci, kteří se nijak nepodílejí na záležitostech a procesech, jež jsou předmětem auditu, ani za ně nenesou odpovědnost.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cap="small" dirty="0"/>
              <a:t>Legislativní základ </a:t>
            </a:r>
            <a:r>
              <a:rPr lang="cs-CZ" cap="small" dirty="0" err="1"/>
              <a:t>farmakovigilančního</a:t>
            </a:r>
            <a:r>
              <a:rPr lang="cs-CZ" cap="small" dirty="0"/>
              <a:t> auditu a inspekce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11459270"/>
      </p:ext>
    </p:extLst>
  </p:cSld>
  <p:clrMapOvr>
    <a:masterClrMapping/>
  </p:clrMapOvr>
  <p:transition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815" y="992350"/>
            <a:ext cx="8229600" cy="1143000"/>
          </a:xfrm>
        </p:spPr>
        <p:txBody>
          <a:bodyPr/>
          <a:lstStyle/>
          <a:p>
            <a:r>
              <a:rPr lang="cs-CZ" dirty="0"/>
              <a:t>Evropská aktuální legislativa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73026" y="1943834"/>
            <a:ext cx="8229600" cy="4412515"/>
          </a:xfrm>
        </p:spPr>
        <p:txBody>
          <a:bodyPr>
            <a:normAutofit fontScale="92500"/>
          </a:bodyPr>
          <a:lstStyle/>
          <a:p>
            <a:pPr>
              <a:defRPr/>
            </a:pPr>
            <a:r>
              <a:rPr lang="cs-CZ" dirty="0"/>
              <a:t>Směrnice Evropského parlamentu a Rady 2001/83/ES</a:t>
            </a:r>
          </a:p>
          <a:p>
            <a:pPr lvl="1">
              <a:defRPr/>
            </a:pPr>
            <a:r>
              <a:rPr lang="cs-CZ" dirty="0"/>
              <a:t>čl. 104, odst. 2</a:t>
            </a:r>
          </a:p>
          <a:p>
            <a:pPr marL="457200" lvl="1" indent="0" algn="just">
              <a:buNone/>
              <a:defRPr/>
            </a:pPr>
            <a:r>
              <a:rPr lang="cs-CZ" i="1" dirty="0"/>
              <a:t>Držitel rozhodnutí o registraci provádí pravidelný audit svého </a:t>
            </a:r>
            <a:r>
              <a:rPr lang="cs-CZ" i="1" dirty="0" err="1"/>
              <a:t>farmakovigilančního</a:t>
            </a:r>
            <a:r>
              <a:rPr lang="cs-CZ" i="1" dirty="0"/>
              <a:t> systému. </a:t>
            </a:r>
            <a:endParaRPr lang="cs-CZ" dirty="0" smtClean="0"/>
          </a:p>
          <a:p>
            <a:pPr lvl="1">
              <a:defRPr/>
            </a:pPr>
            <a:r>
              <a:rPr lang="cs-CZ" dirty="0" smtClean="0"/>
              <a:t>čl</a:t>
            </a:r>
            <a:r>
              <a:rPr lang="cs-CZ" dirty="0"/>
              <a:t>. 111, odst. 1</a:t>
            </a:r>
          </a:p>
          <a:p>
            <a:pPr marL="457200" lvl="1" indent="0" algn="just">
              <a:buNone/>
              <a:defRPr/>
            </a:pPr>
            <a:r>
              <a:rPr lang="cs-CZ" i="1" dirty="0"/>
              <a:t>Příslušný orgán dotčeného členského státu ve spolupráci s agenturou zajistí, aby byly dodržovány právní požadavky na léčivé přípravky, a to inspekcemi, v případě potřeby i neohlášenými…</a:t>
            </a:r>
          </a:p>
          <a:p>
            <a:pPr lvl="1">
              <a:defRPr/>
            </a:pPr>
            <a:r>
              <a:rPr lang="cs-CZ" dirty="0"/>
              <a:t>čl. 111, odst. 1d</a:t>
            </a:r>
          </a:p>
          <a:p>
            <a:pPr marL="457200" lvl="1" indent="0" algn="just">
              <a:buNone/>
              <a:defRPr/>
            </a:pPr>
            <a:r>
              <a:rPr lang="cs-CZ" i="1" dirty="0"/>
              <a:t>Inspekce mohou být rovněž prováděny u držitelů rozhodnutí o registraci a u zprostředkovatelů léčivých přípravků.</a:t>
            </a:r>
          </a:p>
          <a:p>
            <a:pPr marL="457200" lvl="1" indent="0" algn="just">
              <a:buNone/>
              <a:defRPr/>
            </a:pPr>
            <a:endParaRPr lang="cs-CZ" dirty="0"/>
          </a:p>
          <a:p>
            <a:pPr marL="457200" lvl="1" indent="0">
              <a:buNone/>
              <a:defRPr/>
            </a:pPr>
            <a:endParaRPr lang="cs-CZ" dirty="0"/>
          </a:p>
          <a:p>
            <a:pPr lvl="1">
              <a:defRPr/>
            </a:pPr>
            <a:endParaRPr lang="cs-CZ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i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cap="small" dirty="0"/>
              <a:t>Legislativní základ </a:t>
            </a:r>
            <a:r>
              <a:rPr lang="cs-CZ" cap="small" dirty="0" err="1"/>
              <a:t>farmakovigilančního</a:t>
            </a:r>
            <a:r>
              <a:rPr lang="cs-CZ" cap="small" dirty="0"/>
              <a:t> auditu a inspekce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84622295"/>
      </p:ext>
    </p:extLst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815" y="992350"/>
            <a:ext cx="8229600" cy="1143000"/>
          </a:xfrm>
        </p:spPr>
        <p:txBody>
          <a:bodyPr/>
          <a:lstStyle/>
          <a:p>
            <a:r>
              <a:rPr lang="cs-CZ" dirty="0"/>
              <a:t>Evropská aktuální legislativa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73026" y="1943834"/>
            <a:ext cx="8229600" cy="4412515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cs-CZ" dirty="0"/>
              <a:t>Směrnice Evropského parlamentu a Rady 2001/83/ES</a:t>
            </a:r>
          </a:p>
          <a:p>
            <a:pPr lvl="1">
              <a:defRPr/>
            </a:pPr>
            <a:r>
              <a:rPr lang="cs-CZ" dirty="0"/>
              <a:t>čl. 111, odst. 1g písm. d)</a:t>
            </a:r>
          </a:p>
          <a:p>
            <a:pPr marL="457200" lvl="1" indent="0">
              <a:buNone/>
              <a:defRPr/>
            </a:pPr>
            <a:endParaRPr lang="cs-CZ" i="1" dirty="0"/>
          </a:p>
          <a:p>
            <a:pPr marL="457200" lvl="1" indent="0" algn="just">
              <a:buNone/>
              <a:defRPr/>
            </a:pPr>
            <a:r>
              <a:rPr lang="cs-CZ" i="1" dirty="0"/>
              <a:t>Inspekce provádějí pověření zástupci příslušného orgánu, kteří jsou zmocněni provádět inspekce prostor, evidence, dokumentace a základního dokumentu farmakovigilančního systému držitelů rozhodnutí o registraci nebo jakýchkoli podniků, které držitel rozhodnutí o registraci využívá pro výkon činností popsaných v hlavě IX.</a:t>
            </a:r>
          </a:p>
          <a:p>
            <a:pPr marL="457200" lvl="1" indent="0">
              <a:buNone/>
              <a:defRPr/>
            </a:pPr>
            <a:endParaRPr lang="cs-CZ" dirty="0"/>
          </a:p>
          <a:p>
            <a:pPr marL="457200" lvl="1" indent="0">
              <a:buNone/>
              <a:defRPr/>
            </a:pPr>
            <a:endParaRPr lang="cs-CZ" dirty="0"/>
          </a:p>
          <a:p>
            <a:pPr lvl="1">
              <a:defRPr/>
            </a:pPr>
            <a:endParaRPr lang="cs-CZ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i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4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cap="small" dirty="0"/>
              <a:t>Legislativní základ </a:t>
            </a:r>
            <a:r>
              <a:rPr lang="cs-CZ" cap="small" dirty="0" err="1"/>
              <a:t>farmakovigilančního</a:t>
            </a:r>
            <a:r>
              <a:rPr lang="cs-CZ" cap="small" dirty="0"/>
              <a:t> auditu a inspekce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93473656"/>
      </p:ext>
    </p:extLst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92350"/>
            <a:ext cx="8229600" cy="1143000"/>
          </a:xfrm>
        </p:spPr>
        <p:txBody>
          <a:bodyPr/>
          <a:lstStyle/>
          <a:p>
            <a:r>
              <a:rPr lang="cs-CZ" dirty="0"/>
              <a:t>Česká aktuální legislativa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46400" y="2033845"/>
            <a:ext cx="8229600" cy="3600000"/>
          </a:xfrm>
        </p:spPr>
        <p:txBody>
          <a:bodyPr>
            <a:normAutofit lnSpcReduction="10000"/>
          </a:bodyPr>
          <a:lstStyle/>
          <a:p>
            <a:pPr>
              <a:defRPr/>
            </a:pPr>
            <a:r>
              <a:rPr lang="cs-CZ" dirty="0"/>
              <a:t>zákon o léčivech č.378/2007 Sb. ve znění pozdějších předpisů</a:t>
            </a:r>
          </a:p>
          <a:p>
            <a:pPr>
              <a:defRPr/>
            </a:pPr>
            <a:r>
              <a:rPr lang="cs-CZ" dirty="0"/>
              <a:t>vyhláška č. 228/2008 Sb., o registraci léčivých přípravků</a:t>
            </a:r>
            <a:endParaRPr lang="cs-CZ" dirty="0">
              <a:solidFill>
                <a:srgbClr val="FF0000"/>
              </a:solidFill>
            </a:endParaRPr>
          </a:p>
          <a:p>
            <a:pPr>
              <a:defRPr/>
            </a:pPr>
            <a:r>
              <a:rPr lang="cs-CZ" dirty="0"/>
              <a:t>zákon č. 255/2012 Sb., o kontrole (kontrolní řád), ve znění pozdějších předpisů</a:t>
            </a:r>
          </a:p>
          <a:p>
            <a:pPr>
              <a:defRPr/>
            </a:pPr>
            <a:r>
              <a:rPr lang="cs-CZ" dirty="0"/>
              <a:t>zákon č. 500/2004 Sb., o správním řízení (správní řád), ve znění pozdějších předpisů</a:t>
            </a:r>
          </a:p>
          <a:p>
            <a:pPr marL="0" indent="0">
              <a:buNone/>
              <a:defRPr/>
            </a:pPr>
            <a:endParaRPr lang="cs-CZ" dirty="0"/>
          </a:p>
          <a:p>
            <a:pPr marL="0" indent="0">
              <a:buNone/>
            </a:pPr>
            <a:endParaRPr lang="cs-CZ" i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5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cap="small" dirty="0"/>
              <a:t>Legislativní základ </a:t>
            </a:r>
            <a:r>
              <a:rPr lang="cs-CZ" cap="small" dirty="0" err="1"/>
              <a:t>farmakovigilančního</a:t>
            </a:r>
            <a:r>
              <a:rPr lang="cs-CZ" cap="small" dirty="0"/>
              <a:t> auditu a inspekce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24328115"/>
      </p:ext>
    </p:extLst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31540" y="953725"/>
            <a:ext cx="8229600" cy="1143000"/>
          </a:xfrm>
        </p:spPr>
        <p:txBody>
          <a:bodyPr/>
          <a:lstStyle/>
          <a:p>
            <a:r>
              <a:rPr lang="cs-CZ" dirty="0"/>
              <a:t>Zákon o léčivech č.378/2007 Sb.</a:t>
            </a:r>
            <a:endParaRPr lang="en-GB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76545" y="1943835"/>
            <a:ext cx="8229600" cy="4365484"/>
          </a:xfrm>
        </p:spPr>
        <p:txBody>
          <a:bodyPr>
            <a:normAutofit fontScale="92500" lnSpcReduction="20000"/>
          </a:bodyPr>
          <a:lstStyle/>
          <a:p>
            <a:pPr marL="342900" lvl="1" indent="-342900">
              <a:buBlip>
                <a:blip r:embed="rId2"/>
              </a:buBlip>
              <a:defRPr/>
            </a:pPr>
            <a:r>
              <a:rPr lang="cs-CZ" sz="2000" dirty="0"/>
              <a:t>§13 odst. 2, písm. g)</a:t>
            </a:r>
          </a:p>
          <a:p>
            <a:pPr marL="0" lvl="1" indent="0" algn="just">
              <a:buNone/>
              <a:defRPr/>
            </a:pPr>
            <a:r>
              <a:rPr lang="cs-CZ" sz="2000" i="1" dirty="0"/>
              <a:t>Ústav v oblasti humánních léčiv kontroluje u </a:t>
            </a:r>
            <a:r>
              <a:rPr lang="cs-CZ" sz="2000" i="1" dirty="0" smtClean="0"/>
              <a:t>…držitelů </a:t>
            </a:r>
            <a:r>
              <a:rPr lang="cs-CZ" sz="2000" i="1" dirty="0"/>
              <a:t>rozhodnutí o </a:t>
            </a:r>
            <a:r>
              <a:rPr lang="cs-CZ" sz="2000" i="1" dirty="0" smtClean="0"/>
              <a:t>registraci… dodržování </a:t>
            </a:r>
            <a:r>
              <a:rPr lang="cs-CZ" sz="2000" i="1" dirty="0"/>
              <a:t>tohoto zákona</a:t>
            </a:r>
            <a:r>
              <a:rPr lang="cs-CZ" sz="2000" i="1" dirty="0" smtClean="0"/>
              <a:t>.</a:t>
            </a:r>
          </a:p>
          <a:p>
            <a:pPr marL="342900" lvl="1" indent="-342900">
              <a:buBlip>
                <a:blip r:embed="rId2"/>
              </a:buBlip>
              <a:defRPr/>
            </a:pPr>
            <a:r>
              <a:rPr lang="cs-CZ" sz="2000" dirty="0" smtClean="0"/>
              <a:t>§91 odst. 3</a:t>
            </a:r>
          </a:p>
          <a:p>
            <a:pPr marL="0" lvl="1" indent="0">
              <a:buNone/>
              <a:defRPr/>
            </a:pPr>
            <a:r>
              <a:rPr lang="cs-CZ" sz="2000" i="1" dirty="0" smtClean="0"/>
              <a:t>Držitel rozhodnutí o registraci je povinen provádět pravidelný audit svého </a:t>
            </a:r>
            <a:r>
              <a:rPr lang="cs-CZ" sz="2000" i="1" dirty="0" err="1" smtClean="0"/>
              <a:t>farmakovigilančního</a:t>
            </a:r>
            <a:r>
              <a:rPr lang="cs-CZ" sz="2000" i="1" dirty="0" smtClean="0"/>
              <a:t> systému…</a:t>
            </a:r>
          </a:p>
          <a:p>
            <a:pPr marL="342900" lvl="1" indent="-342900">
              <a:buBlip>
                <a:blip r:embed="rId2"/>
              </a:buBlip>
              <a:defRPr/>
            </a:pPr>
            <a:r>
              <a:rPr lang="cs-CZ" sz="2000" dirty="0" smtClean="0"/>
              <a:t>§</a:t>
            </a:r>
            <a:r>
              <a:rPr lang="cs-CZ" sz="2000" dirty="0"/>
              <a:t>101 odst. 4</a:t>
            </a:r>
          </a:p>
          <a:p>
            <a:pPr marL="0" lvl="1" indent="0" algn="just">
              <a:buNone/>
              <a:defRPr/>
            </a:pPr>
            <a:r>
              <a:rPr lang="cs-CZ" sz="2000" i="1" dirty="0"/>
              <a:t>Inspektoři jsou oprávnění kontrolovat dodržování tohoto zákona u </a:t>
            </a:r>
            <a:r>
              <a:rPr lang="cs-CZ" sz="2000" i="1" dirty="0" smtClean="0"/>
              <a:t>…držitelů </a:t>
            </a:r>
            <a:r>
              <a:rPr lang="cs-CZ" sz="2000" i="1" dirty="0"/>
              <a:t>rozhodnutí o </a:t>
            </a:r>
            <a:r>
              <a:rPr lang="cs-CZ" sz="2000" i="1" dirty="0" smtClean="0"/>
              <a:t>registraci… </a:t>
            </a:r>
            <a:r>
              <a:rPr lang="cs-CZ" sz="2000" i="1" dirty="0"/>
              <a:t>Dále inspektoři provádějí kontroly prostor, záznamů, dokumentů a základního dokumentu </a:t>
            </a:r>
            <a:r>
              <a:rPr lang="cs-CZ" sz="2000" i="1" dirty="0" err="1"/>
              <a:t>farmakovigilančního</a:t>
            </a:r>
            <a:r>
              <a:rPr lang="cs-CZ" sz="2000" i="1" dirty="0"/>
              <a:t> systému držitelů rozhodnutí o registraci nebo jakýchkoli subjektů, které držitel rozhodnutí o registraci používá pro vykonávání činností stanovených v hlavě páté.</a:t>
            </a:r>
          </a:p>
          <a:p>
            <a:pPr marL="342900" lvl="1" indent="-342900">
              <a:buBlip>
                <a:blip r:embed="rId2"/>
              </a:buBlip>
              <a:defRPr/>
            </a:pPr>
            <a:r>
              <a:rPr lang="cs-CZ" sz="2000" dirty="0"/>
              <a:t>§101 odst. 11</a:t>
            </a:r>
          </a:p>
          <a:p>
            <a:pPr marL="0" lvl="1" indent="0" algn="just">
              <a:buNone/>
              <a:defRPr/>
            </a:pPr>
            <a:r>
              <a:rPr lang="cs-CZ" sz="2000" i="1" dirty="0"/>
              <a:t>Kontrolu příslušný ústav </a:t>
            </a:r>
            <a:r>
              <a:rPr lang="cs-CZ" sz="2000" i="1" dirty="0" smtClean="0"/>
              <a:t>provádí </a:t>
            </a:r>
            <a:r>
              <a:rPr lang="cs-CZ" sz="2000" i="1" dirty="0"/>
              <a:t>v souladu s pokyny Komise, pokud byly pro daný druh kontroly vydány.</a:t>
            </a:r>
            <a:endParaRPr lang="cs-CZ" sz="2000" dirty="0"/>
          </a:p>
          <a:p>
            <a:pPr>
              <a:defRPr/>
            </a:pPr>
            <a:endParaRPr lang="cs-CZ" sz="2200" dirty="0"/>
          </a:p>
          <a:p>
            <a:pPr marL="0" indent="0">
              <a:buNone/>
            </a:pPr>
            <a:endParaRPr lang="cs-CZ" i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6</a:t>
            </a:fld>
            <a:endParaRPr lang="cs-CZ"/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/>
              <a:t>Legislativní základ </a:t>
            </a:r>
            <a:r>
              <a:rPr lang="cs-CZ" cap="small" dirty="0" err="1"/>
              <a:t>farmakovigilančního</a:t>
            </a:r>
            <a:r>
              <a:rPr lang="cs-CZ" cap="small" dirty="0"/>
              <a:t> auditu a inspekce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73862869"/>
      </p:ext>
    </p:extLst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31540" y="953725"/>
            <a:ext cx="8229600" cy="1143000"/>
          </a:xfrm>
        </p:spPr>
        <p:txBody>
          <a:bodyPr/>
          <a:lstStyle/>
          <a:p>
            <a:r>
              <a:rPr lang="cs-CZ" dirty="0"/>
              <a:t>Zákon o léčivech č.378/2007 Sb.</a:t>
            </a:r>
            <a:endParaRPr lang="en-GB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999184"/>
            <a:ext cx="8229600" cy="4410489"/>
          </a:xfrm>
        </p:spPr>
        <p:txBody>
          <a:bodyPr>
            <a:normAutofit/>
          </a:bodyPr>
          <a:lstStyle/>
          <a:p>
            <a:pPr marL="342900" lvl="1" indent="-342900">
              <a:buBlip>
                <a:blip r:embed="rId2"/>
              </a:buBlip>
              <a:defRPr/>
            </a:pPr>
            <a:r>
              <a:rPr lang="cs-CZ" sz="2000" dirty="0"/>
              <a:t>§100 odst. 2</a:t>
            </a:r>
          </a:p>
          <a:p>
            <a:pPr marL="0" lvl="1" indent="0" algn="just">
              <a:buNone/>
              <a:defRPr/>
            </a:pPr>
            <a:r>
              <a:rPr lang="cs-CZ" sz="2000" i="1" dirty="0"/>
              <a:t>Na základě žádosti příslušného úřadu členského státu Ústav… sdělí tomuto úřadu obsah protokolu z kontroly.</a:t>
            </a:r>
          </a:p>
          <a:p>
            <a:pPr marL="342900" lvl="1" indent="-342900">
              <a:buBlip>
                <a:blip r:embed="rId2"/>
              </a:buBlip>
              <a:defRPr/>
            </a:pPr>
            <a:r>
              <a:rPr lang="cs-CZ" sz="2000" dirty="0"/>
              <a:t>§101 odst. 10</a:t>
            </a:r>
          </a:p>
          <a:p>
            <a:pPr marL="0" lvl="1" indent="0" algn="just">
              <a:buNone/>
              <a:defRPr/>
            </a:pPr>
            <a:r>
              <a:rPr lang="cs-CZ" sz="2000" i="1" dirty="0"/>
              <a:t>Jestliže Ústav kontrolou zjistí, že držitel rozhodnutí nedodržuje </a:t>
            </a:r>
            <a:r>
              <a:rPr lang="cs-CZ" sz="2000" i="1" dirty="0" err="1"/>
              <a:t>farmakovigilanční</a:t>
            </a:r>
            <a:r>
              <a:rPr lang="cs-CZ" sz="2000" i="1" dirty="0"/>
              <a:t> systém popsaný v základním dokumentu </a:t>
            </a:r>
            <a:r>
              <a:rPr lang="cs-CZ" sz="2000" i="1" dirty="0" err="1"/>
              <a:t>farmakovigilančního</a:t>
            </a:r>
            <a:r>
              <a:rPr lang="cs-CZ" sz="2000" i="1" dirty="0"/>
              <a:t> systému a povinnosti stanovené v hlavě páté, upozorní na tyto nedostatky držitele rozhodnutí o registraci. Současně s tímto upozorněním Ústav informuje o zjištěných skutečnostech příslušné orgány ostatních členských států, agenturu a Komisi a přijme podle potřeby nezbytná opatření, včetně uplatnění sankcí.</a:t>
            </a:r>
          </a:p>
          <a:p>
            <a:pPr marL="0" indent="0">
              <a:buNone/>
              <a:defRPr/>
            </a:pPr>
            <a:endParaRPr lang="cs-CZ" sz="2000" dirty="0"/>
          </a:p>
          <a:p>
            <a:pPr marL="0" indent="0">
              <a:buNone/>
            </a:pPr>
            <a:endParaRPr lang="cs-CZ" i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7</a:t>
            </a:fld>
            <a:endParaRPr lang="cs-CZ"/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/>
              <a:t>Legislativní základ </a:t>
            </a:r>
            <a:r>
              <a:rPr lang="cs-CZ" cap="small" dirty="0" err="1"/>
              <a:t>farmakovigilančního</a:t>
            </a:r>
            <a:r>
              <a:rPr lang="cs-CZ" cap="small" dirty="0"/>
              <a:t> auditu a inspekce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45924924"/>
      </p:ext>
    </p:extLst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76545" y="1023834"/>
            <a:ext cx="8229600" cy="874996"/>
          </a:xfrm>
        </p:spPr>
        <p:txBody>
          <a:bodyPr>
            <a:normAutofit fontScale="90000"/>
          </a:bodyPr>
          <a:lstStyle/>
          <a:p>
            <a:r>
              <a:rPr lang="cs-CZ" dirty="0"/>
              <a:t>GVP Module I </a:t>
            </a:r>
            <a:r>
              <a:rPr lang="cs-CZ" dirty="0" err="1"/>
              <a:t>Pharmacovigilance</a:t>
            </a:r>
            <a:r>
              <a:rPr lang="cs-CZ" dirty="0"/>
              <a:t> </a:t>
            </a:r>
            <a:r>
              <a:rPr lang="cs-CZ" dirty="0" err="1"/>
              <a:t>systems</a:t>
            </a:r>
            <a:r>
              <a:rPr lang="cs-CZ" dirty="0"/>
              <a:t> and </a:t>
            </a:r>
            <a:r>
              <a:rPr lang="cs-CZ" dirty="0" err="1"/>
              <a:t>their</a:t>
            </a:r>
            <a:r>
              <a:rPr lang="cs-CZ" dirty="0"/>
              <a:t> </a:t>
            </a:r>
            <a:r>
              <a:rPr lang="cs-CZ" dirty="0" err="1"/>
              <a:t>quality</a:t>
            </a:r>
            <a:r>
              <a:rPr lang="cs-CZ" dirty="0"/>
              <a:t> </a:t>
            </a:r>
            <a:r>
              <a:rPr lang="cs-CZ" dirty="0" err="1"/>
              <a:t>systems</a:t>
            </a:r>
            <a:endParaRPr lang="en-GB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76545" y="2213865"/>
            <a:ext cx="8229600" cy="4095454"/>
          </a:xfrm>
        </p:spPr>
        <p:txBody>
          <a:bodyPr/>
          <a:lstStyle/>
          <a:p>
            <a:pPr lvl="0">
              <a:defRPr/>
            </a:pPr>
            <a:r>
              <a:rPr lang="cs-CZ" dirty="0"/>
              <a:t>návod na nastavení a udržování </a:t>
            </a:r>
            <a:r>
              <a:rPr lang="cs-CZ" dirty="0" err="1"/>
              <a:t>farmakovigilančního</a:t>
            </a:r>
            <a:r>
              <a:rPr lang="cs-CZ" dirty="0"/>
              <a:t> systému (součást systému jakosti)</a:t>
            </a:r>
          </a:p>
          <a:p>
            <a:pPr lvl="1">
              <a:defRPr/>
            </a:pPr>
            <a:r>
              <a:rPr lang="cs-CZ" dirty="0"/>
              <a:t>součástí systémů jakosti – monitorování výkonu a efektivnosti FV systémů mj. prostřednictvím provádění auditů a inspekcí </a:t>
            </a:r>
            <a:r>
              <a:rPr lang="en-US" i="1" dirty="0"/>
              <a:t>[</a:t>
            </a:r>
            <a:r>
              <a:rPr lang="cs-CZ" i="1" dirty="0"/>
              <a:t>I.B.12</a:t>
            </a:r>
            <a:r>
              <a:rPr lang="en-US" i="1" dirty="0"/>
              <a:t>]</a:t>
            </a:r>
            <a:r>
              <a:rPr lang="cs-CZ" i="1" dirty="0"/>
              <a:t> </a:t>
            </a:r>
          </a:p>
          <a:p>
            <a:pPr lvl="1">
              <a:defRPr/>
            </a:pPr>
            <a:r>
              <a:rPr lang="cs-CZ" dirty="0"/>
              <a:t>kompetentní autority členských států EU provádějí farmakovigilanční inspekce (v souvislosti s registrovanými LP) </a:t>
            </a:r>
            <a:r>
              <a:rPr lang="en-US" i="1" dirty="0"/>
              <a:t>[</a:t>
            </a:r>
            <a:r>
              <a:rPr lang="cs-CZ" i="1" dirty="0"/>
              <a:t>I.C.2.1.</a:t>
            </a:r>
            <a:r>
              <a:rPr lang="en-US" i="1" dirty="0"/>
              <a:t>]</a:t>
            </a:r>
            <a:r>
              <a:rPr lang="cs-CZ" i="1" dirty="0"/>
              <a:t> 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8</a:t>
            </a:fld>
            <a:endParaRPr lang="cs-CZ"/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/>
              <a:t>Legislativní základ </a:t>
            </a:r>
            <a:r>
              <a:rPr lang="cs-CZ" cap="small" dirty="0" err="1"/>
              <a:t>farmakovigilančního</a:t>
            </a:r>
            <a:r>
              <a:rPr lang="cs-CZ" cap="small" dirty="0"/>
              <a:t> auditu a inspekce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78870806"/>
      </p:ext>
    </p:extLst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76545" y="1023834"/>
            <a:ext cx="8229600" cy="874996"/>
          </a:xfrm>
        </p:spPr>
        <p:txBody>
          <a:bodyPr>
            <a:normAutofit/>
          </a:bodyPr>
          <a:lstStyle/>
          <a:p>
            <a:r>
              <a:rPr lang="cs-CZ" dirty="0"/>
              <a:t>GVP Module III </a:t>
            </a:r>
            <a:r>
              <a:rPr lang="cs-CZ" dirty="0" err="1"/>
              <a:t>Pharmacovigilance</a:t>
            </a:r>
            <a:r>
              <a:rPr lang="cs-CZ" dirty="0"/>
              <a:t> </a:t>
            </a:r>
            <a:r>
              <a:rPr lang="cs-CZ" dirty="0" err="1"/>
              <a:t>inspections</a:t>
            </a:r>
            <a:endParaRPr lang="en-GB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76545" y="2213865"/>
            <a:ext cx="8229600" cy="4095454"/>
          </a:xfrm>
        </p:spPr>
        <p:txBody>
          <a:bodyPr/>
          <a:lstStyle/>
          <a:p>
            <a:pPr lvl="0">
              <a:defRPr/>
            </a:pPr>
            <a:r>
              <a:rPr lang="cs-CZ" dirty="0">
                <a:solidFill>
                  <a:srgbClr val="2D3291"/>
                </a:solidFill>
              </a:rPr>
              <a:t>návod na plánování, provádění FV inspekcí, jejich reportování a také na provádění činností následujících po FV inspekci</a:t>
            </a:r>
          </a:p>
          <a:p>
            <a:pPr lvl="0">
              <a:defRPr/>
            </a:pPr>
            <a:r>
              <a:rPr lang="cs-CZ" dirty="0" smtClean="0">
                <a:solidFill>
                  <a:srgbClr val="2D3291"/>
                </a:solidFill>
              </a:rPr>
              <a:t>kompetentní </a:t>
            </a:r>
            <a:r>
              <a:rPr lang="cs-CZ" dirty="0">
                <a:solidFill>
                  <a:srgbClr val="2D3291"/>
                </a:solidFill>
              </a:rPr>
              <a:t>autority členských států EU provádějí FV inspekce, aby zjistily, zda držitelé rozhodnutí o registraci dodržují legislativně stanovené </a:t>
            </a:r>
            <a:r>
              <a:rPr lang="cs-CZ" dirty="0" err="1">
                <a:solidFill>
                  <a:srgbClr val="2D3291"/>
                </a:solidFill>
              </a:rPr>
              <a:t>farmakovigilanční</a:t>
            </a:r>
            <a:r>
              <a:rPr lang="cs-CZ" dirty="0">
                <a:solidFill>
                  <a:srgbClr val="2D3291"/>
                </a:solidFill>
              </a:rPr>
              <a:t> povinnosti v EU</a:t>
            </a:r>
            <a:endParaRPr lang="cs-CZ" i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9</a:t>
            </a:fld>
            <a:endParaRPr lang="cs-CZ"/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/>
              <a:t>Legislativní základ </a:t>
            </a:r>
            <a:r>
              <a:rPr lang="cs-CZ" cap="small" dirty="0" err="1"/>
              <a:t>farmakovigilančního</a:t>
            </a:r>
            <a:r>
              <a:rPr lang="cs-CZ" cap="small" dirty="0"/>
              <a:t> auditu a inspekce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3505000"/>
      </p:ext>
    </p:extLst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76545" y="1023834"/>
            <a:ext cx="8229600" cy="874996"/>
          </a:xfrm>
        </p:spPr>
        <p:txBody>
          <a:bodyPr>
            <a:normAutofit/>
          </a:bodyPr>
          <a:lstStyle/>
          <a:p>
            <a:r>
              <a:rPr lang="cs-CZ" dirty="0"/>
              <a:t>GVP Module III </a:t>
            </a:r>
            <a:r>
              <a:rPr lang="cs-CZ" dirty="0" err="1"/>
              <a:t>Pharmacovigilance</a:t>
            </a:r>
            <a:r>
              <a:rPr lang="cs-CZ" dirty="0"/>
              <a:t> </a:t>
            </a:r>
            <a:r>
              <a:rPr lang="cs-CZ" dirty="0" err="1"/>
              <a:t>inspections</a:t>
            </a:r>
            <a:endParaRPr lang="en-GB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76545" y="1988840"/>
            <a:ext cx="8229600" cy="4095454"/>
          </a:xfrm>
        </p:spPr>
        <p:txBody>
          <a:bodyPr>
            <a:normAutofit/>
          </a:bodyPr>
          <a:lstStyle/>
          <a:p>
            <a:pPr lvl="0">
              <a:defRPr/>
            </a:pPr>
            <a:r>
              <a:rPr lang="cs-CZ" dirty="0">
                <a:solidFill>
                  <a:srgbClr val="2D3291"/>
                </a:solidFill>
              </a:rPr>
              <a:t>pro </a:t>
            </a:r>
            <a:r>
              <a:rPr lang="cs-CZ" dirty="0" err="1">
                <a:solidFill>
                  <a:srgbClr val="2D3291"/>
                </a:solidFill>
              </a:rPr>
              <a:t>CAPs</a:t>
            </a:r>
            <a:r>
              <a:rPr lang="cs-CZ" dirty="0">
                <a:solidFill>
                  <a:srgbClr val="2D3291"/>
                </a:solidFill>
              </a:rPr>
              <a:t> – tzv. „</a:t>
            </a:r>
            <a:r>
              <a:rPr lang="en-GB" dirty="0">
                <a:solidFill>
                  <a:srgbClr val="2D3291"/>
                </a:solidFill>
              </a:rPr>
              <a:t>supervisory</a:t>
            </a:r>
            <a:r>
              <a:rPr lang="cs-CZ" dirty="0">
                <a:solidFill>
                  <a:srgbClr val="2D3291"/>
                </a:solidFill>
              </a:rPr>
              <a:t> </a:t>
            </a:r>
            <a:r>
              <a:rPr lang="en-GB" dirty="0">
                <a:solidFill>
                  <a:srgbClr val="2D3291"/>
                </a:solidFill>
              </a:rPr>
              <a:t>agency</a:t>
            </a:r>
            <a:r>
              <a:rPr lang="cs-CZ" dirty="0">
                <a:solidFill>
                  <a:srgbClr val="2D3291"/>
                </a:solidFill>
              </a:rPr>
              <a:t>“ (dozorčí úřad) - </a:t>
            </a:r>
            <a:r>
              <a:rPr lang="cs-CZ" dirty="0"/>
              <a:t>kompetentní autorita toho členského státu EU, ve kterém je umístěn PSMF </a:t>
            </a:r>
          </a:p>
          <a:p>
            <a:pPr lvl="1">
              <a:defRPr/>
            </a:pPr>
            <a:r>
              <a:rPr lang="cs-CZ" dirty="0"/>
              <a:t>může provádět před-registrační inspekce</a:t>
            </a:r>
          </a:p>
          <a:p>
            <a:pPr lvl="1">
              <a:defRPr/>
            </a:pPr>
            <a:r>
              <a:rPr lang="cs-CZ" dirty="0"/>
              <a:t>program inspekcí </a:t>
            </a:r>
            <a:r>
              <a:rPr lang="cs-CZ" dirty="0" err="1"/>
              <a:t>CAPs</a:t>
            </a:r>
            <a:r>
              <a:rPr lang="cs-CZ" dirty="0"/>
              <a:t> – stanovuje EMA (spolupráce s dozorujícími úřady, </a:t>
            </a:r>
            <a:r>
              <a:rPr lang="cs-CZ" dirty="0" err="1"/>
              <a:t>PhV</a:t>
            </a:r>
            <a:r>
              <a:rPr lang="cs-CZ" dirty="0"/>
              <a:t> IWG, PRAC a CHMP (založen na hodnocení rizik</a:t>
            </a:r>
            <a:r>
              <a:rPr lang="cs-CZ" dirty="0" smtClean="0"/>
              <a:t>))</a:t>
            </a:r>
            <a:endParaRPr lang="cs-CZ" dirty="0"/>
          </a:p>
          <a:p>
            <a:pPr lvl="1">
              <a:defRPr/>
            </a:pPr>
            <a:r>
              <a:rPr lang="cs-CZ" dirty="0"/>
              <a:t>obecně platí - MAH je kontrolován minimálně každé 4 roky</a:t>
            </a:r>
          </a:p>
          <a:p>
            <a:pPr lvl="1">
              <a:defRPr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10</a:t>
            </a:fld>
            <a:endParaRPr lang="cs-CZ"/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/>
              <a:t>Legislativní základ </a:t>
            </a:r>
            <a:r>
              <a:rPr lang="cs-CZ" cap="small" dirty="0" err="1"/>
              <a:t>farmakovigilančního</a:t>
            </a:r>
            <a:r>
              <a:rPr lang="cs-CZ" cap="small" dirty="0"/>
              <a:t> auditu a inspekce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72316590"/>
      </p:ext>
    </p:extLst>
  </p:cSld>
  <p:clrMapOvr>
    <a:masterClrMapping/>
  </p:clrMapOvr>
  <p:transition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76545" y="1023834"/>
            <a:ext cx="8229600" cy="874996"/>
          </a:xfrm>
        </p:spPr>
        <p:txBody>
          <a:bodyPr>
            <a:normAutofit/>
          </a:bodyPr>
          <a:lstStyle/>
          <a:p>
            <a:r>
              <a:rPr lang="cs-CZ" dirty="0"/>
              <a:t>GVP Module III </a:t>
            </a:r>
            <a:r>
              <a:rPr lang="cs-CZ" dirty="0" err="1"/>
              <a:t>Pharmacovigilance</a:t>
            </a:r>
            <a:r>
              <a:rPr lang="cs-CZ" dirty="0"/>
              <a:t> </a:t>
            </a:r>
            <a:r>
              <a:rPr lang="cs-CZ" dirty="0" err="1"/>
              <a:t>inspections</a:t>
            </a:r>
            <a:endParaRPr lang="en-GB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76545" y="2213865"/>
            <a:ext cx="8229600" cy="4095454"/>
          </a:xfrm>
        </p:spPr>
        <p:txBody>
          <a:bodyPr/>
          <a:lstStyle/>
          <a:p>
            <a:pPr lvl="0">
              <a:defRPr/>
            </a:pPr>
            <a:r>
              <a:rPr lang="cs-CZ" dirty="0"/>
              <a:t>pro non-</a:t>
            </a:r>
            <a:r>
              <a:rPr lang="cs-CZ" dirty="0" err="1"/>
              <a:t>CAPs</a:t>
            </a:r>
            <a:r>
              <a:rPr lang="cs-CZ" dirty="0"/>
              <a:t> (národní registrace, MRP, DCP) – odpovědnost příslušné kompetentní autority (spolupráce s EMA, sdílení informací mezi jednotlivými členskými státy EU)</a:t>
            </a:r>
          </a:p>
          <a:p>
            <a:pPr lvl="1">
              <a:defRPr/>
            </a:pPr>
            <a:r>
              <a:rPr lang="cs-CZ" dirty="0"/>
              <a:t>národní programy inspekcí</a:t>
            </a:r>
          </a:p>
          <a:p>
            <a:pPr lvl="1">
              <a:defRPr/>
            </a:pPr>
            <a:r>
              <a:rPr lang="cs-CZ" dirty="0"/>
              <a:t>sdílíme informace o plánovaných inspekcích i o výsledcích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11</a:t>
            </a:fld>
            <a:endParaRPr lang="cs-CZ"/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/>
              <a:t>Legislativní základ </a:t>
            </a:r>
            <a:r>
              <a:rPr lang="cs-CZ" cap="small" dirty="0" err="1"/>
              <a:t>farmakovigilančního</a:t>
            </a:r>
            <a:r>
              <a:rPr lang="cs-CZ" cap="small" dirty="0"/>
              <a:t> auditu a inspekce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50303606"/>
      </p:ext>
    </p:extLst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76545" y="1023834"/>
            <a:ext cx="8229600" cy="874996"/>
          </a:xfrm>
        </p:spPr>
        <p:txBody>
          <a:bodyPr>
            <a:normAutofit/>
          </a:bodyPr>
          <a:lstStyle/>
          <a:p>
            <a:r>
              <a:rPr lang="cs-CZ" dirty="0"/>
              <a:t>GVP Module III </a:t>
            </a:r>
            <a:r>
              <a:rPr lang="cs-CZ" dirty="0" err="1"/>
              <a:t>Pharmacovigilance</a:t>
            </a:r>
            <a:r>
              <a:rPr lang="cs-CZ" dirty="0"/>
              <a:t> </a:t>
            </a:r>
            <a:r>
              <a:rPr lang="cs-CZ" dirty="0" err="1"/>
              <a:t>inspections</a:t>
            </a:r>
            <a:endParaRPr lang="en-GB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76545" y="1943835"/>
            <a:ext cx="8229600" cy="4365484"/>
          </a:xfrm>
        </p:spPr>
        <p:txBody>
          <a:bodyPr>
            <a:normAutofit fontScale="92500" lnSpcReduction="10000"/>
          </a:bodyPr>
          <a:lstStyle/>
          <a:p>
            <a:pPr lvl="0">
              <a:defRPr/>
            </a:pPr>
            <a:r>
              <a:rPr lang="cs-CZ" dirty="0"/>
              <a:t>stanoveny i povinnosti MAH </a:t>
            </a:r>
            <a:r>
              <a:rPr lang="en-US" i="1" dirty="0"/>
              <a:t>[</a:t>
            </a:r>
            <a:r>
              <a:rPr lang="cs-CZ" i="1" dirty="0"/>
              <a:t>II.C.5.</a:t>
            </a:r>
            <a:r>
              <a:rPr lang="en-US" i="1" dirty="0"/>
              <a:t>]</a:t>
            </a:r>
            <a:endParaRPr lang="cs-CZ" i="1" dirty="0"/>
          </a:p>
          <a:p>
            <a:pPr lvl="1">
              <a:defRPr/>
            </a:pPr>
            <a:r>
              <a:rPr lang="cs-CZ" dirty="0"/>
              <a:t>být připraven na inspekci (mohou být i neohlášené)</a:t>
            </a:r>
          </a:p>
          <a:p>
            <a:pPr lvl="1">
              <a:defRPr/>
            </a:pPr>
            <a:r>
              <a:rPr lang="cs-CZ" dirty="0"/>
              <a:t>mít k dispozici Základní dokument </a:t>
            </a:r>
            <a:r>
              <a:rPr lang="cs-CZ" dirty="0" err="1"/>
              <a:t>farmakovigilančního</a:t>
            </a:r>
            <a:r>
              <a:rPr lang="cs-CZ" dirty="0"/>
              <a:t> systému (PSMF) – předložit do 7 kalendářních dnů</a:t>
            </a:r>
          </a:p>
          <a:p>
            <a:pPr lvl="1">
              <a:defRPr/>
            </a:pPr>
            <a:r>
              <a:rPr lang="cs-CZ" dirty="0"/>
              <a:t>zajistit spolupráci všech míst, které mohou být kontrolované, případně i smluvních partnerů</a:t>
            </a:r>
          </a:p>
          <a:p>
            <a:pPr lvl="1">
              <a:defRPr/>
            </a:pPr>
            <a:r>
              <a:rPr lang="cs-CZ" dirty="0"/>
              <a:t>poskytnout jakékoli informace / dokumentaci na žádost inspektorů</a:t>
            </a:r>
          </a:p>
          <a:p>
            <a:pPr lvl="1">
              <a:defRPr/>
            </a:pPr>
            <a:r>
              <a:rPr lang="cs-CZ" dirty="0"/>
              <a:t>zajistit, aby příslušní pracovníci (provádějí kontrolované činnosti) byli k dispozici a relevantní </a:t>
            </a:r>
            <a:r>
              <a:rPr lang="cs-CZ" dirty="0" err="1"/>
              <a:t>farmakovigilanční</a:t>
            </a:r>
            <a:r>
              <a:rPr lang="cs-CZ" dirty="0"/>
              <a:t> data byla přístupná</a:t>
            </a:r>
          </a:p>
          <a:p>
            <a:pPr lvl="1">
              <a:defRPr/>
            </a:pPr>
            <a:r>
              <a:rPr lang="cs-CZ" dirty="0"/>
              <a:t>zajistit odpovídající a včasný plán nápravných a preventivních opatření – ke zjištěním z inspekce</a:t>
            </a:r>
          </a:p>
          <a:p>
            <a:pPr lvl="1">
              <a:defRPr/>
            </a:pPr>
            <a:endParaRPr lang="cs-CZ" dirty="0"/>
          </a:p>
          <a:p>
            <a:pPr lvl="1">
              <a:defRPr/>
            </a:pP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12</a:t>
            </a:fld>
            <a:endParaRPr lang="cs-CZ"/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/>
              <a:t>Legislativní základ </a:t>
            </a:r>
            <a:r>
              <a:rPr lang="cs-CZ" cap="small" dirty="0" err="1"/>
              <a:t>farmakovigilančního</a:t>
            </a:r>
            <a:r>
              <a:rPr lang="cs-CZ" cap="small" dirty="0"/>
              <a:t> auditu a inspekce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64143575"/>
      </p:ext>
    </p:extLst>
  </p:cSld>
  <p:clrMapOvr>
    <a:masterClrMapping/>
  </p:clrMapOvr>
  <p:transition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76545" y="1023834"/>
            <a:ext cx="8229600" cy="874996"/>
          </a:xfrm>
        </p:spPr>
        <p:txBody>
          <a:bodyPr>
            <a:normAutofit/>
          </a:bodyPr>
          <a:lstStyle/>
          <a:p>
            <a:r>
              <a:rPr lang="cs-CZ" dirty="0" err="1"/>
              <a:t>Pharmacovigilance</a:t>
            </a:r>
            <a:r>
              <a:rPr lang="cs-CZ" dirty="0"/>
              <a:t> </a:t>
            </a:r>
            <a:r>
              <a:rPr lang="cs-CZ" dirty="0" err="1"/>
              <a:t>inspection</a:t>
            </a:r>
            <a:r>
              <a:rPr lang="cs-CZ" dirty="0"/>
              <a:t> </a:t>
            </a:r>
            <a:r>
              <a:rPr lang="cs-CZ" dirty="0" err="1"/>
              <a:t>procedures</a:t>
            </a:r>
            <a:endParaRPr lang="en-GB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76545" y="2033845"/>
            <a:ext cx="8229600" cy="4275474"/>
          </a:xfrm>
        </p:spPr>
        <p:txBody>
          <a:bodyPr>
            <a:normAutofit lnSpcReduction="10000"/>
          </a:bodyPr>
          <a:lstStyle/>
          <a:p>
            <a:pPr lvl="0">
              <a:defRPr/>
            </a:pPr>
            <a:r>
              <a:rPr lang="cs-CZ" dirty="0"/>
              <a:t>uvedeno v GVP Module III, že FV inspekce by měly být plánovány, koordinovány, prováděny, mělo by být o nich reportováno, měly by být prováděny následné činnosti a inspekce by měly být dokumentovány podle inspekčních postupů, které odpovídají schváleným unijním inspekčním postupům (zveřejněny na webových stránkách EMA)</a:t>
            </a:r>
          </a:p>
          <a:p>
            <a:pPr lvl="0">
              <a:defRPr/>
            </a:pPr>
            <a:r>
              <a:rPr lang="cs-CZ" dirty="0"/>
              <a:t>doplňují GVP Module III</a:t>
            </a:r>
          </a:p>
          <a:p>
            <a:pPr lvl="0">
              <a:defRPr/>
            </a:pPr>
            <a:r>
              <a:rPr lang="cs-CZ" dirty="0"/>
              <a:t>jsou platné pro všechny typy FV inspekcí (národní, EU, vyžádané CHMP)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13</a:t>
            </a:fld>
            <a:endParaRPr lang="cs-CZ"/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/>
              <a:t>Legislativní základ </a:t>
            </a:r>
            <a:r>
              <a:rPr lang="cs-CZ" cap="small" dirty="0" err="1"/>
              <a:t>farmakovigilančního</a:t>
            </a:r>
            <a:r>
              <a:rPr lang="cs-CZ" cap="small" dirty="0"/>
              <a:t> auditu a inspekce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31650529"/>
      </p:ext>
    </p:extLst>
  </p:cSld>
  <p:clrMapOvr>
    <a:masterClrMapping/>
  </p:clrMapOvr>
  <p:transition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76545" y="1023834"/>
            <a:ext cx="8229600" cy="874996"/>
          </a:xfrm>
        </p:spPr>
        <p:txBody>
          <a:bodyPr>
            <a:normAutofit/>
          </a:bodyPr>
          <a:lstStyle/>
          <a:p>
            <a:r>
              <a:rPr lang="cs-CZ" dirty="0" smtClean="0"/>
              <a:t>GVP </a:t>
            </a:r>
            <a:r>
              <a:rPr lang="cs-CZ" dirty="0"/>
              <a:t>Module IV </a:t>
            </a:r>
            <a:r>
              <a:rPr lang="cs-CZ" dirty="0" err="1"/>
              <a:t>Pharmacovigilance</a:t>
            </a:r>
            <a:r>
              <a:rPr lang="cs-CZ" dirty="0"/>
              <a:t> </a:t>
            </a:r>
            <a:r>
              <a:rPr lang="cs-CZ" dirty="0" err="1"/>
              <a:t>audits</a:t>
            </a:r>
            <a:endParaRPr lang="en-GB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76545" y="2213865"/>
            <a:ext cx="8229600" cy="4095454"/>
          </a:xfrm>
        </p:spPr>
        <p:txBody>
          <a:bodyPr>
            <a:normAutofit/>
          </a:bodyPr>
          <a:lstStyle/>
          <a:p>
            <a:pPr lvl="0">
              <a:defRPr/>
            </a:pPr>
            <a:r>
              <a:rPr lang="cs-CZ" dirty="0">
                <a:solidFill>
                  <a:srgbClr val="2D3291"/>
                </a:solidFill>
              </a:rPr>
              <a:t>návod na plánování a provádění </a:t>
            </a:r>
            <a:r>
              <a:rPr lang="cs-CZ" dirty="0" err="1">
                <a:solidFill>
                  <a:srgbClr val="2D3291"/>
                </a:solidFill>
              </a:rPr>
              <a:t>farmakovigilančních</a:t>
            </a:r>
            <a:r>
              <a:rPr lang="cs-CZ" dirty="0">
                <a:solidFill>
                  <a:srgbClr val="2D3291"/>
                </a:solidFill>
              </a:rPr>
              <a:t> auditů</a:t>
            </a:r>
            <a:endParaRPr lang="cs-CZ" sz="100" i="1" dirty="0">
              <a:solidFill>
                <a:srgbClr val="2D3291"/>
              </a:solidFill>
            </a:endParaRPr>
          </a:p>
          <a:p>
            <a:pPr marL="0" lvl="0" indent="0">
              <a:buNone/>
              <a:defRPr/>
            </a:pPr>
            <a:endParaRPr lang="cs-CZ" dirty="0">
              <a:solidFill>
                <a:srgbClr val="2D3291"/>
              </a:solidFill>
            </a:endParaRPr>
          </a:p>
          <a:p>
            <a:pPr marL="0" lvl="0" indent="0">
              <a:buNone/>
              <a:defRPr/>
            </a:pPr>
            <a:r>
              <a:rPr lang="cs-CZ" dirty="0">
                <a:solidFill>
                  <a:srgbClr val="2D3291"/>
                </a:solidFill>
              </a:rPr>
              <a:t>od července 2012 – požadavek, aby kompetentní autority členských států EU, EMA a držitelé rozhodnutí o registraci prováděli audity svých FV systémů </a:t>
            </a:r>
            <a:r>
              <a:rPr lang="en-US" i="1" dirty="0">
                <a:solidFill>
                  <a:srgbClr val="2D3291"/>
                </a:solidFill>
              </a:rPr>
              <a:t>[</a:t>
            </a:r>
            <a:r>
              <a:rPr lang="cs-CZ" i="1" dirty="0"/>
              <a:t>DIR Art 101(2),</a:t>
            </a:r>
            <a:r>
              <a:rPr lang="cs-CZ" i="1" dirty="0">
                <a:solidFill>
                  <a:srgbClr val="FF0000"/>
                </a:solidFill>
              </a:rPr>
              <a:t> </a:t>
            </a:r>
            <a:r>
              <a:rPr lang="cs-CZ" i="1" dirty="0"/>
              <a:t>IR Art 13 (1) Art 17(1)</a:t>
            </a:r>
            <a:r>
              <a:rPr lang="en-US" i="1" dirty="0">
                <a:solidFill>
                  <a:srgbClr val="2D3291"/>
                </a:solidFill>
              </a:rPr>
              <a:t>]</a:t>
            </a:r>
            <a:endParaRPr lang="cs-CZ" i="1" dirty="0">
              <a:solidFill>
                <a:srgbClr val="2D3291"/>
              </a:solidFill>
            </a:endParaRPr>
          </a:p>
          <a:p>
            <a:pPr marL="0" lvl="0" indent="0">
              <a:buNone/>
              <a:defRPr/>
            </a:pPr>
            <a:endParaRPr lang="cs-CZ" dirty="0">
              <a:solidFill>
                <a:srgbClr val="2D3291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14</a:t>
            </a:fld>
            <a:endParaRPr lang="cs-CZ"/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/>
              <a:t>Legislativní základ </a:t>
            </a:r>
            <a:r>
              <a:rPr lang="cs-CZ" cap="small" dirty="0" err="1"/>
              <a:t>farmakovigilančního</a:t>
            </a:r>
            <a:r>
              <a:rPr lang="cs-CZ" cap="small" dirty="0"/>
              <a:t> auditu a inspekce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86021364"/>
      </p:ext>
    </p:extLst>
  </p:cSld>
  <p:clrMapOvr>
    <a:masterClrMapping/>
  </p:clrMapOvr>
  <p:transition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76545" y="1023834"/>
            <a:ext cx="8229600" cy="874996"/>
          </a:xfrm>
        </p:spPr>
        <p:txBody>
          <a:bodyPr>
            <a:normAutofit/>
          </a:bodyPr>
          <a:lstStyle/>
          <a:p>
            <a:r>
              <a:rPr lang="cs-CZ" dirty="0" smtClean="0"/>
              <a:t>GVP </a:t>
            </a:r>
            <a:r>
              <a:rPr lang="cs-CZ" dirty="0"/>
              <a:t>Module IV </a:t>
            </a:r>
            <a:r>
              <a:rPr lang="cs-CZ" dirty="0" err="1"/>
              <a:t>Pharmacovigilance</a:t>
            </a:r>
            <a:r>
              <a:rPr lang="cs-CZ" dirty="0"/>
              <a:t> </a:t>
            </a:r>
            <a:r>
              <a:rPr lang="cs-CZ" dirty="0" err="1"/>
              <a:t>audits</a:t>
            </a:r>
            <a:endParaRPr lang="en-GB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76545" y="2123855"/>
            <a:ext cx="8229600" cy="4408932"/>
          </a:xfrm>
        </p:spPr>
        <p:txBody>
          <a:bodyPr>
            <a:normAutofit/>
          </a:bodyPr>
          <a:lstStyle/>
          <a:p>
            <a:pPr lvl="0">
              <a:defRPr/>
            </a:pPr>
            <a:r>
              <a:rPr lang="cs-CZ" sz="3200" dirty="0">
                <a:solidFill>
                  <a:srgbClr val="2D3291"/>
                </a:solidFill>
              </a:rPr>
              <a:t>klasifikace nedostatků </a:t>
            </a:r>
            <a:r>
              <a:rPr lang="en-US" sz="3200" i="1" dirty="0">
                <a:solidFill>
                  <a:srgbClr val="2D3291"/>
                </a:solidFill>
              </a:rPr>
              <a:t>[</a:t>
            </a:r>
            <a:r>
              <a:rPr lang="cs-CZ" sz="3200" i="1" dirty="0">
                <a:solidFill>
                  <a:srgbClr val="2D3291"/>
                </a:solidFill>
              </a:rPr>
              <a:t>IV.B.2.3.2</a:t>
            </a:r>
            <a:r>
              <a:rPr lang="en-US" sz="3200" i="1" dirty="0">
                <a:solidFill>
                  <a:srgbClr val="2D3291"/>
                </a:solidFill>
              </a:rPr>
              <a:t>]</a:t>
            </a:r>
            <a:endParaRPr lang="cs-CZ" sz="3200" i="1" dirty="0">
              <a:solidFill>
                <a:srgbClr val="2D3291"/>
              </a:solidFill>
            </a:endParaRPr>
          </a:p>
          <a:p>
            <a:pPr lvl="0">
              <a:defRPr/>
            </a:pPr>
            <a:r>
              <a:rPr lang="cs-CZ" sz="3200" dirty="0">
                <a:solidFill>
                  <a:srgbClr val="2D3291"/>
                </a:solidFill>
              </a:rPr>
              <a:t>periodicita auditů</a:t>
            </a:r>
          </a:p>
          <a:p>
            <a:pPr lvl="1">
              <a:defRPr/>
            </a:pPr>
            <a:r>
              <a:rPr lang="cs-CZ" sz="2800" dirty="0">
                <a:solidFill>
                  <a:srgbClr val="2D3291"/>
                </a:solidFill>
              </a:rPr>
              <a:t>kompetentní autority a EMA – audit každé 2 roky,</a:t>
            </a:r>
          </a:p>
          <a:p>
            <a:pPr lvl="1">
              <a:defRPr/>
            </a:pPr>
            <a:r>
              <a:rPr lang="cs-CZ" sz="2800" dirty="0">
                <a:solidFill>
                  <a:srgbClr val="2D3291"/>
                </a:solidFill>
              </a:rPr>
              <a:t>pro MAH není stanovena (plánují na základě rizik)</a:t>
            </a:r>
          </a:p>
          <a:p>
            <a:pPr marL="0" lvl="0" indent="0">
              <a:buNone/>
              <a:defRPr/>
            </a:pPr>
            <a:endParaRPr lang="cs-CZ" dirty="0">
              <a:solidFill>
                <a:srgbClr val="2D3291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/>
              <a:t>© 2012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15</a:t>
            </a:fld>
            <a:endParaRPr lang="cs-CZ"/>
          </a:p>
        </p:txBody>
      </p:sp>
      <p:sp>
        <p:nvSpPr>
          <p:cNvPr id="7" name="Zástupný symbol pro text 2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/>
          <a:lstStyle/>
          <a:p>
            <a:r>
              <a:rPr lang="cs-CZ" cap="small" dirty="0"/>
              <a:t>Legislativní základ </a:t>
            </a:r>
            <a:r>
              <a:rPr lang="cs-CZ" cap="small" dirty="0" err="1"/>
              <a:t>farmakovigilančního</a:t>
            </a:r>
            <a:r>
              <a:rPr lang="cs-CZ" cap="small" dirty="0"/>
              <a:t> auditu a inspekce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76780001"/>
      </p:ext>
    </p:extLst>
  </p:cSld>
  <p:clrMapOvr>
    <a:masterClrMapping/>
  </p:clrMapOvr>
  <p:transition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2816804" y="2618909"/>
            <a:ext cx="5823195" cy="1214975"/>
          </a:xfrm>
        </p:spPr>
        <p:txBody>
          <a:bodyPr/>
          <a:lstStyle/>
          <a:p>
            <a:r>
              <a:rPr lang="cs-CZ" dirty="0" smtClean="0"/>
              <a:t>Děkujeme za pozornost</a:t>
            </a:r>
            <a:endParaRPr lang="cs-CZ" dirty="0"/>
          </a:p>
        </p:txBody>
      </p:sp>
      <p:sp>
        <p:nvSpPr>
          <p:cNvPr id="10" name="Podnadpis 9"/>
          <p:cNvSpPr>
            <a:spLocks noGrp="1"/>
          </p:cNvSpPr>
          <p:nvPr>
            <p:ph type="subTitle" idx="1"/>
          </p:nvPr>
        </p:nvSpPr>
        <p:spPr>
          <a:xfrm>
            <a:off x="2861810" y="3780000"/>
            <a:ext cx="5778190" cy="1800000"/>
          </a:xfrm>
        </p:spPr>
        <p:txBody>
          <a:bodyPr>
            <a:noAutofit/>
          </a:bodyPr>
          <a:lstStyle/>
          <a:p>
            <a:r>
              <a:rPr lang="cs-CZ" sz="1400" cap="all" dirty="0" smtClean="0">
                <a:solidFill>
                  <a:schemeClr val="bg1"/>
                </a:solidFill>
              </a:rPr>
              <a:t>Státní ústav pro kontrolu léčiv</a:t>
            </a:r>
          </a:p>
          <a:p>
            <a:r>
              <a:rPr lang="cs-CZ" sz="1400" dirty="0" err="1" smtClean="0">
                <a:solidFill>
                  <a:schemeClr val="bg1"/>
                </a:solidFill>
              </a:rPr>
              <a:t>Šrobárova</a:t>
            </a:r>
            <a:r>
              <a:rPr lang="cs-CZ" sz="1400" dirty="0" smtClean="0">
                <a:solidFill>
                  <a:schemeClr val="bg1"/>
                </a:solidFill>
              </a:rPr>
              <a:t> 48, 100 41 Praha 10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tel.: +420 272 185 111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fax: +420 271 732 377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e-mail: posta@</a:t>
            </a:r>
            <a:r>
              <a:rPr lang="cs-CZ" sz="1400" dirty="0" err="1" smtClean="0">
                <a:solidFill>
                  <a:schemeClr val="bg1"/>
                </a:solidFill>
              </a:rPr>
              <a:t>sukl.cz</a:t>
            </a:r>
            <a:endParaRPr lang="cs-CZ" sz="1400" dirty="0">
              <a:solidFill>
                <a:schemeClr val="bg1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20.1.2017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pic>
        <p:nvPicPr>
          <p:cNvPr id="11" name="Obrázek 10" descr="SÚKL - logo 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73676" y="1448780"/>
            <a:ext cx="3596647" cy="972314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1_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3.xml><?xml version="1.0" encoding="utf-8"?>
<a:theme xmlns:a="http://schemas.openxmlformats.org/drawingml/2006/main" name="2_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4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1919</TotalTime>
  <Words>1394</Words>
  <Application>Microsoft Office PowerPoint</Application>
  <PresentationFormat>Předvádění na obrazovce (4:3)</PresentationFormat>
  <Paragraphs>180</Paragraphs>
  <Slides>16</Slides>
  <Notes>7</Notes>
  <HiddenSlides>0</HiddenSlides>
  <MMClips>0</MMClips>
  <ScaleCrop>false</ScaleCrop>
  <HeadingPairs>
    <vt:vector size="4" baseType="variant">
      <vt:variant>
        <vt:lpstr>Motiv</vt:lpstr>
      </vt:variant>
      <vt:variant>
        <vt:i4>3</vt:i4>
      </vt:variant>
      <vt:variant>
        <vt:lpstr>Nadpisy snímků</vt:lpstr>
      </vt:variant>
      <vt:variant>
        <vt:i4>16</vt:i4>
      </vt:variant>
    </vt:vector>
  </HeadingPairs>
  <TitlesOfParts>
    <vt:vector size="19" baseType="lpstr">
      <vt:lpstr>Motiv sady Office</vt:lpstr>
      <vt:lpstr>1_Motiv sady Office</vt:lpstr>
      <vt:lpstr>2_Motiv sady Office</vt:lpstr>
      <vt:lpstr>Legislativní základ farmakovigilančního auditu a inspekce</vt:lpstr>
      <vt:lpstr>Evropská aktuální legislativa</vt:lpstr>
      <vt:lpstr>Evropská aktuální legislativa</vt:lpstr>
      <vt:lpstr>Evropská aktuální legislativa</vt:lpstr>
      <vt:lpstr>Česká aktuální legislativa</vt:lpstr>
      <vt:lpstr>Zákon o léčivech č.378/2007 Sb.</vt:lpstr>
      <vt:lpstr>Zákon o léčivech č.378/2007 Sb.</vt:lpstr>
      <vt:lpstr>GVP Module I Pharmacovigilance systems and their quality systems</vt:lpstr>
      <vt:lpstr>GVP Module III Pharmacovigilance inspections</vt:lpstr>
      <vt:lpstr>GVP Module III Pharmacovigilance inspections</vt:lpstr>
      <vt:lpstr>GVP Module III Pharmacovigilance inspections</vt:lpstr>
      <vt:lpstr>GVP Module III Pharmacovigilance inspections</vt:lpstr>
      <vt:lpstr>Pharmacovigilance inspection procedures</vt:lpstr>
      <vt:lpstr>GVP Module IV Pharmacovigilance audits</vt:lpstr>
      <vt:lpstr>GVP Module IV Pharmacovigilance audits</vt:lpstr>
      <vt:lpstr>Děkujeme za pozornost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Zbyněk Polák</dc:creator>
  <cp:lastModifiedBy>Jirsová Eva</cp:lastModifiedBy>
  <cp:revision>100</cp:revision>
  <dcterms:created xsi:type="dcterms:W3CDTF">2012-11-07T12:54:42Z</dcterms:created>
  <dcterms:modified xsi:type="dcterms:W3CDTF">2017-01-20T10:07:57Z</dcterms:modified>
</cp:coreProperties>
</file>