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5"/>
  </p:notesMasterIdLst>
  <p:handoutMasterIdLst>
    <p:handoutMasterId r:id="rId16"/>
  </p:handoutMasterIdLst>
  <p:sldIdLst>
    <p:sldId id="328" r:id="rId4"/>
    <p:sldId id="323" r:id="rId5"/>
    <p:sldId id="333" r:id="rId6"/>
    <p:sldId id="330" r:id="rId7"/>
    <p:sldId id="334" r:id="rId8"/>
    <p:sldId id="335" r:id="rId9"/>
    <p:sldId id="329" r:id="rId10"/>
    <p:sldId id="336" r:id="rId11"/>
    <p:sldId id="331" r:id="rId12"/>
    <p:sldId id="332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15" autoAdjust="0"/>
    <p:restoredTop sz="94660"/>
  </p:normalViewPr>
  <p:slideViewPr>
    <p:cSldViewPr>
      <p:cViewPr varScale="1">
        <p:scale>
          <a:sx n="100" d="100"/>
          <a:sy n="100" d="100"/>
        </p:scale>
        <p:origin x="-8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208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930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135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198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733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134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106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799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109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/>
          </a:bodyPr>
          <a:lstStyle/>
          <a:p>
            <a:r>
              <a:rPr lang="cs-CZ" cap="small" dirty="0" err="1" smtClean="0"/>
              <a:t>farmakovigilanční</a:t>
            </a:r>
            <a:r>
              <a:rPr lang="cs-CZ" cap="small" dirty="0" smtClean="0"/>
              <a:t> audit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- cíl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08821"/>
            <a:ext cx="8120245" cy="4455494"/>
          </a:xfrm>
        </p:spPr>
        <p:txBody>
          <a:bodyPr>
            <a:normAutofit fontScale="92500"/>
          </a:bodyPr>
          <a:lstStyle/>
          <a:p>
            <a:r>
              <a:rPr lang="cs-CZ" dirty="0"/>
              <a:t>FV audit ověřuje, zda je FV systém vhodně a účinně zaveden a </a:t>
            </a:r>
            <a:r>
              <a:rPr lang="cs-CZ" dirty="0" smtClean="0"/>
              <a:t>provozován</a:t>
            </a:r>
          </a:p>
          <a:p>
            <a:r>
              <a:rPr lang="cs-CZ" dirty="0" smtClean="0"/>
              <a:t>obecně platí, že audit je systematický, disciplinovaný, nezávislý a dokumentovaný proces pro získání a objektivní hodnocení důkazů, aby bylo možné určit, do jaké míry jsou splněna kritéria auditu, což přispívá ke zlepšování řízení rizik, kontroly a řídících procesů</a:t>
            </a:r>
            <a:endParaRPr lang="cs-CZ" dirty="0"/>
          </a:p>
          <a:p>
            <a:pPr lvl="1"/>
            <a:r>
              <a:rPr lang="cs-CZ" i="1" dirty="0" smtClean="0"/>
              <a:t>důkazy: záznamy, prohlášení nebo jiné ověřitelné informace</a:t>
            </a:r>
          </a:p>
          <a:p>
            <a:pPr lvl="1"/>
            <a:r>
              <a:rPr lang="cs-CZ" i="1" dirty="0" smtClean="0"/>
              <a:t>kritéria auditu: v případě FV jsou to požadavky na FV systém (dle právních předpisů a pokynů)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8896825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typy auditů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735902" y="2588427"/>
            <a:ext cx="2335575" cy="2193688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audit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4799687" y="2914326"/>
            <a:ext cx="1251275" cy="129560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distributora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425324" y="3787930"/>
            <a:ext cx="1392722" cy="1351671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partnera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255091" y="1795751"/>
            <a:ext cx="1310924" cy="126181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následný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032055" y="1855357"/>
            <a:ext cx="1224350" cy="116345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interní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858064" y="1199832"/>
            <a:ext cx="1278015" cy="12182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externí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873109" y="3066558"/>
            <a:ext cx="1293036" cy="129560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HQ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966508" y="1603062"/>
            <a:ext cx="946542" cy="929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partneři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971077" y="2819220"/>
            <a:ext cx="1309325" cy="127176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poskytovatele služeb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2305340" y="4447351"/>
            <a:ext cx="1293036" cy="129560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rutinní</a:t>
            </a:r>
            <a:endParaRPr lang="cs-CZ" dirty="0"/>
          </a:p>
        </p:txBody>
      </p:sp>
      <p:sp>
        <p:nvSpPr>
          <p:cNvPr id="28" name="Ovál 27"/>
          <p:cNvSpPr/>
          <p:nvPr/>
        </p:nvSpPr>
        <p:spPr>
          <a:xfrm>
            <a:off x="1182510" y="4859844"/>
            <a:ext cx="1293036" cy="129560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for</a:t>
            </a:r>
            <a:r>
              <a:rPr lang="cs-CZ" dirty="0" smtClean="0"/>
              <a:t> cause</a:t>
            </a:r>
            <a:endParaRPr lang="cs-CZ" dirty="0"/>
          </a:p>
        </p:txBody>
      </p:sp>
      <p:sp>
        <p:nvSpPr>
          <p:cNvPr id="29" name="Ovál 28"/>
          <p:cNvSpPr/>
          <p:nvPr/>
        </p:nvSpPr>
        <p:spPr>
          <a:xfrm>
            <a:off x="3903181" y="4446629"/>
            <a:ext cx="1392722" cy="135167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v místě / osobně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765655" y="5274104"/>
            <a:ext cx="1392722" cy="135167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na dálku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216689" y="5467556"/>
            <a:ext cx="1305376" cy="1247745"/>
          </a:xfrm>
          <a:prstGeom prst="ellipse">
            <a:avLst/>
          </a:prstGeom>
          <a:solidFill>
            <a:srgbClr val="B975A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1"/>
                </a:solidFill>
              </a:rPr>
              <a:t>dotazník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682738" y="3236438"/>
            <a:ext cx="1332426" cy="131670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filiálky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1301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23" grpId="0" animBg="1"/>
      <p:bldP spid="22" grpId="0" animBg="1"/>
      <p:bldP spid="20" grpId="0" animBg="1"/>
      <p:bldP spid="1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plánování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</a:t>
            </a:r>
            <a:r>
              <a:rPr lang="cs-CZ" dirty="0" smtClean="0"/>
              <a:t>aložené na hodnocení rizik </a:t>
            </a:r>
          </a:p>
          <a:p>
            <a:pPr marL="457200" lvl="1" indent="0">
              <a:buNone/>
            </a:pPr>
            <a:r>
              <a:rPr lang="cs-CZ" sz="2000" i="1" dirty="0" smtClean="0"/>
              <a:t>riziko je definováno jako pravděpodobnost, že nastane určitá událost, která bude mít dopad na dosažení cílů – přihlíží se jednak k závažnosti dopadu nebo k tomu, zda je možné detekovat riziko jinými metodami</a:t>
            </a:r>
          </a:p>
          <a:p>
            <a:r>
              <a:rPr lang="cs-CZ" dirty="0" smtClean="0"/>
              <a:t>3 úrovně plánování</a:t>
            </a:r>
          </a:p>
          <a:p>
            <a:pPr lvl="1"/>
            <a:r>
              <a:rPr lang="cs-CZ" dirty="0" smtClean="0"/>
              <a:t>strategická (dlouhodobá, 2-5 let) – schvaluje management</a:t>
            </a:r>
          </a:p>
          <a:p>
            <a:pPr lvl="1"/>
            <a:r>
              <a:rPr lang="cs-CZ" dirty="0" smtClean="0"/>
              <a:t>taktická – výsledkem je plán auditů (obvykle na 1 </a:t>
            </a:r>
            <a:r>
              <a:rPr lang="cs-CZ" dirty="0"/>
              <a:t>rok) </a:t>
            </a:r>
            <a:r>
              <a:rPr lang="cs-CZ" dirty="0" smtClean="0"/>
              <a:t>a stanovení rozsahu auditů (zaměřený na systém kvality FV činností, kritické FV procesy, klíčové procesy, rizikové oblasti)</a:t>
            </a:r>
          </a:p>
          <a:p>
            <a:pPr lvl="1"/>
            <a:r>
              <a:rPr lang="cs-CZ" dirty="0" smtClean="0"/>
              <a:t>operační - individuální plán auditu (SOP pro plánování a provádění auditů)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6898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co je třeba auditovat?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831"/>
            <a:ext cx="8165249" cy="436548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zpracování hlášení podezření na nežádoucí účinky LP (i kódování)</a:t>
            </a:r>
          </a:p>
          <a:p>
            <a:r>
              <a:rPr lang="cs-CZ" dirty="0" smtClean="0"/>
              <a:t>hodnocení bezpečnosti LP </a:t>
            </a:r>
          </a:p>
          <a:p>
            <a:r>
              <a:rPr lang="cs-CZ" dirty="0" smtClean="0"/>
              <a:t>aktualizace textů doprovázejících přípravek (SPC/PIL)</a:t>
            </a:r>
          </a:p>
          <a:p>
            <a:r>
              <a:rPr lang="cs-CZ" dirty="0" smtClean="0"/>
              <a:t>spolupráce s QA (závady v jakosti), medicínským odd.</a:t>
            </a:r>
          </a:p>
          <a:p>
            <a:r>
              <a:rPr lang="cs-CZ" dirty="0" smtClean="0"/>
              <a:t>školení, archivace</a:t>
            </a:r>
          </a:p>
          <a:p>
            <a:r>
              <a:rPr lang="cs-CZ" dirty="0" smtClean="0"/>
              <a:t>PSUR</a:t>
            </a:r>
          </a:p>
          <a:p>
            <a:r>
              <a:rPr lang="cs-CZ" dirty="0" smtClean="0"/>
              <a:t>zdroje – jsou dostatečné?…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948504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koho je třeba auditovat?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ne pouze </a:t>
            </a:r>
            <a:r>
              <a:rPr lang="cs-CZ" dirty="0" err="1" smtClean="0"/>
              <a:t>farmakovigilanční</a:t>
            </a:r>
            <a:r>
              <a:rPr lang="cs-CZ" dirty="0" smtClean="0"/>
              <a:t> odd., ale také</a:t>
            </a:r>
          </a:p>
          <a:p>
            <a:r>
              <a:rPr lang="cs-CZ" dirty="0" smtClean="0"/>
              <a:t>medicínské informace</a:t>
            </a:r>
          </a:p>
          <a:p>
            <a:r>
              <a:rPr lang="cs-CZ" dirty="0" smtClean="0"/>
              <a:t>klinické oddělení</a:t>
            </a:r>
          </a:p>
          <a:p>
            <a:r>
              <a:rPr lang="cs-CZ" dirty="0" smtClean="0"/>
              <a:t>IT</a:t>
            </a:r>
          </a:p>
          <a:p>
            <a:r>
              <a:rPr lang="cs-CZ" dirty="0" smtClean="0"/>
              <a:t>jištění jakosti</a:t>
            </a:r>
          </a:p>
          <a:p>
            <a:r>
              <a:rPr lang="cs-CZ" dirty="0" smtClean="0"/>
              <a:t>registrace</a:t>
            </a:r>
          </a:p>
          <a:p>
            <a:r>
              <a:rPr lang="cs-CZ" dirty="0" smtClean="0"/>
              <a:t>prodej a marketing</a:t>
            </a:r>
          </a:p>
          <a:p>
            <a:r>
              <a:rPr lang="cs-CZ" dirty="0" smtClean="0"/>
              <a:t>právní, recepce,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550438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příklady rizikových faktorů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0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změna legislativy, pokynů</a:t>
            </a:r>
          </a:p>
          <a:p>
            <a:r>
              <a:rPr lang="cs-CZ" dirty="0" smtClean="0"/>
              <a:t>významná reorganizace nebo restrukturalizace společnosti, akvizice, slučování společností</a:t>
            </a:r>
          </a:p>
          <a:p>
            <a:r>
              <a:rPr lang="cs-CZ" dirty="0" smtClean="0"/>
              <a:t>dostatek proškolených a zkušených pracovníků</a:t>
            </a:r>
          </a:p>
          <a:p>
            <a:r>
              <a:rPr lang="cs-CZ" dirty="0" smtClean="0"/>
              <a:t>významné změny v systému od minulého auditu, změna databáze, změny procesů</a:t>
            </a:r>
          </a:p>
          <a:p>
            <a:r>
              <a:rPr lang="cs-CZ" dirty="0" smtClean="0"/>
              <a:t>výsledek minulého auditu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15207209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příklady důvodů „</a:t>
            </a:r>
            <a:r>
              <a:rPr lang="cs-CZ" dirty="0" err="1" smtClean="0"/>
              <a:t>for</a:t>
            </a:r>
            <a:r>
              <a:rPr lang="cs-CZ" dirty="0" smtClean="0"/>
              <a:t> cause“ auditu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0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změna v dodržování legislativních požadavků (</a:t>
            </a:r>
            <a:r>
              <a:rPr lang="cs-CZ" dirty="0" err="1" smtClean="0"/>
              <a:t>compliance</a:t>
            </a:r>
            <a:r>
              <a:rPr lang="cs-CZ" dirty="0" smtClean="0"/>
              <a:t>)</a:t>
            </a:r>
          </a:p>
          <a:p>
            <a:r>
              <a:rPr lang="cs-CZ" dirty="0" smtClean="0"/>
              <a:t>komentáře regulačních orgánů (např. během hodnocení RMP/PSUR/DSUR, chyby ve zpracování </a:t>
            </a:r>
            <a:r>
              <a:rPr lang="cs-CZ" dirty="0" err="1" smtClean="0"/>
              <a:t>ICSRs</a:t>
            </a:r>
            <a:r>
              <a:rPr lang="cs-CZ" dirty="0" smtClean="0"/>
              <a:t>)</a:t>
            </a:r>
          </a:p>
          <a:p>
            <a:r>
              <a:rPr lang="cs-CZ" dirty="0"/>
              <a:t>zjištění z inspekcí</a:t>
            </a:r>
          </a:p>
          <a:p>
            <a:endParaRPr lang="cs-CZ" dirty="0" smtClean="0"/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6669524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auditor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nezávislý a objektivní</a:t>
            </a:r>
          </a:p>
          <a:p>
            <a:r>
              <a:rPr lang="cs-CZ" dirty="0" smtClean="0"/>
              <a:t>reportuje managementu společnosti (QPPV je seznámena se zprávou z auditu)</a:t>
            </a:r>
          </a:p>
          <a:p>
            <a:r>
              <a:rPr lang="cs-CZ" dirty="0" smtClean="0"/>
              <a:t>může konzultovat s IT experty, osobami, které jsou zapojeny do FV procesů, QPPV, avšak zachovává nezaujatý postoj</a:t>
            </a:r>
          </a:p>
          <a:p>
            <a:r>
              <a:rPr lang="cs-CZ" dirty="0" smtClean="0"/>
              <a:t>kvalifikovaný auditor (principy, techniky provádění auditu), zároveň znalost FV, legislativy</a:t>
            </a:r>
          </a:p>
        </p:txBody>
      </p:sp>
    </p:spTree>
    <p:extLst>
      <p:ext uri="{BB962C8B-B14F-4D97-AF65-F5344CB8AC3E}">
        <p14:creationId xmlns:p14="http://schemas.microsoft.com/office/powerpoint/2010/main" val="341106996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reportování o auditu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763815"/>
            <a:ext cx="8120245" cy="4500499"/>
          </a:xfrm>
        </p:spPr>
        <p:txBody>
          <a:bodyPr>
            <a:normAutofit/>
          </a:bodyPr>
          <a:lstStyle/>
          <a:p>
            <a:r>
              <a:rPr lang="cs-CZ" dirty="0" smtClean="0"/>
              <a:t>auditor: </a:t>
            </a:r>
          </a:p>
          <a:p>
            <a:pPr lvl="1"/>
            <a:r>
              <a:rPr lang="cs-CZ" dirty="0" smtClean="0"/>
              <a:t>zpráva z auditu – uvedena zjištění z auditu včetně klasifikace nedostatků</a:t>
            </a:r>
          </a:p>
          <a:p>
            <a:pPr lvl="1"/>
            <a:r>
              <a:rPr lang="cs-CZ" dirty="0" smtClean="0"/>
              <a:t>draft zprávy k připomínkám</a:t>
            </a:r>
          </a:p>
          <a:p>
            <a:pPr lvl="1"/>
            <a:r>
              <a:rPr lang="cs-CZ" dirty="0" smtClean="0"/>
              <a:t>informovat management společnosti – včas</a:t>
            </a:r>
          </a:p>
          <a:p>
            <a:r>
              <a:rPr lang="cs-CZ" dirty="0" smtClean="0"/>
              <a:t>MAH:</a:t>
            </a:r>
          </a:p>
          <a:p>
            <a:pPr lvl="1"/>
            <a:r>
              <a:rPr lang="cs-CZ" dirty="0" smtClean="0"/>
              <a:t>uvést informace o auditech v PSMF (včetně nedostatků, které byly hodnoceny jako kritické nebo významné), po zavedení CAPA lze nedostatky z PSMF odstranit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8202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1910</TotalTime>
  <Words>842</Words>
  <Application>Microsoft Office PowerPoint</Application>
  <PresentationFormat>Předvádění na obrazovce (4:3)</PresentationFormat>
  <Paragraphs>162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sady Office</vt:lpstr>
      <vt:lpstr>1_Motiv sady Office</vt:lpstr>
      <vt:lpstr>2_Motiv sady Office</vt:lpstr>
      <vt:lpstr>farmakovigilanční audit</vt:lpstr>
      <vt:lpstr>FV audit - cíl</vt:lpstr>
      <vt:lpstr>FV audit – typy auditů</vt:lpstr>
      <vt:lpstr>FV audit – plánování</vt:lpstr>
      <vt:lpstr>FV audit – co je třeba auditovat?</vt:lpstr>
      <vt:lpstr>FV audit – koho je třeba auditovat?</vt:lpstr>
      <vt:lpstr>FV audit – příklady rizikových faktorů</vt:lpstr>
      <vt:lpstr>FV audit – příklady důvodů „for cause“ auditu</vt:lpstr>
      <vt:lpstr>FV audit – auditor</vt:lpstr>
      <vt:lpstr>FV audit – reportování o auditu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99</cp:revision>
  <dcterms:created xsi:type="dcterms:W3CDTF">2012-11-07T12:54:42Z</dcterms:created>
  <dcterms:modified xsi:type="dcterms:W3CDTF">2017-01-20T10:07:34Z</dcterms:modified>
</cp:coreProperties>
</file>