
<file path=[Content_Types].xml><?xml version="1.0" encoding="utf-8"?>
<Types xmlns="http://schemas.openxmlformats.org/package/2006/content-types">
  <Default Extension="png" ContentType="image/png"/>
  <Default Extension="tmp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0"/>
  </p:notesMasterIdLst>
  <p:handoutMasterIdLst>
    <p:handoutMasterId r:id="rId51"/>
  </p:handoutMasterIdLst>
  <p:sldIdLst>
    <p:sldId id="257" r:id="rId3"/>
    <p:sldId id="258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261" r:id="rId48"/>
    <p:sldId id="259" r:id="rId4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prušáková Jana" initials="KJ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97" autoAdjust="0"/>
    <p:restoredTop sz="94660"/>
  </p:normalViewPr>
  <p:slideViewPr>
    <p:cSldViewPr>
      <p:cViewPr>
        <p:scale>
          <a:sx n="107" d="100"/>
          <a:sy n="107" d="100"/>
        </p:scale>
        <p:origin x="-132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Share\fv\NU\Statistika%20N&#218;\2015\graf%202007_201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4270674967847774E-2"/>
          <c:y val="2.1890039413893621E-2"/>
          <c:w val="0.91612152090614341"/>
          <c:h val="0.6983335043993119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List1!$A$8</c:f>
              <c:strCache>
                <c:ptCount val="1"/>
                <c:pt idx="0">
                  <c:v>Zdroj hlášení zdravotníci + pacienti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List1!$B$7:$J$7</c:f>
              <c:numCache>
                <c:formatCode>General</c:formatCode>
                <c:ptCount val="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</c:numCache>
            </c:numRef>
          </c:cat>
          <c:val>
            <c:numRef>
              <c:f>List1!$B$8:$J$8</c:f>
              <c:numCache>
                <c:formatCode>General</c:formatCode>
                <c:ptCount val="9"/>
                <c:pt idx="0">
                  <c:v>1064</c:v>
                </c:pt>
                <c:pt idx="1">
                  <c:v>1029</c:v>
                </c:pt>
                <c:pt idx="2">
                  <c:v>848</c:v>
                </c:pt>
                <c:pt idx="3">
                  <c:v>1023</c:v>
                </c:pt>
                <c:pt idx="4">
                  <c:v>1542</c:v>
                </c:pt>
                <c:pt idx="5">
                  <c:v>1009</c:v>
                </c:pt>
                <c:pt idx="6">
                  <c:v>988</c:v>
                </c:pt>
                <c:pt idx="7">
                  <c:v>1430</c:v>
                </c:pt>
                <c:pt idx="8">
                  <c:v>1822</c:v>
                </c:pt>
              </c:numCache>
            </c:numRef>
          </c:val>
        </c:ser>
        <c:ser>
          <c:idx val="1"/>
          <c:order val="1"/>
          <c:tx>
            <c:strRef>
              <c:f>List1!$A$9</c:f>
              <c:strCache>
                <c:ptCount val="1"/>
                <c:pt idx="0">
                  <c:v>zdroj hlášení držitelé rozhodnutí o registraci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List1!$B$7:$J$7</c:f>
              <c:numCache>
                <c:formatCode>General</c:formatCode>
                <c:ptCount val="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</c:numCache>
            </c:numRef>
          </c:cat>
          <c:val>
            <c:numRef>
              <c:f>List1!$B$9:$J$9</c:f>
              <c:numCache>
                <c:formatCode>General</c:formatCode>
                <c:ptCount val="9"/>
                <c:pt idx="0">
                  <c:v>676</c:v>
                </c:pt>
                <c:pt idx="1">
                  <c:v>488</c:v>
                </c:pt>
                <c:pt idx="2">
                  <c:v>588</c:v>
                </c:pt>
                <c:pt idx="3">
                  <c:v>721</c:v>
                </c:pt>
                <c:pt idx="4">
                  <c:v>845</c:v>
                </c:pt>
                <c:pt idx="5">
                  <c:v>1024</c:v>
                </c:pt>
                <c:pt idx="6">
                  <c:v>1060</c:v>
                </c:pt>
                <c:pt idx="7">
                  <c:v>1041</c:v>
                </c:pt>
                <c:pt idx="8">
                  <c:v>1234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9974528"/>
        <c:axId val="99988608"/>
      </c:barChart>
      <c:lineChart>
        <c:grouping val="standard"/>
        <c:varyColors val="0"/>
        <c:ser>
          <c:idx val="2"/>
          <c:order val="2"/>
          <c:tx>
            <c:strRef>
              <c:f>List1!$A$10</c:f>
              <c:strCache>
                <c:ptCount val="1"/>
                <c:pt idx="0">
                  <c:v>Počet hlášených podezření na NÚ z ČR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diamond"/>
            <c:size val="7"/>
            <c:spPr>
              <a:solidFill>
                <a:srgbClr val="FF0000"/>
              </a:solidFill>
            </c:spPr>
          </c:marker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List1!$B$7:$J$7</c:f>
              <c:numCache>
                <c:formatCode>General</c:formatCode>
                <c:ptCount val="9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</c:numCache>
            </c:numRef>
          </c:cat>
          <c:val>
            <c:numRef>
              <c:f>List1!$B$10:$J$10</c:f>
              <c:numCache>
                <c:formatCode>General</c:formatCode>
                <c:ptCount val="9"/>
                <c:pt idx="0">
                  <c:v>1740</c:v>
                </c:pt>
                <c:pt idx="1">
                  <c:v>1517</c:v>
                </c:pt>
                <c:pt idx="2">
                  <c:v>1436</c:v>
                </c:pt>
                <c:pt idx="3">
                  <c:v>1744</c:v>
                </c:pt>
                <c:pt idx="4">
                  <c:v>2387</c:v>
                </c:pt>
                <c:pt idx="5">
                  <c:v>2033</c:v>
                </c:pt>
                <c:pt idx="6">
                  <c:v>2048</c:v>
                </c:pt>
                <c:pt idx="7">
                  <c:v>2471</c:v>
                </c:pt>
                <c:pt idx="8">
                  <c:v>3056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9974528"/>
        <c:axId val="99988608"/>
      </c:lineChart>
      <c:catAx>
        <c:axId val="999745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cs-CZ"/>
          </a:p>
        </c:txPr>
        <c:crossAx val="99988608"/>
        <c:crosses val="autoZero"/>
        <c:auto val="1"/>
        <c:lblAlgn val="ctr"/>
        <c:lblOffset val="100"/>
        <c:noMultiLvlLbl val="0"/>
      </c:catAx>
      <c:valAx>
        <c:axId val="999886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cs-CZ"/>
          </a:p>
        </c:txPr>
        <c:crossAx val="99974528"/>
        <c:crosses val="autoZero"/>
        <c:crossBetween val="between"/>
      </c:valAx>
      <c:spPr>
        <a:solidFill>
          <a:sysClr val="window" lastClr="FFFFFF"/>
        </a:solidFill>
      </c:spPr>
    </c:plotArea>
    <c:legend>
      <c:legendPos val="b"/>
      <c:layout>
        <c:manualLayout>
          <c:xMode val="edge"/>
          <c:yMode val="edge"/>
          <c:x val="0.21755793226381462"/>
          <c:y val="0.81245250785214174"/>
          <c:w val="0.60944741532976832"/>
          <c:h val="0.16044722692801849"/>
        </c:manualLayout>
      </c:layout>
      <c:overlay val="0"/>
      <c:spPr>
        <a:solidFill>
          <a:sysClr val="window" lastClr="FFFFFF"/>
        </a:solidFill>
      </c:spPr>
    </c:legend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443128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892801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 txBox="1">
            <a:spLocks noGrp="1" noChangeArrowheads="1"/>
          </p:cNvSpPr>
          <p:nvPr/>
        </p:nvSpPr>
        <p:spPr bwMode="auto">
          <a:xfrm>
            <a:off x="3885454" y="8687382"/>
            <a:ext cx="2972547" cy="456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A80F9AA-491C-4B3E-945B-053279AD58F4}" type="slidenum">
              <a:rPr lang="cs-CZ" sz="1200"/>
              <a:pPr algn="r"/>
              <a:t>3</a:t>
            </a:fld>
            <a:endParaRPr lang="cs-CZ" sz="1200"/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9726996"/>
      </p:ext>
    </p:extLst>
  </p:cSld>
  <p:clrMapOvr>
    <a:masterClrMapping/>
  </p:clrMapOvr>
  <p:transition>
    <p:spli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43612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  <p:sldLayoutId id="2147483673" r:id="rId13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kl.cz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7" Type="http://schemas.openxmlformats.org/officeDocument/2006/relationships/image" Target="../media/image19.e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nahlasit-nezadouci-ucinek" TargetMode="External"/><Relationship Id="rId2" Type="http://schemas.openxmlformats.org/officeDocument/2006/relationships/hyperlink" Target="http://www.sukl.cz/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tmp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cap="all" dirty="0" smtClean="0"/>
              <a:t>Co je FARMAKOVIGILANCE</a:t>
            </a:r>
            <a:br>
              <a:rPr lang="cs-CZ" cap="all" dirty="0" smtClean="0"/>
            </a:br>
            <a:r>
              <a:rPr lang="cs-CZ" cap="all" dirty="0" smtClean="0"/>
              <a:t/>
            </a:r>
            <a:br>
              <a:rPr lang="cs-CZ" cap="all" dirty="0" smtClean="0"/>
            </a:br>
            <a:r>
              <a:rPr lang="cs-CZ" cap="all" dirty="0" smtClean="0"/>
              <a:t>a čím se zabývá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2200" dirty="0" smtClean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MUDr. Eva Jirsová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Co je </a:t>
            </a:r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953725"/>
            <a:ext cx="8229600" cy="1305145"/>
          </a:xfrm>
        </p:spPr>
        <p:txBody>
          <a:bodyPr>
            <a:normAutofit/>
          </a:bodyPr>
          <a:lstStyle/>
          <a:p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Obsah prezentace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Co je </a:t>
            </a:r>
            <a:r>
              <a:rPr lang="cs-CZ" b="1" dirty="0" err="1"/>
              <a:t>farmakovigilance</a:t>
            </a:r>
            <a:r>
              <a:rPr lang="cs-CZ" b="1" dirty="0"/>
              <a:t>, něco z její historie</a:t>
            </a:r>
          </a:p>
          <a:p>
            <a:r>
              <a:rPr lang="cs-CZ" b="1" dirty="0"/>
              <a:t> Nežádoucí účinky léčivých přípravků</a:t>
            </a:r>
          </a:p>
          <a:p>
            <a:r>
              <a:rPr lang="cs-CZ" b="1" dirty="0"/>
              <a:t> </a:t>
            </a:r>
            <a:r>
              <a:rPr lang="cs-CZ" b="1" dirty="0" err="1">
                <a:solidFill>
                  <a:schemeClr val="accent1">
                    <a:lumMod val="75000"/>
                  </a:schemeClr>
                </a:solidFill>
              </a:rPr>
              <a:t>Farmako</a:t>
            </a:r>
            <a:r>
              <a:rPr lang="cs-CZ" b="1" dirty="0" err="1"/>
              <a:t>vigilanční</a:t>
            </a:r>
            <a:r>
              <a:rPr lang="cs-CZ" b="1" dirty="0"/>
              <a:t> hodnocení</a:t>
            </a:r>
          </a:p>
          <a:p>
            <a:r>
              <a:rPr lang="cs-CZ" b="1" dirty="0"/>
              <a:t> </a:t>
            </a:r>
            <a:r>
              <a:rPr lang="cs-CZ" b="1" dirty="0" err="1"/>
              <a:t>Farmakovigilanční</a:t>
            </a:r>
            <a:r>
              <a:rPr lang="cs-CZ" b="1" dirty="0"/>
              <a:t> systém ČR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>
          <a:xfrm>
            <a:off x="2231740" y="503675"/>
            <a:ext cx="5040000" cy="252000"/>
          </a:xfrm>
        </p:spPr>
        <p:txBody>
          <a:bodyPr/>
          <a:lstStyle/>
          <a:p>
            <a:r>
              <a:rPr lang="cs-CZ" cap="all" dirty="0" smtClean="0"/>
              <a:t>Co je FARMAKOVIGILANCE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954088"/>
            <a:ext cx="8229600" cy="98901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Životní cyklus léčivého přípravku</a:t>
            </a:r>
          </a:p>
        </p:txBody>
      </p:sp>
      <p:sp>
        <p:nvSpPr>
          <p:cNvPr id="78852" name="AutoShape 4"/>
          <p:cNvSpPr>
            <a:spLocks noChangeArrowheads="1"/>
          </p:cNvSpPr>
          <p:nvPr/>
        </p:nvSpPr>
        <p:spPr bwMode="auto">
          <a:xfrm rot="5400000">
            <a:off x="7307263" y="4654550"/>
            <a:ext cx="2522538" cy="935037"/>
          </a:xfrm>
          <a:prstGeom prst="curvedDownArrow">
            <a:avLst>
              <a:gd name="adj1" fmla="val 26204"/>
              <a:gd name="adj2" fmla="val 75763"/>
              <a:gd name="adj3" fmla="val 28861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endParaRPr lang="en-GB"/>
          </a:p>
        </p:txBody>
      </p:sp>
      <p:sp>
        <p:nvSpPr>
          <p:cNvPr id="78853" name="Text Box 7"/>
          <p:cNvSpPr txBox="1">
            <a:spLocks noChangeArrowheads="1"/>
          </p:cNvSpPr>
          <p:nvPr/>
        </p:nvSpPr>
        <p:spPr bwMode="auto">
          <a:xfrm>
            <a:off x="276225" y="3644900"/>
            <a:ext cx="94128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800" dirty="0" smtClean="0">
                <a:solidFill>
                  <a:srgbClr val="002060"/>
                </a:solidFill>
                <a:latin typeface="Arial" charset="0"/>
              </a:rPr>
              <a:t>OBJEV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54" name="Text Box 8"/>
          <p:cNvSpPr txBox="1">
            <a:spLocks noChangeArrowheads="1"/>
          </p:cNvSpPr>
          <p:nvPr/>
        </p:nvSpPr>
        <p:spPr bwMode="auto">
          <a:xfrm>
            <a:off x="1404938" y="2565400"/>
            <a:ext cx="94128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VÝVOJ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55" name="Text Box 9"/>
          <p:cNvSpPr txBox="1">
            <a:spLocks noChangeArrowheads="1"/>
          </p:cNvSpPr>
          <p:nvPr/>
        </p:nvSpPr>
        <p:spPr bwMode="auto">
          <a:xfrm>
            <a:off x="2014550" y="2984706"/>
            <a:ext cx="165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TESTOVÁNÍ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56" name="Text Box 11"/>
          <p:cNvSpPr txBox="1">
            <a:spLocks noChangeArrowheads="1"/>
          </p:cNvSpPr>
          <p:nvPr/>
        </p:nvSpPr>
        <p:spPr bwMode="auto">
          <a:xfrm>
            <a:off x="5977023" y="3383995"/>
            <a:ext cx="296747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POUŽITÍ</a:t>
            </a:r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KLINICKÉ</a:t>
            </a:r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PRAXI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57" name="Text Box 13"/>
          <p:cNvSpPr txBox="1">
            <a:spLocks noChangeArrowheads="1"/>
          </p:cNvSpPr>
          <p:nvPr/>
        </p:nvSpPr>
        <p:spPr bwMode="auto">
          <a:xfrm>
            <a:off x="6029965" y="2562935"/>
            <a:ext cx="18145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REGISTRACE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58" name="Text Box 15"/>
          <p:cNvSpPr txBox="1">
            <a:spLocks noChangeArrowheads="1"/>
          </p:cNvSpPr>
          <p:nvPr/>
        </p:nvSpPr>
        <p:spPr bwMode="auto">
          <a:xfrm>
            <a:off x="6716712" y="6316663"/>
            <a:ext cx="23336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NOVÉ</a:t>
            </a:r>
            <a:r>
              <a:rPr lang="cs-CZ" dirty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POZNATKY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59" name="Rectangle 17"/>
          <p:cNvSpPr>
            <a:spLocks noChangeArrowheads="1"/>
          </p:cNvSpPr>
          <p:nvPr/>
        </p:nvSpPr>
        <p:spPr bwMode="auto">
          <a:xfrm>
            <a:off x="7380288" y="3789363"/>
            <a:ext cx="503237" cy="431800"/>
          </a:xfrm>
          <a:prstGeom prst="rect">
            <a:avLst/>
          </a:prstGeom>
          <a:solidFill>
            <a:srgbClr val="F0642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8860" name="Text Box 18"/>
          <p:cNvSpPr txBox="1">
            <a:spLocks noChangeArrowheads="1"/>
          </p:cNvSpPr>
          <p:nvPr/>
        </p:nvSpPr>
        <p:spPr bwMode="auto">
          <a:xfrm>
            <a:off x="6360222" y="4679848"/>
            <a:ext cx="304660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ZMĚNY</a:t>
            </a:r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REGISTRACE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61" name="AutoShape 13"/>
          <p:cNvSpPr>
            <a:spLocks noChangeArrowheads="1"/>
          </p:cNvSpPr>
          <p:nvPr/>
        </p:nvSpPr>
        <p:spPr bwMode="auto">
          <a:xfrm>
            <a:off x="2430516" y="2431494"/>
            <a:ext cx="1219303" cy="503238"/>
          </a:xfrm>
          <a:prstGeom prst="rightArrow">
            <a:avLst>
              <a:gd name="adj1" fmla="val 50000"/>
              <a:gd name="adj2" fmla="val 57177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862" name="AutoShape 14"/>
          <p:cNvSpPr>
            <a:spLocks noChangeArrowheads="1"/>
          </p:cNvSpPr>
          <p:nvPr/>
        </p:nvSpPr>
        <p:spPr bwMode="auto">
          <a:xfrm>
            <a:off x="468313" y="2565400"/>
            <a:ext cx="936625" cy="935038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863" name="Text Box 9"/>
          <p:cNvSpPr txBox="1">
            <a:spLocks noChangeArrowheads="1"/>
          </p:cNvSpPr>
          <p:nvPr/>
        </p:nvSpPr>
        <p:spPr bwMode="auto">
          <a:xfrm>
            <a:off x="3348038" y="5949950"/>
            <a:ext cx="1657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800" dirty="0" smtClean="0">
                <a:solidFill>
                  <a:schemeClr val="bg1"/>
                </a:solidFill>
                <a:latin typeface="Arial" charset="0"/>
              </a:rPr>
              <a:t>„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SMRT</a:t>
            </a:r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 </a:t>
            </a:r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LÉKU</a:t>
            </a:r>
            <a:r>
              <a:rPr lang="cs-CZ" sz="1800" dirty="0" smtClean="0">
                <a:solidFill>
                  <a:schemeClr val="bg1"/>
                </a:solidFill>
                <a:latin typeface="Arial" charset="0"/>
              </a:rPr>
              <a:t>“</a:t>
            </a:r>
            <a:endParaRPr lang="cs-CZ" sz="18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8864" name="AutoShape 16"/>
          <p:cNvSpPr>
            <a:spLocks noChangeArrowheads="1"/>
          </p:cNvSpPr>
          <p:nvPr/>
        </p:nvSpPr>
        <p:spPr bwMode="auto">
          <a:xfrm rot="16200000">
            <a:off x="2930669" y="4176348"/>
            <a:ext cx="2878138" cy="504825"/>
          </a:xfrm>
          <a:prstGeom prst="leftArrow">
            <a:avLst>
              <a:gd name="adj1" fmla="val 50000"/>
              <a:gd name="adj2" fmla="val 142531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865" name="AutoShape 16"/>
          <p:cNvSpPr>
            <a:spLocks noChangeArrowheads="1"/>
          </p:cNvSpPr>
          <p:nvPr/>
        </p:nvSpPr>
        <p:spPr bwMode="auto">
          <a:xfrm rot="-5400000">
            <a:off x="5436394" y="4507707"/>
            <a:ext cx="2447925" cy="865187"/>
          </a:xfrm>
          <a:prstGeom prst="curvedDownArrow">
            <a:avLst>
              <a:gd name="adj1" fmla="val 36284"/>
              <a:gd name="adj2" fmla="val 69948"/>
              <a:gd name="adj3" fmla="val 24671"/>
            </a:avLst>
          </a:prstGeom>
          <a:solidFill>
            <a:srgbClr val="F0642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en-GB"/>
          </a:p>
        </p:txBody>
      </p:sp>
      <p:sp>
        <p:nvSpPr>
          <p:cNvPr id="78866" name="AutoShape 18"/>
          <p:cNvSpPr>
            <a:spLocks noChangeArrowheads="1"/>
          </p:cNvSpPr>
          <p:nvPr/>
        </p:nvSpPr>
        <p:spPr bwMode="auto">
          <a:xfrm>
            <a:off x="5003800" y="5805488"/>
            <a:ext cx="1152525" cy="576262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867" name="Text Box 9"/>
          <p:cNvSpPr txBox="1">
            <a:spLocks noChangeArrowheads="1"/>
          </p:cNvSpPr>
          <p:nvPr/>
        </p:nvSpPr>
        <p:spPr bwMode="auto">
          <a:xfrm>
            <a:off x="3488375" y="2525712"/>
            <a:ext cx="15125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  <a:latin typeface="Arial" charset="0"/>
              </a:rPr>
              <a:t>VÝSLEDEK</a:t>
            </a:r>
            <a:endParaRPr lang="cs-CZ" sz="18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8868" name="AutoShape 20"/>
          <p:cNvSpPr>
            <a:spLocks noChangeArrowheads="1"/>
          </p:cNvSpPr>
          <p:nvPr/>
        </p:nvSpPr>
        <p:spPr bwMode="auto">
          <a:xfrm>
            <a:off x="4840928" y="2420938"/>
            <a:ext cx="1212018" cy="576262"/>
          </a:xfrm>
          <a:prstGeom prst="rightArrow">
            <a:avLst>
              <a:gd name="adj1" fmla="val 50000"/>
              <a:gd name="adj2" fmla="val 6253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869" name="Rectangle 12"/>
          <p:cNvSpPr>
            <a:spLocks noChangeArrowheads="1"/>
          </p:cNvSpPr>
          <p:nvPr/>
        </p:nvSpPr>
        <p:spPr bwMode="auto">
          <a:xfrm>
            <a:off x="7451725" y="5805488"/>
            <a:ext cx="504825" cy="430212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78870" name="AutoShape 22"/>
          <p:cNvSpPr>
            <a:spLocks noChangeArrowheads="1"/>
          </p:cNvSpPr>
          <p:nvPr/>
        </p:nvSpPr>
        <p:spPr bwMode="auto">
          <a:xfrm rot="5400000">
            <a:off x="7864475" y="2552906"/>
            <a:ext cx="647700" cy="8636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78871" name="Picture 23" descr="MCj0404219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67287" y="3351419"/>
            <a:ext cx="1189038" cy="1116013"/>
          </a:xfrm>
          <a:prstGeom prst="rect">
            <a:avLst/>
          </a:prstGeom>
          <a:noFill/>
        </p:spPr>
      </p:pic>
      <p:pic>
        <p:nvPicPr>
          <p:cNvPr id="78872" name="Picture 24" descr="MCj0404169000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29352" y="3377922"/>
            <a:ext cx="1150937" cy="903287"/>
          </a:xfrm>
          <a:prstGeom prst="rect">
            <a:avLst/>
          </a:prstGeom>
          <a:noFill/>
        </p:spPr>
      </p:pic>
      <p:sp>
        <p:nvSpPr>
          <p:cNvPr id="2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cap="all" dirty="0" smtClean="0"/>
              <a:t>OVIGILANCE</a:t>
            </a:r>
            <a:endParaRPr lang="cs-CZ" dirty="0"/>
          </a:p>
          <a:p>
            <a:r>
              <a:rPr lang="cs-CZ" cap="all" dirty="0" smtClean="0"/>
              <a:t> </a:t>
            </a:r>
            <a:r>
              <a:rPr lang="cs-CZ" cap="all" dirty="0"/>
              <a:t>FARMAKOVIGILANCE</a:t>
            </a:r>
            <a:endParaRPr lang="cs-CZ" dirty="0"/>
          </a:p>
          <a:p>
            <a:endParaRPr lang="cs-CZ" dirty="0"/>
          </a:p>
        </p:txBody>
      </p:sp>
      <p:sp>
        <p:nvSpPr>
          <p:cNvPr id="2" name="Šipka dolů 1"/>
          <p:cNvSpPr/>
          <p:nvPr/>
        </p:nvSpPr>
        <p:spPr>
          <a:xfrm>
            <a:off x="7380288" y="1853825"/>
            <a:ext cx="503237" cy="70911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3" name="Ovál 2"/>
          <p:cNvSpPr/>
          <p:nvPr/>
        </p:nvSpPr>
        <p:spPr>
          <a:xfrm>
            <a:off x="6029965" y="3308556"/>
            <a:ext cx="3020372" cy="307319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07523"/>
      </p:ext>
    </p:extLst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63716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Co je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?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l-GR" b="1" dirty="0"/>
              <a:t>Φάρμακον</a:t>
            </a:r>
            <a:r>
              <a:rPr lang="cs-CZ" b="1" dirty="0"/>
              <a:t> </a:t>
            </a:r>
            <a:r>
              <a:rPr lang="cs-CZ" b="1" dirty="0" smtClean="0"/>
              <a:t>+ </a:t>
            </a:r>
            <a:r>
              <a:rPr lang="cs-CZ" b="1" dirty="0" err="1" smtClean="0"/>
              <a:t>vigilantia</a:t>
            </a:r>
            <a:r>
              <a:rPr lang="cs-CZ" b="1" dirty="0" smtClean="0"/>
              <a:t> </a:t>
            </a:r>
            <a:r>
              <a:rPr lang="cs-CZ" b="1" dirty="0"/>
              <a:t>– léková bdělost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Dozor nad bezpečností léčiv po jejich uvedení do klinické praxe, zajištění příznivého poměru přínosů a rizik</a:t>
            </a:r>
          </a:p>
          <a:p>
            <a:r>
              <a:rPr lang="cs-CZ" b="1" dirty="0" smtClean="0"/>
              <a:t>Sběr údajů o bezpečnosti</a:t>
            </a:r>
          </a:p>
          <a:p>
            <a:r>
              <a:rPr lang="cs-CZ" b="1" dirty="0" smtClean="0"/>
              <a:t>Hodnocení údajů (NÚ, poměr přínosu a rizik, možnosti snížení rizik)</a:t>
            </a:r>
          </a:p>
          <a:p>
            <a:r>
              <a:rPr lang="cs-CZ" b="1" dirty="0" smtClean="0"/>
              <a:t>Přijímání </a:t>
            </a:r>
            <a:r>
              <a:rPr lang="cs-CZ" b="1" dirty="0"/>
              <a:t>opatření k minimalizaci </a:t>
            </a:r>
            <a:r>
              <a:rPr lang="cs-CZ" b="1" dirty="0" smtClean="0"/>
              <a:t>rizik, komunikace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3A7BD-4BC5-4292-8718-5AC9BB67FDD0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411760" y="503675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988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43735"/>
            <a:ext cx="8229600" cy="1539265"/>
          </a:xfrm>
        </p:spPr>
        <p:txBody>
          <a:bodyPr/>
          <a:lstStyle/>
          <a:p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Z historie </a:t>
            </a:r>
            <a:r>
              <a:rPr lang="cs-CZ" sz="4000" dirty="0" err="1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199" y="2168860"/>
            <a:ext cx="8255259" cy="3951140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Již staří Řekové… </a:t>
            </a:r>
          </a:p>
          <a:p>
            <a:r>
              <a:rPr lang="cs-CZ" b="1" dirty="0" smtClean="0"/>
              <a:t>Primum non </a:t>
            </a:r>
            <a:r>
              <a:rPr lang="cs-CZ" b="1" dirty="0" err="1" smtClean="0"/>
              <a:t>nocere</a:t>
            </a:r>
            <a:r>
              <a:rPr lang="cs-CZ" b="1" dirty="0" smtClean="0"/>
              <a:t> 					(Thomas </a:t>
            </a:r>
            <a:r>
              <a:rPr lang="cs-CZ" b="1" dirty="0" err="1" smtClean="0"/>
              <a:t>Sydenham</a:t>
            </a:r>
            <a:r>
              <a:rPr lang="cs-CZ" b="1" dirty="0" smtClean="0"/>
              <a:t>? 1624-89)</a:t>
            </a:r>
          </a:p>
          <a:p>
            <a:r>
              <a:rPr lang="cs-CZ" b="1" dirty="0" smtClean="0"/>
              <a:t>1848 smrt 15ti leté dívky 					po anestezii chloroformem, 				podané k ošetření prstu 					– 1. systém hlášení NÚ</a:t>
            </a:r>
          </a:p>
          <a:p>
            <a:pPr marL="0" indent="0">
              <a:buNone/>
            </a:pPr>
            <a:r>
              <a:rPr lang="cs-CZ" b="1" dirty="0" smtClean="0"/>
              <a:t>(komise časopisu </a:t>
            </a:r>
            <a:r>
              <a:rPr lang="cs-CZ" b="1" dirty="0"/>
              <a:t>Lancet </a:t>
            </a:r>
            <a:r>
              <a:rPr lang="cs-CZ" b="1" dirty="0" smtClean="0"/>
              <a:t>vyzývala </a:t>
            </a:r>
            <a:r>
              <a:rPr lang="cs-CZ" b="1" dirty="0"/>
              <a:t>lékaře k hlášení úmrtí ve spojení s </a:t>
            </a:r>
            <a:r>
              <a:rPr lang="cs-CZ" b="1" dirty="0" smtClean="0"/>
              <a:t>anestezií)</a:t>
            </a:r>
            <a:endParaRPr lang="cs-CZ" dirty="0"/>
          </a:p>
          <a:p>
            <a:endParaRPr lang="en-US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/>
          </a:p>
        </p:txBody>
      </p:sp>
      <p:pic>
        <p:nvPicPr>
          <p:cNvPr id="8" name="Obrázek 7" descr="C:\Users\chomatova\AppData\Local\Microsoft\Windows\Temporary Internet Files\Content.Outlook\LOWL0U4D\CAF8Y2Q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195" y="818711"/>
            <a:ext cx="2160240" cy="43654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15281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26876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Z historie </a:t>
            </a:r>
            <a:r>
              <a:rPr lang="cs-CZ" sz="4000" dirty="0" err="1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33845"/>
            <a:ext cx="8165250" cy="409545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b="1" dirty="0" smtClean="0"/>
          </a:p>
          <a:p>
            <a:r>
              <a:rPr lang="cs-CZ" b="1" dirty="0" smtClean="0"/>
              <a:t>Koncem 19. století počátky průmyslové výroby LP</a:t>
            </a:r>
          </a:p>
          <a:p>
            <a:r>
              <a:rPr lang="cs-CZ" b="1" dirty="0" smtClean="0"/>
              <a:t>1937 – USA – 105 úmrtí po požití roztoku sulfanilamidu rozpuštěného v </a:t>
            </a:r>
            <a:r>
              <a:rPr lang="cs-CZ" b="1" dirty="0" err="1" smtClean="0"/>
              <a:t>diethylenglykolu</a:t>
            </a:r>
            <a:r>
              <a:rPr lang="cs-CZ" b="1" dirty="0" smtClean="0"/>
              <a:t> (selhání ledvin) – výrobci léků dostali zákonem uloženou povinnost prokazovat bezpečnost svých přípravků - povinné preklinické testování LP</a:t>
            </a:r>
          </a:p>
          <a:p>
            <a:r>
              <a:rPr lang="cs-CZ" b="1" dirty="0" smtClean="0"/>
              <a:t>1952 první učebnice o NÚ ( Louis </a:t>
            </a:r>
            <a:r>
              <a:rPr lang="cs-CZ" b="1" dirty="0" err="1" smtClean="0"/>
              <a:t>Meyler</a:t>
            </a:r>
            <a:r>
              <a:rPr lang="cs-CZ" b="1" dirty="0" smtClean="0"/>
              <a:t>)</a:t>
            </a:r>
          </a:p>
          <a:p>
            <a:pPr marL="0" indent="0">
              <a:buNone/>
            </a:pP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2BE3D-5C40-4C72-B0D4-2DB5F4D44667}" type="datetime1">
              <a:rPr lang="cs-CZ" smtClean="0"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66988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Thalidomid</a:t>
            </a:r>
            <a:endParaRPr lang="cs-CZ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Sedativum, hypnotikum, na trhu 1957-61</a:t>
            </a:r>
          </a:p>
          <a:p>
            <a:r>
              <a:rPr lang="cs-CZ" b="1" dirty="0" err="1" smtClean="0"/>
              <a:t>thalidomidová</a:t>
            </a:r>
            <a:r>
              <a:rPr lang="cs-CZ" b="1" dirty="0" smtClean="0"/>
              <a:t> aféra </a:t>
            </a:r>
            <a:r>
              <a:rPr lang="cs-CZ" b="1" dirty="0"/>
              <a:t>– </a:t>
            </a:r>
            <a:r>
              <a:rPr lang="cs-CZ" b="1" dirty="0" smtClean="0"/>
              <a:t>přes 10 000 postižených dětí ve 46 státech</a:t>
            </a:r>
          </a:p>
          <a:p>
            <a:r>
              <a:rPr lang="cs-CZ" b="1" dirty="0" smtClean="0"/>
              <a:t>Teratogenní účinky </a:t>
            </a:r>
            <a:r>
              <a:rPr lang="cs-CZ" b="1" smtClean="0"/>
              <a:t>mezi 20.-42. </a:t>
            </a:r>
            <a:r>
              <a:rPr lang="cs-CZ" b="1" dirty="0" smtClean="0"/>
              <a:t>dnem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D10D31-3B05-4821-AB5C-76C99E8866AE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252310"/>
            <a:ext cx="2115235" cy="117013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099" y="4464115"/>
            <a:ext cx="2565285" cy="1950289"/>
          </a:xfrm>
          <a:prstGeom prst="rect">
            <a:avLst/>
          </a:prstGeom>
        </p:spPr>
      </p:pic>
      <p:sp>
        <p:nvSpPr>
          <p:cNvPr id="9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7778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3755"/>
            <a:ext cx="8229600" cy="135924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Thalidomid</a:t>
            </a:r>
            <a:b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Frances </a:t>
            </a:r>
            <a:r>
              <a:rPr lang="cs-CZ" sz="4400" dirty="0" err="1" smtClean="0">
                <a:solidFill>
                  <a:schemeClr val="accent1">
                    <a:lumMod val="75000"/>
                  </a:schemeClr>
                </a:solidFill>
              </a:rPr>
              <a:t>Oldham</a:t>
            </a:r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4400" dirty="0" err="1" smtClean="0">
                <a:solidFill>
                  <a:schemeClr val="accent1">
                    <a:lumMod val="75000"/>
                  </a:schemeClr>
                </a:solidFill>
              </a:rPr>
              <a:t>Kelsey</a:t>
            </a:r>
            <a:endParaRPr lang="cs-CZ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b="1" dirty="0" smtClean="0"/>
          </a:p>
          <a:p>
            <a:r>
              <a:rPr lang="cs-CZ" b="1" dirty="0" smtClean="0"/>
              <a:t>Kanadská farmakoložka 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(1914-2015)</a:t>
            </a:r>
          </a:p>
          <a:p>
            <a:r>
              <a:rPr lang="cs-CZ" b="1" dirty="0" smtClean="0"/>
              <a:t>V r. 1960 v FDA 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odmítla registraci thalidomidu</a:t>
            </a:r>
          </a:p>
          <a:p>
            <a:pPr marL="0" indent="0">
              <a:buNone/>
            </a:pPr>
            <a:r>
              <a:rPr lang="cs-CZ" sz="2000" b="1" dirty="0" smtClean="0"/>
              <a:t>	</a:t>
            </a: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1D2D0-970F-4968-9919-0D410CA17473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v ČR</a:t>
            </a:r>
          </a:p>
          <a:p>
            <a:pPr lvl="0"/>
            <a:endParaRPr lang="cs-CZ" dirty="0"/>
          </a:p>
        </p:txBody>
      </p:sp>
      <p:pic>
        <p:nvPicPr>
          <p:cNvPr id="1026" name="Picture 2" descr="https://upload.wikimedia.org/wikipedia/commons/1/18/Frances_Oldham_Kelsey_and_John_F._Kenned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753924"/>
            <a:ext cx="3131840" cy="410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86550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178750"/>
            <a:ext cx="8229600" cy="135924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Historie sledování nežádoucích účinků</a:t>
            </a:r>
            <a:endParaRPr lang="cs-CZ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/>
              <a:t>Po </a:t>
            </a:r>
            <a:r>
              <a:rPr lang="cs-CZ" b="1" dirty="0" err="1"/>
              <a:t>thalidomidové</a:t>
            </a:r>
            <a:r>
              <a:rPr lang="cs-CZ" b="1" dirty="0"/>
              <a:t> aféře založeny postupně národní systémy hlášení NÚ </a:t>
            </a:r>
            <a:endParaRPr lang="cs-CZ" b="1" dirty="0" smtClean="0"/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WHO - </a:t>
            </a:r>
            <a:r>
              <a:rPr lang="cs-CZ" b="1" dirty="0" smtClean="0"/>
              <a:t>1968 International </a:t>
            </a:r>
            <a:r>
              <a:rPr lang="cs-CZ" b="1" dirty="0" err="1" smtClean="0"/>
              <a:t>Programme</a:t>
            </a:r>
            <a:r>
              <a:rPr lang="cs-CZ" b="1" dirty="0" smtClean="0"/>
              <a:t> </a:t>
            </a:r>
            <a:r>
              <a:rPr lang="cs-CZ" b="1" dirty="0" err="1" smtClean="0"/>
              <a:t>for</a:t>
            </a:r>
            <a:r>
              <a:rPr lang="cs-CZ" b="1" dirty="0" smtClean="0"/>
              <a:t> </a:t>
            </a:r>
            <a:r>
              <a:rPr lang="cs-CZ" b="1" dirty="0" err="1" smtClean="0"/>
              <a:t>ADRs</a:t>
            </a:r>
            <a:r>
              <a:rPr lang="cs-CZ" b="1" dirty="0" smtClean="0"/>
              <a:t> Monitoring (Ženeva)</a:t>
            </a:r>
          </a:p>
          <a:p>
            <a:pPr marL="0" indent="0">
              <a:buNone/>
            </a:pPr>
            <a:r>
              <a:rPr lang="cs-CZ" b="1" dirty="0" smtClean="0"/>
              <a:t>	Vlády, které se přihlásily ke spolupráci, 	zakládaly národní centra (10 států vč. ČSSR)</a:t>
            </a:r>
            <a:endParaRPr lang="cs-CZ" b="1" dirty="0"/>
          </a:p>
          <a:p>
            <a:pPr marL="0" indent="0">
              <a:buNone/>
            </a:pPr>
            <a:r>
              <a:rPr lang="cs-CZ" sz="2000" b="1" dirty="0" smtClean="0"/>
              <a:t>	</a:t>
            </a:r>
            <a:r>
              <a:rPr lang="cs-CZ" b="1" dirty="0" smtClean="0"/>
              <a:t>od r. 1978 centrum v Uppsale (UMC), databáze 	</a:t>
            </a:r>
            <a:r>
              <a:rPr lang="cs-CZ" b="1" dirty="0" err="1" smtClean="0"/>
              <a:t>Vigibase</a:t>
            </a:r>
            <a:r>
              <a:rPr lang="cs-CZ" b="1" dirty="0" smtClean="0"/>
              <a:t> </a:t>
            </a:r>
            <a:r>
              <a:rPr lang="cs-CZ" b="1" smtClean="0"/>
              <a:t>(přes 12 milionů </a:t>
            </a:r>
            <a:r>
              <a:rPr lang="cs-CZ" b="1" dirty="0"/>
              <a:t>hlášení </a:t>
            </a:r>
            <a:r>
              <a:rPr lang="cs-CZ" b="1" dirty="0" smtClean="0"/>
              <a:t>NÚ)</a:t>
            </a:r>
            <a:endParaRPr lang="cs-CZ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1D2D0-970F-4968-9919-0D410CA17473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v ČR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63826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3755"/>
            <a:ext cx="8229600" cy="135924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Sledování nežádoucích účinků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UK 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</a:rPr>
              <a:t>1968 - </a:t>
            </a:r>
            <a:r>
              <a:rPr lang="cs-CZ" b="1" dirty="0" err="1"/>
              <a:t>Committee</a:t>
            </a:r>
            <a:r>
              <a:rPr lang="cs-CZ" b="1" dirty="0"/>
              <a:t> on </a:t>
            </a:r>
            <a:r>
              <a:rPr lang="cs-CZ" b="1" dirty="0" err="1"/>
              <a:t>Safety</a:t>
            </a:r>
            <a:r>
              <a:rPr lang="cs-CZ" b="1" dirty="0"/>
              <a:t> </a:t>
            </a:r>
            <a:r>
              <a:rPr lang="cs-CZ" b="1" dirty="0" err="1"/>
              <a:t>of</a:t>
            </a:r>
            <a:r>
              <a:rPr lang="cs-CZ" b="1" dirty="0"/>
              <a:t> </a:t>
            </a:r>
            <a:r>
              <a:rPr lang="cs-CZ" b="1" dirty="0" err="1"/>
              <a:t>Drugs</a:t>
            </a:r>
            <a:r>
              <a:rPr lang="cs-CZ" b="1" dirty="0"/>
              <a:t>, systém </a:t>
            </a:r>
            <a:r>
              <a:rPr lang="cs-CZ" b="1" dirty="0" err="1"/>
              <a:t>spont</a:t>
            </a:r>
            <a:r>
              <a:rPr lang="cs-CZ" b="1" dirty="0"/>
              <a:t>. </a:t>
            </a:r>
            <a:r>
              <a:rPr lang="cs-CZ" b="1" dirty="0" smtClean="0"/>
              <a:t>hlášení </a:t>
            </a:r>
            <a:r>
              <a:rPr lang="cs-CZ" b="1" dirty="0"/>
              <a:t>(</a:t>
            </a:r>
            <a:r>
              <a:rPr lang="cs-CZ" b="1" dirty="0" err="1"/>
              <a:t>Yellow</a:t>
            </a:r>
            <a:r>
              <a:rPr lang="cs-CZ" b="1" dirty="0"/>
              <a:t> </a:t>
            </a:r>
            <a:r>
              <a:rPr lang="cs-CZ" b="1" dirty="0" err="1"/>
              <a:t>Cards</a:t>
            </a:r>
            <a:r>
              <a:rPr lang="cs-CZ" b="1" dirty="0" smtClean="0"/>
              <a:t>)</a:t>
            </a:r>
          </a:p>
          <a:p>
            <a:r>
              <a:rPr lang="cs-CZ" b="1" dirty="0" smtClean="0">
                <a:solidFill>
                  <a:schemeClr val="accent4"/>
                </a:solidFill>
              </a:rPr>
              <a:t>ČSSR 1971 </a:t>
            </a:r>
            <a:r>
              <a:rPr lang="cs-CZ" b="1" dirty="0" smtClean="0"/>
              <a:t>– Komise pro sledování NÚ (prof. Vaněček, prof. Fink – velká osvětová práce)</a:t>
            </a:r>
          </a:p>
          <a:p>
            <a:pPr marL="0" indent="0">
              <a:buNone/>
            </a:pP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1D2D0-970F-4968-9919-0D410CA17473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v ČR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6119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3755"/>
            <a:ext cx="8229600" cy="135924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Sledování nežádoucích účinků v ČSSR</a:t>
            </a:r>
            <a:endParaRPr lang="cs-CZ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Reputace střediska NÚ v ČSSR – koncem 70tých let řídícím orgánem sledování NÚ v sovětském bloku</a:t>
            </a:r>
          </a:p>
          <a:p>
            <a:r>
              <a:rPr lang="cs-CZ" b="1" dirty="0" smtClean="0"/>
              <a:t>Vydáván Bulletin Nežádoucí účinky léků (trojjazyčně)</a:t>
            </a:r>
          </a:p>
          <a:p>
            <a:r>
              <a:rPr lang="cs-CZ" b="1" dirty="0" smtClean="0"/>
              <a:t>V 80tých letech ročně až 3 000 zpráv (hlášení + </a:t>
            </a:r>
            <a:r>
              <a:rPr lang="cs-CZ" b="1" dirty="0" err="1" smtClean="0"/>
              <a:t>follow-ups</a:t>
            </a:r>
            <a:r>
              <a:rPr lang="cs-CZ" b="1" dirty="0" smtClean="0"/>
              <a:t>), v r. 1988 – 5036 hlášení </a:t>
            </a:r>
          </a:p>
          <a:p>
            <a:r>
              <a:rPr lang="cs-CZ" b="1" dirty="0" smtClean="0"/>
              <a:t>Po r. 1989 prudký pokles hlášení NÚ (1995 – jen 297)</a:t>
            </a:r>
          </a:p>
          <a:p>
            <a:endParaRPr lang="cs-CZ" b="1" dirty="0" smtClean="0"/>
          </a:p>
          <a:p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1D2D0-970F-4968-9919-0D410CA17473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v ČR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83766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3755"/>
            <a:ext cx="8229600" cy="135924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Sledování nežádoucích účinků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Evropská léková agentura, Londýn (EMA)</a:t>
            </a:r>
          </a:p>
          <a:p>
            <a:pPr marL="0" indent="0">
              <a:buNone/>
            </a:pPr>
            <a:r>
              <a:rPr lang="cs-CZ" b="1" dirty="0" smtClean="0"/>
              <a:t>	založena 1995, 2001 databáze </a:t>
            </a:r>
            <a:r>
              <a:rPr lang="cs-CZ" b="1" dirty="0" err="1" smtClean="0"/>
              <a:t>EudraVigilance</a:t>
            </a:r>
            <a:r>
              <a:rPr lang="cs-CZ" b="1" dirty="0" smtClean="0"/>
              <a:t> – </a:t>
            </a:r>
            <a:r>
              <a:rPr lang="cs-CZ" b="1" dirty="0"/>
              <a:t>	hlášení závažných NÚ z celého světa k LP 	registrovaným v EU, společná analýza a detekce 	</a:t>
            </a:r>
            <a:r>
              <a:rPr lang="cs-CZ" b="1" dirty="0" smtClean="0"/>
              <a:t>signálů, nyní přes 10 mil. hlášení </a:t>
            </a:r>
            <a:endParaRPr lang="cs-CZ" b="1" dirty="0"/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2004 vstup ČR do EU -  </a:t>
            </a:r>
            <a:r>
              <a:rPr lang="cs-CZ" b="1" dirty="0" smtClean="0"/>
              <a:t>2006 databáze CDNÚ (data od 2004), od r. 2004 přes 1000 hlášení ročně</a:t>
            </a:r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cs-CZ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sz="2000" b="1" dirty="0" smtClean="0"/>
              <a:t>	</a:t>
            </a:r>
          </a:p>
          <a:p>
            <a:pPr marL="0" indent="0">
              <a:buNone/>
            </a:pP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1D2D0-970F-4968-9919-0D410CA17473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v ČR</a:t>
            </a: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70199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78750"/>
            <a:ext cx="8229600" cy="810090"/>
          </a:xfrm>
        </p:spPr>
        <p:txBody>
          <a:bodyPr>
            <a:noAutofit/>
          </a:bodyPr>
          <a:lstStyle/>
          <a:p>
            <a:pPr algn="ctr"/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Počet hlášených podezření na NÚ z ČR 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2007-15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8" name="Zástupný symbol pro obsah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7315700"/>
              </p:ext>
            </p:extLst>
          </p:nvPr>
        </p:nvGraphicFramePr>
        <p:xfrm>
          <a:off x="457200" y="2348880"/>
          <a:ext cx="8229600" cy="40504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23679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Nežádoucí účinky léčivých přípravků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989138"/>
            <a:ext cx="8056978" cy="4032250"/>
          </a:xfrm>
        </p:spPr>
        <p:txBody>
          <a:bodyPr>
            <a:normAutofit/>
          </a:bodyPr>
          <a:lstStyle/>
          <a:p>
            <a:pPr eaLnBrk="1" hangingPunct="1"/>
            <a:r>
              <a:rPr lang="cs-CZ" sz="2800" b="1" dirty="0" smtClean="0">
                <a:solidFill>
                  <a:schemeClr val="accent4"/>
                </a:solidFill>
              </a:rPr>
              <a:t>Nežádoucí účinek </a:t>
            </a:r>
            <a:r>
              <a:rPr lang="cs-CZ" sz="2800" b="1" dirty="0" smtClean="0"/>
              <a:t>– nepříznivá a nezamýšlená odezva na léčivý přípravek</a:t>
            </a:r>
          </a:p>
          <a:p>
            <a:pPr eaLnBrk="1" hangingPunct="1"/>
            <a:r>
              <a:rPr lang="cs-CZ" b="1" dirty="0" smtClean="0">
                <a:solidFill>
                  <a:schemeClr val="accent4"/>
                </a:solidFill>
              </a:rPr>
              <a:t>Závažný </a:t>
            </a:r>
            <a:r>
              <a:rPr lang="cs-CZ" b="1" dirty="0">
                <a:solidFill>
                  <a:schemeClr val="accent4"/>
                </a:solidFill>
              </a:rPr>
              <a:t>N</a:t>
            </a:r>
            <a:r>
              <a:rPr lang="cs-CZ" b="1" dirty="0" smtClean="0">
                <a:solidFill>
                  <a:schemeClr val="accent4"/>
                </a:solidFill>
              </a:rPr>
              <a:t>Ú </a:t>
            </a:r>
            <a:r>
              <a:rPr lang="cs-CZ" b="1" dirty="0" smtClean="0"/>
              <a:t>– způsobí smrt, ohrožení života, vyžaduje hospitalizaci či prodloužení hospitalizace, způsobí trvalé či významné poškození zdraví nebo vrozenou vadu u potomků</a:t>
            </a:r>
          </a:p>
          <a:p>
            <a:pPr eaLnBrk="1" hangingPunct="1"/>
            <a:r>
              <a:rPr lang="cs-CZ" b="1" dirty="0" smtClean="0"/>
              <a:t> </a:t>
            </a:r>
            <a:r>
              <a:rPr lang="cs-CZ" b="1" dirty="0" smtClean="0">
                <a:solidFill>
                  <a:schemeClr val="accent4"/>
                </a:solidFill>
              </a:rPr>
              <a:t>Neočekávaný NÚ </a:t>
            </a:r>
            <a:r>
              <a:rPr lang="cs-CZ" b="1" dirty="0" smtClean="0"/>
              <a:t>– není dosud doložen (není popsán v SPC)</a:t>
            </a:r>
            <a:endParaRPr lang="cs-CZ" sz="2800" b="1" dirty="0" smtClean="0"/>
          </a:p>
          <a:p>
            <a:pPr marL="0" indent="0" eaLnBrk="1" hangingPunct="1">
              <a:buNone/>
            </a:pPr>
            <a:endParaRPr lang="cs-CZ" dirty="0"/>
          </a:p>
          <a:p>
            <a:pPr eaLnBrk="1" hangingPunct="1">
              <a:buFontTx/>
              <a:buNone/>
            </a:pPr>
            <a:endParaRPr lang="cs-CZ" sz="2800" u="sng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638912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088740"/>
            <a:ext cx="8229600" cy="855095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Klasifikace NÚ dle četnosti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566554" y="1943834"/>
            <a:ext cx="8577445" cy="353780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altLang="cs-CZ" dirty="0" smtClean="0"/>
          </a:p>
          <a:p>
            <a:pPr eaLnBrk="1" hangingPunct="1">
              <a:buFontTx/>
              <a:buNone/>
            </a:pPr>
            <a:r>
              <a:rPr lang="cs-CZ" altLang="cs-CZ" dirty="0" smtClean="0"/>
              <a:t>Velmi časté              </a:t>
            </a:r>
            <a:r>
              <a:rPr lang="cs-CZ" altLang="cs-CZ" i="1" dirty="0" smtClean="0"/>
              <a:t>více než 1/10 pacientů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Časté                        </a:t>
            </a:r>
            <a:r>
              <a:rPr lang="cs-CZ" altLang="cs-CZ" i="1" dirty="0" smtClean="0"/>
              <a:t>více než 1/100 pacientů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Méně časté             </a:t>
            </a:r>
            <a:r>
              <a:rPr lang="cs-CZ" altLang="cs-CZ" i="1" dirty="0" smtClean="0"/>
              <a:t>1/100 až 1/1 000</a:t>
            </a:r>
            <a:r>
              <a:rPr lang="cs-CZ" altLang="cs-CZ" dirty="0" smtClean="0"/>
              <a:t> </a:t>
            </a:r>
            <a:r>
              <a:rPr lang="cs-CZ" altLang="cs-CZ" i="1" dirty="0" smtClean="0"/>
              <a:t>pacientů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Vzácné                    </a:t>
            </a:r>
            <a:r>
              <a:rPr lang="cs-CZ" altLang="cs-CZ" i="1" dirty="0" smtClean="0"/>
              <a:t>1/1 000</a:t>
            </a:r>
            <a:r>
              <a:rPr lang="cs-CZ" altLang="cs-CZ" dirty="0" smtClean="0"/>
              <a:t> </a:t>
            </a:r>
            <a:r>
              <a:rPr lang="cs-CZ" altLang="cs-CZ" i="1" dirty="0" smtClean="0"/>
              <a:t>až 1/ 10 000</a:t>
            </a:r>
            <a:r>
              <a:rPr lang="cs-CZ" altLang="cs-CZ" i="1" dirty="0" smtClean="0">
                <a:latin typeface="Arial" charset="0"/>
              </a:rPr>
              <a:t> </a:t>
            </a:r>
            <a:r>
              <a:rPr lang="cs-CZ" altLang="cs-CZ" i="1" dirty="0" smtClean="0"/>
              <a:t>pacientů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Velmi vzácné           </a:t>
            </a:r>
            <a:r>
              <a:rPr lang="en-US" altLang="cs-CZ" dirty="0" smtClean="0"/>
              <a:t>&lt; </a:t>
            </a:r>
            <a:r>
              <a:rPr lang="cs-CZ" altLang="cs-CZ" i="1" dirty="0" smtClean="0"/>
              <a:t>1/ 10 000</a:t>
            </a:r>
            <a:r>
              <a:rPr lang="cs-CZ" altLang="cs-CZ" i="1" dirty="0" smtClean="0">
                <a:latin typeface="Arial" charset="0"/>
              </a:rPr>
              <a:t> </a:t>
            </a:r>
            <a:r>
              <a:rPr lang="cs-CZ" altLang="cs-CZ" i="1" dirty="0" smtClean="0"/>
              <a:t>pacientů</a:t>
            </a:r>
          </a:p>
        </p:txBody>
      </p:sp>
      <p:sp>
        <p:nvSpPr>
          <p:cNvPr id="15364" name="Line 23"/>
          <p:cNvSpPr>
            <a:spLocks noChangeShapeType="1"/>
          </p:cNvSpPr>
          <p:nvPr/>
        </p:nvSpPr>
        <p:spPr bwMode="auto">
          <a:xfrm>
            <a:off x="250825" y="4437063"/>
            <a:ext cx="8066088" cy="0"/>
          </a:xfrm>
          <a:prstGeom prst="line">
            <a:avLst/>
          </a:prstGeom>
          <a:noFill/>
          <a:ln w="25400">
            <a:solidFill>
              <a:srgbClr val="F0642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5365" name="Line 24"/>
          <p:cNvSpPr>
            <a:spLocks noChangeShapeType="1"/>
          </p:cNvSpPr>
          <p:nvPr/>
        </p:nvSpPr>
        <p:spPr bwMode="auto">
          <a:xfrm>
            <a:off x="250825" y="2852738"/>
            <a:ext cx="7993063" cy="0"/>
          </a:xfrm>
          <a:prstGeom prst="line">
            <a:avLst/>
          </a:prstGeom>
          <a:noFill/>
          <a:ln w="25400">
            <a:solidFill>
              <a:srgbClr val="F0642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5366" name="Line 25"/>
          <p:cNvSpPr>
            <a:spLocks noChangeShapeType="1"/>
          </p:cNvSpPr>
          <p:nvPr/>
        </p:nvSpPr>
        <p:spPr bwMode="auto">
          <a:xfrm>
            <a:off x="250825" y="3357563"/>
            <a:ext cx="7993063" cy="0"/>
          </a:xfrm>
          <a:prstGeom prst="line">
            <a:avLst/>
          </a:prstGeom>
          <a:noFill/>
          <a:ln w="25400">
            <a:solidFill>
              <a:srgbClr val="F0642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5367" name="Line 26"/>
          <p:cNvSpPr>
            <a:spLocks noChangeShapeType="1"/>
          </p:cNvSpPr>
          <p:nvPr/>
        </p:nvSpPr>
        <p:spPr bwMode="auto">
          <a:xfrm>
            <a:off x="250825" y="3933825"/>
            <a:ext cx="7993063" cy="0"/>
          </a:xfrm>
          <a:prstGeom prst="line">
            <a:avLst/>
          </a:prstGeom>
          <a:noFill/>
          <a:ln w="25400">
            <a:solidFill>
              <a:srgbClr val="F0642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077331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3511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Typy nežádoucích účink</a:t>
            </a:r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ů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>
            <a:normAutofit fontScale="92500" lnSpcReduction="10000"/>
          </a:bodyPr>
          <a:lstStyle/>
          <a:p>
            <a:r>
              <a:rPr lang="cs-CZ" sz="2900" b="1" dirty="0">
                <a:solidFill>
                  <a:schemeClr val="accent4"/>
                </a:solidFill>
              </a:rPr>
              <a:t>NÚ </a:t>
            </a:r>
            <a:r>
              <a:rPr lang="cs-CZ" sz="2900" b="1" dirty="0" smtClean="0">
                <a:solidFill>
                  <a:schemeClr val="accent4"/>
                </a:solidFill>
              </a:rPr>
              <a:t>typu A</a:t>
            </a:r>
            <a:r>
              <a:rPr lang="cs-CZ" sz="2900" b="1" dirty="0" smtClean="0"/>
              <a:t> </a:t>
            </a:r>
            <a:r>
              <a:rPr lang="cs-CZ" sz="2900" b="1" dirty="0"/>
              <a:t>(působení léčiva </a:t>
            </a:r>
            <a:r>
              <a:rPr lang="cs-CZ" sz="2900" b="1" dirty="0" smtClean="0"/>
              <a:t>- farmaceutické, farmakokinetické ) </a:t>
            </a:r>
            <a:r>
              <a:rPr lang="cs-CZ" sz="2900" dirty="0" smtClean="0"/>
              <a:t>následek </a:t>
            </a:r>
            <a:r>
              <a:rPr lang="cs-CZ" sz="2900" dirty="0"/>
              <a:t>přehnaného normálního farmakologického účinku léku při běžně používané dávce. Nežádoucí účinky typu A jsou závislé na </a:t>
            </a:r>
            <a:r>
              <a:rPr lang="cs-CZ" sz="2900" dirty="0" smtClean="0"/>
              <a:t>dávce.</a:t>
            </a:r>
          </a:p>
          <a:p>
            <a:pPr marL="0" lvl="0" indent="0">
              <a:buNone/>
            </a:pPr>
            <a:r>
              <a:rPr lang="cs-CZ" sz="2600" b="1" dirty="0"/>
              <a:t>Například: </a:t>
            </a:r>
          </a:p>
          <a:p>
            <a:pPr lvl="0">
              <a:buFont typeface="Arial"/>
              <a:buChar char="•"/>
            </a:pPr>
            <a:r>
              <a:rPr lang="cs-CZ" sz="2600" b="1" dirty="0"/>
              <a:t>Nízký krevní tlak po podání antihypertenziv </a:t>
            </a:r>
          </a:p>
          <a:p>
            <a:pPr lvl="0">
              <a:buFont typeface="Arial"/>
              <a:buChar char="•"/>
            </a:pPr>
            <a:r>
              <a:rPr lang="cs-CZ" sz="2600" b="1" dirty="0"/>
              <a:t>Nízká hladina cukru po podání inzulínu </a:t>
            </a:r>
            <a:endParaRPr lang="cs-CZ" sz="2600" b="1" dirty="0" smtClean="0"/>
          </a:p>
          <a:p>
            <a:pPr lvl="0">
              <a:buFont typeface="Arial"/>
              <a:buChar char="•"/>
            </a:pPr>
            <a:r>
              <a:rPr lang="cs-CZ" sz="2600" b="1" dirty="0" smtClean="0"/>
              <a:t>Krvácení po antikoagulanciích</a:t>
            </a:r>
          </a:p>
          <a:p>
            <a:pPr lvl="0">
              <a:buFont typeface="Arial"/>
              <a:buChar char="•"/>
            </a:pPr>
            <a:r>
              <a:rPr lang="cs-CZ" sz="2600" b="1" dirty="0" smtClean="0"/>
              <a:t>Suchá </a:t>
            </a:r>
            <a:r>
              <a:rPr lang="cs-CZ" sz="2600" b="1" dirty="0"/>
              <a:t>ústa po podání </a:t>
            </a:r>
            <a:r>
              <a:rPr lang="cs-CZ" sz="2600" b="1" dirty="0" err="1"/>
              <a:t>tricyklických</a:t>
            </a:r>
            <a:r>
              <a:rPr lang="cs-CZ" sz="2600" b="1" dirty="0"/>
              <a:t> </a:t>
            </a:r>
            <a:r>
              <a:rPr lang="cs-CZ" sz="2600" b="1" dirty="0" smtClean="0"/>
              <a:t>antidepresiv </a:t>
            </a:r>
          </a:p>
          <a:p>
            <a:pPr marL="0" lvl="0" indent="0">
              <a:buNone/>
            </a:pPr>
            <a:r>
              <a:rPr lang="cs-CZ" sz="2600" b="1" dirty="0" smtClean="0"/>
              <a:t>Řešení – redukce dávky, prevence – titrace dávek</a:t>
            </a:r>
            <a:endParaRPr lang="cs-CZ" sz="2600" b="1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7FA1-3FC3-49C5-8BE7-7C41AAE6FBFE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2013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99603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3511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Typy nežádoucích účink</a:t>
            </a:r>
            <a:r>
              <a:rPr lang="cs-CZ" sz="4000" dirty="0">
                <a:solidFill>
                  <a:schemeClr val="accent1">
                    <a:lumMod val="75000"/>
                  </a:schemeClr>
                </a:solidFill>
              </a:rPr>
              <a:t>ů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853825"/>
            <a:ext cx="8229600" cy="4266175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chemeClr val="accent4"/>
                </a:solidFill>
              </a:rPr>
              <a:t>NÚ typu B </a:t>
            </a:r>
            <a:r>
              <a:rPr lang="cs-CZ" b="1" dirty="0" smtClean="0"/>
              <a:t>(reakce pacienta) - není možné odvodit ze známého farmakologického účinku léku, často vznik na podkladě imunologické či neimunologické hypersensitivity, </a:t>
            </a:r>
            <a:r>
              <a:rPr lang="cs-CZ" b="1" dirty="0" err="1" smtClean="0"/>
              <a:t>farmakogenetické</a:t>
            </a:r>
            <a:r>
              <a:rPr lang="cs-CZ" b="1" dirty="0" smtClean="0"/>
              <a:t> odchylky</a:t>
            </a:r>
          </a:p>
          <a:p>
            <a:pPr marL="0" indent="0">
              <a:buNone/>
            </a:pPr>
            <a:r>
              <a:rPr lang="cs-CZ" b="1" dirty="0" smtClean="0"/>
              <a:t>Například: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Anafylaxe po podání PNC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Bronchospasmus po podání ASA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Hepatitis indukovaná </a:t>
            </a:r>
            <a:r>
              <a:rPr lang="cs-CZ" b="1" dirty="0" err="1" smtClean="0"/>
              <a:t>isoniazidem</a:t>
            </a:r>
            <a:r>
              <a:rPr lang="cs-CZ" b="1" dirty="0" smtClean="0"/>
              <a:t> (u pacientů s enzymatickým deficitem)</a:t>
            </a:r>
          </a:p>
          <a:p>
            <a:pPr marL="0" indent="0">
              <a:buNone/>
            </a:pPr>
            <a:r>
              <a:rPr lang="cs-CZ" b="1" dirty="0"/>
              <a:t>Ř</a:t>
            </a:r>
            <a:r>
              <a:rPr lang="cs-CZ" b="1" dirty="0" smtClean="0"/>
              <a:t>ešení – ihned ukončit léčbu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57FA1-3FC3-49C5-8BE7-7C41AAE6FBFE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2013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25134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229600" cy="765084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Typy nežádoucích účinků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08820"/>
            <a:ext cx="8229600" cy="4311180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chemeClr val="accent4"/>
                </a:solidFill>
              </a:rPr>
              <a:t>NÚ typu C </a:t>
            </a:r>
            <a:r>
              <a:rPr lang="cs-CZ" sz="2400" b="1" dirty="0" smtClean="0"/>
              <a:t>(statistické, kumulativní) – dlouhodobá léčba, obtížně zjistitelné (relativně vysoká background incidence)</a:t>
            </a:r>
          </a:p>
          <a:p>
            <a:pPr marL="0" indent="0">
              <a:buNone/>
            </a:pPr>
            <a:r>
              <a:rPr lang="cs-CZ" sz="2400" b="1" dirty="0" smtClean="0"/>
              <a:t>Například: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/>
              <a:t>zvýšená CV mortalita u diabetiků užívajících PAD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2400" b="1" dirty="0" smtClean="0"/>
              <a:t>Nefropatie, CV NÚ po NSA</a:t>
            </a:r>
          </a:p>
          <a:p>
            <a:pPr marL="0" indent="0">
              <a:buNone/>
            </a:pPr>
            <a:r>
              <a:rPr lang="cs-CZ" sz="2400" b="1" dirty="0" smtClean="0"/>
              <a:t>Velmi nesnadno prokazatelné, časová souvislost není zjevná, často nebývá znám mech</a:t>
            </a:r>
            <a:r>
              <a:rPr lang="en-US" sz="2400" b="1" dirty="0" err="1" smtClean="0"/>
              <a:t>ani</a:t>
            </a:r>
            <a:r>
              <a:rPr lang="cs-CZ" sz="2400" b="1" dirty="0" smtClean="0"/>
              <a:t>s</a:t>
            </a:r>
            <a:r>
              <a:rPr lang="en-US" sz="2400" b="1" dirty="0" err="1" smtClean="0"/>
              <a:t>mus</a:t>
            </a:r>
            <a:r>
              <a:rPr lang="en-US" sz="2400" b="1" dirty="0" smtClean="0"/>
              <a:t> </a:t>
            </a:r>
            <a:r>
              <a:rPr lang="cs-CZ" sz="2400" b="1" dirty="0" smtClean="0"/>
              <a:t>vzniku</a:t>
            </a:r>
          </a:p>
          <a:p>
            <a:pPr marL="0" indent="0">
              <a:buNone/>
            </a:pPr>
            <a:r>
              <a:rPr lang="cs-CZ" sz="2400" b="1" dirty="0" smtClean="0"/>
              <a:t>Řešení – ukončit léčbu, ale mohou být ireversibilní, prevence – minimalizovat kumulativní dávku</a:t>
            </a:r>
            <a:endParaRPr lang="cs-CZ" sz="24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E2B4-F719-43E4-9B97-C5A9366EC603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2013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632155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6"/>
            <a:ext cx="8229600" cy="765084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Typy nežádoucích účinků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80409" y="1843412"/>
            <a:ext cx="8229600" cy="4311180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accent4"/>
                </a:solidFill>
              </a:rPr>
              <a:t>NÚ typu D </a:t>
            </a:r>
            <a:r>
              <a:rPr lang="cs-CZ" b="1" dirty="0" smtClean="0"/>
              <a:t>– projeví se po delší latenci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Teratogeneze (</a:t>
            </a:r>
            <a:r>
              <a:rPr lang="cs-CZ" b="1" dirty="0" err="1" smtClean="0"/>
              <a:t>isotretinoin</a:t>
            </a:r>
            <a:r>
              <a:rPr lang="cs-CZ" b="1" dirty="0" smtClean="0"/>
              <a:t>, </a:t>
            </a:r>
            <a:r>
              <a:rPr lang="cs-CZ" b="1" dirty="0" err="1" smtClean="0"/>
              <a:t>warfarin</a:t>
            </a:r>
            <a:r>
              <a:rPr lang="cs-CZ" b="1" dirty="0" smtClean="0"/>
              <a:t>, </a:t>
            </a:r>
            <a:r>
              <a:rPr lang="cs-CZ" b="1" dirty="0" err="1" smtClean="0"/>
              <a:t>valproát</a:t>
            </a:r>
            <a:r>
              <a:rPr lang="cs-CZ" b="1" dirty="0" smtClean="0"/>
              <a:t>..)</a:t>
            </a:r>
            <a:endParaRPr lang="cs-CZ" b="1" dirty="0"/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/>
              <a:t>mutageneze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Kancerogeneze</a:t>
            </a:r>
          </a:p>
          <a:p>
            <a:pPr marL="0" indent="0">
              <a:buNone/>
            </a:pPr>
            <a:r>
              <a:rPr lang="cs-CZ" b="1" dirty="0" smtClean="0"/>
              <a:t>Prevence – testování léků</a:t>
            </a:r>
          </a:p>
          <a:p>
            <a:r>
              <a:rPr lang="cs-CZ" b="1" dirty="0" smtClean="0">
                <a:solidFill>
                  <a:schemeClr val="accent4"/>
                </a:solidFill>
              </a:rPr>
              <a:t>NÚ typu E </a:t>
            </a:r>
            <a:r>
              <a:rPr lang="cs-CZ" b="1" dirty="0" smtClean="0"/>
              <a:t>– syndrom z vysazení, </a:t>
            </a:r>
            <a:r>
              <a:rPr lang="cs-CZ" b="1" dirty="0" err="1" smtClean="0"/>
              <a:t>rebound</a:t>
            </a:r>
            <a:r>
              <a:rPr lang="cs-CZ" b="1" dirty="0" smtClean="0"/>
              <a:t> fenomén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b="1" dirty="0" smtClean="0"/>
              <a:t>Zmatenost až křeče po vysazení BZD</a:t>
            </a:r>
          </a:p>
          <a:p>
            <a:pPr marL="0" indent="0">
              <a:buNone/>
            </a:pPr>
            <a:r>
              <a:rPr lang="cs-CZ" b="1" dirty="0" smtClean="0"/>
              <a:t>Prevence – pomalu snižovat dávky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3E2B4-F719-43E4-9B97-C5A9366EC603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2013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40215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08720"/>
            <a:ext cx="8229600" cy="945105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Epidemiologie NÚ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988840"/>
            <a:ext cx="8351837" cy="439291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altLang="cs-CZ" sz="3200" b="1" dirty="0" smtClean="0">
                <a:solidFill>
                  <a:schemeClr val="accent5">
                    <a:lumMod val="75000"/>
                  </a:schemeClr>
                </a:solidFill>
              </a:rPr>
              <a:t>Hospitalizovaní pacienti</a:t>
            </a:r>
          </a:p>
          <a:p>
            <a:pPr marL="0" lvl="0" indent="0" algn="ctr">
              <a:buNone/>
            </a:pPr>
            <a:endParaRPr lang="cs-CZ" altLang="cs-CZ" sz="26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lvl="0"/>
            <a:r>
              <a:rPr lang="cs-CZ" altLang="cs-CZ" b="1" dirty="0" smtClean="0"/>
              <a:t>Dle US studií (</a:t>
            </a:r>
            <a:r>
              <a:rPr lang="cs-CZ" altLang="cs-CZ" b="1" dirty="0" err="1" smtClean="0"/>
              <a:t>Lazarou</a:t>
            </a:r>
            <a:r>
              <a:rPr lang="cs-CZ" altLang="cs-CZ" b="1" dirty="0" smtClean="0"/>
              <a:t> 1998, Bond 2006) výskyt NÚ </a:t>
            </a:r>
            <a:r>
              <a:rPr lang="cs-CZ" altLang="cs-CZ" b="1" dirty="0" smtClean="0">
                <a:solidFill>
                  <a:schemeClr val="accent5">
                    <a:lumMod val="75000"/>
                  </a:schemeClr>
                </a:solidFill>
              </a:rPr>
              <a:t>1,75-6,7%</a:t>
            </a:r>
            <a:r>
              <a:rPr lang="cs-CZ" altLang="cs-CZ" b="1" dirty="0" smtClean="0"/>
              <a:t>, fatální 0,32%</a:t>
            </a:r>
          </a:p>
          <a:p>
            <a:pPr lvl="0"/>
            <a:r>
              <a:rPr lang="cs-CZ" altLang="cs-CZ" b="1" dirty="0" smtClean="0"/>
              <a:t>Extrapolace na ČR: </a:t>
            </a:r>
          </a:p>
          <a:p>
            <a:r>
              <a:rPr lang="cs-CZ" b="1" dirty="0" smtClean="0"/>
              <a:t>V ČR </a:t>
            </a:r>
            <a:r>
              <a:rPr lang="cs-CZ" b="1" dirty="0"/>
              <a:t>hospitalizace </a:t>
            </a:r>
            <a:r>
              <a:rPr lang="cs-CZ" b="1" dirty="0" smtClean="0"/>
              <a:t>ročně – přes </a:t>
            </a:r>
            <a:r>
              <a:rPr lang="cs-CZ" b="1" dirty="0">
                <a:solidFill>
                  <a:srgbClr val="92D050"/>
                </a:solidFill>
              </a:rPr>
              <a:t>2 </a:t>
            </a:r>
            <a:r>
              <a:rPr lang="cs-CZ" b="1" dirty="0" smtClean="0">
                <a:solidFill>
                  <a:srgbClr val="92D050"/>
                </a:solidFill>
              </a:rPr>
              <a:t>mil.</a:t>
            </a:r>
            <a:endParaRPr lang="cs-CZ" b="1" dirty="0"/>
          </a:p>
          <a:p>
            <a:pPr lvl="0"/>
            <a:r>
              <a:rPr lang="cs-CZ" altLang="cs-CZ" b="1" dirty="0" smtClean="0"/>
              <a:t>NÚ 2-7% - </a:t>
            </a:r>
            <a:r>
              <a:rPr lang="cs-CZ" altLang="cs-CZ" b="1" dirty="0" smtClean="0">
                <a:solidFill>
                  <a:schemeClr val="accent5">
                    <a:lumMod val="75000"/>
                  </a:schemeClr>
                </a:solidFill>
              </a:rPr>
              <a:t>44 000 – 150 000 </a:t>
            </a:r>
            <a:r>
              <a:rPr lang="cs-CZ" altLang="cs-CZ" b="1" dirty="0" smtClean="0"/>
              <a:t>(fatální 7 026)</a:t>
            </a:r>
          </a:p>
          <a:p>
            <a:pPr marL="0" indent="0" eaLnBrk="1" hangingPunct="1">
              <a:buNone/>
            </a:pPr>
            <a:endParaRPr lang="cs-CZ" altLang="cs-CZ" dirty="0" smtClean="0"/>
          </a:p>
          <a:p>
            <a:pPr marL="0" indent="0" eaLnBrk="1" hangingPunct="1">
              <a:buNone/>
            </a:pPr>
            <a:endParaRPr lang="cs-CZ" alt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537508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98730"/>
            <a:ext cx="8229600" cy="81009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Epidemiologie NÚ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898830"/>
            <a:ext cx="8351837" cy="448292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cs-CZ" altLang="cs-CZ" sz="3200" b="1" dirty="0" smtClean="0">
                <a:solidFill>
                  <a:schemeClr val="accent5">
                    <a:lumMod val="75000"/>
                  </a:schemeClr>
                </a:solidFill>
              </a:rPr>
              <a:t>Ambulantní pacienti</a:t>
            </a:r>
          </a:p>
          <a:p>
            <a:pPr marL="0" lvl="0" indent="0" algn="ctr">
              <a:buNone/>
            </a:pPr>
            <a:endParaRPr lang="cs-CZ" altLang="cs-CZ" sz="26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altLang="cs-CZ" b="1" dirty="0" smtClean="0">
                <a:latin typeface="+mj-lt"/>
              </a:rPr>
              <a:t>Dle FR údajů se každý </a:t>
            </a:r>
            <a:r>
              <a:rPr lang="cs-CZ" altLang="cs-CZ" b="1" dirty="0">
                <a:latin typeface="+mj-lt"/>
              </a:rPr>
              <a:t>praktický lékař </a:t>
            </a:r>
            <a:r>
              <a:rPr lang="cs-CZ" altLang="cs-CZ" b="1" dirty="0" smtClean="0">
                <a:latin typeface="+mj-lt"/>
              </a:rPr>
              <a:t>setká </a:t>
            </a:r>
            <a:r>
              <a:rPr lang="cs-CZ" altLang="cs-CZ" b="1" dirty="0">
                <a:latin typeface="+mj-lt"/>
              </a:rPr>
              <a:t>za rok se zhruba </a:t>
            </a:r>
            <a:r>
              <a:rPr lang="cs-CZ" altLang="cs-CZ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2,6</a:t>
            </a:r>
            <a:r>
              <a:rPr lang="cs-CZ" altLang="cs-CZ" b="1" dirty="0">
                <a:latin typeface="+mj-lt"/>
              </a:rPr>
              <a:t> závažnými </a:t>
            </a:r>
            <a:r>
              <a:rPr lang="cs-CZ" altLang="cs-CZ" b="1" dirty="0" smtClean="0">
                <a:latin typeface="+mj-lt"/>
              </a:rPr>
              <a:t>NÚ</a:t>
            </a:r>
          </a:p>
          <a:p>
            <a:r>
              <a:rPr lang="cs-CZ" altLang="cs-CZ" b="1" dirty="0" smtClean="0">
                <a:latin typeface="+mj-lt"/>
              </a:rPr>
              <a:t>V ČR přes </a:t>
            </a:r>
            <a:r>
              <a:rPr lang="cs-CZ" altLang="cs-CZ" b="1" dirty="0" smtClean="0">
                <a:solidFill>
                  <a:srgbClr val="92D050"/>
                </a:solidFill>
                <a:latin typeface="+mj-lt"/>
              </a:rPr>
              <a:t>5 000</a:t>
            </a:r>
            <a:r>
              <a:rPr lang="cs-CZ" altLang="cs-CZ" b="1" dirty="0" smtClean="0">
                <a:latin typeface="+mj-lt"/>
              </a:rPr>
              <a:t> PL – nejméně </a:t>
            </a:r>
            <a:r>
              <a:rPr lang="cs-CZ" altLang="cs-CZ" b="1" dirty="0" smtClean="0">
                <a:solidFill>
                  <a:schemeClr val="accent5">
                    <a:lumMod val="75000"/>
                  </a:schemeClr>
                </a:solidFill>
                <a:latin typeface="+mj-lt"/>
              </a:rPr>
              <a:t>13 000 </a:t>
            </a:r>
            <a:r>
              <a:rPr lang="cs-CZ" altLang="cs-CZ" b="1" dirty="0" smtClean="0">
                <a:latin typeface="+mj-lt"/>
              </a:rPr>
              <a:t>NÚ</a:t>
            </a:r>
          </a:p>
          <a:p>
            <a:pPr marL="0" indent="0">
              <a:buNone/>
            </a:pPr>
            <a:endParaRPr lang="cs-CZ" altLang="cs-CZ" b="1" dirty="0" smtClean="0">
              <a:latin typeface="+mj-lt"/>
            </a:endParaRPr>
          </a:p>
          <a:p>
            <a:r>
              <a:rPr lang="cs-CZ" altLang="cs-CZ" b="1" dirty="0" smtClean="0">
                <a:latin typeface="+mj-lt"/>
              </a:rPr>
              <a:t>V r. 2015 hlášeno SÚKL od lékařů 1102 NÚ, od zdravotníků celkem 1265 NÚ (cca 0,6-2%)</a:t>
            </a:r>
          </a:p>
          <a:p>
            <a:r>
              <a:rPr lang="cs-CZ" altLang="cs-CZ" b="1" dirty="0" smtClean="0">
                <a:latin typeface="+mj-lt"/>
              </a:rPr>
              <a:t>Dle odhadů EU i celosvětových je hlášeno 1-5% NÚ</a:t>
            </a:r>
          </a:p>
          <a:p>
            <a:pPr marL="0" lvl="0" indent="0">
              <a:buNone/>
            </a:pPr>
            <a:endParaRPr lang="cs-CZ" altLang="cs-CZ" b="1" dirty="0" smtClean="0"/>
          </a:p>
          <a:p>
            <a:pPr marL="0" indent="0" eaLnBrk="1" hangingPunct="1">
              <a:buNone/>
            </a:pPr>
            <a:endParaRPr lang="cs-CZ" altLang="cs-CZ" dirty="0" smtClean="0"/>
          </a:p>
          <a:p>
            <a:pPr marL="0" indent="0" eaLnBrk="1" hangingPunct="1">
              <a:buNone/>
            </a:pPr>
            <a:endParaRPr lang="cs-CZ" alt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v ČR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6330050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Sběr nežádoucích účinků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989138"/>
            <a:ext cx="8056978" cy="4032250"/>
          </a:xfrm>
        </p:spPr>
        <p:txBody>
          <a:bodyPr>
            <a:normAutofit/>
          </a:bodyPr>
          <a:lstStyle/>
          <a:p>
            <a:pPr eaLnBrk="1" hangingPunct="1"/>
            <a:r>
              <a:rPr lang="cs-CZ" sz="3200" b="1" dirty="0" smtClean="0"/>
              <a:t>Hlášení od zdravotníků</a:t>
            </a:r>
            <a:r>
              <a:rPr lang="cs-CZ" sz="3200" b="1" dirty="0"/>
              <a:t> </a:t>
            </a:r>
            <a:r>
              <a:rPr lang="cs-CZ" sz="3200" b="1" dirty="0" smtClean="0"/>
              <a:t>(lékaři, zubní lékaři, farmaceuti aj.) – zákonná povinnost </a:t>
            </a:r>
          </a:p>
          <a:p>
            <a:pPr eaLnBrk="1" hangingPunct="1"/>
            <a:r>
              <a:rPr lang="cs-CZ" sz="3200" b="1" dirty="0" smtClean="0"/>
              <a:t> Hlášení od pacientů</a:t>
            </a:r>
          </a:p>
          <a:p>
            <a:pPr eaLnBrk="1" hangingPunct="1"/>
            <a:r>
              <a:rPr lang="cs-CZ" sz="3200" b="1" dirty="0" smtClean="0"/>
              <a:t> Hlášení od držitelů rozhodnutí o registraci</a:t>
            </a:r>
          </a:p>
          <a:p>
            <a:pPr eaLnBrk="1" hangingPunct="1"/>
            <a:r>
              <a:rPr lang="cs-CZ" sz="3200" b="1" dirty="0" smtClean="0"/>
              <a:t> Sledování literatury a dalších zdrojů </a:t>
            </a:r>
          </a:p>
          <a:p>
            <a:pPr eaLnBrk="1" hangingPunct="1"/>
            <a:r>
              <a:rPr lang="cs-CZ" sz="3200" b="1" dirty="0"/>
              <a:t> </a:t>
            </a:r>
            <a:r>
              <a:rPr lang="cs-CZ" sz="3200" b="1" dirty="0" smtClean="0"/>
              <a:t>EU spolupráce</a:t>
            </a:r>
          </a:p>
          <a:p>
            <a:pPr marL="0" indent="0" eaLnBrk="1" hangingPunct="1">
              <a:buNone/>
            </a:pPr>
            <a:endParaRPr lang="cs-CZ" dirty="0"/>
          </a:p>
          <a:p>
            <a:pPr eaLnBrk="1" hangingPunct="1">
              <a:buFontTx/>
              <a:buNone/>
            </a:pPr>
            <a:endParaRPr lang="cs-CZ" sz="2800" u="sng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420391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63715"/>
            <a:ext cx="8229600" cy="171928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Systém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</a:rPr>
              <a:t>spont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. hlášení NÚ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/>
              <a:t>Důležitý zdroj informací o rizicích LP po registraci</a:t>
            </a:r>
          </a:p>
          <a:p>
            <a:r>
              <a:rPr lang="cs-CZ" b="1" dirty="0">
                <a:solidFill>
                  <a:schemeClr val="accent5">
                    <a:lumMod val="75000"/>
                  </a:schemeClr>
                </a:solidFill>
              </a:rPr>
              <a:t>Vyhledávání nových FV signálů </a:t>
            </a:r>
            <a:r>
              <a:rPr lang="cs-CZ" b="1" dirty="0" smtClean="0"/>
              <a:t>(podezření na zcela nový závažný </a:t>
            </a:r>
            <a:r>
              <a:rPr lang="cs-CZ" b="1" dirty="0"/>
              <a:t>NÚ, </a:t>
            </a:r>
            <a:r>
              <a:rPr lang="cs-CZ" b="1" dirty="0" smtClean="0"/>
              <a:t>nový aspekt NÚ - závažnější</a:t>
            </a:r>
            <a:r>
              <a:rPr lang="cs-CZ" b="1" dirty="0"/>
              <a:t>, než známo, </a:t>
            </a:r>
            <a:r>
              <a:rPr lang="cs-CZ" b="1" dirty="0" smtClean="0"/>
              <a:t>odlišnost v subpopulacích, výskyt </a:t>
            </a:r>
            <a:r>
              <a:rPr lang="cs-CZ" b="1" dirty="0"/>
              <a:t>častější, než známo) </a:t>
            </a:r>
          </a:p>
          <a:p>
            <a:r>
              <a:rPr lang="cs-CZ" b="1" dirty="0"/>
              <a:t>Smyslem není statistika všeho, co může lék vyvolávat (je hlášeno cca jen 5% NÚ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Hlášení ≠ NÚ (jen podezření na NÚ)</a:t>
            </a:r>
          </a:p>
          <a:p>
            <a:r>
              <a:rPr lang="cs-CZ" b="1" dirty="0" smtClean="0"/>
              <a:t>Hodnocení z CZ hlášení i z EU a celého světa (závažná </a:t>
            </a:r>
            <a:r>
              <a:rPr lang="cs-CZ" b="1" dirty="0"/>
              <a:t>hlášení odesílána i do EU databáze </a:t>
            </a:r>
            <a:r>
              <a:rPr lang="cs-CZ" b="1" dirty="0" err="1"/>
              <a:t>EudraVigilance</a:t>
            </a:r>
            <a:r>
              <a:rPr lang="cs-CZ" b="1" dirty="0"/>
              <a:t> a do </a:t>
            </a:r>
            <a:r>
              <a:rPr lang="cs-CZ" b="1" dirty="0" err="1" smtClean="0"/>
              <a:t>Vigibase</a:t>
            </a:r>
            <a:r>
              <a:rPr lang="cs-CZ" b="1" dirty="0" smtClean="0"/>
              <a:t>)</a:t>
            </a:r>
            <a:endParaRPr lang="cs-CZ" b="1" dirty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40719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Hodnocení hlášení NÚ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853825"/>
            <a:ext cx="8056978" cy="4167563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cs-CZ" sz="3000" b="1" dirty="0" smtClean="0">
                <a:solidFill>
                  <a:schemeClr val="accent5">
                    <a:lumMod val="75000"/>
                  </a:schemeClr>
                </a:solidFill>
              </a:rPr>
              <a:t>Z databáze CDNÚ </a:t>
            </a:r>
            <a:r>
              <a:rPr lang="cs-CZ" sz="3000" b="1" dirty="0" smtClean="0"/>
              <a:t>- týdenní výpisy</a:t>
            </a:r>
          </a:p>
          <a:p>
            <a:r>
              <a:rPr lang="cs-CZ" sz="3000" b="1" dirty="0" smtClean="0"/>
              <a:t>Hodnocení kvalitativní (</a:t>
            </a:r>
            <a:r>
              <a:rPr lang="sk-SK" altLang="cs-CZ" sz="3000" b="1" u="sng" dirty="0" smtClean="0"/>
              <a:t>závažnosti</a:t>
            </a:r>
            <a:r>
              <a:rPr lang="sk-SK" altLang="cs-CZ" sz="3000" b="1" dirty="0" smtClean="0"/>
              <a:t>; </a:t>
            </a:r>
            <a:r>
              <a:rPr lang="sk-SK" altLang="cs-CZ" sz="3000" b="1" u="sng" dirty="0" err="1" smtClean="0"/>
              <a:t>očekávanosti</a:t>
            </a:r>
            <a:r>
              <a:rPr lang="sk-SK" altLang="cs-CZ" sz="3000" b="1" dirty="0" smtClean="0"/>
              <a:t>; </a:t>
            </a:r>
            <a:r>
              <a:rPr lang="sk-SK" altLang="cs-CZ" sz="3000" b="1" u="sng" dirty="0" smtClean="0"/>
              <a:t>kauzality</a:t>
            </a:r>
            <a:r>
              <a:rPr lang="sk-SK" altLang="cs-CZ" sz="3000" b="1" dirty="0" smtClean="0"/>
              <a:t> - časového </a:t>
            </a:r>
            <a:r>
              <a:rPr lang="sk-SK" altLang="cs-CZ" sz="3000" b="1" dirty="0" err="1" smtClean="0"/>
              <a:t>vztahu</a:t>
            </a:r>
            <a:r>
              <a:rPr lang="sk-SK" altLang="cs-CZ" sz="3000" b="1" dirty="0" smtClean="0"/>
              <a:t>, </a:t>
            </a:r>
            <a:r>
              <a:rPr lang="sk-SK" altLang="cs-CZ" sz="3000" b="1" dirty="0" err="1" smtClean="0"/>
              <a:t>četnosti</a:t>
            </a:r>
            <a:r>
              <a:rPr lang="sk-SK" altLang="cs-CZ" sz="3000" b="1" dirty="0" smtClean="0"/>
              <a:t>, biol. </a:t>
            </a:r>
            <a:r>
              <a:rPr lang="sk-SK" altLang="cs-CZ" sz="3000" b="1" dirty="0" err="1" smtClean="0"/>
              <a:t>pravděpodobnosti</a:t>
            </a:r>
            <a:r>
              <a:rPr lang="sk-SK" altLang="cs-CZ" sz="3000" b="1" dirty="0" smtClean="0"/>
              <a:t>, </a:t>
            </a:r>
            <a:r>
              <a:rPr lang="sk-SK" altLang="cs-CZ" sz="3000" b="1" dirty="0" err="1" smtClean="0"/>
              <a:t>konzistence</a:t>
            </a:r>
            <a:r>
              <a:rPr lang="sk-SK" altLang="cs-CZ" sz="3000" b="1" dirty="0" smtClean="0"/>
              <a:t>, </a:t>
            </a:r>
            <a:r>
              <a:rPr lang="sk-SK" altLang="cs-CZ" sz="3000" b="1" dirty="0" err="1" smtClean="0"/>
              <a:t>analogie</a:t>
            </a:r>
            <a:r>
              <a:rPr lang="sk-SK" altLang="cs-CZ" sz="3000" b="1" dirty="0" smtClean="0"/>
              <a:t>, </a:t>
            </a:r>
            <a:r>
              <a:rPr lang="sk-SK" altLang="cs-CZ" sz="3000" b="1" dirty="0" err="1" smtClean="0"/>
              <a:t>změny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reakce</a:t>
            </a:r>
            <a:r>
              <a:rPr lang="sk-SK" altLang="cs-CZ" sz="3000" b="1" dirty="0" smtClean="0"/>
              <a:t> po </a:t>
            </a:r>
            <a:r>
              <a:rPr lang="sk-SK" altLang="cs-CZ" sz="3000" b="1" dirty="0" err="1" smtClean="0"/>
              <a:t>vysazení</a:t>
            </a:r>
            <a:r>
              <a:rPr lang="sk-SK" altLang="cs-CZ" sz="3000" b="1" dirty="0" smtClean="0"/>
              <a:t>, </a:t>
            </a:r>
            <a:r>
              <a:rPr lang="sk-SK" altLang="cs-CZ" sz="3000" b="1" dirty="0" err="1" smtClean="0"/>
              <a:t>event</a:t>
            </a:r>
            <a:r>
              <a:rPr lang="sk-SK" altLang="cs-CZ" sz="3000" b="1" dirty="0" smtClean="0"/>
              <a:t>. </a:t>
            </a:r>
            <a:r>
              <a:rPr lang="sk-SK" altLang="cs-CZ" sz="3000" b="1" dirty="0" err="1" smtClean="0"/>
              <a:t>znovunasazení</a:t>
            </a:r>
            <a:r>
              <a:rPr lang="sk-SK" altLang="cs-CZ" sz="3000" b="1" dirty="0" smtClean="0"/>
              <a:t>; </a:t>
            </a:r>
            <a:r>
              <a:rPr lang="sk-SK" altLang="cs-CZ" sz="3000" b="1" u="sng" dirty="0" smtClean="0">
                <a:solidFill>
                  <a:schemeClr val="accent1">
                    <a:lumMod val="75000"/>
                  </a:schemeClr>
                </a:solidFill>
              </a:rPr>
              <a:t>dopad na B/R</a:t>
            </a:r>
            <a:r>
              <a:rPr lang="sk-SK" altLang="cs-CZ" sz="3000" b="1" dirty="0" smtClean="0"/>
              <a:t>, v </a:t>
            </a:r>
            <a:r>
              <a:rPr lang="sk-SK" altLang="cs-CZ" sz="3000" b="1" dirty="0" err="1" smtClean="0"/>
              <a:t>případě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potřeby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doplnění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údajů</a:t>
            </a:r>
            <a:r>
              <a:rPr lang="sk-SK" altLang="cs-CZ" sz="3000" b="1" dirty="0" smtClean="0"/>
              <a:t> – </a:t>
            </a:r>
            <a:r>
              <a:rPr lang="sk-SK" altLang="cs-CZ" sz="3000" b="1" dirty="0" err="1" smtClean="0"/>
              <a:t>follow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up</a:t>
            </a:r>
            <a:r>
              <a:rPr lang="sk-SK" altLang="cs-CZ" sz="3000" b="1" dirty="0" smtClean="0"/>
              <a:t>)</a:t>
            </a:r>
          </a:p>
          <a:p>
            <a:r>
              <a:rPr lang="cs-CZ" sz="3000" b="1" dirty="0">
                <a:solidFill>
                  <a:schemeClr val="accent5">
                    <a:lumMod val="75000"/>
                  </a:schemeClr>
                </a:solidFill>
              </a:rPr>
              <a:t>Z databáze </a:t>
            </a:r>
            <a:r>
              <a:rPr lang="cs-CZ" sz="3000" b="1" dirty="0" smtClean="0">
                <a:solidFill>
                  <a:schemeClr val="accent5">
                    <a:lumMod val="75000"/>
                  </a:schemeClr>
                </a:solidFill>
              </a:rPr>
              <a:t>EV </a:t>
            </a:r>
            <a:r>
              <a:rPr lang="cs-CZ" sz="3000" b="1" dirty="0"/>
              <a:t>- </a:t>
            </a:r>
            <a:r>
              <a:rPr lang="cs-CZ" sz="3000" b="1" dirty="0" smtClean="0"/>
              <a:t>měsíční výpisy – hodnocení kvantitativní (statistické) i kvalitativní</a:t>
            </a:r>
          </a:p>
          <a:p>
            <a:pPr marL="0" indent="0" eaLnBrk="1" hangingPunct="1">
              <a:buNone/>
            </a:pPr>
            <a:endParaRPr lang="cs-CZ" sz="2000" dirty="0"/>
          </a:p>
          <a:p>
            <a:pPr marL="0" indent="0" eaLnBrk="1" hangingPunct="1">
              <a:buNone/>
            </a:pPr>
            <a:endParaRPr lang="cs-CZ" sz="2000" u="sng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6528014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Další údaje o bezpečnosti léčiv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96524" y="1989138"/>
            <a:ext cx="7921963" cy="403225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cs-CZ" sz="2600" b="1" dirty="0" smtClean="0">
                <a:solidFill>
                  <a:schemeClr val="accent5">
                    <a:lumMod val="75000"/>
                  </a:schemeClr>
                </a:solidFill>
              </a:rPr>
              <a:t>Spontánní hlášení podezření na nežádoucí účinky léčiv </a:t>
            </a:r>
            <a:endParaRPr lang="cs-CZ" sz="2600" dirty="0"/>
          </a:p>
          <a:p>
            <a:pPr eaLnBrk="1" hangingPunct="1"/>
            <a:r>
              <a:rPr lang="cs-CZ" sz="2600" b="1" dirty="0" err="1" smtClean="0"/>
              <a:t>Farmakoepidemiologické</a:t>
            </a:r>
            <a:r>
              <a:rPr lang="cs-CZ" sz="2600" b="1" dirty="0" smtClean="0"/>
              <a:t> studie</a:t>
            </a:r>
          </a:p>
          <a:p>
            <a:r>
              <a:rPr lang="cs-CZ" sz="2600" b="1" dirty="0" smtClean="0"/>
              <a:t>Poregistrační </a:t>
            </a:r>
            <a:r>
              <a:rPr lang="cs-CZ" sz="2600" b="1" dirty="0"/>
              <a:t>studie </a:t>
            </a:r>
            <a:r>
              <a:rPr lang="cs-CZ" sz="2600" b="1" dirty="0" smtClean="0"/>
              <a:t>bezpečnosti, registry</a:t>
            </a:r>
          </a:p>
          <a:p>
            <a:r>
              <a:rPr lang="cs-CZ" sz="2600" b="1" dirty="0" smtClean="0"/>
              <a:t>Klinická hodnocení</a:t>
            </a:r>
          </a:p>
          <a:p>
            <a:r>
              <a:rPr lang="cs-CZ" sz="2600" b="1" dirty="0" smtClean="0"/>
              <a:t>Publikovaná literatura</a:t>
            </a:r>
          </a:p>
          <a:p>
            <a:r>
              <a:rPr lang="cs-CZ" sz="2600" b="1" dirty="0" smtClean="0"/>
              <a:t>Údaje farmaceutických společností</a:t>
            </a:r>
          </a:p>
          <a:p>
            <a:r>
              <a:rPr lang="cs-CZ" sz="2600" b="1" dirty="0" smtClean="0"/>
              <a:t>Zdravotní a populační statistiky</a:t>
            </a:r>
          </a:p>
          <a:p>
            <a:r>
              <a:rPr lang="cs-CZ" sz="2600" b="1" dirty="0" smtClean="0"/>
              <a:t>Spotřeby </a:t>
            </a:r>
            <a:r>
              <a:rPr lang="cs-CZ" sz="2600" b="1" dirty="0"/>
              <a:t>léčivých přípravků</a:t>
            </a:r>
            <a:endParaRPr lang="cs-CZ" sz="2600" b="1" dirty="0" smtClean="0"/>
          </a:p>
          <a:p>
            <a:pPr marL="0" indent="0">
              <a:buNone/>
            </a:pPr>
            <a:endParaRPr lang="cs-CZ" sz="2600" b="1" dirty="0" smtClean="0"/>
          </a:p>
          <a:p>
            <a:pPr marL="0" indent="0">
              <a:buNone/>
            </a:pPr>
            <a:endParaRPr lang="cs-CZ" sz="2600" b="1" dirty="0" smtClean="0"/>
          </a:p>
          <a:p>
            <a:endParaRPr lang="cs-CZ" sz="2600" b="1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5924607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</a:rPr>
              <a:t>Farmakovigilanční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 signály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853825"/>
            <a:ext cx="8056978" cy="4167563"/>
          </a:xfrm>
        </p:spPr>
        <p:txBody>
          <a:bodyPr>
            <a:normAutofit fontScale="92500" lnSpcReduction="20000"/>
          </a:bodyPr>
          <a:lstStyle/>
          <a:p>
            <a:pPr eaLnBrk="1" hangingPunct="1"/>
            <a:r>
              <a:rPr lang="cs-CZ" sz="3000" b="1" dirty="0" smtClean="0"/>
              <a:t>Detekce a hodnocení FV signálů</a:t>
            </a:r>
          </a:p>
          <a:p>
            <a:r>
              <a:rPr lang="sk-SK" altLang="cs-CZ" sz="3000" b="1" dirty="0"/>
              <a:t>FV signál – </a:t>
            </a:r>
            <a:r>
              <a:rPr lang="sk-SK" altLang="cs-CZ" sz="3000" b="1" dirty="0">
                <a:solidFill>
                  <a:schemeClr val="accent5">
                    <a:lumMod val="75000"/>
                  </a:schemeClr>
                </a:solidFill>
              </a:rPr>
              <a:t>hypotéza o </a:t>
            </a:r>
            <a:r>
              <a:rPr lang="sk-SK" altLang="cs-CZ" sz="3000" b="1" dirty="0" err="1">
                <a:solidFill>
                  <a:schemeClr val="accent5">
                    <a:lumMod val="75000"/>
                  </a:schemeClr>
                </a:solidFill>
              </a:rPr>
              <a:t>příčinném</a:t>
            </a:r>
            <a:r>
              <a:rPr lang="sk-SK" altLang="cs-CZ" sz="3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sk-SK" altLang="cs-CZ" sz="3000" b="1" dirty="0" err="1">
                <a:solidFill>
                  <a:schemeClr val="accent5">
                    <a:lumMod val="75000"/>
                  </a:schemeClr>
                </a:solidFill>
              </a:rPr>
              <a:t>vztahu</a:t>
            </a:r>
            <a:r>
              <a:rPr lang="sk-SK" altLang="cs-CZ" sz="30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sk-SK" altLang="cs-CZ" sz="3000" b="1" dirty="0" err="1">
                <a:solidFill>
                  <a:schemeClr val="accent5">
                    <a:lumMod val="75000"/>
                  </a:schemeClr>
                </a:solidFill>
              </a:rPr>
              <a:t>mezi</a:t>
            </a:r>
            <a:r>
              <a:rPr lang="sk-SK" altLang="cs-CZ" sz="3000" b="1" dirty="0">
                <a:solidFill>
                  <a:schemeClr val="accent5">
                    <a:lumMod val="75000"/>
                  </a:schemeClr>
                </a:solidFill>
              </a:rPr>
              <a:t> podaným </a:t>
            </a:r>
            <a:r>
              <a:rPr lang="sk-SK" altLang="cs-CZ" sz="3000" b="1" dirty="0" err="1">
                <a:solidFill>
                  <a:schemeClr val="accent5">
                    <a:lumMod val="75000"/>
                  </a:schemeClr>
                </a:solidFill>
              </a:rPr>
              <a:t>lékem</a:t>
            </a:r>
            <a:r>
              <a:rPr lang="sk-SK" altLang="cs-CZ" sz="3000" b="1" dirty="0">
                <a:solidFill>
                  <a:schemeClr val="accent5">
                    <a:lumMod val="75000"/>
                  </a:schemeClr>
                </a:solidFill>
              </a:rPr>
              <a:t> a </a:t>
            </a:r>
            <a:r>
              <a:rPr lang="sk-SK" altLang="cs-CZ" sz="3000" b="1" dirty="0" smtClean="0">
                <a:solidFill>
                  <a:schemeClr val="accent5">
                    <a:lumMod val="75000"/>
                  </a:schemeClr>
                </a:solidFill>
              </a:rPr>
              <a:t>NÚ</a:t>
            </a:r>
          </a:p>
          <a:p>
            <a:r>
              <a:rPr lang="sk-SK" altLang="cs-CZ" sz="3000" b="1" dirty="0" smtClean="0"/>
              <a:t>Signál </a:t>
            </a:r>
            <a:r>
              <a:rPr lang="sk-SK" altLang="cs-CZ" sz="3000" b="1" dirty="0" err="1" smtClean="0"/>
              <a:t>zpravidla</a:t>
            </a:r>
            <a:r>
              <a:rPr lang="sk-SK" altLang="cs-CZ" sz="3000" b="1" dirty="0" smtClean="0"/>
              <a:t> vzniká z </a:t>
            </a:r>
            <a:r>
              <a:rPr lang="sk-SK" altLang="cs-CZ" sz="3000" b="1" dirty="0" err="1" smtClean="0"/>
              <a:t>několika</a:t>
            </a:r>
            <a:r>
              <a:rPr lang="sk-SK" altLang="cs-CZ" sz="3000" b="1" dirty="0" smtClean="0"/>
              <a:t> podobných </a:t>
            </a:r>
            <a:r>
              <a:rPr lang="sk-SK" altLang="cs-CZ" sz="3000" b="1" dirty="0" err="1" smtClean="0"/>
              <a:t>hlášení</a:t>
            </a:r>
            <a:endParaRPr lang="sk-SK" altLang="cs-CZ" sz="3000" b="1" dirty="0"/>
          </a:p>
          <a:p>
            <a:r>
              <a:rPr lang="sk-SK" altLang="cs-CZ" sz="3000" b="1" dirty="0"/>
              <a:t>Signál </a:t>
            </a:r>
            <a:r>
              <a:rPr lang="sk-SK" altLang="cs-CZ" sz="3000" b="1" dirty="0" err="1"/>
              <a:t>se</a:t>
            </a:r>
            <a:r>
              <a:rPr lang="sk-SK" altLang="cs-CZ" sz="3000" b="1" dirty="0"/>
              <a:t> </a:t>
            </a:r>
            <a:r>
              <a:rPr lang="sk-SK" altLang="cs-CZ" sz="3000" b="1" dirty="0" err="1"/>
              <a:t>dále</a:t>
            </a:r>
            <a:r>
              <a:rPr lang="sk-SK" altLang="cs-CZ" sz="3000" b="1" dirty="0"/>
              <a:t> hodnotí na </a:t>
            </a:r>
            <a:r>
              <a:rPr lang="sk-SK" altLang="cs-CZ" sz="3000" b="1" dirty="0" err="1"/>
              <a:t>základě</a:t>
            </a:r>
            <a:r>
              <a:rPr lang="sk-SK" altLang="cs-CZ" sz="3000" b="1" dirty="0"/>
              <a:t> </a:t>
            </a:r>
            <a:r>
              <a:rPr lang="sk-SK" altLang="cs-CZ" sz="3000" b="1" dirty="0" err="1"/>
              <a:t>informací</a:t>
            </a:r>
            <a:r>
              <a:rPr lang="sk-SK" altLang="cs-CZ" sz="3000" b="1" dirty="0"/>
              <a:t> </a:t>
            </a:r>
            <a:r>
              <a:rPr lang="sk-SK" altLang="cs-CZ" sz="3000" b="1" dirty="0" smtClean="0"/>
              <a:t>z </a:t>
            </a:r>
            <a:r>
              <a:rPr lang="sk-SK" altLang="cs-CZ" sz="3000" b="1" dirty="0" err="1" smtClean="0"/>
              <a:t>dalších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zdrojů</a:t>
            </a:r>
            <a:r>
              <a:rPr lang="sk-SK" altLang="cs-CZ" sz="3000" b="1" dirty="0" smtClean="0"/>
              <a:t>, v kontextu </a:t>
            </a:r>
            <a:r>
              <a:rPr lang="sk-SK" altLang="cs-CZ" sz="3000" b="1" dirty="0" err="1" smtClean="0"/>
              <a:t>přínosů</a:t>
            </a:r>
            <a:r>
              <a:rPr lang="sk-SK" altLang="cs-CZ" sz="3000" b="1" dirty="0" smtClean="0"/>
              <a:t> </a:t>
            </a:r>
            <a:r>
              <a:rPr lang="sk-SK" altLang="cs-CZ" sz="3000" b="1" dirty="0" err="1" smtClean="0"/>
              <a:t>léčiva</a:t>
            </a:r>
            <a:r>
              <a:rPr lang="sk-SK" altLang="cs-CZ" sz="3000" b="1" dirty="0" smtClean="0"/>
              <a:t> </a:t>
            </a:r>
            <a:r>
              <a:rPr lang="sk-SK" altLang="cs-CZ" sz="3000" b="1" dirty="0"/>
              <a:t>(</a:t>
            </a:r>
            <a:r>
              <a:rPr lang="sk-SK" altLang="cs-CZ" sz="3000" b="1" dirty="0" err="1"/>
              <a:t>benefit</a:t>
            </a:r>
            <a:r>
              <a:rPr lang="sk-SK" altLang="cs-CZ" sz="3000" b="1" dirty="0"/>
              <a:t>/risk </a:t>
            </a:r>
            <a:r>
              <a:rPr lang="sk-SK" altLang="cs-CZ" sz="3000" b="1" dirty="0" err="1"/>
              <a:t>ratio</a:t>
            </a:r>
            <a:r>
              <a:rPr lang="sk-SK" altLang="cs-CZ" sz="3000" b="1" dirty="0"/>
              <a:t>, B/R), </a:t>
            </a:r>
            <a:r>
              <a:rPr lang="sk-SK" altLang="cs-CZ" sz="3000" b="1" dirty="0" err="1" smtClean="0"/>
              <a:t>vztahu</a:t>
            </a:r>
            <a:r>
              <a:rPr lang="sk-SK" altLang="cs-CZ" sz="3000" b="1" dirty="0" smtClean="0"/>
              <a:t> </a:t>
            </a:r>
            <a:r>
              <a:rPr lang="sk-SK" altLang="cs-CZ" sz="3000" b="1" dirty="0"/>
              <a:t>rizika k </a:t>
            </a:r>
            <a:r>
              <a:rPr lang="sk-SK" altLang="cs-CZ" sz="3000" b="1" dirty="0" err="1"/>
              <a:t>různým</a:t>
            </a:r>
            <a:r>
              <a:rPr lang="sk-SK" altLang="cs-CZ" sz="3000" b="1" dirty="0"/>
              <a:t> </a:t>
            </a:r>
            <a:r>
              <a:rPr lang="sk-SK" altLang="cs-CZ" sz="3000" b="1" dirty="0" err="1"/>
              <a:t>indikacím</a:t>
            </a:r>
            <a:r>
              <a:rPr lang="sk-SK" altLang="cs-CZ" sz="3000" b="1" dirty="0"/>
              <a:t> a </a:t>
            </a:r>
            <a:r>
              <a:rPr lang="sk-SK" altLang="cs-CZ" sz="3000" b="1" dirty="0" err="1"/>
              <a:t>populacím</a:t>
            </a:r>
            <a:r>
              <a:rPr lang="sk-SK" altLang="cs-CZ" sz="3000" b="1" dirty="0"/>
              <a:t> (</a:t>
            </a:r>
            <a:r>
              <a:rPr lang="sk-SK" altLang="cs-CZ" sz="3000" b="1" dirty="0" err="1"/>
              <a:t>např</a:t>
            </a:r>
            <a:r>
              <a:rPr lang="sk-SK" altLang="cs-CZ" sz="3000" b="1" dirty="0"/>
              <a:t>. pacienti s poruchou </a:t>
            </a:r>
            <a:r>
              <a:rPr lang="sk-SK" altLang="cs-CZ" sz="3000" b="1" dirty="0" err="1"/>
              <a:t>jater</a:t>
            </a:r>
            <a:r>
              <a:rPr lang="sk-SK" altLang="cs-CZ" sz="3000" b="1" dirty="0" smtClean="0"/>
              <a:t>), </a:t>
            </a:r>
            <a:r>
              <a:rPr lang="sk-SK" altLang="cs-CZ" sz="3000" b="1" dirty="0" err="1" smtClean="0"/>
              <a:t>srovnání</a:t>
            </a:r>
            <a:r>
              <a:rPr lang="sk-SK" altLang="cs-CZ" sz="3000" b="1" dirty="0" smtClean="0"/>
              <a:t> </a:t>
            </a:r>
            <a:r>
              <a:rPr lang="sk-SK" altLang="cs-CZ" sz="3000" b="1" dirty="0"/>
              <a:t>rizika dostupných terapeutických </a:t>
            </a:r>
            <a:r>
              <a:rPr lang="sk-SK" altLang="cs-CZ" sz="3000" b="1" dirty="0" err="1"/>
              <a:t>alternativ</a:t>
            </a:r>
            <a:endParaRPr lang="sk-SK" altLang="cs-CZ" sz="3000" b="1" dirty="0"/>
          </a:p>
          <a:p>
            <a:pPr marL="0" indent="0" eaLnBrk="1" hangingPunct="1">
              <a:buNone/>
            </a:pPr>
            <a:endParaRPr lang="cs-CZ" sz="2000" dirty="0"/>
          </a:p>
          <a:p>
            <a:pPr marL="0" indent="0" eaLnBrk="1" hangingPunct="1">
              <a:buNone/>
            </a:pPr>
            <a:endParaRPr lang="cs-CZ" sz="2000" u="sng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  <a:p>
            <a:pPr eaLnBrk="1" hangingPunct="1">
              <a:buFontTx/>
              <a:buNone/>
            </a:pPr>
            <a:endParaRPr lang="cs-CZ" sz="2000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3421242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Hodnocení FV údajů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989138"/>
            <a:ext cx="8056978" cy="4032250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signálů</a:t>
            </a:r>
            <a:r>
              <a:rPr lang="sk-SK" altLang="cs-CZ" sz="3200" b="1" dirty="0" smtClean="0"/>
              <a:t> z </a:t>
            </a:r>
            <a:r>
              <a:rPr lang="sk-SK" altLang="cs-CZ" sz="3200" b="1" dirty="0" err="1" smtClean="0"/>
              <a:t>hlášení</a:t>
            </a:r>
            <a:r>
              <a:rPr lang="sk-SK" altLang="cs-CZ" sz="3200" b="1" dirty="0" smtClean="0"/>
              <a:t> </a:t>
            </a:r>
            <a:r>
              <a:rPr lang="sk-SK" altLang="cs-CZ" sz="3200" b="1" dirty="0"/>
              <a:t>N</a:t>
            </a:r>
            <a:r>
              <a:rPr lang="sk-SK" altLang="cs-CZ" sz="3200" b="1" dirty="0" smtClean="0"/>
              <a:t>Ú</a:t>
            </a:r>
          </a:p>
          <a:p>
            <a:pPr eaLnBrk="1" hangingPunct="1"/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PSUR – periodicky aktualizovaná </a:t>
            </a:r>
            <a:r>
              <a:rPr lang="sk-SK" altLang="cs-CZ" sz="3200" b="1" dirty="0" err="1" smtClean="0"/>
              <a:t>zpráva</a:t>
            </a:r>
            <a:r>
              <a:rPr lang="sk-SK" altLang="cs-CZ" sz="3200" b="1" dirty="0" smtClean="0"/>
              <a:t> o bezpečnosti (PSUSA)</a:t>
            </a:r>
          </a:p>
          <a:p>
            <a:pPr eaLnBrk="1" hangingPunct="1"/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/>
              <a:t>údajů</a:t>
            </a:r>
            <a:r>
              <a:rPr lang="sk-SK" altLang="cs-CZ" sz="3200" b="1" dirty="0"/>
              <a:t> </a:t>
            </a:r>
            <a:r>
              <a:rPr lang="sk-SK" altLang="cs-CZ" sz="3200" b="1" dirty="0" err="1"/>
              <a:t>ze</a:t>
            </a:r>
            <a:r>
              <a:rPr lang="sk-SK" altLang="cs-CZ" sz="3200" b="1" dirty="0"/>
              <a:t> </a:t>
            </a:r>
            <a:r>
              <a:rPr lang="sk-SK" altLang="cs-CZ" sz="3200" b="1" dirty="0" err="1"/>
              <a:t>studií</a:t>
            </a:r>
            <a:r>
              <a:rPr lang="sk-SK" altLang="cs-CZ" sz="3200" b="1" dirty="0"/>
              <a:t> – neintervenční </a:t>
            </a:r>
            <a:r>
              <a:rPr lang="sk-SK" altLang="cs-CZ" sz="3200" b="1" dirty="0" err="1"/>
              <a:t>poregistrační</a:t>
            </a:r>
            <a:r>
              <a:rPr lang="sk-SK" altLang="cs-CZ" sz="3200" b="1" dirty="0"/>
              <a:t> </a:t>
            </a:r>
            <a:r>
              <a:rPr lang="sk-SK" altLang="cs-CZ" sz="3200" b="1" dirty="0" err="1"/>
              <a:t>studie</a:t>
            </a:r>
            <a:r>
              <a:rPr lang="sk-SK" altLang="cs-CZ" sz="3200" b="1" dirty="0"/>
              <a:t> </a:t>
            </a:r>
            <a:r>
              <a:rPr lang="sk-SK" altLang="cs-CZ" sz="3200" b="1" dirty="0" smtClean="0"/>
              <a:t>bezpečnosti</a:t>
            </a:r>
          </a:p>
          <a:p>
            <a:pPr eaLnBrk="1" hangingPunct="1"/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údajů</a:t>
            </a:r>
            <a:r>
              <a:rPr lang="sk-SK" altLang="cs-CZ" sz="3200" b="1" dirty="0" smtClean="0"/>
              <a:t> z </a:t>
            </a:r>
            <a:r>
              <a:rPr lang="sk-SK" altLang="cs-CZ" sz="3200" b="1" dirty="0" err="1" smtClean="0"/>
              <a:t>literatury</a:t>
            </a:r>
            <a:r>
              <a:rPr lang="sk-SK" altLang="cs-CZ" sz="3200" b="1" dirty="0" smtClean="0"/>
              <a:t> </a:t>
            </a:r>
            <a:endParaRPr lang="sk-SK" altLang="cs-CZ" sz="3200" b="1" dirty="0"/>
          </a:p>
          <a:p>
            <a:pPr eaLnBrk="1" hangingPunct="1"/>
            <a:r>
              <a:rPr lang="sk-SK" altLang="cs-CZ" sz="3200" b="1" dirty="0" smtClean="0"/>
              <a:t>EU spolupráce – </a:t>
            </a:r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FV </a:t>
            </a:r>
            <a:r>
              <a:rPr lang="sk-SK" altLang="cs-CZ" sz="3200" b="1" dirty="0" err="1" smtClean="0"/>
              <a:t>signálů</a:t>
            </a:r>
            <a:r>
              <a:rPr lang="sk-SK" altLang="cs-CZ" sz="3200" b="1" dirty="0" smtClean="0"/>
              <a:t> v rámci EU (ČR hodnotí 40 </a:t>
            </a:r>
            <a:r>
              <a:rPr lang="sk-SK" altLang="cs-CZ" sz="3200" b="1" dirty="0" err="1" smtClean="0"/>
              <a:t>látek</a:t>
            </a:r>
            <a:r>
              <a:rPr lang="sk-SK" altLang="cs-CZ" sz="3200" b="1" dirty="0" smtClean="0"/>
              <a:t>), PSUSA, PASS, </a:t>
            </a:r>
            <a:r>
              <a:rPr lang="sk-SK" altLang="cs-CZ" sz="3200" b="1" dirty="0" err="1" smtClean="0"/>
              <a:t>celoevropské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přehodnocení</a:t>
            </a:r>
            <a:r>
              <a:rPr lang="sk-SK" altLang="cs-CZ" sz="3200" b="1" dirty="0" smtClean="0"/>
              <a:t> (</a:t>
            </a:r>
            <a:r>
              <a:rPr lang="sk-SK" altLang="cs-CZ" sz="3200" b="1" dirty="0" err="1" smtClean="0"/>
              <a:t>referral</a:t>
            </a:r>
            <a:r>
              <a:rPr lang="sk-SK" altLang="cs-CZ" sz="3200" b="1" dirty="0" smtClean="0"/>
              <a:t>)</a:t>
            </a:r>
          </a:p>
          <a:p>
            <a:pPr eaLnBrk="1" hangingPunct="1"/>
            <a:r>
              <a:rPr lang="sk-SK" altLang="cs-CZ" sz="3200" b="1" dirty="0" smtClean="0"/>
              <a:t>Firmy </a:t>
            </a:r>
            <a:r>
              <a:rPr lang="sk-SK" altLang="cs-CZ" sz="3200" b="1" dirty="0" err="1" smtClean="0"/>
              <a:t>provádějí</a:t>
            </a:r>
            <a:r>
              <a:rPr lang="sk-SK" altLang="cs-CZ" sz="3200" b="1" dirty="0" smtClean="0"/>
              <a:t> vlastní </a:t>
            </a:r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svých</a:t>
            </a:r>
            <a:r>
              <a:rPr lang="sk-SK" altLang="cs-CZ" sz="3200" b="1" dirty="0" smtClean="0"/>
              <a:t> LP</a:t>
            </a:r>
          </a:p>
          <a:p>
            <a:pPr marL="0" indent="0" eaLnBrk="1" hangingPunct="1">
              <a:buNone/>
            </a:pPr>
            <a:endParaRPr lang="cs-CZ" dirty="0"/>
          </a:p>
          <a:p>
            <a:pPr eaLnBrk="1" hangingPunct="1">
              <a:buFontTx/>
              <a:buNone/>
            </a:pPr>
            <a:endParaRPr lang="cs-CZ" sz="2800" u="sng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1375781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Hodnocení FV údajů – kontinuální sledování bezpečnosti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989138"/>
            <a:ext cx="8056978" cy="4032250"/>
          </a:xfrm>
        </p:spPr>
        <p:txBody>
          <a:bodyPr>
            <a:normAutofit/>
          </a:bodyPr>
          <a:lstStyle/>
          <a:p>
            <a:pPr eaLnBrk="1" hangingPunct="1"/>
            <a:r>
              <a:rPr lang="sk-SK" altLang="cs-CZ" sz="3200" b="1" dirty="0" err="1" smtClean="0"/>
              <a:t>Cíl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– </a:t>
            </a:r>
            <a:r>
              <a:rPr lang="sk-SK" altLang="cs-CZ" sz="3200" b="1" dirty="0" err="1" smtClean="0"/>
              <a:t>aktuální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poměr</a:t>
            </a:r>
            <a:r>
              <a:rPr lang="sk-SK" altLang="cs-CZ" sz="3200" b="1" dirty="0" smtClean="0"/>
              <a:t> B/R</a:t>
            </a:r>
          </a:p>
          <a:p>
            <a:pPr eaLnBrk="1" hangingPunct="1"/>
            <a:r>
              <a:rPr lang="sk-SK" altLang="cs-CZ" sz="3200" b="1" dirty="0" err="1" smtClean="0"/>
              <a:t>Součást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je vždy i </a:t>
            </a:r>
            <a:r>
              <a:rPr lang="sk-SK" altLang="cs-CZ" sz="3200" b="1" dirty="0" err="1" smtClean="0"/>
              <a:t>zvažování</a:t>
            </a:r>
            <a:r>
              <a:rPr lang="sk-SK" altLang="cs-CZ" sz="3200" b="1" dirty="0" smtClean="0"/>
              <a:t>, </a:t>
            </a:r>
            <a:r>
              <a:rPr lang="sk-SK" altLang="cs-CZ" sz="3200" b="1" dirty="0" err="1" smtClean="0"/>
              <a:t>zda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existují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opatření</a:t>
            </a:r>
            <a:r>
              <a:rPr lang="sk-SK" altLang="cs-CZ" sz="3200" b="1" dirty="0" smtClean="0"/>
              <a:t>, </a:t>
            </a:r>
            <a:r>
              <a:rPr lang="sk-SK" altLang="cs-CZ" sz="3200" b="1" dirty="0" err="1" smtClean="0"/>
              <a:t>která</a:t>
            </a:r>
            <a:r>
              <a:rPr lang="sk-SK" altLang="cs-CZ" sz="3200" b="1" dirty="0" smtClean="0"/>
              <a:t> by </a:t>
            </a:r>
            <a:r>
              <a:rPr lang="sk-SK" altLang="cs-CZ" sz="3200" b="1" dirty="0" err="1" smtClean="0"/>
              <a:t>zjištěná</a:t>
            </a:r>
            <a:r>
              <a:rPr lang="sk-SK" altLang="cs-CZ" sz="3200" b="1" dirty="0" smtClean="0"/>
              <a:t> rizika </a:t>
            </a:r>
            <a:r>
              <a:rPr lang="sk-SK" altLang="cs-CZ" sz="3200" b="1" dirty="0" err="1" smtClean="0"/>
              <a:t>snížila</a:t>
            </a:r>
            <a:endParaRPr lang="sk-SK" altLang="cs-CZ" sz="3200" b="1" dirty="0" smtClean="0"/>
          </a:p>
          <a:p>
            <a:pPr eaLnBrk="1" hangingPunct="1"/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opatření</a:t>
            </a:r>
            <a:r>
              <a:rPr lang="sk-SK" altLang="cs-CZ" sz="3200" b="1" dirty="0" smtClean="0"/>
              <a:t> na </a:t>
            </a:r>
            <a:r>
              <a:rPr lang="sk-SK" altLang="cs-CZ" sz="3200" b="1" dirty="0" err="1" smtClean="0"/>
              <a:t>omezení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rizik</a:t>
            </a:r>
            <a:endParaRPr lang="sk-SK" altLang="cs-CZ" sz="3200" b="1" dirty="0" smtClean="0"/>
          </a:p>
          <a:p>
            <a:pPr eaLnBrk="1" hangingPunct="1"/>
            <a:r>
              <a:rPr lang="sk-SK" altLang="cs-CZ" sz="3200" b="1" dirty="0" smtClean="0"/>
              <a:t>Po zavedení do klinické praxe </a:t>
            </a:r>
            <a:r>
              <a:rPr lang="sk-SK" altLang="cs-CZ" sz="3200" b="1" dirty="0" err="1" smtClean="0"/>
              <a:t>hodnocení</a:t>
            </a:r>
            <a:r>
              <a:rPr lang="sk-SK" altLang="cs-CZ" sz="3200" b="1" dirty="0" smtClean="0"/>
              <a:t> efektivity </a:t>
            </a:r>
            <a:r>
              <a:rPr lang="sk-SK" altLang="cs-CZ" sz="3200" b="1" dirty="0" err="1" smtClean="0"/>
              <a:t>těchto</a:t>
            </a:r>
            <a:r>
              <a:rPr lang="sk-SK" altLang="cs-CZ" sz="3200" b="1" dirty="0" smtClean="0"/>
              <a:t> </a:t>
            </a:r>
            <a:r>
              <a:rPr lang="sk-SK" altLang="cs-CZ" sz="3200" b="1" dirty="0" err="1" smtClean="0"/>
              <a:t>opatření</a:t>
            </a:r>
            <a:r>
              <a:rPr lang="sk-SK" altLang="cs-CZ" sz="3200" b="1" dirty="0" smtClean="0"/>
              <a:t> </a:t>
            </a:r>
            <a:endParaRPr lang="sk-SK" altLang="cs-CZ" sz="3200" b="1" dirty="0"/>
          </a:p>
          <a:p>
            <a:pPr marL="0" indent="0" eaLnBrk="1" hangingPunct="1">
              <a:buNone/>
            </a:pPr>
            <a:endParaRPr lang="cs-CZ" dirty="0"/>
          </a:p>
          <a:p>
            <a:pPr eaLnBrk="1" hangingPunct="1">
              <a:buFontTx/>
              <a:buNone/>
            </a:pPr>
            <a:endParaRPr lang="cs-CZ" sz="2800" u="sng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2838778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Přijímání regulačních opatření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989138"/>
            <a:ext cx="8056978" cy="4032250"/>
          </a:xfrm>
        </p:spPr>
        <p:txBody>
          <a:bodyPr>
            <a:normAutofit lnSpcReduction="10000"/>
          </a:bodyPr>
          <a:lstStyle/>
          <a:p>
            <a:r>
              <a:rPr lang="cs-CZ" sz="3200" b="1" dirty="0"/>
              <a:t>pokud R převáží nad B </a:t>
            </a:r>
            <a:r>
              <a:rPr lang="cs-CZ" sz="3200" b="1" dirty="0" smtClean="0"/>
              <a:t>–</a:t>
            </a:r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zrušení registrace </a:t>
            </a:r>
            <a:r>
              <a:rPr lang="cs-CZ" sz="3200" b="1" dirty="0"/>
              <a:t>(</a:t>
            </a:r>
            <a:r>
              <a:rPr lang="cs-CZ" sz="3200" b="1" dirty="0" err="1"/>
              <a:t>rofecoxib</a:t>
            </a:r>
            <a:r>
              <a:rPr lang="cs-CZ" sz="3200" b="1" dirty="0"/>
              <a:t> </a:t>
            </a:r>
            <a:r>
              <a:rPr lang="cs-CZ" sz="3200" b="1" dirty="0" smtClean="0"/>
              <a:t>2004, </a:t>
            </a:r>
            <a:r>
              <a:rPr lang="cs-CZ" sz="3200" b="1" dirty="0" err="1" smtClean="0"/>
              <a:t>fusafungin</a:t>
            </a:r>
            <a:r>
              <a:rPr lang="cs-CZ" sz="3200" b="1" dirty="0" smtClean="0"/>
              <a:t> 4/2016), </a:t>
            </a:r>
            <a:r>
              <a:rPr lang="cs-CZ" sz="3200" b="1" dirty="0">
                <a:solidFill>
                  <a:schemeClr val="accent5">
                    <a:lumMod val="75000"/>
                  </a:schemeClr>
                </a:solidFill>
              </a:rPr>
              <a:t>pozastavení registrace</a:t>
            </a:r>
            <a:r>
              <a:rPr lang="cs-CZ" sz="3200" b="1" dirty="0"/>
              <a:t> </a:t>
            </a:r>
            <a:r>
              <a:rPr lang="cs-CZ" sz="3200" b="1" dirty="0" smtClean="0"/>
              <a:t>(</a:t>
            </a:r>
            <a:r>
              <a:rPr lang="cs-CZ" sz="3200" b="1" dirty="0" err="1" smtClean="0"/>
              <a:t>aprotinin</a:t>
            </a:r>
            <a:r>
              <a:rPr lang="cs-CZ" sz="3200" b="1" dirty="0" smtClean="0"/>
              <a:t>, tetrazepam, </a:t>
            </a:r>
            <a:r>
              <a:rPr lang="cs-CZ" sz="3200" b="1" dirty="0" err="1" smtClean="0"/>
              <a:t>ketokonazol</a:t>
            </a:r>
            <a:r>
              <a:rPr lang="cs-CZ" sz="3200" b="1" dirty="0" smtClean="0"/>
              <a:t>) + stažení z trhu</a:t>
            </a:r>
            <a:endParaRPr lang="cs-CZ" sz="3200" b="1" dirty="0"/>
          </a:p>
          <a:p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Změna způsobu výdeje </a:t>
            </a:r>
            <a:r>
              <a:rPr lang="cs-CZ" sz="3200" b="1" dirty="0" smtClean="0"/>
              <a:t>(topický </a:t>
            </a:r>
            <a:r>
              <a:rPr lang="cs-CZ" sz="3200" b="1" dirty="0" err="1" smtClean="0"/>
              <a:t>ketoprofen</a:t>
            </a:r>
            <a:r>
              <a:rPr lang="cs-CZ" sz="3200" b="1" dirty="0" smtClean="0"/>
              <a:t> – od 2011 jen na recept, pseudoefedrin OTC s omezením), </a:t>
            </a:r>
            <a:r>
              <a:rPr lang="cs-CZ" sz="3200" b="1" dirty="0" smtClean="0">
                <a:solidFill>
                  <a:schemeClr val="accent5">
                    <a:lumMod val="75000"/>
                  </a:schemeClr>
                </a:solidFill>
              </a:rPr>
              <a:t>omezení preskripce </a:t>
            </a:r>
            <a:r>
              <a:rPr lang="cs-CZ" sz="3200" b="1" dirty="0" smtClean="0"/>
              <a:t>(</a:t>
            </a:r>
            <a:r>
              <a:rPr lang="cs-CZ" sz="3200" b="1" dirty="0" err="1" smtClean="0"/>
              <a:t>piroxikam</a:t>
            </a:r>
            <a:r>
              <a:rPr lang="cs-CZ" sz="3200" b="1" dirty="0" smtClean="0"/>
              <a:t> jen revmatologové)</a:t>
            </a:r>
            <a:endParaRPr lang="cs-CZ" sz="3200" b="1" dirty="0"/>
          </a:p>
          <a:p>
            <a:pPr eaLnBrk="1" hangingPunct="1"/>
            <a:endParaRPr lang="sk-SK" altLang="cs-CZ" b="1" dirty="0"/>
          </a:p>
          <a:p>
            <a:pPr marL="0" indent="0" eaLnBrk="1" hangingPunct="1">
              <a:buNone/>
            </a:pPr>
            <a:endParaRPr lang="cs-CZ" dirty="0"/>
          </a:p>
          <a:p>
            <a:pPr eaLnBrk="1" hangingPunct="1">
              <a:buFontTx/>
              <a:buNone/>
            </a:pPr>
            <a:endParaRPr lang="cs-CZ" sz="2800" u="sng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9111304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089025"/>
            <a:ext cx="8229600" cy="495300"/>
          </a:xfrm>
        </p:spPr>
        <p:txBody>
          <a:bodyPr>
            <a:noAutofit/>
          </a:bodyPr>
          <a:lstStyle/>
          <a:p>
            <a:pPr algn="ctr" eaLnBrk="1" hangingPunct="1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Přijímání regulačních opatření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61510" y="1989138"/>
            <a:ext cx="8056978" cy="4032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Změna </a:t>
            </a:r>
            <a:r>
              <a:rPr lang="cs-CZ" b="1" dirty="0">
                <a:solidFill>
                  <a:schemeClr val="accent5">
                    <a:lumMod val="75000"/>
                  </a:schemeClr>
                </a:solidFill>
              </a:rPr>
              <a:t>registrace </a:t>
            </a:r>
            <a:r>
              <a:rPr lang="cs-CZ" b="1" dirty="0" smtClean="0"/>
              <a:t>(změna </a:t>
            </a:r>
            <a:r>
              <a:rPr lang="cs-CZ" b="1" dirty="0"/>
              <a:t>textů </a:t>
            </a:r>
            <a:r>
              <a:rPr lang="cs-CZ" b="1" dirty="0" smtClean="0"/>
              <a:t>SPC/PIL) </a:t>
            </a:r>
          </a:p>
          <a:p>
            <a:r>
              <a:rPr lang="cs-CZ" b="1" dirty="0" smtClean="0"/>
              <a:t>nový NÚ do b. 4.8, event.4.4 SPC (</a:t>
            </a:r>
            <a:r>
              <a:rPr lang="cs-CZ" b="1" dirty="0" err="1" smtClean="0"/>
              <a:t>ambroxol</a:t>
            </a:r>
            <a:r>
              <a:rPr lang="cs-CZ" b="1" dirty="0" smtClean="0"/>
              <a:t>, bromhexin a </a:t>
            </a:r>
            <a:r>
              <a:rPr lang="cs-CZ" b="1" dirty="0" err="1" smtClean="0"/>
              <a:t>SCARs</a:t>
            </a:r>
            <a:r>
              <a:rPr lang="cs-CZ" b="1" dirty="0" smtClean="0"/>
              <a:t>), nové interakce do b. 4.5  </a:t>
            </a:r>
          </a:p>
          <a:p>
            <a:r>
              <a:rPr lang="cs-CZ" b="1" dirty="0" smtClean="0"/>
              <a:t>nová KI (kodein KI do 12 let, kojení), </a:t>
            </a:r>
            <a:r>
              <a:rPr lang="cs-CZ" b="1" dirty="0"/>
              <a:t>omezení </a:t>
            </a:r>
            <a:r>
              <a:rPr lang="cs-CZ" b="1" dirty="0" smtClean="0"/>
              <a:t>indikací </a:t>
            </a:r>
          </a:p>
          <a:p>
            <a:r>
              <a:rPr lang="cs-CZ" b="1" dirty="0" smtClean="0"/>
              <a:t>změna dávkování (</a:t>
            </a:r>
            <a:r>
              <a:rPr lang="cs-CZ" b="1" dirty="0" err="1" smtClean="0"/>
              <a:t>hydroxyzin</a:t>
            </a:r>
            <a:r>
              <a:rPr lang="cs-CZ" b="1" dirty="0" smtClean="0"/>
              <a:t> snížení max. dávky)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Opatření pro omezení rizika</a:t>
            </a:r>
          </a:p>
          <a:p>
            <a:r>
              <a:rPr lang="cs-CZ" b="1" dirty="0" smtClean="0"/>
              <a:t>DHPC, edukační materiály, provedení studie</a:t>
            </a:r>
          </a:p>
          <a:p>
            <a:endParaRPr lang="cs-CZ" b="1" dirty="0"/>
          </a:p>
          <a:p>
            <a:pPr eaLnBrk="1" hangingPunct="1"/>
            <a:endParaRPr lang="sk-SK" altLang="cs-CZ" b="1" dirty="0"/>
          </a:p>
          <a:p>
            <a:pPr marL="0" indent="0" eaLnBrk="1" hangingPunct="1">
              <a:buNone/>
            </a:pPr>
            <a:endParaRPr lang="cs-CZ" dirty="0"/>
          </a:p>
          <a:p>
            <a:pPr eaLnBrk="1" hangingPunct="1">
              <a:buFontTx/>
              <a:buNone/>
            </a:pPr>
            <a:endParaRPr lang="cs-CZ" sz="2800" u="sng" dirty="0" smtClean="0"/>
          </a:p>
          <a:p>
            <a:pPr eaLnBrk="1" hangingPunct="1"/>
            <a:endParaRPr lang="cs-CZ" sz="2800" u="sng" dirty="0" smtClean="0"/>
          </a:p>
          <a:p>
            <a:pPr eaLnBrk="1" hangingPunct="1"/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4" name="Zástupný symbol pro text 14"/>
          <p:cNvSpPr txBox="1">
            <a:spLocks/>
          </p:cNvSpPr>
          <p:nvPr/>
        </p:nvSpPr>
        <p:spPr>
          <a:xfrm>
            <a:off x="2188800" y="504000"/>
            <a:ext cx="5040000" cy="252000"/>
          </a:xfrm>
          <a:prstGeom prst="rect">
            <a:avLst/>
          </a:prstGeom>
        </p:spPr>
        <p:txBody>
          <a:bodyPr wrap="none" lIns="0" tIns="0" rIns="0" bIns="0" anchor="t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200" b="1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7893928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1530" y="863715"/>
            <a:ext cx="8229600" cy="94510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Regulační opatření - komunikace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63815"/>
            <a:ext cx="8229600" cy="4356185"/>
          </a:xfrm>
        </p:spPr>
        <p:txBody>
          <a:bodyPr>
            <a:normAutofit fontScale="85000" lnSpcReduction="20000"/>
          </a:bodyPr>
          <a:lstStyle/>
          <a:p>
            <a:r>
              <a:rPr lang="cs-CZ" altLang="cs-CZ" b="1" dirty="0"/>
              <a:t>Nová rizika nutno komunikovat s </a:t>
            </a:r>
            <a:r>
              <a:rPr lang="cs-CZ" altLang="cs-CZ" b="1" dirty="0" smtClean="0"/>
              <a:t>držiteli, s lékaři aj. zdravotníky (+ s odbornými společnostmi</a:t>
            </a:r>
            <a:r>
              <a:rPr lang="cs-CZ" altLang="cs-CZ" b="1" dirty="0"/>
              <a:t>) a s pacienty </a:t>
            </a:r>
          </a:p>
          <a:p>
            <a:r>
              <a:rPr lang="cs-CZ" altLang="cs-CZ" b="1" dirty="0"/>
              <a:t>Nové texty k přípravkům (SPC, PIL</a:t>
            </a:r>
            <a:r>
              <a:rPr lang="cs-CZ" altLang="cs-CZ" b="1" dirty="0" smtClean="0"/>
              <a:t>) – na </a:t>
            </a:r>
            <a:r>
              <a:rPr lang="cs-CZ" alt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2"/>
              </a:rPr>
              <a:t>www.sukl.cz</a:t>
            </a:r>
            <a:r>
              <a:rPr lang="cs-CZ" altLang="cs-CZ" b="1" dirty="0" smtClean="0"/>
              <a:t>  - Databáze léků</a:t>
            </a:r>
            <a:endParaRPr lang="cs-CZ" altLang="cs-CZ" b="1" dirty="0"/>
          </a:p>
          <a:p>
            <a:r>
              <a:rPr lang="cs-CZ" altLang="cs-CZ" b="1" dirty="0" smtClean="0"/>
              <a:t>Bezpečnostní informace na </a:t>
            </a:r>
            <a:r>
              <a:rPr lang="cs-CZ" alt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2"/>
              </a:rPr>
              <a:t>www.sukl.cz</a:t>
            </a:r>
            <a:r>
              <a:rPr lang="cs-CZ" altLang="cs-CZ" b="1" dirty="0" smtClean="0"/>
              <a:t> – Důležité informace, Důležitá upozornění</a:t>
            </a:r>
            <a:endParaRPr lang="cs-CZ" altLang="cs-CZ" b="1" dirty="0"/>
          </a:p>
          <a:p>
            <a:r>
              <a:rPr lang="cs-CZ" altLang="cs-CZ" b="1" dirty="0"/>
              <a:t>Informační dopisy přímo </a:t>
            </a:r>
            <a:r>
              <a:rPr lang="cs-CZ" altLang="cs-CZ" b="1" dirty="0" smtClean="0"/>
              <a:t>zdravotníkům (DHPC) –jednotné označení </a:t>
            </a:r>
            <a:r>
              <a:rPr lang="cs-CZ" altLang="cs-CZ" b="1" dirty="0" smtClean="0">
                <a:solidFill>
                  <a:srgbClr val="FF0000"/>
                </a:solidFill>
              </a:rPr>
              <a:t>CAVE!</a:t>
            </a:r>
          </a:p>
          <a:p>
            <a:r>
              <a:rPr lang="cs-CZ" altLang="cs-CZ" b="1" dirty="0" smtClean="0">
                <a:solidFill>
                  <a:srgbClr val="FF0000"/>
                </a:solidFill>
              </a:rPr>
              <a:t>Edukační materiály </a:t>
            </a:r>
            <a:r>
              <a:rPr lang="cs-CZ" altLang="cs-CZ" b="1" dirty="0" smtClean="0"/>
              <a:t>pro zdravotníky i pacienty</a:t>
            </a:r>
            <a:endParaRPr lang="cs-CZ" altLang="cs-CZ" b="1" dirty="0"/>
          </a:p>
          <a:p>
            <a:r>
              <a:rPr lang="cs-CZ" altLang="cs-CZ" b="1" dirty="0"/>
              <a:t>Zpravodaj „Nežádoucí účinky léčiv“ – </a:t>
            </a:r>
            <a:r>
              <a:rPr lang="cs-CZ" altLang="cs-CZ" b="1" dirty="0" smtClean="0"/>
              <a:t>rubrika Nahlásili jste nám,  </a:t>
            </a:r>
            <a:r>
              <a:rPr lang="cs-CZ" altLang="cs-CZ" b="1" dirty="0"/>
              <a:t>FV </a:t>
            </a:r>
            <a:r>
              <a:rPr lang="cs-CZ" altLang="cs-CZ" b="1" dirty="0" smtClean="0"/>
              <a:t>aktuality</a:t>
            </a:r>
            <a:endParaRPr lang="cs-CZ" altLang="cs-CZ" b="1" dirty="0"/>
          </a:p>
          <a:p>
            <a:r>
              <a:rPr lang="cs-CZ" altLang="cs-CZ" b="1" dirty="0"/>
              <a:t>Média dle </a:t>
            </a:r>
            <a:r>
              <a:rPr lang="cs-CZ" altLang="cs-CZ" b="1" dirty="0" smtClean="0"/>
              <a:t>potřeby, publikace, prezentace, semináře</a:t>
            </a:r>
            <a:endParaRPr lang="cs-CZ" alt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B31F6-5339-4BBB-8C0D-5B7A9E314A90}" type="datetime1">
              <a:rPr lang="cs-CZ" smtClean="0"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2013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8815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D3D71-6BAF-4D47-AC59-A8C88357BDC5}" type="datetime1">
              <a:rPr lang="cs-CZ" smtClean="0"/>
              <a:t>20.1.2017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2" t="10126" r="-11892" b="-10126"/>
          <a:stretch/>
        </p:blipFill>
        <p:spPr bwMode="auto">
          <a:xfrm>
            <a:off x="725" y="-891480"/>
            <a:ext cx="28194000" cy="1000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ál 4"/>
          <p:cNvSpPr/>
          <p:nvPr/>
        </p:nvSpPr>
        <p:spPr>
          <a:xfrm>
            <a:off x="296525" y="5184195"/>
            <a:ext cx="1544470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1033112" y="1133745"/>
            <a:ext cx="1265084" cy="495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0598" y="2798929"/>
            <a:ext cx="1377598" cy="49505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71464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36944" y="773705"/>
            <a:ext cx="8229600" cy="1143000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„Tok“ </a:t>
            </a:r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</a:rPr>
              <a:t>farmakovigilančních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 informací: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5364" name="Picture 4" descr="j024071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935" y="1557338"/>
            <a:ext cx="1164031" cy="1697120"/>
          </a:xfrm>
        </p:spPr>
      </p:pic>
      <p:pic>
        <p:nvPicPr>
          <p:cNvPr id="15363" name="Picture 3" descr="j0235319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11" y="1725340"/>
            <a:ext cx="1389063" cy="1584325"/>
          </a:xfrm>
        </p:spPr>
      </p:pic>
      <p:sp>
        <p:nvSpPr>
          <p:cNvPr id="15366" name="Line 7"/>
          <p:cNvSpPr>
            <a:spLocks noChangeShapeType="1"/>
          </p:cNvSpPr>
          <p:nvPr/>
        </p:nvSpPr>
        <p:spPr bwMode="auto">
          <a:xfrm>
            <a:off x="2627313" y="2852738"/>
            <a:ext cx="1223962" cy="7207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67" name="Line 8"/>
          <p:cNvSpPr>
            <a:spLocks noChangeShapeType="1"/>
          </p:cNvSpPr>
          <p:nvPr/>
        </p:nvSpPr>
        <p:spPr bwMode="auto">
          <a:xfrm rot="-3144203">
            <a:off x="2406428" y="4434795"/>
            <a:ext cx="936625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68" name="Line 9"/>
          <p:cNvSpPr>
            <a:spLocks noChangeShapeType="1"/>
          </p:cNvSpPr>
          <p:nvPr/>
        </p:nvSpPr>
        <p:spPr bwMode="auto">
          <a:xfrm rot="7633824">
            <a:off x="2589165" y="4613552"/>
            <a:ext cx="936625" cy="3603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69" name="Line 10"/>
          <p:cNvSpPr>
            <a:spLocks noChangeShapeType="1"/>
          </p:cNvSpPr>
          <p:nvPr/>
        </p:nvSpPr>
        <p:spPr bwMode="auto">
          <a:xfrm rot="7768533">
            <a:off x="5610770" y="2701342"/>
            <a:ext cx="936625" cy="3603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71" name="Line 12"/>
          <p:cNvSpPr>
            <a:spLocks noChangeShapeType="1"/>
          </p:cNvSpPr>
          <p:nvPr/>
        </p:nvSpPr>
        <p:spPr bwMode="auto">
          <a:xfrm rot="-2990958">
            <a:off x="5723729" y="2860899"/>
            <a:ext cx="936625" cy="36036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5372" name="Picture 13" descr="j025130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4205" y="1869803"/>
            <a:ext cx="1008063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3" name="Line 14"/>
          <p:cNvSpPr>
            <a:spLocks noChangeShapeType="1"/>
          </p:cNvSpPr>
          <p:nvPr/>
        </p:nvSpPr>
        <p:spPr bwMode="auto">
          <a:xfrm>
            <a:off x="5547768" y="4793733"/>
            <a:ext cx="936625" cy="36036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74" name="Line 15"/>
          <p:cNvSpPr>
            <a:spLocks noChangeShapeType="1"/>
          </p:cNvSpPr>
          <p:nvPr/>
        </p:nvSpPr>
        <p:spPr bwMode="auto">
          <a:xfrm rot="10800000">
            <a:off x="5579268" y="4613552"/>
            <a:ext cx="936625" cy="3603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75" name="Line 16"/>
          <p:cNvSpPr>
            <a:spLocks noChangeShapeType="1"/>
          </p:cNvSpPr>
          <p:nvPr/>
        </p:nvSpPr>
        <p:spPr bwMode="auto">
          <a:xfrm rot="10800000">
            <a:off x="2411413" y="3068638"/>
            <a:ext cx="1152525" cy="6477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76" name="Line 17"/>
          <p:cNvSpPr>
            <a:spLocks noChangeShapeType="1"/>
          </p:cNvSpPr>
          <p:nvPr/>
        </p:nvSpPr>
        <p:spPr bwMode="auto">
          <a:xfrm rot="4163772">
            <a:off x="1547019" y="3933031"/>
            <a:ext cx="936625" cy="3603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arrow" w="med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377" name="Text Box 18"/>
          <p:cNvSpPr txBox="1">
            <a:spLocks noChangeArrowheads="1"/>
          </p:cNvSpPr>
          <p:nvPr/>
        </p:nvSpPr>
        <p:spPr bwMode="auto">
          <a:xfrm>
            <a:off x="6372225" y="6586538"/>
            <a:ext cx="22320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5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5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spcAft>
                <a:spcPct val="0"/>
              </a:spcAft>
              <a:buSzTx/>
              <a:buFontTx/>
              <a:buNone/>
            </a:pPr>
            <a:endParaRPr lang="sk-SK" altLang="cs-CZ" sz="3600" b="0">
              <a:solidFill>
                <a:srgbClr val="000099"/>
              </a:solidFill>
              <a:latin typeface="Arial" charset="0"/>
            </a:endParaRPr>
          </a:p>
        </p:txBody>
      </p:sp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7667625" y="1989138"/>
            <a:ext cx="126986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cs-CZ" altLang="cs-CZ" b="1" dirty="0" smtClean="0">
                <a:solidFill>
                  <a:srgbClr val="002060"/>
                </a:solidFill>
                <a:latin typeface="+mn-lt"/>
              </a:rPr>
              <a:t>WHO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altLang="cs-CZ" b="1" dirty="0" smtClean="0">
                <a:solidFill>
                  <a:srgbClr val="002060"/>
                </a:solidFill>
                <a:latin typeface="+mn-lt"/>
              </a:rPr>
              <a:t>FDA</a:t>
            </a:r>
          </a:p>
        </p:txBody>
      </p:sp>
      <p:pic>
        <p:nvPicPr>
          <p:cNvPr id="15380" name="Picture 21" descr="logo_sukl_color_large_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272" y="3862388"/>
            <a:ext cx="201612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1" name="AutoShape 24"/>
          <p:cNvSpPr>
            <a:spLocks noChangeArrowheads="1"/>
          </p:cNvSpPr>
          <p:nvPr/>
        </p:nvSpPr>
        <p:spPr bwMode="auto">
          <a:xfrm rot="5400000">
            <a:off x="4283869" y="3356769"/>
            <a:ext cx="503237" cy="50482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0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spcAft>
                <a:spcPct val="20000"/>
              </a:spcAft>
              <a:buSzPct val="140000"/>
              <a:buBlip>
                <a:blip r:embed="rId5"/>
              </a:buBlip>
              <a:defRPr sz="2400" b="1">
                <a:solidFill>
                  <a:schemeClr val="bg1"/>
                </a:solidFill>
                <a:latin typeface="Century Gothic" pitchFamily="34" charset="0"/>
              </a:defRPr>
            </a:lvl1pPr>
            <a:lvl2pPr marL="742950" indent="-285750" eaLnBrk="0" hangingPunct="0">
              <a:lnSpc>
                <a:spcPct val="95000"/>
              </a:lnSpc>
              <a:spcBef>
                <a:spcPct val="30000"/>
              </a:spcBef>
              <a:buBlip>
                <a:blip r:embed="rId5"/>
              </a:buBlip>
              <a:defRPr sz="2000" b="1">
                <a:solidFill>
                  <a:schemeClr val="bg1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0000"/>
              </a:spcAft>
              <a:buClr>
                <a:srgbClr val="F06423"/>
              </a:buClr>
              <a:buChar char="•"/>
              <a:defRPr>
                <a:solidFill>
                  <a:schemeClr val="bg1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5000"/>
              </a:spcBef>
              <a:buChar char="•"/>
              <a:defRPr b="1" i="1">
                <a:solidFill>
                  <a:schemeClr val="bg1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5000"/>
              </a:spcBef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5000"/>
              </a:spcBef>
              <a:spcAft>
                <a:spcPct val="0"/>
              </a:spcAft>
              <a:defRPr sz="1600" b="1" i="1">
                <a:solidFill>
                  <a:schemeClr val="bg1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SzTx/>
              <a:buFontTx/>
              <a:buNone/>
            </a:pPr>
            <a:endParaRPr lang="sk-SK" altLang="cs-CZ" sz="2000" b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5382" name="Line 25"/>
          <p:cNvSpPr>
            <a:spLocks noChangeShapeType="1"/>
          </p:cNvSpPr>
          <p:nvPr/>
        </p:nvSpPr>
        <p:spPr bwMode="auto">
          <a:xfrm flipV="1">
            <a:off x="4798203" y="3357563"/>
            <a:ext cx="0" cy="5048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16408" name="Rectangle 26"/>
          <p:cNvSpPr>
            <a:spLocks noChangeArrowheads="1"/>
          </p:cNvSpPr>
          <p:nvPr/>
        </p:nvSpPr>
        <p:spPr bwMode="auto">
          <a:xfrm>
            <a:off x="6772275" y="4797425"/>
            <a:ext cx="216521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defRPr/>
            </a:pPr>
            <a:r>
              <a:rPr lang="cs-CZ" altLang="cs-CZ" sz="1800" b="1" dirty="0" smtClean="0">
                <a:solidFill>
                  <a:srgbClr val="002060"/>
                </a:solidFill>
                <a:latin typeface="+mn-lt"/>
              </a:rPr>
              <a:t>REGULAČNÍ</a:t>
            </a:r>
            <a:r>
              <a:rPr lang="cs-CZ" altLang="cs-CZ" sz="1800" b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cs-CZ" altLang="cs-CZ" sz="1800" b="1" dirty="0" smtClean="0">
                <a:solidFill>
                  <a:srgbClr val="002060"/>
                </a:solidFill>
                <a:latin typeface="+mn-lt"/>
              </a:rPr>
              <a:t>AUTORITY</a:t>
            </a:r>
          </a:p>
          <a:p>
            <a:pPr algn="ctr" eaLnBrk="1" hangingPunct="1">
              <a:defRPr/>
            </a:pPr>
            <a:r>
              <a:rPr lang="cs-CZ" altLang="cs-CZ" sz="1800" b="1" dirty="0" smtClean="0">
                <a:solidFill>
                  <a:srgbClr val="002060"/>
                </a:solidFill>
                <a:latin typeface="+mn-lt"/>
              </a:rPr>
              <a:t>EU</a:t>
            </a:r>
          </a:p>
          <a:p>
            <a:pPr algn="ctr" eaLnBrk="1" hangingPunct="1">
              <a:defRPr/>
            </a:pPr>
            <a:endParaRPr lang="cs-CZ" altLang="cs-CZ" sz="2400" dirty="0" smtClean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7504" y="3357563"/>
            <a:ext cx="1215135" cy="37959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2800" b="1" baseline="30000" dirty="0" smtClean="0">
                <a:solidFill>
                  <a:srgbClr val="002060"/>
                </a:solidFill>
              </a:rPr>
              <a:t>DRŽITELÉ</a:t>
            </a:r>
            <a:endParaRPr lang="cs-CZ" sz="2800" b="1" kern="1200" baseline="30000" dirty="0" smtClean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525" y="5012475"/>
            <a:ext cx="2486200" cy="1258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4A58ED-ADA9-4602-AAD3-C55F5DE36766}" type="datetime1">
              <a:rPr lang="cs-CZ" smtClean="0"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25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595694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43735"/>
            <a:ext cx="8229600" cy="945105"/>
          </a:xfrm>
        </p:spPr>
        <p:txBody>
          <a:bodyPr>
            <a:normAutofit/>
          </a:bodyPr>
          <a:lstStyle/>
          <a:p>
            <a:pPr algn="ctr"/>
            <a:r>
              <a:rPr lang="cs-CZ" sz="4000" dirty="0" err="1" smtClean="0">
                <a:solidFill>
                  <a:schemeClr val="accent1">
                    <a:lumMod val="75000"/>
                  </a:schemeClr>
                </a:solidFill>
              </a:rPr>
              <a:t>Farmakovigilanční</a:t>
            </a:r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 systém ČR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771120"/>
          </a:xfrm>
        </p:spPr>
        <p:txBody>
          <a:bodyPr/>
          <a:lstStyle/>
          <a:p>
            <a:r>
              <a:rPr lang="cs-CZ" b="1" dirty="0" smtClean="0"/>
              <a:t>Provozován SÚKL, je součást FV systému EU</a:t>
            </a:r>
          </a:p>
          <a:p>
            <a:r>
              <a:rPr lang="cs-CZ" b="1" dirty="0" smtClean="0"/>
              <a:t>Řídí se požadavky nařízení</a:t>
            </a:r>
            <a:r>
              <a:rPr lang="cs-CZ" dirty="0"/>
              <a:t> </a:t>
            </a:r>
            <a:r>
              <a:rPr lang="cs-CZ" b="1" dirty="0"/>
              <a:t>1235/2010</a:t>
            </a:r>
            <a:r>
              <a:rPr lang="cs-CZ" b="1" dirty="0" smtClean="0"/>
              <a:t>, směrnice 2010/84/EC a zákona o léčivech č.378/2007 Sb.</a:t>
            </a:r>
          </a:p>
          <a:p>
            <a:r>
              <a:rPr lang="cs-CZ" b="1" dirty="0" smtClean="0"/>
              <a:t>Shromažďuje a vyhodnocuje informace o rizicích léčiv (zejména NÚ), vydává regulační rozhodnutí, komunikuje je zdravotníkům i pacientům</a:t>
            </a:r>
          </a:p>
          <a:p>
            <a:r>
              <a:rPr lang="cs-CZ" b="1" dirty="0" smtClean="0"/>
              <a:t>Zajišťuje bezpečnost, příznivý poměr B/R</a:t>
            </a: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BC8AB-A4FA-4010-BD0E-2665F01268DC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36823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78750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Systém spontánního hlášení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SÚKL přijímá a zpracovává hlášení podezření na NÚ z ČR</a:t>
            </a:r>
            <a:endParaRPr lang="cs-CZ" b="1" dirty="0"/>
          </a:p>
          <a:p>
            <a:r>
              <a:rPr lang="cs-CZ" b="1" dirty="0" smtClean="0"/>
              <a:t>Databáze CDNÚ (hlášení z ČR od r. 2004) </a:t>
            </a:r>
          </a:p>
          <a:p>
            <a:r>
              <a:rPr lang="cs-CZ" b="1" dirty="0" smtClean="0"/>
              <a:t>Pravidelné týdenní hodnocení hlášení v databázi</a:t>
            </a:r>
            <a:endParaRPr lang="cs-CZ" b="1" dirty="0"/>
          </a:p>
          <a:p>
            <a:r>
              <a:rPr lang="cs-CZ" b="1" dirty="0" smtClean="0"/>
              <a:t>Závažná hlášení odesílána i do EU databáze </a:t>
            </a:r>
            <a:r>
              <a:rPr lang="cs-CZ" b="1" dirty="0" err="1" smtClean="0"/>
              <a:t>EudraVigilance</a:t>
            </a:r>
            <a:r>
              <a:rPr lang="cs-CZ" b="1" dirty="0" smtClean="0"/>
              <a:t> a do </a:t>
            </a:r>
            <a:r>
              <a:rPr lang="cs-CZ" b="1" dirty="0" err="1" smtClean="0"/>
              <a:t>Vigibase</a:t>
            </a: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BC8AB-A4FA-4010-BD0E-2665F01268DC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8786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0"/>
            <a:ext cx="8229600" cy="1215135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Hlášení NÚ v roce 2015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303875"/>
            <a:ext cx="8229600" cy="3816125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3200" b="1" dirty="0" smtClean="0"/>
              <a:t>Celkem 3056 (1156 na vakcíny)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3200" b="1" dirty="0" smtClean="0"/>
              <a:t>Od zdravotnických pracovníků 1265 (1102 od lékařů, 117 od lékárníků)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3200" b="1" dirty="0" smtClean="0"/>
              <a:t>Od pacientů 577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3200" b="1" dirty="0" smtClean="0"/>
              <a:t>Závažná 2710, tj. 88%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cs-CZ" sz="3200" b="1" dirty="0" smtClean="0"/>
              <a:t>Úmrtí 124 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343F3-FB78-4D4D-A768-37E0BADDEB40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02041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035115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>
                <a:solidFill>
                  <a:schemeClr val="accent1">
                    <a:lumMod val="75000"/>
                  </a:schemeClr>
                </a:solidFill>
              </a:rPr>
              <a:t>Přijímání hlášení NÚ na SÚKL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1160"/>
          </a:xfrm>
        </p:spPr>
        <p:txBody>
          <a:bodyPr>
            <a:normAutofit lnSpcReduction="10000"/>
          </a:bodyPr>
          <a:lstStyle/>
          <a:p>
            <a:pPr lvl="0"/>
            <a:r>
              <a:rPr lang="cs-CZ" sz="3200" b="1" dirty="0" smtClean="0">
                <a:solidFill>
                  <a:srgbClr val="002060"/>
                </a:solidFill>
              </a:rPr>
              <a:t>Informace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 smtClean="0">
                <a:solidFill>
                  <a:srgbClr val="002060"/>
                </a:solidFill>
              </a:rPr>
              <a:t>na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2"/>
              </a:rPr>
              <a:t>www.sukl.cz</a:t>
            </a:r>
            <a:r>
              <a:rPr lang="cs-CZ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,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>
                <a:solidFill>
                  <a:srgbClr val="002060"/>
                </a:solidFill>
              </a:rPr>
              <a:t>Hlášení</a:t>
            </a:r>
            <a:r>
              <a:rPr lang="cs-CZ" sz="3200" b="1" dirty="0">
                <a:solidFill>
                  <a:prstClr val="white"/>
                </a:solidFill>
              </a:rPr>
              <a:t> </a:t>
            </a:r>
            <a:r>
              <a:rPr lang="cs-CZ" sz="3200" b="1" dirty="0">
                <a:solidFill>
                  <a:srgbClr val="002060"/>
                </a:solidFill>
              </a:rPr>
              <a:t>pro</a:t>
            </a:r>
            <a:r>
              <a:rPr lang="cs-CZ" sz="3200" b="1" dirty="0">
                <a:solidFill>
                  <a:prstClr val="white"/>
                </a:solidFill>
              </a:rPr>
              <a:t> </a:t>
            </a:r>
            <a:r>
              <a:rPr lang="cs-CZ" sz="3200" b="1" dirty="0">
                <a:solidFill>
                  <a:srgbClr val="002060"/>
                </a:solidFill>
              </a:rPr>
              <a:t>SÚKL</a:t>
            </a:r>
            <a:r>
              <a:rPr lang="cs-CZ" sz="3200" b="1" dirty="0">
                <a:solidFill>
                  <a:prstClr val="white"/>
                </a:solidFill>
              </a:rPr>
              <a:t>, </a:t>
            </a:r>
            <a:r>
              <a:rPr lang="cs-CZ" sz="32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3"/>
              </a:rPr>
              <a:t>http://</a:t>
            </a:r>
            <a:r>
              <a:rPr lang="cs-CZ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hlinkClick r:id="rId3"/>
              </a:rPr>
              <a:t>www.sukl.cz/nahlasit-nezadouci-ucinek</a:t>
            </a:r>
            <a:r>
              <a:rPr lang="cs-CZ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cs-CZ" sz="3200" b="1" dirty="0">
              <a:solidFill>
                <a:prstClr val="white"/>
              </a:solidFill>
            </a:endParaRPr>
          </a:p>
          <a:p>
            <a:pPr lvl="0"/>
            <a:r>
              <a:rPr lang="cs-CZ" sz="3200" b="1" dirty="0" smtClean="0">
                <a:solidFill>
                  <a:srgbClr val="002060"/>
                </a:solidFill>
              </a:rPr>
              <a:t>Webový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sz="3200" b="1" dirty="0" smtClean="0">
                <a:solidFill>
                  <a:srgbClr val="002060"/>
                </a:solidFill>
              </a:rPr>
              <a:t>formulář</a:t>
            </a:r>
          </a:p>
          <a:p>
            <a:pPr lvl="0"/>
            <a:r>
              <a:rPr lang="cs-CZ" sz="3200" b="1" dirty="0" smtClean="0"/>
              <a:t>Papírový </a:t>
            </a:r>
            <a:r>
              <a:rPr lang="cs-CZ" sz="3200" b="1" dirty="0"/>
              <a:t>formulář: </a:t>
            </a:r>
          </a:p>
          <a:p>
            <a:pPr marL="0" indent="0">
              <a:buNone/>
            </a:pPr>
            <a:r>
              <a:rPr lang="cs-CZ" sz="3200" b="1" dirty="0" smtClean="0"/>
              <a:t>SÚKL</a:t>
            </a:r>
            <a:r>
              <a:rPr lang="cs-CZ" sz="3200" b="1" dirty="0"/>
              <a:t>, Šrobárova 48, Praha 10, 10041</a:t>
            </a:r>
          </a:p>
          <a:p>
            <a:r>
              <a:rPr lang="cs-CZ" sz="3200" b="1" dirty="0" smtClean="0"/>
              <a:t>E-mail</a:t>
            </a:r>
            <a:r>
              <a:rPr lang="cs-CZ" sz="3200" b="1" dirty="0"/>
              <a:t>: </a:t>
            </a:r>
            <a:r>
              <a:rPr lang="cs-CZ" sz="3200" b="1" dirty="0" smtClean="0"/>
              <a:t>farmakovigilance@sukl.cz</a:t>
            </a:r>
            <a:endParaRPr lang="cs-CZ" sz="3200" b="1" dirty="0"/>
          </a:p>
          <a:p>
            <a:r>
              <a:rPr lang="cs-CZ" sz="3200" b="1" dirty="0"/>
              <a:t>Telefonicky: 272 185 885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99D1-1806-498F-AE58-D0AE2E6BDC38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67477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AE65E-945A-4A08-9836-8943A26630FB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/>
              <a:t>© 2015  STÁTNÍ ÚSTAV PRO KONTROLU LÉČIV</a:t>
            </a:r>
            <a:endParaRPr lang="cs-CZ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3"/>
          </p:nvPr>
        </p:nvSpPr>
        <p:spPr>
          <a:xfrm>
            <a:off x="2186735" y="548679"/>
            <a:ext cx="5040000" cy="206995"/>
          </a:xfrm>
        </p:spPr>
        <p:txBody>
          <a:bodyPr/>
          <a:lstStyle/>
          <a:p>
            <a:r>
              <a:rPr lang="cs-CZ" dirty="0" err="1" smtClean="0"/>
              <a:t>Farmakovigilance</a:t>
            </a:r>
            <a:endParaRPr lang="cs-CZ" dirty="0"/>
          </a:p>
        </p:txBody>
      </p:sp>
      <p:pic>
        <p:nvPicPr>
          <p:cNvPr id="15" name="Obrázek 14" descr="Státní ústav pro kontrolu léčiv - Windows Internet Explorer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83"/>
          <a:stretch/>
        </p:blipFill>
        <p:spPr>
          <a:xfrm>
            <a:off x="0" y="127819"/>
            <a:ext cx="8892480" cy="6295447"/>
          </a:xfrm>
          <a:prstGeom prst="rect">
            <a:avLst/>
          </a:prstGeom>
        </p:spPr>
      </p:pic>
      <p:sp>
        <p:nvSpPr>
          <p:cNvPr id="16" name="Ovál 15"/>
          <p:cNvSpPr/>
          <p:nvPr/>
        </p:nvSpPr>
        <p:spPr>
          <a:xfrm>
            <a:off x="2186735" y="3383995"/>
            <a:ext cx="1215135" cy="3150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16"/>
          <p:cNvSpPr/>
          <p:nvPr/>
        </p:nvSpPr>
        <p:spPr>
          <a:xfrm>
            <a:off x="1047575" y="3410432"/>
            <a:ext cx="978408" cy="23423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7151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1072916"/>
            <a:ext cx="8127395" cy="5162217"/>
          </a:xfrm>
          <a:prstGeom prst="rect">
            <a:avLst/>
          </a:prstGeom>
        </p:spPr>
      </p:pic>
      <p:sp>
        <p:nvSpPr>
          <p:cNvPr id="6" name="Šipka doleva 5"/>
          <p:cNvSpPr/>
          <p:nvPr/>
        </p:nvSpPr>
        <p:spPr>
          <a:xfrm>
            <a:off x="4076945" y="2888940"/>
            <a:ext cx="978408" cy="484632"/>
          </a:xfrm>
          <a:prstGeom prst="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4AD6C-5197-4057-B174-BB3C0B999F46}" type="datetime1">
              <a:rPr lang="cs-CZ" smtClean="0"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2014  STÁTNÍ ÚSTAV PRO KONTROLU LÉČIV</a:t>
            </a: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12046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1D57-008F-4056-91EC-C35FDB4EDEC9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© 2014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575" y="143635"/>
            <a:ext cx="5041264" cy="6263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81138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601D57-008F-4056-91EC-C35FDB4EDEC9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© 2014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39" t="-8147" r="-34039" b="8147"/>
          <a:stretch/>
        </p:blipFill>
        <p:spPr bwMode="auto">
          <a:xfrm>
            <a:off x="-8344435" y="-1071500"/>
            <a:ext cx="28194000" cy="1000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03204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33745"/>
            <a:ext cx="8229600" cy="765085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</a:rPr>
              <a:t>FV hodnocení registrační dokumentace</a:t>
            </a:r>
            <a:endParaRPr lang="cs-CZ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1540" y="2168861"/>
            <a:ext cx="8229600" cy="4050050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Nové registrace – hodnocení plánu na řízení rizik RMP</a:t>
            </a:r>
          </a:p>
          <a:p>
            <a:r>
              <a:rPr lang="cs-CZ" sz="3200" b="1" dirty="0" smtClean="0"/>
              <a:t>Změny registrace – změny v souhrnu Základního dokumentu FV systému, aktualizace RMP, bezpečnostní změny</a:t>
            </a:r>
          </a:p>
          <a:p>
            <a:r>
              <a:rPr lang="cs-CZ" sz="3200" b="1" dirty="0" smtClean="0"/>
              <a:t>Prodloužení registrace – FV část dokumentace, přehodnocení poměru B/R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24847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29"/>
            <a:ext cx="8229600" cy="1305145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Kontinuální sledování rizik LP registrovaných v ČR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Spontánní hlášení NÚ z ČR</a:t>
            </a:r>
          </a:p>
          <a:p>
            <a:r>
              <a:rPr lang="cs-CZ" b="1" dirty="0" smtClean="0"/>
              <a:t>Výpisy </a:t>
            </a:r>
            <a:r>
              <a:rPr lang="cs-CZ" b="1" dirty="0" err="1" smtClean="0"/>
              <a:t>spont</a:t>
            </a:r>
            <a:r>
              <a:rPr lang="cs-CZ" b="1" dirty="0" smtClean="0"/>
              <a:t>. hlášení z </a:t>
            </a:r>
            <a:r>
              <a:rPr lang="cs-CZ" b="1" dirty="0" err="1" smtClean="0"/>
              <a:t>EudraVigilance</a:t>
            </a:r>
            <a:r>
              <a:rPr lang="cs-CZ" b="1" dirty="0" smtClean="0"/>
              <a:t>, hodnocení dle dohodnuté EU spolupráce</a:t>
            </a:r>
          </a:p>
          <a:p>
            <a:r>
              <a:rPr lang="cs-CZ" b="1" dirty="0" smtClean="0"/>
              <a:t>Informace od držitelů rozhodnutí o registraci</a:t>
            </a:r>
          </a:p>
          <a:p>
            <a:r>
              <a:rPr lang="cs-CZ" b="1" dirty="0" smtClean="0"/>
              <a:t>Periodicky aktualizované zprávy o bezpečnosti – PSUR</a:t>
            </a:r>
          </a:p>
          <a:p>
            <a:r>
              <a:rPr lang="cs-CZ" b="1" dirty="0" smtClean="0"/>
              <a:t>Údaje z neintervenčních poregistračních studií bezpečnosti </a:t>
            </a:r>
          </a:p>
          <a:p>
            <a:r>
              <a:rPr lang="cs-CZ" b="1" dirty="0" smtClean="0"/>
              <a:t>Informace z EMA či od ostatních lékových agentur</a:t>
            </a:r>
          </a:p>
          <a:p>
            <a:endParaRPr lang="cs-CZ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endParaRPr lang="cs-C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68650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8731"/>
            <a:ext cx="8229600" cy="990110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Další činnosti FV SÚKL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68860"/>
            <a:ext cx="8229600" cy="3951140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Příprava odborných stanovisek z oblasti FV</a:t>
            </a:r>
          </a:p>
          <a:p>
            <a:r>
              <a:rPr lang="cs-CZ" b="1" dirty="0" smtClean="0"/>
              <a:t>Konzultace, odpovídání dotazů</a:t>
            </a:r>
          </a:p>
          <a:p>
            <a:r>
              <a:rPr lang="cs-CZ" b="1" dirty="0" smtClean="0"/>
              <a:t>Komunikace informací souvisejících s FV</a:t>
            </a:r>
          </a:p>
          <a:p>
            <a:r>
              <a:rPr lang="cs-CZ" b="1" dirty="0" smtClean="0"/>
              <a:t>Školení, prezentace na kongresech</a:t>
            </a:r>
          </a:p>
          <a:p>
            <a:r>
              <a:rPr lang="cs-CZ" b="1" dirty="0" smtClean="0"/>
              <a:t>Spolupráce s držiteli rozhodnutí o registraci při přípravě DHPC a edukačních materiálů</a:t>
            </a:r>
          </a:p>
          <a:p>
            <a:r>
              <a:rPr lang="cs-CZ" b="1" dirty="0" smtClean="0"/>
              <a:t>Příprava pokynů, SOP národních i EU</a:t>
            </a:r>
          </a:p>
          <a:p>
            <a:r>
              <a:rPr lang="cs-CZ" b="1" dirty="0" smtClean="0"/>
              <a:t>Audity po 2 letech</a:t>
            </a:r>
          </a:p>
          <a:p>
            <a:r>
              <a:rPr lang="cs-CZ" b="1" dirty="0" smtClean="0"/>
              <a:t>FV inspekce</a:t>
            </a:r>
          </a:p>
          <a:p>
            <a:endParaRPr lang="cs-CZ" b="1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9211CB-2D02-4072-B950-764116343C05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err="1" smtClean="0">
                <a:solidFill>
                  <a:schemeClr val="accent1">
                    <a:lumMod val="75000"/>
                  </a:schemeClr>
                </a:solidFill>
              </a:rPr>
              <a:t>Farmakovigilance</a:t>
            </a:r>
            <a:r>
              <a:rPr lang="cs-CZ" dirty="0" smtClean="0"/>
              <a:t> </a:t>
            </a:r>
          </a:p>
          <a:p>
            <a:pPr lvl="0"/>
            <a:endParaRPr lang="cs-CZ" dirty="0" smtClean="0"/>
          </a:p>
          <a:p>
            <a:pPr lvl="0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50352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4350" y="953725"/>
            <a:ext cx="8229600" cy="585065"/>
          </a:xfrm>
        </p:spPr>
        <p:txBody>
          <a:bodyPr>
            <a:noAutofit/>
          </a:bodyPr>
          <a:lstStyle/>
          <a:p>
            <a:r>
              <a:rPr lang="cs-CZ" sz="4000" dirty="0" smtClean="0">
                <a:solidFill>
                  <a:schemeClr val="accent1">
                    <a:lumMod val="75000"/>
                  </a:schemeClr>
                </a:solidFill>
              </a:rPr>
              <a:t>FV informace na webu SÚKL</a:t>
            </a:r>
            <a:endParaRPr lang="cs-CZ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4110B-CBA0-4301-B6A5-5A6A349BD485}" type="datetime1">
              <a:rPr lang="cs-CZ" smtClean="0"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2014  STÁTNÍ ÚSTAV PRO KONTROLU LÉČIV</a:t>
            </a:r>
            <a:endParaRPr lang="cs-CZ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err="1" smtClean="0"/>
              <a:t>Farmakovigilance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7" name="Obrázek 6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40" y="1718810"/>
            <a:ext cx="6282190" cy="459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8328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57200" y="1088740"/>
            <a:ext cx="8229600" cy="1215135"/>
          </a:xfrm>
        </p:spPr>
        <p:txBody>
          <a:bodyPr>
            <a:normAutofit/>
          </a:bodyPr>
          <a:lstStyle/>
          <a:p>
            <a:r>
              <a:rPr lang="cs-CZ" sz="4000" dirty="0" smtClean="0"/>
              <a:t>Vývoj </a:t>
            </a:r>
            <a:r>
              <a:rPr lang="cs-CZ" sz="4000" dirty="0" err="1" smtClean="0"/>
              <a:t>farmakovigilance</a:t>
            </a:r>
            <a:endParaRPr lang="cs-CZ" sz="40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Od hodnocení rizik                     hodnocení B/R</a:t>
            </a:r>
          </a:p>
          <a:p>
            <a:r>
              <a:rPr lang="cs-CZ" b="1" dirty="0" smtClean="0"/>
              <a:t>Komplexní pohled na bezpečnost</a:t>
            </a:r>
          </a:p>
          <a:p>
            <a:r>
              <a:rPr lang="cs-CZ" b="1" dirty="0" smtClean="0"/>
              <a:t>Zvyšování transparentnosti</a:t>
            </a:r>
          </a:p>
          <a:p>
            <a:r>
              <a:rPr lang="cs-CZ" b="1" dirty="0" smtClean="0"/>
              <a:t>Větší záchyt nových údajů</a:t>
            </a:r>
          </a:p>
          <a:p>
            <a:r>
              <a:rPr lang="cs-CZ" b="1" dirty="0" smtClean="0"/>
              <a:t>Včasná identifikace signálů</a:t>
            </a:r>
          </a:p>
          <a:p>
            <a:r>
              <a:rPr lang="cs-CZ" b="1" dirty="0" smtClean="0"/>
              <a:t>Změna procedur, dokumentů a termínů</a:t>
            </a:r>
          </a:p>
          <a:p>
            <a:r>
              <a:rPr lang="cs-CZ" b="1" dirty="0" smtClean="0"/>
              <a:t>Spolupráce </a:t>
            </a:r>
            <a:endParaRPr lang="cs-CZ" b="1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46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 smtClean="0"/>
              <a:t>FARMAKOVIGILANCE</a:t>
            </a:r>
            <a:endParaRPr lang="cs-CZ" dirty="0"/>
          </a:p>
          <a:p>
            <a:endParaRPr lang="cs-CZ" dirty="0"/>
          </a:p>
        </p:txBody>
      </p:sp>
      <p:sp>
        <p:nvSpPr>
          <p:cNvPr id="9" name="Šipka doprava 8"/>
          <p:cNvSpPr/>
          <p:nvPr/>
        </p:nvSpPr>
        <p:spPr>
          <a:xfrm>
            <a:off x="4166955" y="2573904"/>
            <a:ext cx="720080" cy="3600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63978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1542</TotalTime>
  <Words>2114</Words>
  <Application>Microsoft Office PowerPoint</Application>
  <PresentationFormat>Předvádění na obrazovce (4:3)</PresentationFormat>
  <Paragraphs>436</Paragraphs>
  <Slides>47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47</vt:i4>
      </vt:variant>
    </vt:vector>
  </HeadingPairs>
  <TitlesOfParts>
    <vt:vector size="49" baseType="lpstr">
      <vt:lpstr>Motiv sady Office</vt:lpstr>
      <vt:lpstr>1_Motiv sady Office</vt:lpstr>
      <vt:lpstr>Co je FARMAKOVIGILANCE  a čím se zabývá</vt:lpstr>
      <vt:lpstr>Obsah prezentace</vt:lpstr>
      <vt:lpstr>Životní cyklus léčivého přípravku</vt:lpstr>
      <vt:lpstr>Co je farmakovigilance?</vt:lpstr>
      <vt:lpstr>Z historie farmakovigilance </vt:lpstr>
      <vt:lpstr>Z historie farmakovigilance</vt:lpstr>
      <vt:lpstr>Thalidomid</vt:lpstr>
      <vt:lpstr>Thalidomid Frances Oldham Kelsey</vt:lpstr>
      <vt:lpstr>Historie sledování nežádoucích účinků</vt:lpstr>
      <vt:lpstr>Sledování nežádoucích účinků</vt:lpstr>
      <vt:lpstr>Sledování nežádoucích účinků v ČSSR</vt:lpstr>
      <vt:lpstr>Sledování nežádoucích účinků</vt:lpstr>
      <vt:lpstr>Počet hlášených podezření na NÚ z ČR 2007-15</vt:lpstr>
      <vt:lpstr>Nežádoucí účinky léčivých přípravků</vt:lpstr>
      <vt:lpstr>Klasifikace NÚ dle četnosti</vt:lpstr>
      <vt:lpstr>Typy nežádoucích účinků</vt:lpstr>
      <vt:lpstr>Typy nežádoucích účinků</vt:lpstr>
      <vt:lpstr>Typy nežádoucích účinků</vt:lpstr>
      <vt:lpstr>Typy nežádoucích účinků</vt:lpstr>
      <vt:lpstr>Epidemiologie NÚ</vt:lpstr>
      <vt:lpstr>Epidemiologie NÚ</vt:lpstr>
      <vt:lpstr>Sběr nežádoucích účinků</vt:lpstr>
      <vt:lpstr>Systém spont. hlášení NÚ</vt:lpstr>
      <vt:lpstr>Hodnocení hlášení NÚ</vt:lpstr>
      <vt:lpstr>Další údaje o bezpečnosti léčiv</vt:lpstr>
      <vt:lpstr>Farmakovigilanční signály</vt:lpstr>
      <vt:lpstr>Hodnocení FV údajů</vt:lpstr>
      <vt:lpstr>Hodnocení FV údajů – kontinuální sledování bezpečnosti</vt:lpstr>
      <vt:lpstr>Přijímání regulačních opatření</vt:lpstr>
      <vt:lpstr>Přijímání regulačních opatření</vt:lpstr>
      <vt:lpstr>Regulační opatření - komunikace</vt:lpstr>
      <vt:lpstr>Prezentace aplikace PowerPoint</vt:lpstr>
      <vt:lpstr>„Tok“ farmakovigilančních informací:</vt:lpstr>
      <vt:lpstr>Farmakovigilanční systém ČR</vt:lpstr>
      <vt:lpstr>Systém spontánního hlášení</vt:lpstr>
      <vt:lpstr>Hlášení NÚ v roce 2015</vt:lpstr>
      <vt:lpstr>Přijímání hlášení NÚ na SÚKL </vt:lpstr>
      <vt:lpstr>Prezentace aplikace PowerPoint</vt:lpstr>
      <vt:lpstr>Prezentace aplikace PowerPoint</vt:lpstr>
      <vt:lpstr>Prezentace aplikace PowerPoint</vt:lpstr>
      <vt:lpstr>Prezentace aplikace PowerPoint</vt:lpstr>
      <vt:lpstr>FV hodnocení registrační dokumentace</vt:lpstr>
      <vt:lpstr>Kontinuální sledování rizik LP registrovaných v ČR</vt:lpstr>
      <vt:lpstr>Další činnosti FV SÚKL</vt:lpstr>
      <vt:lpstr>FV informace na webu SÚKL</vt:lpstr>
      <vt:lpstr>Vývoj farmakovigilance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155</cp:revision>
  <dcterms:created xsi:type="dcterms:W3CDTF">2012-11-07T12:54:42Z</dcterms:created>
  <dcterms:modified xsi:type="dcterms:W3CDTF">2017-01-20T10:11:19Z</dcterms:modified>
</cp:coreProperties>
</file>