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44"/>
  </p:notesMasterIdLst>
  <p:handoutMasterIdLst>
    <p:handoutMasterId r:id="rId45"/>
  </p:handoutMasterIdLst>
  <p:sldIdLst>
    <p:sldId id="257" r:id="rId4"/>
    <p:sldId id="282" r:id="rId5"/>
    <p:sldId id="301" r:id="rId6"/>
    <p:sldId id="317" r:id="rId7"/>
    <p:sldId id="318" r:id="rId8"/>
    <p:sldId id="278" r:id="rId9"/>
    <p:sldId id="280" r:id="rId10"/>
    <p:sldId id="295" r:id="rId11"/>
    <p:sldId id="283" r:id="rId12"/>
    <p:sldId id="284" r:id="rId13"/>
    <p:sldId id="297" r:id="rId14"/>
    <p:sldId id="286" r:id="rId15"/>
    <p:sldId id="323" r:id="rId16"/>
    <p:sldId id="303" r:id="rId17"/>
    <p:sldId id="287" r:id="rId18"/>
    <p:sldId id="288" r:id="rId19"/>
    <p:sldId id="298" r:id="rId20"/>
    <p:sldId id="320" r:id="rId21"/>
    <p:sldId id="289" r:id="rId22"/>
    <p:sldId id="304" r:id="rId23"/>
    <p:sldId id="305" r:id="rId24"/>
    <p:sldId id="321" r:id="rId25"/>
    <p:sldId id="306" r:id="rId26"/>
    <p:sldId id="307" r:id="rId27"/>
    <p:sldId id="324" r:id="rId28"/>
    <p:sldId id="308" r:id="rId29"/>
    <p:sldId id="309" r:id="rId30"/>
    <p:sldId id="310" r:id="rId31"/>
    <p:sldId id="319" r:id="rId32"/>
    <p:sldId id="311" r:id="rId33"/>
    <p:sldId id="312" r:id="rId34"/>
    <p:sldId id="313" r:id="rId35"/>
    <p:sldId id="290" r:id="rId36"/>
    <p:sldId id="292" r:id="rId37"/>
    <p:sldId id="293" r:id="rId38"/>
    <p:sldId id="299" r:id="rId39"/>
    <p:sldId id="294" r:id="rId40"/>
    <p:sldId id="291" r:id="rId41"/>
    <p:sldId id="325" r:id="rId42"/>
    <p:sldId id="322" r:id="rId43"/>
  </p:sldIdLst>
  <p:sldSz cx="9144000" cy="6858000" type="screen4x3"/>
  <p:notesSz cx="6858000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0517" autoAdjust="0"/>
  </p:normalViewPr>
  <p:slideViewPr>
    <p:cSldViewPr>
      <p:cViewPr>
        <p:scale>
          <a:sx n="94" d="100"/>
          <a:sy n="94" d="100"/>
        </p:scale>
        <p:origin x="-144" y="5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0910"/>
    </p:cViewPr>
  </p:sorterViewPr>
  <p:gridSpacing cx="45005" cy="45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theme" Target="theme/theme1.xml"/><Relationship Id="rId8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6332"/>
          </a:xfrm>
          <a:prstGeom prst="rect">
            <a:avLst/>
          </a:prstGeom>
        </p:spPr>
        <p:txBody>
          <a:bodyPr vert="horz" lIns="95939" tIns="47969" rIns="95939" bIns="47969" rtlCol="0"/>
          <a:lstStyle>
            <a:lvl1pPr algn="l">
              <a:defRPr sz="13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6332"/>
          </a:xfrm>
          <a:prstGeom prst="rect">
            <a:avLst/>
          </a:prstGeom>
        </p:spPr>
        <p:txBody>
          <a:bodyPr vert="horz" lIns="95939" tIns="47969" rIns="95939" bIns="47969" rtlCol="0"/>
          <a:lstStyle>
            <a:lvl1pPr algn="r">
              <a:defRPr sz="1300"/>
            </a:lvl1pPr>
          </a:lstStyle>
          <a:p>
            <a:fld id="{00903745-04E8-42A2-A8D1-9C706D111395}" type="datetimeFigureOut">
              <a:rPr lang="cs-CZ" smtClean="0"/>
              <a:pPr/>
              <a:t>2.1.2017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1" y="9428583"/>
            <a:ext cx="2971800" cy="496332"/>
          </a:xfrm>
          <a:prstGeom prst="rect">
            <a:avLst/>
          </a:prstGeom>
        </p:spPr>
        <p:txBody>
          <a:bodyPr vert="horz" lIns="95939" tIns="47969" rIns="95939" bIns="47969" rtlCol="0" anchor="b"/>
          <a:lstStyle>
            <a:lvl1pPr algn="l">
              <a:defRPr sz="13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9428583"/>
            <a:ext cx="2971800" cy="496332"/>
          </a:xfrm>
          <a:prstGeom prst="rect">
            <a:avLst/>
          </a:prstGeom>
        </p:spPr>
        <p:txBody>
          <a:bodyPr vert="horz" lIns="95939" tIns="47969" rIns="95939" bIns="47969" rtlCol="0" anchor="b"/>
          <a:lstStyle>
            <a:lvl1pPr algn="r">
              <a:defRPr sz="13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7678247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6332"/>
          </a:xfrm>
          <a:prstGeom prst="rect">
            <a:avLst/>
          </a:prstGeom>
        </p:spPr>
        <p:txBody>
          <a:bodyPr vert="horz" lIns="95939" tIns="47969" rIns="95939" bIns="47969" rtlCol="0"/>
          <a:lstStyle>
            <a:lvl1pPr algn="l">
              <a:defRPr sz="13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6332"/>
          </a:xfrm>
          <a:prstGeom prst="rect">
            <a:avLst/>
          </a:prstGeom>
        </p:spPr>
        <p:txBody>
          <a:bodyPr vert="horz" lIns="95939" tIns="47969" rIns="95939" bIns="47969" rtlCol="0"/>
          <a:lstStyle>
            <a:lvl1pPr algn="r">
              <a:defRPr sz="1300"/>
            </a:lvl1pPr>
          </a:lstStyle>
          <a:p>
            <a:fld id="{BF5EF19A-23EF-42A5-8937-4D562DAA8374}" type="datetimeFigureOut">
              <a:rPr lang="cs-CZ" smtClean="0"/>
              <a:pPr/>
              <a:t>2.1.2017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47738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939" tIns="47969" rIns="95939" bIns="47969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715153"/>
            <a:ext cx="5486400" cy="4466987"/>
          </a:xfrm>
          <a:prstGeom prst="rect">
            <a:avLst/>
          </a:prstGeom>
        </p:spPr>
        <p:txBody>
          <a:bodyPr vert="horz" lIns="95939" tIns="47969" rIns="95939" bIns="47969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1" y="9428583"/>
            <a:ext cx="2971800" cy="496332"/>
          </a:xfrm>
          <a:prstGeom prst="rect">
            <a:avLst/>
          </a:prstGeom>
        </p:spPr>
        <p:txBody>
          <a:bodyPr vert="horz" lIns="95939" tIns="47969" rIns="95939" bIns="47969" rtlCol="0" anchor="b"/>
          <a:lstStyle>
            <a:lvl1pPr algn="l">
              <a:defRPr sz="13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9428583"/>
            <a:ext cx="2971800" cy="496332"/>
          </a:xfrm>
          <a:prstGeom prst="rect">
            <a:avLst/>
          </a:prstGeom>
        </p:spPr>
        <p:txBody>
          <a:bodyPr vert="horz" lIns="95939" tIns="47969" rIns="95939" bIns="47969" rtlCol="0" anchor="b"/>
          <a:lstStyle>
            <a:lvl1pPr algn="r">
              <a:defRPr sz="13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1632524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Náležitosti dokumentu – na co si dát pozor</a:t>
            </a:r>
          </a:p>
          <a:p>
            <a:r>
              <a:rPr lang="cs-CZ" dirty="0" smtClean="0"/>
              <a:t>Fáze – I - IV</a:t>
            </a:r>
          </a:p>
          <a:p>
            <a:r>
              <a:rPr lang="cs-CZ" dirty="0" smtClean="0"/>
              <a:t>Indikace</a:t>
            </a:r>
            <a:r>
              <a:rPr lang="cs-CZ" baseline="0" dirty="0" smtClean="0"/>
              <a:t> – specifika některých 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Název prezentace</a:t>
            </a:r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B8EB6E01-AFF7-438C-990D-A684A09D433A}" type="datetime1">
              <a:rPr lang="cs-CZ" smtClean="0">
                <a:solidFill>
                  <a:prstClr val="black"/>
                </a:solidFill>
              </a:rPr>
              <a:pPr/>
              <a:t>2.1.2017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© 2012  STÁTNÍ ÚSTAV PRO KONTROLU LÉČIV</a:t>
            </a:r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>
                <a:solidFill>
                  <a:prstClr val="black"/>
                </a:solidFill>
              </a:rPr>
              <a:pPr/>
              <a:t>2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87256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>
                <a:solidFill>
                  <a:prstClr val="black"/>
                </a:solidFill>
              </a:rPr>
              <a:pPr/>
              <a:t>3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Posloupná verze oproti předchozí</a:t>
            </a:r>
          </a:p>
          <a:p>
            <a:r>
              <a:rPr lang="cs-CZ" dirty="0" smtClean="0"/>
              <a:t>Seznam zkratek – většinou umístěn za obsahem</a:t>
            </a:r>
          </a:p>
          <a:p>
            <a:r>
              <a:rPr lang="cs-CZ" dirty="0" smtClean="0"/>
              <a:t>Vysvětlení všech zkratek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C2EF8279-51FE-42AA-8D65-4D0B7C99F50B}" type="datetime1">
              <a:rPr lang="cs-CZ" smtClean="0"/>
              <a:pPr/>
              <a:t>2.1.2017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18583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Posloupná verze oproti předchozí</a:t>
            </a:r>
          </a:p>
          <a:p>
            <a:r>
              <a:rPr lang="cs-CZ" dirty="0" smtClean="0"/>
              <a:t>Seznam zkratek – většinou umístěn za obsahem</a:t>
            </a:r>
          </a:p>
          <a:p>
            <a:r>
              <a:rPr lang="cs-CZ" dirty="0" smtClean="0"/>
              <a:t>Vysvětlení všech zkratek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C2EF8279-51FE-42AA-8D65-4D0B7C99F50B}" type="datetime1">
              <a:rPr lang="cs-CZ" smtClean="0"/>
              <a:pPr/>
              <a:t>2.1.2017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18583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Posloupná verze oproti předchozí</a:t>
            </a:r>
          </a:p>
          <a:p>
            <a:r>
              <a:rPr lang="cs-CZ" dirty="0" smtClean="0"/>
              <a:t>Seznam zkratek – většinou umístěn za obsahem</a:t>
            </a:r>
          </a:p>
          <a:p>
            <a:r>
              <a:rPr lang="cs-CZ" dirty="0" smtClean="0"/>
              <a:t>Vysvětlení všech zkratek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C2EF8279-51FE-42AA-8D65-4D0B7C99F50B}" type="datetime1">
              <a:rPr lang="cs-CZ" smtClean="0"/>
              <a:pPr/>
              <a:t>2.1.2017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18583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Posloupná verze oproti předchozí</a:t>
            </a:r>
          </a:p>
          <a:p>
            <a:r>
              <a:rPr lang="cs-CZ" dirty="0" smtClean="0"/>
              <a:t>Seznam zkratek – většinou umístěn za obsahem</a:t>
            </a:r>
          </a:p>
          <a:p>
            <a:r>
              <a:rPr lang="cs-CZ" dirty="0" smtClean="0"/>
              <a:t>Vysvětlení všech zkratek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C2EF8279-51FE-42AA-8D65-4D0B7C99F50B}" type="datetime1">
              <a:rPr lang="cs-CZ" smtClean="0"/>
              <a:pPr/>
              <a:t>2.1.2017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18583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Posloupná verze oproti předchozí</a:t>
            </a:r>
          </a:p>
          <a:p>
            <a:r>
              <a:rPr lang="cs-CZ" dirty="0" smtClean="0"/>
              <a:t>Seznam zkratek – většinou umístěn za obsahem</a:t>
            </a:r>
          </a:p>
          <a:p>
            <a:r>
              <a:rPr lang="cs-CZ" dirty="0" smtClean="0"/>
              <a:t>Vysvětlení všech zkratek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C2EF8279-51FE-42AA-8D65-4D0B7C99F50B}" type="datetime1">
              <a:rPr lang="cs-CZ" smtClean="0"/>
              <a:pPr/>
              <a:t>2.1.2017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18583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Posloupná verze oproti předchozí</a:t>
            </a:r>
          </a:p>
          <a:p>
            <a:r>
              <a:rPr lang="cs-CZ" dirty="0" smtClean="0"/>
              <a:t>Seznam zkratek – většinou umístěn za obsahem</a:t>
            </a:r>
          </a:p>
          <a:p>
            <a:r>
              <a:rPr lang="cs-CZ" dirty="0" smtClean="0"/>
              <a:t>Vysvětlení všech zkratek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C2EF8279-51FE-42AA-8D65-4D0B7C99F50B}" type="datetime1">
              <a:rPr lang="cs-CZ" smtClean="0"/>
              <a:pPr/>
              <a:t>2.1.2017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18583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Zdraví dobrovolníci, v případě vysoké toxicity</a:t>
            </a:r>
            <a:r>
              <a:rPr lang="cs-CZ" baseline="0" dirty="0" smtClean="0"/>
              <a:t> léčba (onkologie…) rovnou pacienti</a:t>
            </a:r>
          </a:p>
          <a:p>
            <a:r>
              <a:rPr lang="cs-CZ" dirty="0" smtClean="0"/>
              <a:t>Počet subjektů</a:t>
            </a:r>
            <a:r>
              <a:rPr lang="cs-CZ" baseline="0" dirty="0" smtClean="0"/>
              <a:t> – maximálně desítky, </a:t>
            </a:r>
            <a:r>
              <a:rPr lang="cs-CZ" u="sng" baseline="0" dirty="0" smtClean="0"/>
              <a:t>ne zranitelné subjekty</a:t>
            </a:r>
            <a:r>
              <a:rPr lang="cs-CZ" baseline="0" dirty="0" smtClean="0"/>
              <a:t>!</a:t>
            </a:r>
          </a:p>
          <a:p>
            <a:r>
              <a:rPr lang="cs-CZ" baseline="0" dirty="0" err="1" smtClean="0"/>
              <a:t>First</a:t>
            </a:r>
            <a:r>
              <a:rPr lang="cs-CZ" baseline="0" dirty="0" smtClean="0"/>
              <a:t> in </a:t>
            </a:r>
            <a:r>
              <a:rPr lang="cs-CZ" baseline="0" dirty="0" err="1" smtClean="0"/>
              <a:t>human</a:t>
            </a:r>
            <a:r>
              <a:rPr lang="cs-CZ" baseline="0" dirty="0" smtClean="0"/>
              <a:t> – podrobně popsat v protokolu, </a:t>
            </a:r>
            <a:r>
              <a:rPr lang="cs-CZ" u="sng" baseline="0" dirty="0" smtClean="0"/>
              <a:t>rizika adaptivních designů</a:t>
            </a:r>
            <a:r>
              <a:rPr lang="cs-CZ" u="none" baseline="0" dirty="0" smtClean="0"/>
              <a:t> </a:t>
            </a:r>
            <a:r>
              <a:rPr lang="cs-CZ" baseline="0" dirty="0" smtClean="0"/>
              <a:t>s předem neznámou dávkou, autorita by měla posoudit a schválit jasný postup, musí být v souladu s preklinickými nálezy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9D346083-4E3A-4E75-A796-A2663A721127}" type="datetime1">
              <a:rPr lang="cs-CZ" smtClean="0"/>
              <a:pPr/>
              <a:t>2.1.2017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18763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2"/>
            <a:r>
              <a:rPr lang="cs-CZ" sz="1800" b="0" dirty="0" smtClean="0">
                <a:solidFill>
                  <a:srgbClr val="002060"/>
                </a:solidFill>
              </a:rPr>
              <a:t>Provedení interim analýzy</a:t>
            </a:r>
          </a:p>
          <a:p>
            <a:pPr lvl="2"/>
            <a:r>
              <a:rPr lang="cs-CZ" sz="1800" b="0" dirty="0" smtClean="0">
                <a:solidFill>
                  <a:srgbClr val="002060"/>
                </a:solidFill>
              </a:rPr>
              <a:t>Z odslepených dat – data validní, ale riziko narušení integrity KH</a:t>
            </a:r>
          </a:p>
          <a:p>
            <a:pPr lvl="2"/>
            <a:r>
              <a:rPr lang="cs-CZ" sz="1800" b="0" dirty="0" smtClean="0">
                <a:solidFill>
                  <a:srgbClr val="002060"/>
                </a:solidFill>
              </a:rPr>
              <a:t>Ze zaslepených dat – data nelze zcela objektivně vyhodnotit</a:t>
            </a:r>
          </a:p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1E21B826-0890-4592-A647-227BCD2634FD}" type="datetime1">
              <a:rPr lang="cs-CZ" smtClean="0"/>
              <a:pPr/>
              <a:t>2.1.2017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27906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2"/>
            <a:r>
              <a:rPr lang="cs-CZ" sz="1800" b="0" dirty="0" smtClean="0">
                <a:solidFill>
                  <a:srgbClr val="002060"/>
                </a:solidFill>
              </a:rPr>
              <a:t>Provedení interim analýzy</a:t>
            </a:r>
          </a:p>
          <a:p>
            <a:pPr lvl="2"/>
            <a:r>
              <a:rPr lang="cs-CZ" sz="1800" b="0" dirty="0" smtClean="0">
                <a:solidFill>
                  <a:srgbClr val="002060"/>
                </a:solidFill>
              </a:rPr>
              <a:t>Z odslepených dat – data validní, ale riziko narušení integrity KH</a:t>
            </a:r>
          </a:p>
          <a:p>
            <a:pPr lvl="2"/>
            <a:r>
              <a:rPr lang="cs-CZ" sz="1800" b="0" dirty="0" smtClean="0">
                <a:solidFill>
                  <a:srgbClr val="002060"/>
                </a:solidFill>
              </a:rPr>
              <a:t>Ze zaslepených dat – data nelze zcela objektivně vyhodnotit</a:t>
            </a:r>
          </a:p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1E21B826-0890-4592-A647-227BCD2634FD}" type="datetime1">
              <a:rPr lang="cs-CZ" smtClean="0"/>
              <a:pPr/>
              <a:t>2.1.2017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27906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r>
              <a:rPr lang="cs-CZ" dirty="0" smtClean="0">
                <a:solidFill>
                  <a:srgbClr val="002060"/>
                </a:solidFill>
              </a:rPr>
              <a:t>Vždy </a:t>
            </a:r>
            <a:r>
              <a:rPr lang="cs-CZ" b="1" dirty="0" smtClean="0">
                <a:solidFill>
                  <a:srgbClr val="002060"/>
                </a:solidFill>
              </a:rPr>
              <a:t>zajištění dlouhodobé léčby</a:t>
            </a:r>
            <a:r>
              <a:rPr lang="cs-CZ" dirty="0" smtClean="0">
                <a:solidFill>
                  <a:srgbClr val="002060"/>
                </a:solidFill>
              </a:rPr>
              <a:t>, vysazení předchozí léčby pouze v případě její neúčinnosti</a:t>
            </a:r>
          </a:p>
          <a:p>
            <a:pPr lvl="1"/>
            <a:r>
              <a:rPr lang="cs-CZ" dirty="0" smtClean="0">
                <a:solidFill>
                  <a:srgbClr val="002060"/>
                </a:solidFill>
              </a:rPr>
              <a:t>V případě </a:t>
            </a:r>
            <a:r>
              <a:rPr lang="cs-CZ" b="1" dirty="0" smtClean="0">
                <a:solidFill>
                  <a:srgbClr val="002060"/>
                </a:solidFill>
              </a:rPr>
              <a:t>užití placebové větve</a:t>
            </a:r>
            <a:r>
              <a:rPr lang="cs-CZ" dirty="0" smtClean="0">
                <a:solidFill>
                  <a:srgbClr val="002060"/>
                </a:solidFill>
              </a:rPr>
              <a:t> - posuzujeme nebezpečí z prodlení léčby</a:t>
            </a:r>
          </a:p>
          <a:p>
            <a:pPr lvl="1"/>
            <a:r>
              <a:rPr lang="cs-CZ" dirty="0" smtClean="0">
                <a:solidFill>
                  <a:srgbClr val="002060"/>
                </a:solidFill>
              </a:rPr>
              <a:t>Definovat možnost </a:t>
            </a:r>
            <a:r>
              <a:rPr lang="cs-CZ" b="1" dirty="0" smtClean="0">
                <a:solidFill>
                  <a:srgbClr val="002060"/>
                </a:solidFill>
              </a:rPr>
              <a:t>užití záchranné medikace</a:t>
            </a:r>
          </a:p>
          <a:p>
            <a:pPr lvl="1"/>
            <a:r>
              <a:rPr lang="cs-CZ" dirty="0" smtClean="0">
                <a:solidFill>
                  <a:srgbClr val="002060"/>
                </a:solidFill>
              </a:rPr>
              <a:t>V případě dlouhodobé léčby a placebové větve – </a:t>
            </a:r>
            <a:r>
              <a:rPr lang="cs-CZ" b="1" dirty="0" smtClean="0">
                <a:solidFill>
                  <a:srgbClr val="002060"/>
                </a:solidFill>
              </a:rPr>
              <a:t>v kritériích předčasného vyřazení </a:t>
            </a:r>
            <a:r>
              <a:rPr lang="cs-CZ" dirty="0" smtClean="0">
                <a:solidFill>
                  <a:srgbClr val="002060"/>
                </a:solidFill>
              </a:rPr>
              <a:t>z KH uvést „nedostatečná účinnost léčby (závažná progrese onemocnění)“ 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b="1" dirty="0" smtClean="0">
                <a:solidFill>
                  <a:srgbClr val="002060"/>
                </a:solidFill>
              </a:rPr>
              <a:t>Placebová větev u dětí ano pouze v případě</a:t>
            </a:r>
            <a:r>
              <a:rPr lang="pl-PL" dirty="0" smtClean="0">
                <a:solidFill>
                  <a:srgbClr val="002060"/>
                </a:solidFill>
              </a:rPr>
              <a:t>, že se jedná o KH s </a:t>
            </a:r>
            <a:r>
              <a:rPr lang="pl-PL" b="1" dirty="0" smtClean="0">
                <a:solidFill>
                  <a:srgbClr val="002060"/>
                </a:solidFill>
              </a:rPr>
              <a:t>novým přípravkem s novým mechanismem účinku </a:t>
            </a:r>
            <a:r>
              <a:rPr lang="pl-PL" dirty="0" smtClean="0">
                <a:solidFill>
                  <a:srgbClr val="002060"/>
                </a:solidFill>
              </a:rPr>
              <a:t>a pacient bude mít jinak zcela standardní léčbu</a:t>
            </a:r>
          </a:p>
          <a:p>
            <a:pPr lvl="1"/>
            <a:r>
              <a:rPr lang="cs-CZ" dirty="0" smtClean="0">
                <a:solidFill>
                  <a:srgbClr val="002060"/>
                </a:solidFill>
              </a:rPr>
              <a:t>Placebo injekčně</a:t>
            </a:r>
            <a:r>
              <a:rPr lang="cs-CZ" baseline="0" dirty="0" smtClean="0">
                <a:solidFill>
                  <a:srgbClr val="002060"/>
                </a:solidFill>
              </a:rPr>
              <a:t> (u double-</a:t>
            </a:r>
            <a:r>
              <a:rPr lang="cs-CZ" baseline="0" dirty="0" err="1" smtClean="0">
                <a:solidFill>
                  <a:srgbClr val="002060"/>
                </a:solidFill>
              </a:rPr>
              <a:t>dummy</a:t>
            </a:r>
            <a:r>
              <a:rPr lang="cs-CZ" baseline="0" dirty="0" smtClean="0">
                <a:solidFill>
                  <a:srgbClr val="002060"/>
                </a:solidFill>
              </a:rPr>
              <a:t> designů) – nelze dlouhodobě</a:t>
            </a:r>
            <a:endParaRPr lang="cs-CZ" dirty="0" smtClean="0">
              <a:solidFill>
                <a:srgbClr val="002060"/>
              </a:solidFill>
            </a:endParaRPr>
          </a:p>
          <a:p>
            <a:pPr lvl="1"/>
            <a:r>
              <a:rPr lang="cs-CZ" b="1" dirty="0" smtClean="0">
                <a:solidFill>
                  <a:srgbClr val="002060"/>
                </a:solidFill>
              </a:rPr>
              <a:t>Etické aspekty aplikace injekčního placeba </a:t>
            </a:r>
            <a:r>
              <a:rPr lang="cs-CZ" dirty="0" smtClean="0">
                <a:solidFill>
                  <a:srgbClr val="002060"/>
                </a:solidFill>
              </a:rPr>
              <a:t>s.c., </a:t>
            </a:r>
            <a:r>
              <a:rPr lang="cs-CZ" dirty="0" err="1" smtClean="0">
                <a:solidFill>
                  <a:srgbClr val="002060"/>
                </a:solidFill>
              </a:rPr>
              <a:t>i.m</a:t>
            </a:r>
            <a:r>
              <a:rPr lang="cs-CZ" dirty="0" smtClean="0">
                <a:solidFill>
                  <a:srgbClr val="002060"/>
                </a:solidFill>
              </a:rPr>
              <a:t>. – pacient musí být dostatečně informován</a:t>
            </a:r>
          </a:p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AED433D1-3F3D-4DC3-BA32-79EBA1D0B27D}" type="datetime1">
              <a:rPr lang="cs-CZ" smtClean="0"/>
              <a:pPr/>
              <a:t>2.1.2017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35849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r>
              <a:rPr lang="cs-CZ" dirty="0" smtClean="0">
                <a:solidFill>
                  <a:srgbClr val="002060"/>
                </a:solidFill>
              </a:rPr>
              <a:t>Vždy </a:t>
            </a:r>
            <a:r>
              <a:rPr lang="cs-CZ" b="1" dirty="0" smtClean="0">
                <a:solidFill>
                  <a:srgbClr val="002060"/>
                </a:solidFill>
              </a:rPr>
              <a:t>zajištění dlouhodobé léčby</a:t>
            </a:r>
            <a:r>
              <a:rPr lang="cs-CZ" dirty="0" smtClean="0">
                <a:solidFill>
                  <a:srgbClr val="002060"/>
                </a:solidFill>
              </a:rPr>
              <a:t>, vysazení předchozí léčby pouze v případě její neúčinnosti</a:t>
            </a:r>
          </a:p>
          <a:p>
            <a:pPr lvl="1"/>
            <a:r>
              <a:rPr lang="cs-CZ" dirty="0" smtClean="0">
                <a:solidFill>
                  <a:srgbClr val="002060"/>
                </a:solidFill>
              </a:rPr>
              <a:t>V případě </a:t>
            </a:r>
            <a:r>
              <a:rPr lang="cs-CZ" b="1" dirty="0" smtClean="0">
                <a:solidFill>
                  <a:srgbClr val="002060"/>
                </a:solidFill>
              </a:rPr>
              <a:t>užití placebové větve</a:t>
            </a:r>
            <a:r>
              <a:rPr lang="cs-CZ" dirty="0" smtClean="0">
                <a:solidFill>
                  <a:srgbClr val="002060"/>
                </a:solidFill>
              </a:rPr>
              <a:t> - posuzujeme nebezpečí z prodlení léčby</a:t>
            </a:r>
          </a:p>
          <a:p>
            <a:pPr lvl="1"/>
            <a:r>
              <a:rPr lang="cs-CZ" dirty="0" smtClean="0">
                <a:solidFill>
                  <a:srgbClr val="002060"/>
                </a:solidFill>
              </a:rPr>
              <a:t>Definovat možnost </a:t>
            </a:r>
            <a:r>
              <a:rPr lang="cs-CZ" b="1" dirty="0" smtClean="0">
                <a:solidFill>
                  <a:srgbClr val="002060"/>
                </a:solidFill>
              </a:rPr>
              <a:t>užití záchranné medikace</a:t>
            </a:r>
          </a:p>
          <a:p>
            <a:pPr lvl="1"/>
            <a:r>
              <a:rPr lang="cs-CZ" dirty="0" smtClean="0">
                <a:solidFill>
                  <a:srgbClr val="002060"/>
                </a:solidFill>
              </a:rPr>
              <a:t>V případě dlouhodobé léčby a placebové větve – </a:t>
            </a:r>
            <a:r>
              <a:rPr lang="cs-CZ" b="1" dirty="0" smtClean="0">
                <a:solidFill>
                  <a:srgbClr val="002060"/>
                </a:solidFill>
              </a:rPr>
              <a:t>v kritériích předčasného vyřazení </a:t>
            </a:r>
            <a:r>
              <a:rPr lang="cs-CZ" dirty="0" smtClean="0">
                <a:solidFill>
                  <a:srgbClr val="002060"/>
                </a:solidFill>
              </a:rPr>
              <a:t>z KH uvést „nedostatečná účinnost léčby (závažná progrese onemocnění)“ 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b="1" dirty="0" smtClean="0">
                <a:solidFill>
                  <a:srgbClr val="002060"/>
                </a:solidFill>
              </a:rPr>
              <a:t>Placebová větev u dětí ano pouze v případě</a:t>
            </a:r>
            <a:r>
              <a:rPr lang="pl-PL" dirty="0" smtClean="0">
                <a:solidFill>
                  <a:srgbClr val="002060"/>
                </a:solidFill>
              </a:rPr>
              <a:t>, že se jedná o KH s </a:t>
            </a:r>
            <a:r>
              <a:rPr lang="pl-PL" b="1" dirty="0" smtClean="0">
                <a:solidFill>
                  <a:srgbClr val="002060"/>
                </a:solidFill>
              </a:rPr>
              <a:t>novým přípravkem s novým mechanismem účinku </a:t>
            </a:r>
            <a:r>
              <a:rPr lang="pl-PL" dirty="0" smtClean="0">
                <a:solidFill>
                  <a:srgbClr val="002060"/>
                </a:solidFill>
              </a:rPr>
              <a:t>a pacient bude mít jinak zcela standardní léčbu</a:t>
            </a:r>
          </a:p>
          <a:p>
            <a:pPr lvl="1"/>
            <a:r>
              <a:rPr lang="cs-CZ" dirty="0" smtClean="0">
                <a:solidFill>
                  <a:srgbClr val="002060"/>
                </a:solidFill>
              </a:rPr>
              <a:t>Placebo injekčně</a:t>
            </a:r>
            <a:r>
              <a:rPr lang="cs-CZ" baseline="0" dirty="0" smtClean="0">
                <a:solidFill>
                  <a:srgbClr val="002060"/>
                </a:solidFill>
              </a:rPr>
              <a:t> (u double-</a:t>
            </a:r>
            <a:r>
              <a:rPr lang="cs-CZ" baseline="0" dirty="0" err="1" smtClean="0">
                <a:solidFill>
                  <a:srgbClr val="002060"/>
                </a:solidFill>
              </a:rPr>
              <a:t>dummy</a:t>
            </a:r>
            <a:r>
              <a:rPr lang="cs-CZ" baseline="0" dirty="0" smtClean="0">
                <a:solidFill>
                  <a:srgbClr val="002060"/>
                </a:solidFill>
              </a:rPr>
              <a:t> designů) – nelze dlouhodobě</a:t>
            </a:r>
            <a:endParaRPr lang="cs-CZ" dirty="0" smtClean="0">
              <a:solidFill>
                <a:srgbClr val="002060"/>
              </a:solidFill>
            </a:endParaRPr>
          </a:p>
          <a:p>
            <a:pPr lvl="1"/>
            <a:r>
              <a:rPr lang="cs-CZ" b="1" dirty="0" smtClean="0">
                <a:solidFill>
                  <a:srgbClr val="002060"/>
                </a:solidFill>
              </a:rPr>
              <a:t>Etické aspekty aplikace injekčního placeba </a:t>
            </a:r>
            <a:r>
              <a:rPr lang="cs-CZ" dirty="0" smtClean="0">
                <a:solidFill>
                  <a:srgbClr val="002060"/>
                </a:solidFill>
              </a:rPr>
              <a:t>s.c., </a:t>
            </a:r>
            <a:r>
              <a:rPr lang="cs-CZ" dirty="0" err="1" smtClean="0">
                <a:solidFill>
                  <a:srgbClr val="002060"/>
                </a:solidFill>
              </a:rPr>
              <a:t>i.m</a:t>
            </a:r>
            <a:r>
              <a:rPr lang="cs-CZ" dirty="0" smtClean="0">
                <a:solidFill>
                  <a:srgbClr val="002060"/>
                </a:solidFill>
              </a:rPr>
              <a:t>. – pacient musí být dostatečně informován</a:t>
            </a:r>
          </a:p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AED433D1-3F3D-4DC3-BA32-79EBA1D0B27D}" type="datetime1">
              <a:rPr lang="cs-CZ" smtClean="0"/>
              <a:pPr/>
              <a:t>2.1.2017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35849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Souhrn</a:t>
            </a:r>
            <a:r>
              <a:rPr lang="cs-CZ" baseline="0" dirty="0" smtClean="0"/>
              <a:t> protokolu v ČJ: n</a:t>
            </a:r>
            <a:r>
              <a:rPr lang="cs-CZ" dirty="0" smtClean="0"/>
              <a:t>epožadujeme aktualizovat, ani při předkládání dodatků</a:t>
            </a:r>
            <a:r>
              <a:rPr lang="cs-CZ" baseline="0" dirty="0" smtClean="0"/>
              <a:t> v průběhu KH, není v seznamu schvalované dokumentace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C7510B44-EB58-427B-BAEF-189B97D956DD}" type="datetime1">
              <a:rPr lang="cs-CZ" smtClean="0"/>
              <a:pPr/>
              <a:t>2.1.2017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1401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19. 5. 2016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19. 5. 2016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19. 5. 2016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19. 5. 2016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19. 5. 2016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19. 5. 2016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19. 5. 2016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19. 5. 2016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19. 5. 2016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19. 5. 2016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19. 5. 2016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eld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394547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19. 5. 2016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19. 5. 2016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19. 5. 2016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19. 5. 2016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19. 5. 2016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19. 5. 2016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19. 5. 2016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19. 5. 2016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19. 5. 2016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19. 5. 2016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19. 5. 2016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19. 5. 2016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2016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‹#›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28940809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19. 5. 2016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2016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‹#›</a:t>
            </a:fld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70500038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19. 5. 2016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2016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‹#›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0144402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19. 5. 2016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2016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‹#›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38645093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19. 5. 2016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2016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‹#›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7735203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19. 5. 2016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2016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‹#›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8232323"/>
      </p:ext>
    </p:extLst>
  </p:cSld>
  <p:clrMapOvr>
    <a:masterClrMapping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19. 5. 2016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‹#›</a:t>
            </a:fld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>
                <a:solidFill>
                  <a:srgbClr val="2D3291"/>
                </a:solidFill>
              </a:rPr>
              <a:t>© 2016  STÁTNÍ ÚSTAV PRO KONTROLU LÉČIV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3446976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19. 5. 2016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2016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‹#›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2729526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19. 5. 2016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2016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‹#›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2519999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19. 5. 2016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2016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‹#›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0370040"/>
      </p:ext>
    </p:extLst>
  </p:cSld>
  <p:clrMapOvr>
    <a:masterClrMapping/>
  </p:clrMapOvr>
  <p:transition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19. 5. 2016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2016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‹#›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6394559"/>
      </p:ext>
    </p:extLst>
  </p:cSld>
  <p:clrMapOvr>
    <a:masterClrMapping/>
  </p:clrMapOvr>
  <p:transition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75616846"/>
      </p:ext>
    </p:extLst>
  </p:cSld>
  <p:clrMapOvr>
    <a:masterClrMapping/>
  </p:clrMapOvr>
  <p:transition>
    <p:spli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w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5.wm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5" Type="http://schemas.openxmlformats.org/officeDocument/2006/relationships/image" Target="../media/image2.wmf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image" Target="../media/image1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19. 5. 2016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85" r:id="rId12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19. 5. 2016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>
                <a:solidFill>
                  <a:srgbClr val="2D3291"/>
                </a:solidFill>
              </a:rPr>
              <a:t>19. 5. 2016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>
                <a:solidFill>
                  <a:srgbClr val="2D3291"/>
                </a:solidFill>
              </a:rPr>
              <a:t>© 2016  STÁTNÍ ÚSTAV PRO KONTROLU LÉČIV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‹#›</a:t>
            </a:fld>
            <a:endParaRPr lang="cs-CZ" dirty="0">
              <a:solidFill>
                <a:srgbClr val="2D3291"/>
              </a:solidFill>
            </a:endParaRPr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0843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eudract.ema.europa.eu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://www.sukl.cz/zdravotnicke-prostredky/podani-zadosti-o-povoleni-provedeni-klinicke-zkousky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ukl.cz/leciva/informace-o-zpusobu-predkladani-referencni-bezpecnostni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hyperlink" Target="http://www.sukl.cz/sukl/ust-24-verze-4?lang=1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376645" y="2438890"/>
            <a:ext cx="7263355" cy="944944"/>
          </a:xfrm>
        </p:spPr>
        <p:txBody>
          <a:bodyPr>
            <a:normAutofit fontScale="90000"/>
          </a:bodyPr>
          <a:lstStyle/>
          <a:p>
            <a:r>
              <a:rPr lang="cs-CZ" sz="4000" dirty="0" smtClean="0"/>
              <a:t>ŽÁDOST O SCHVÁLENÍ/POVOLENÍ KH </a:t>
            </a:r>
            <a:br>
              <a:rPr lang="cs-CZ" sz="4000" dirty="0" smtClean="0"/>
            </a:b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/>
              <a:t>– </a:t>
            </a:r>
            <a:r>
              <a:rPr lang="cs-CZ" sz="4000" dirty="0"/>
              <a:t>průběh vyřizování </a:t>
            </a:r>
            <a:r>
              <a:rPr lang="cs-CZ" sz="4000" dirty="0" smtClean="0"/>
              <a:t>žádosti + nejčastější </a:t>
            </a:r>
            <a:r>
              <a:rPr lang="cs-CZ" sz="4000" dirty="0"/>
              <a:t>nedostatky předkládané dokumentace </a:t>
            </a:r>
            <a:endParaRPr lang="cs-CZ" sz="3100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>
          <a:xfrm>
            <a:off x="1376645" y="4869159"/>
            <a:ext cx="7110071" cy="944905"/>
          </a:xfrm>
        </p:spPr>
        <p:txBody>
          <a:bodyPr>
            <a:normAutofit/>
          </a:bodyPr>
          <a:lstStyle/>
          <a:p>
            <a:r>
              <a:rPr lang="cs-CZ" sz="2200" dirty="0">
                <a:solidFill>
                  <a:schemeClr val="bg1"/>
                </a:solidFill>
              </a:rPr>
              <a:t>MUDr. Alena Trunečková</a:t>
            </a:r>
          </a:p>
          <a:p>
            <a:r>
              <a:rPr lang="cs-CZ" sz="2200" dirty="0">
                <a:solidFill>
                  <a:schemeClr val="bg1"/>
                </a:solidFill>
              </a:rPr>
              <a:t>Oddělení klinického hodnocení</a:t>
            </a:r>
          </a:p>
          <a:p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28. 6. 2016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Žádost o schválení/povolení KH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199" y="1223755"/>
            <a:ext cx="8480286" cy="4770530"/>
          </a:xfrm>
        </p:spPr>
        <p:txBody>
          <a:bodyPr>
            <a:normAutofit fontScale="92500" lnSpcReduction="10000"/>
          </a:bodyPr>
          <a:lstStyle/>
          <a:p>
            <a:pPr marL="447675" indent="-447675"/>
            <a:r>
              <a:rPr lang="cs-CZ" b="1" dirty="0" smtClean="0">
                <a:solidFill>
                  <a:srgbClr val="002060"/>
                </a:solidFill>
              </a:rPr>
              <a:t>Postup posuzování KH</a:t>
            </a:r>
          </a:p>
          <a:p>
            <a:pPr marL="714375" lvl="1" indent="-261938">
              <a:buFont typeface="Arial" panose="020B0604020202020204" pitchFamily="34" charset="0"/>
              <a:buChar char="•"/>
            </a:pPr>
            <a:r>
              <a:rPr lang="cs-CZ" sz="2600" b="1" dirty="0" smtClean="0">
                <a:solidFill>
                  <a:srgbClr val="0070C0"/>
                </a:solidFill>
              </a:rPr>
              <a:t>Správní řízení</a:t>
            </a:r>
          </a:p>
          <a:p>
            <a:pPr marL="447675" lvl="1" indent="-447675">
              <a:spcBef>
                <a:spcPts val="1200"/>
              </a:spcBef>
              <a:buBlip>
                <a:blip r:embed="rId3"/>
              </a:buBlip>
            </a:pPr>
            <a:r>
              <a:rPr lang="cs-CZ" sz="2800" b="1" dirty="0" smtClean="0">
                <a:solidFill>
                  <a:srgbClr val="002060"/>
                </a:solidFill>
              </a:rPr>
              <a:t>Náležitosti předložených dokumentů - </a:t>
            </a: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pokyn KLH-20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600" b="1" dirty="0">
                <a:solidFill>
                  <a:srgbClr val="0070C0"/>
                </a:solidFill>
              </a:rPr>
              <a:t>Evropský formulář žádosti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600" b="1" dirty="0">
                <a:solidFill>
                  <a:srgbClr val="0070C0"/>
                </a:solidFill>
              </a:rPr>
              <a:t>Průvodní dopis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600" b="1" dirty="0">
                <a:solidFill>
                  <a:srgbClr val="0070C0"/>
                </a:solidFill>
              </a:rPr>
              <a:t>Dotazník SÚKL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600" b="1" dirty="0">
                <a:solidFill>
                  <a:srgbClr val="0070C0"/>
                </a:solidFill>
              </a:rPr>
              <a:t>Dokumentace </a:t>
            </a:r>
            <a:r>
              <a:rPr lang="cs-CZ" sz="2200" b="1" dirty="0" smtClean="0">
                <a:solidFill>
                  <a:srgbClr val="002060"/>
                </a:solidFill>
              </a:rPr>
              <a:t>(blíže: Protokol</a:t>
            </a:r>
            <a:r>
              <a:rPr lang="cs-CZ" sz="2200" b="1" dirty="0">
                <a:solidFill>
                  <a:srgbClr val="002060"/>
                </a:solidFill>
              </a:rPr>
              <a:t>, </a:t>
            </a:r>
            <a:r>
              <a:rPr lang="cs-CZ" sz="2200" b="1" dirty="0" smtClean="0">
                <a:solidFill>
                  <a:srgbClr val="002060"/>
                </a:solidFill>
              </a:rPr>
              <a:t>Souhrn protokolu v ČJ)</a:t>
            </a:r>
            <a:endParaRPr lang="cs-CZ" sz="2200" b="1" dirty="0">
              <a:solidFill>
                <a:srgbClr val="002060"/>
              </a:solidFill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600" b="1" dirty="0">
                <a:solidFill>
                  <a:srgbClr val="0070C0"/>
                </a:solidFill>
              </a:rPr>
              <a:t>Plné moci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600" b="1" dirty="0">
                <a:solidFill>
                  <a:srgbClr val="0070C0"/>
                </a:solidFill>
              </a:rPr>
              <a:t>Platba </a:t>
            </a:r>
            <a:endParaRPr lang="cs-CZ" sz="2600" b="1" dirty="0" smtClean="0">
              <a:solidFill>
                <a:srgbClr val="0070C0"/>
              </a:solidFill>
            </a:endParaRPr>
          </a:p>
          <a:p>
            <a:pPr marL="447675" lvl="1" indent="-447675">
              <a:spcBef>
                <a:spcPts val="1200"/>
              </a:spcBef>
              <a:buBlip>
                <a:blip r:embed="rId3"/>
              </a:buBlip>
            </a:pPr>
            <a:r>
              <a:rPr lang="cs-CZ" sz="2800" b="1" dirty="0" smtClean="0">
                <a:solidFill>
                  <a:srgbClr val="002060"/>
                </a:solidFill>
              </a:rPr>
              <a:t>Specifika národního předkládání dokumentace </a:t>
            </a:r>
            <a:r>
              <a:rPr lang="cs-CZ" sz="2800" b="1" dirty="0">
                <a:solidFill>
                  <a:srgbClr val="002060"/>
                </a:solidFill>
              </a:rPr>
              <a:t>při VHP proceduře</a:t>
            </a:r>
          </a:p>
          <a:p>
            <a:pPr lvl="1">
              <a:buFont typeface="Arial" panose="020B0604020202020204" pitchFamily="34" charset="0"/>
              <a:buChar char="•"/>
            </a:pPr>
            <a:endParaRPr lang="cs-CZ" b="1" dirty="0">
              <a:solidFill>
                <a:srgbClr val="002060"/>
              </a:solidFill>
            </a:endParaRPr>
          </a:p>
          <a:p>
            <a:pPr lvl="1">
              <a:buFont typeface="Arial" panose="020B0604020202020204" pitchFamily="34" charset="0"/>
              <a:buChar char="•"/>
            </a:pPr>
            <a:endParaRPr lang="cs-CZ" dirty="0" smtClean="0">
              <a:solidFill>
                <a:srgbClr val="00206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2D3291"/>
                </a:solidFill>
              </a:rPr>
              <a:t>28. 6. 2016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2016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2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Žádost o schválení/povolení KH</a:t>
            </a: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04191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236052" y="285959"/>
            <a:ext cx="3273646" cy="570382"/>
          </a:xfrm>
          <a:prstGeom prst="rect">
            <a:avLst/>
          </a:prstGeom>
          <a:solidFill>
            <a:schemeClr val="tx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altLang="cs-CZ" b="1" dirty="0">
                <a:solidFill>
                  <a:prstClr val="white"/>
                </a:solidFill>
              </a:rPr>
              <a:t>Předložení dokumentace SÚKL</a:t>
            </a:r>
          </a:p>
        </p:txBody>
      </p:sp>
      <p:sp>
        <p:nvSpPr>
          <p:cNvPr id="66566" name="Rectangle 6"/>
          <p:cNvSpPr>
            <a:spLocks noChangeArrowheads="1"/>
          </p:cNvSpPr>
          <p:nvPr/>
        </p:nvSpPr>
        <p:spPr bwMode="auto">
          <a:xfrm>
            <a:off x="4887036" y="1448780"/>
            <a:ext cx="3870430" cy="457200"/>
          </a:xfrm>
          <a:prstGeom prst="rect">
            <a:avLst/>
          </a:prstGeom>
          <a:solidFill>
            <a:schemeClr val="tx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altLang="cs-CZ" b="1" dirty="0">
                <a:solidFill>
                  <a:prstClr val="white"/>
                </a:solidFill>
              </a:rPr>
              <a:t>ODDĚLENÍ KLINICKÉHO HODNOCENÍ </a:t>
            </a:r>
          </a:p>
        </p:txBody>
      </p:sp>
      <p:sp>
        <p:nvSpPr>
          <p:cNvPr id="66567" name="Line 7"/>
          <p:cNvSpPr>
            <a:spLocks noChangeShapeType="1"/>
          </p:cNvSpPr>
          <p:nvPr/>
        </p:nvSpPr>
        <p:spPr bwMode="auto">
          <a:xfrm flipV="1">
            <a:off x="3496195" y="586386"/>
            <a:ext cx="451903" cy="4435"/>
          </a:xfrm>
          <a:prstGeom prst="line">
            <a:avLst/>
          </a:prstGeom>
          <a:ln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/>
          <a:lstStyle/>
          <a:p>
            <a:endParaRPr lang="cs-CZ">
              <a:solidFill>
                <a:srgbClr val="2D3291"/>
              </a:solidFill>
            </a:endParaRPr>
          </a:p>
        </p:txBody>
      </p:sp>
      <p:sp>
        <p:nvSpPr>
          <p:cNvPr id="66568" name="Rectangle 8"/>
          <p:cNvSpPr>
            <a:spLocks noChangeArrowheads="1"/>
          </p:cNvSpPr>
          <p:nvPr/>
        </p:nvSpPr>
        <p:spPr bwMode="auto">
          <a:xfrm>
            <a:off x="3925474" y="285191"/>
            <a:ext cx="1779572" cy="571150"/>
          </a:xfrm>
          <a:prstGeom prst="rect">
            <a:avLst/>
          </a:prstGeom>
          <a:solidFill>
            <a:schemeClr val="tx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altLang="cs-CZ" b="1" dirty="0">
                <a:solidFill>
                  <a:prstClr val="white"/>
                </a:solidFill>
              </a:rPr>
              <a:t>P</a:t>
            </a:r>
            <a:r>
              <a:rPr lang="cs-CZ" altLang="cs-CZ" b="1" dirty="0" smtClean="0">
                <a:solidFill>
                  <a:prstClr val="white"/>
                </a:solidFill>
              </a:rPr>
              <a:t>ODATELNA</a:t>
            </a:r>
            <a:endParaRPr lang="cs-CZ" altLang="cs-CZ" b="1" dirty="0">
              <a:solidFill>
                <a:prstClr val="white"/>
              </a:solidFill>
            </a:endParaRPr>
          </a:p>
        </p:txBody>
      </p:sp>
      <p:sp>
        <p:nvSpPr>
          <p:cNvPr id="66574" name="Line 14"/>
          <p:cNvSpPr>
            <a:spLocks noChangeShapeType="1"/>
          </p:cNvSpPr>
          <p:nvPr/>
        </p:nvSpPr>
        <p:spPr bwMode="auto">
          <a:xfrm>
            <a:off x="4339823" y="781610"/>
            <a:ext cx="7152" cy="262126"/>
          </a:xfrm>
          <a:prstGeom prst="line">
            <a:avLst/>
          </a:prstGeom>
          <a:ln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/>
          <a:lstStyle/>
          <a:p>
            <a:endParaRPr lang="cs-CZ">
              <a:solidFill>
                <a:srgbClr val="2D3291"/>
              </a:solidFill>
            </a:endParaRPr>
          </a:p>
        </p:txBody>
      </p:sp>
      <p:sp>
        <p:nvSpPr>
          <p:cNvPr id="66577" name="Rectangle 17"/>
          <p:cNvSpPr>
            <a:spLocks noChangeArrowheads="1"/>
          </p:cNvSpPr>
          <p:nvPr/>
        </p:nvSpPr>
        <p:spPr bwMode="auto">
          <a:xfrm>
            <a:off x="296525" y="2843935"/>
            <a:ext cx="2075633" cy="533400"/>
          </a:xfrm>
          <a:prstGeom prst="rect">
            <a:avLst/>
          </a:prstGeom>
          <a:solidFill>
            <a:schemeClr val="tx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altLang="cs-CZ" b="1" dirty="0" smtClean="0">
                <a:solidFill>
                  <a:prstClr val="white"/>
                </a:solidFill>
              </a:rPr>
              <a:t>Posuzovatel FD</a:t>
            </a:r>
            <a:endParaRPr lang="cs-CZ" altLang="cs-CZ" b="1" dirty="0">
              <a:solidFill>
                <a:prstClr val="white"/>
              </a:solidFill>
            </a:endParaRPr>
          </a:p>
        </p:txBody>
      </p:sp>
      <p:sp>
        <p:nvSpPr>
          <p:cNvPr id="66578" name="Rectangle 18"/>
          <p:cNvSpPr>
            <a:spLocks noChangeArrowheads="1"/>
          </p:cNvSpPr>
          <p:nvPr/>
        </p:nvSpPr>
        <p:spPr bwMode="auto">
          <a:xfrm>
            <a:off x="6507214" y="2888940"/>
            <a:ext cx="2475276" cy="533400"/>
          </a:xfrm>
          <a:prstGeom prst="rect">
            <a:avLst/>
          </a:prstGeom>
          <a:solidFill>
            <a:schemeClr val="tx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altLang="cs-CZ" b="1" dirty="0" smtClean="0">
                <a:solidFill>
                  <a:prstClr val="white"/>
                </a:solidFill>
              </a:rPr>
              <a:t>Posuzovatel klin. části </a:t>
            </a:r>
          </a:p>
          <a:p>
            <a:pPr algn="ctr"/>
            <a:r>
              <a:rPr lang="cs-CZ" altLang="cs-CZ" b="1" dirty="0" smtClean="0">
                <a:solidFill>
                  <a:prstClr val="white"/>
                </a:solidFill>
              </a:rPr>
              <a:t>Externí oponent</a:t>
            </a:r>
            <a:endParaRPr lang="cs-CZ" altLang="cs-CZ" b="1" dirty="0">
              <a:solidFill>
                <a:prstClr val="white"/>
              </a:solidFill>
            </a:endParaRPr>
          </a:p>
        </p:txBody>
      </p:sp>
      <p:sp>
        <p:nvSpPr>
          <p:cNvPr id="66579" name="Rectangle 19"/>
          <p:cNvSpPr>
            <a:spLocks noChangeArrowheads="1"/>
          </p:cNvSpPr>
          <p:nvPr/>
        </p:nvSpPr>
        <p:spPr bwMode="auto">
          <a:xfrm>
            <a:off x="3626895" y="2033845"/>
            <a:ext cx="3342694" cy="457200"/>
          </a:xfrm>
          <a:prstGeom prst="rect">
            <a:avLst/>
          </a:prstGeom>
          <a:solidFill>
            <a:schemeClr val="tx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altLang="cs-CZ" b="1" dirty="0">
                <a:solidFill>
                  <a:prstClr val="white"/>
                </a:solidFill>
              </a:rPr>
              <a:t>Posuzovatel </a:t>
            </a:r>
            <a:r>
              <a:rPr lang="cs-CZ" altLang="cs-CZ" b="1" dirty="0" smtClean="0">
                <a:solidFill>
                  <a:prstClr val="white"/>
                </a:solidFill>
              </a:rPr>
              <a:t>KH </a:t>
            </a:r>
            <a:endParaRPr lang="cs-CZ" altLang="cs-CZ" b="1" dirty="0">
              <a:solidFill>
                <a:prstClr val="white"/>
              </a:solidFill>
            </a:endParaRPr>
          </a:p>
        </p:txBody>
      </p:sp>
      <p:sp>
        <p:nvSpPr>
          <p:cNvPr id="66584" name="Line 24"/>
          <p:cNvSpPr>
            <a:spLocks noChangeShapeType="1"/>
          </p:cNvSpPr>
          <p:nvPr/>
        </p:nvSpPr>
        <p:spPr bwMode="auto">
          <a:xfrm flipH="1">
            <a:off x="4346975" y="2528900"/>
            <a:ext cx="0" cy="363615"/>
          </a:xfrm>
          <a:prstGeom prst="line">
            <a:avLst/>
          </a:prstGeom>
          <a:ln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/>
          <a:lstStyle/>
          <a:p>
            <a:endParaRPr lang="cs-CZ">
              <a:solidFill>
                <a:srgbClr val="2D3291"/>
              </a:solidFill>
            </a:endParaRPr>
          </a:p>
        </p:txBody>
      </p:sp>
      <p:sp>
        <p:nvSpPr>
          <p:cNvPr id="66586" name="Line 26"/>
          <p:cNvSpPr>
            <a:spLocks noChangeShapeType="1"/>
          </p:cNvSpPr>
          <p:nvPr/>
        </p:nvSpPr>
        <p:spPr bwMode="auto">
          <a:xfrm>
            <a:off x="4346975" y="3429000"/>
            <a:ext cx="0" cy="290990"/>
          </a:xfrm>
          <a:prstGeom prst="line">
            <a:avLst/>
          </a:prstGeom>
          <a:ln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/>
          <a:lstStyle/>
          <a:p>
            <a:endParaRPr lang="cs-CZ">
              <a:solidFill>
                <a:srgbClr val="2D3291"/>
              </a:solidFill>
            </a:endParaRPr>
          </a:p>
        </p:txBody>
      </p:sp>
      <p:sp>
        <p:nvSpPr>
          <p:cNvPr id="66587" name="Rectangle 27"/>
          <p:cNvSpPr>
            <a:spLocks noChangeArrowheads="1"/>
          </p:cNvSpPr>
          <p:nvPr/>
        </p:nvSpPr>
        <p:spPr bwMode="auto">
          <a:xfrm>
            <a:off x="2996825" y="3699030"/>
            <a:ext cx="2895600" cy="35141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altLang="cs-CZ" b="1" dirty="0">
                <a:solidFill>
                  <a:srgbClr val="2D3291"/>
                </a:solidFill>
              </a:rPr>
              <a:t>Souhrn </a:t>
            </a:r>
            <a:r>
              <a:rPr lang="cs-CZ" altLang="cs-CZ" b="1" dirty="0" smtClean="0">
                <a:solidFill>
                  <a:srgbClr val="2D3291"/>
                </a:solidFill>
              </a:rPr>
              <a:t>připomínek</a:t>
            </a:r>
            <a:endParaRPr lang="cs-CZ" altLang="cs-CZ" b="1" dirty="0">
              <a:solidFill>
                <a:srgbClr val="2D3291"/>
              </a:solidFill>
            </a:endParaRPr>
          </a:p>
        </p:txBody>
      </p:sp>
      <p:sp>
        <p:nvSpPr>
          <p:cNvPr id="66589" name="Rectangle 29"/>
          <p:cNvSpPr>
            <a:spLocks noChangeArrowheads="1"/>
          </p:cNvSpPr>
          <p:nvPr/>
        </p:nvSpPr>
        <p:spPr bwMode="auto">
          <a:xfrm>
            <a:off x="2861810" y="4374105"/>
            <a:ext cx="3240360" cy="394320"/>
          </a:xfrm>
          <a:prstGeom prst="rect">
            <a:avLst/>
          </a:prstGeom>
          <a:solidFill>
            <a:schemeClr val="tx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cs-CZ" altLang="cs-CZ" b="1" dirty="0" smtClean="0">
              <a:solidFill>
                <a:srgbClr val="FFFF00"/>
              </a:solidFill>
            </a:endParaRPr>
          </a:p>
          <a:p>
            <a:pPr algn="ctr"/>
            <a:r>
              <a:rPr lang="cs-CZ" altLang="cs-CZ" b="1" dirty="0" smtClean="0">
                <a:solidFill>
                  <a:schemeClr val="accent6">
                    <a:lumMod val="75000"/>
                  </a:schemeClr>
                </a:solidFill>
              </a:rPr>
              <a:t>Výzva </a:t>
            </a: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</a:rPr>
              <a:t>k doplnění dokumentace</a:t>
            </a:r>
          </a:p>
          <a:p>
            <a:pPr algn="ctr"/>
            <a:endParaRPr lang="cs-CZ" altLang="cs-CZ" b="1" dirty="0">
              <a:solidFill>
                <a:srgbClr val="000000"/>
              </a:solidFill>
            </a:endParaRPr>
          </a:p>
        </p:txBody>
      </p:sp>
      <p:sp>
        <p:nvSpPr>
          <p:cNvPr id="66591" name="Rectangle 31"/>
          <p:cNvSpPr>
            <a:spLocks noChangeArrowheads="1"/>
          </p:cNvSpPr>
          <p:nvPr/>
        </p:nvSpPr>
        <p:spPr bwMode="auto">
          <a:xfrm>
            <a:off x="2636785" y="5094185"/>
            <a:ext cx="3810000" cy="411215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altLang="cs-CZ" b="1" dirty="0" smtClean="0">
                <a:solidFill>
                  <a:srgbClr val="2D3291"/>
                </a:solidFill>
              </a:rPr>
              <a:t>Posouzení odpovědi na výzvu</a:t>
            </a:r>
            <a:endParaRPr lang="cs-CZ" altLang="cs-CZ" b="1" dirty="0">
              <a:solidFill>
                <a:srgbClr val="2D3291"/>
              </a:solidFill>
            </a:endParaRPr>
          </a:p>
        </p:txBody>
      </p:sp>
      <p:sp>
        <p:nvSpPr>
          <p:cNvPr id="66593" name="Rectangle 33"/>
          <p:cNvSpPr>
            <a:spLocks noChangeArrowheads="1"/>
          </p:cNvSpPr>
          <p:nvPr/>
        </p:nvSpPr>
        <p:spPr bwMode="auto">
          <a:xfrm>
            <a:off x="1943769" y="6219310"/>
            <a:ext cx="5104061" cy="457200"/>
          </a:xfrm>
          <a:prstGeom prst="rect">
            <a:avLst/>
          </a:prstGeom>
          <a:solidFill>
            <a:schemeClr val="tx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altLang="cs-CZ" b="1" dirty="0">
                <a:solidFill>
                  <a:prstClr val="white"/>
                </a:solidFill>
              </a:rPr>
              <a:t>Souhlasné stanovisko </a:t>
            </a:r>
            <a:r>
              <a:rPr lang="cs-CZ" altLang="cs-CZ" b="1" dirty="0" smtClean="0">
                <a:solidFill>
                  <a:prstClr val="white"/>
                </a:solidFill>
              </a:rPr>
              <a:t> x  </a:t>
            </a:r>
            <a:r>
              <a:rPr lang="cs-CZ" altLang="cs-CZ" b="1" dirty="0">
                <a:solidFill>
                  <a:prstClr val="white"/>
                </a:solidFill>
              </a:rPr>
              <a:t>povolení  x  zamítnutí</a:t>
            </a:r>
          </a:p>
        </p:txBody>
      </p:sp>
      <p:sp>
        <p:nvSpPr>
          <p:cNvPr id="66595" name="Line 35"/>
          <p:cNvSpPr>
            <a:spLocks noChangeShapeType="1"/>
          </p:cNvSpPr>
          <p:nvPr/>
        </p:nvSpPr>
        <p:spPr bwMode="auto">
          <a:xfrm>
            <a:off x="4377178" y="4059070"/>
            <a:ext cx="0" cy="325760"/>
          </a:xfrm>
          <a:prstGeom prst="line">
            <a:avLst/>
          </a:prstGeom>
          <a:ln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/>
          <a:lstStyle/>
          <a:p>
            <a:endParaRPr lang="cs-CZ">
              <a:solidFill>
                <a:srgbClr val="2D3291"/>
              </a:solidFill>
            </a:endParaRPr>
          </a:p>
        </p:txBody>
      </p:sp>
      <p:sp>
        <p:nvSpPr>
          <p:cNvPr id="66596" name="Line 36"/>
          <p:cNvSpPr>
            <a:spLocks noChangeShapeType="1"/>
          </p:cNvSpPr>
          <p:nvPr/>
        </p:nvSpPr>
        <p:spPr bwMode="auto">
          <a:xfrm>
            <a:off x="4346975" y="4734145"/>
            <a:ext cx="18247" cy="353870"/>
          </a:xfrm>
          <a:prstGeom prst="line">
            <a:avLst/>
          </a:prstGeom>
          <a:ln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/>
          <a:lstStyle/>
          <a:p>
            <a:endParaRPr lang="cs-CZ">
              <a:solidFill>
                <a:srgbClr val="2D3291"/>
              </a:solidFill>
            </a:endParaRPr>
          </a:p>
        </p:txBody>
      </p:sp>
      <p:sp>
        <p:nvSpPr>
          <p:cNvPr id="66605" name="Line 45"/>
          <p:cNvSpPr>
            <a:spLocks noChangeShapeType="1"/>
          </p:cNvSpPr>
          <p:nvPr/>
        </p:nvSpPr>
        <p:spPr bwMode="auto">
          <a:xfrm>
            <a:off x="4377178" y="5505400"/>
            <a:ext cx="11096" cy="720080"/>
          </a:xfrm>
          <a:prstGeom prst="line">
            <a:avLst/>
          </a:prstGeom>
          <a:ln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/>
          <a:lstStyle/>
          <a:p>
            <a:endParaRPr lang="cs-CZ">
              <a:solidFill>
                <a:srgbClr val="2D3291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3174600" y="2895600"/>
            <a:ext cx="2642398" cy="533400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prstClr val="white"/>
                </a:solidFill>
              </a:rPr>
              <a:t>Posuzovatel prekliniky</a:t>
            </a:r>
            <a:endParaRPr lang="cs-CZ" b="1" dirty="0">
              <a:solidFill>
                <a:prstClr val="white"/>
              </a:solidFill>
            </a:endParaRPr>
          </a:p>
        </p:txBody>
      </p:sp>
      <p:cxnSp>
        <p:nvCxnSpPr>
          <p:cNvPr id="8" name="Přímá spojnice se šipkou 7"/>
          <p:cNvCxnSpPr/>
          <p:nvPr/>
        </p:nvCxnSpPr>
        <p:spPr>
          <a:xfrm flipH="1">
            <a:off x="2321752" y="2483895"/>
            <a:ext cx="2025223" cy="36361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4346975" y="2483895"/>
            <a:ext cx="2206225" cy="40862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2366755" y="3383995"/>
            <a:ext cx="648245" cy="31343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H="1">
            <a:off x="5877145" y="3383995"/>
            <a:ext cx="647155" cy="31343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1" name="Obdélník 20"/>
          <p:cNvSpPr/>
          <p:nvPr/>
        </p:nvSpPr>
        <p:spPr>
          <a:xfrm>
            <a:off x="1106615" y="2123855"/>
            <a:ext cx="1710189" cy="457200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prstClr val="white"/>
                </a:solidFill>
              </a:rPr>
              <a:t>Validace</a:t>
            </a:r>
            <a:endParaRPr lang="cs-CZ" b="1" dirty="0">
              <a:solidFill>
                <a:prstClr val="white"/>
              </a:solidFill>
            </a:endParaRPr>
          </a:p>
        </p:txBody>
      </p:sp>
      <p:cxnSp>
        <p:nvCxnSpPr>
          <p:cNvPr id="26" name="Přímá spojnice se šipkou 25"/>
          <p:cNvCxnSpPr/>
          <p:nvPr/>
        </p:nvCxnSpPr>
        <p:spPr>
          <a:xfrm flipV="1">
            <a:off x="2816805" y="2348880"/>
            <a:ext cx="810090" cy="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6560" name="TextovéPole 66559"/>
          <p:cNvSpPr txBox="1"/>
          <p:nvPr/>
        </p:nvSpPr>
        <p:spPr>
          <a:xfrm>
            <a:off x="4662010" y="5649634"/>
            <a:ext cx="2166042" cy="615553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cs-CZ" sz="2200" b="1" baseline="30000" dirty="0" smtClean="0">
                <a:solidFill>
                  <a:srgbClr val="2D3291"/>
                </a:solidFill>
              </a:rPr>
              <a:t>  </a:t>
            </a:r>
            <a:r>
              <a:rPr lang="cs-CZ" sz="2200" b="1" baseline="30000" dirty="0" smtClean="0">
                <a:solidFill>
                  <a:schemeClr val="tx2">
                    <a:lumMod val="75000"/>
                  </a:schemeClr>
                </a:solidFill>
              </a:rPr>
              <a:t>možnost přerušení SŘ</a:t>
            </a:r>
          </a:p>
          <a:p>
            <a:endParaRPr lang="cs-CZ" sz="500" b="1" baseline="300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200" b="1" baseline="30000" dirty="0" smtClean="0">
                <a:solidFill>
                  <a:schemeClr val="tx2">
                    <a:lumMod val="75000"/>
                  </a:schemeClr>
                </a:solidFill>
              </a:rPr>
              <a:t>  možnost stažení  žádosti</a:t>
            </a:r>
          </a:p>
        </p:txBody>
      </p:sp>
      <p:sp>
        <p:nvSpPr>
          <p:cNvPr id="66561" name="TextovéPole 66560"/>
          <p:cNvSpPr txBox="1"/>
          <p:nvPr/>
        </p:nvSpPr>
        <p:spPr>
          <a:xfrm>
            <a:off x="4752020" y="4824155"/>
            <a:ext cx="1922578" cy="50270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cs-CZ" sz="2200" b="1" baseline="30000" dirty="0" smtClean="0">
                <a:solidFill>
                  <a:schemeClr val="tx2">
                    <a:lumMod val="75000"/>
                  </a:schemeClr>
                </a:solidFill>
              </a:rPr>
              <a:t>možnost </a:t>
            </a:r>
            <a:r>
              <a:rPr lang="cs-CZ" sz="2200" b="1" baseline="30000" dirty="0">
                <a:solidFill>
                  <a:schemeClr val="tx2">
                    <a:lumMod val="75000"/>
                  </a:schemeClr>
                </a:solidFill>
              </a:rPr>
              <a:t>přerušení SŘ</a:t>
            </a:r>
          </a:p>
          <a:p>
            <a:endParaRPr lang="cs-CZ" b="1" baseline="30000" dirty="0" smtClean="0">
              <a:solidFill>
                <a:srgbClr val="2D3291"/>
              </a:solidFill>
            </a:endParaRPr>
          </a:p>
        </p:txBody>
      </p:sp>
      <p:sp>
        <p:nvSpPr>
          <p:cNvPr id="66562" name="TextovéPole 66561"/>
          <p:cNvSpPr txBox="1"/>
          <p:nvPr/>
        </p:nvSpPr>
        <p:spPr>
          <a:xfrm>
            <a:off x="4737016" y="4133479"/>
            <a:ext cx="1879297" cy="50270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cs-CZ" sz="2200" b="1" baseline="30000" dirty="0" smtClean="0">
                <a:solidFill>
                  <a:schemeClr val="tx2">
                    <a:lumMod val="75000"/>
                  </a:schemeClr>
                </a:solidFill>
              </a:rPr>
              <a:t>možnost </a:t>
            </a:r>
            <a:r>
              <a:rPr lang="cs-CZ" sz="2200" b="1" baseline="30000" dirty="0">
                <a:solidFill>
                  <a:schemeClr val="tx2">
                    <a:lumMod val="75000"/>
                  </a:schemeClr>
                </a:solidFill>
              </a:rPr>
              <a:t>přerušení SŘ</a:t>
            </a:r>
          </a:p>
          <a:p>
            <a:endParaRPr lang="cs-CZ" b="1" baseline="30000" dirty="0" smtClean="0">
              <a:solidFill>
                <a:srgbClr val="2D329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61510" y="2110171"/>
            <a:ext cx="956287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400" b="1" baseline="30000" dirty="0" smtClean="0">
                <a:solidFill>
                  <a:schemeClr val="tx2">
                    <a:lumMod val="75000"/>
                  </a:schemeClr>
                </a:solidFill>
              </a:rPr>
              <a:t>Zahájení </a:t>
            </a:r>
          </a:p>
          <a:p>
            <a:pPr algn="ctr"/>
            <a:r>
              <a:rPr lang="cs-CZ" sz="2400" b="1" baseline="30000" dirty="0" smtClean="0">
                <a:solidFill>
                  <a:schemeClr val="tx2">
                    <a:lumMod val="75000"/>
                  </a:schemeClr>
                </a:solidFill>
              </a:rPr>
              <a:t>SŘ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362310" y="6146166"/>
            <a:ext cx="1288110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cs-CZ" sz="2400" b="1" baseline="30000" dirty="0" smtClean="0">
                <a:solidFill>
                  <a:schemeClr val="tx2">
                    <a:lumMod val="75000"/>
                  </a:schemeClr>
                </a:solidFill>
              </a:rPr>
              <a:t>Ukončení SŘ </a:t>
            </a:r>
          </a:p>
          <a:p>
            <a:r>
              <a:rPr lang="cs-CZ" sz="2400" b="1" baseline="30000" dirty="0" smtClean="0">
                <a:solidFill>
                  <a:schemeClr val="tx2">
                    <a:lumMod val="75000"/>
                  </a:schemeClr>
                </a:solidFill>
              </a:rPr>
              <a:t>- rozhodnutí</a:t>
            </a:r>
          </a:p>
          <a:p>
            <a:endParaRPr lang="cs-CZ" b="1" baseline="30000" dirty="0" smtClean="0">
              <a:solidFill>
                <a:srgbClr val="2D3291"/>
              </a:solidFill>
            </a:endParaRPr>
          </a:p>
        </p:txBody>
      </p:sp>
      <p:sp>
        <p:nvSpPr>
          <p:cNvPr id="42" name="Rectangle 6"/>
          <p:cNvSpPr>
            <a:spLocks noChangeArrowheads="1"/>
          </p:cNvSpPr>
          <p:nvPr/>
        </p:nvSpPr>
        <p:spPr bwMode="auto">
          <a:xfrm>
            <a:off x="386534" y="1448780"/>
            <a:ext cx="4350481" cy="457200"/>
          </a:xfrm>
          <a:prstGeom prst="rect">
            <a:avLst/>
          </a:prstGeom>
          <a:solidFill>
            <a:schemeClr val="tx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altLang="cs-CZ" b="1" dirty="0">
                <a:solidFill>
                  <a:prstClr val="white"/>
                </a:solidFill>
              </a:rPr>
              <a:t>ODDĚLENÍ </a:t>
            </a:r>
            <a:r>
              <a:rPr lang="cs-CZ" altLang="cs-CZ" b="1" dirty="0" smtClean="0">
                <a:solidFill>
                  <a:prstClr val="white"/>
                </a:solidFill>
              </a:rPr>
              <a:t>KOORDINACE A ADMINISTRATIVY </a:t>
            </a:r>
            <a:endParaRPr lang="cs-CZ" altLang="cs-CZ" b="1" dirty="0">
              <a:solidFill>
                <a:prstClr val="white"/>
              </a:solidFill>
            </a:endParaRPr>
          </a:p>
        </p:txBody>
      </p:sp>
      <p:cxnSp>
        <p:nvCxnSpPr>
          <p:cNvPr id="46" name="Straight Arrow Connector 45"/>
          <p:cNvCxnSpPr/>
          <p:nvPr/>
        </p:nvCxnSpPr>
        <p:spPr>
          <a:xfrm>
            <a:off x="2096725" y="1898830"/>
            <a:ext cx="0" cy="22502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stCxn id="2" idx="1"/>
          </p:cNvCxnSpPr>
          <p:nvPr/>
        </p:nvCxnSpPr>
        <p:spPr>
          <a:xfrm flipH="1">
            <a:off x="2372158" y="3162300"/>
            <a:ext cx="802442" cy="0"/>
          </a:xfrm>
          <a:prstGeom prst="straightConnector1">
            <a:avLst/>
          </a:prstGeom>
          <a:ln>
            <a:solidFill>
              <a:schemeClr val="tx2">
                <a:lumMod val="75000"/>
              </a:schemeClr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>
            <a:stCxn id="2" idx="3"/>
            <a:endCxn id="66578" idx="1"/>
          </p:cNvCxnSpPr>
          <p:nvPr/>
        </p:nvCxnSpPr>
        <p:spPr>
          <a:xfrm flipV="1">
            <a:off x="5816998" y="3155640"/>
            <a:ext cx="690216" cy="6660"/>
          </a:xfrm>
          <a:prstGeom prst="straightConnector1">
            <a:avLst/>
          </a:prstGeom>
          <a:ln>
            <a:solidFill>
              <a:schemeClr val="tx2">
                <a:lumMod val="75000"/>
              </a:schemeClr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55" name="Rectangle 54"/>
          <p:cNvSpPr/>
          <p:nvPr/>
        </p:nvSpPr>
        <p:spPr>
          <a:xfrm>
            <a:off x="206515" y="1043735"/>
            <a:ext cx="8775975" cy="9144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476545" y="1108098"/>
            <a:ext cx="8380529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cs-CZ" sz="2700" b="1" baseline="30000" dirty="0" smtClean="0">
                <a:solidFill>
                  <a:schemeClr val="tx2">
                    <a:lumMod val="75000"/>
                  </a:schemeClr>
                </a:solidFill>
              </a:rPr>
              <a:t>ODBOR KLINICKÉHO HODNOCENÍ LÉČIV A NEREGISTROVANÝCH LÉČIVÝCH PŘÍPRAVKŮ</a:t>
            </a:r>
          </a:p>
        </p:txBody>
      </p:sp>
    </p:spTree>
    <p:extLst>
      <p:ext uri="{BB962C8B-B14F-4D97-AF65-F5344CB8AC3E}">
        <p14:creationId xmlns:p14="http://schemas.microsoft.com/office/powerpoint/2010/main" val="1490127230"/>
      </p:ext>
    </p:extLst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65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65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6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6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6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6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6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6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66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6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66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66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66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6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66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66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66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66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66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66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66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66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665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665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66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66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66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66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66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66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4" grpId="0" animBg="1"/>
      <p:bldP spid="66566" grpId="0" animBg="1"/>
      <p:bldP spid="66567" grpId="0" animBg="1"/>
      <p:bldP spid="66568" grpId="0" animBg="1"/>
      <p:bldP spid="66574" grpId="0" animBg="1"/>
      <p:bldP spid="66577" grpId="0" animBg="1"/>
      <p:bldP spid="66578" grpId="0" animBg="1"/>
      <p:bldP spid="66579" grpId="0" animBg="1"/>
      <p:bldP spid="66584" grpId="0" animBg="1"/>
      <p:bldP spid="66586" grpId="0" animBg="1"/>
      <p:bldP spid="66587" grpId="0" animBg="1"/>
      <p:bldP spid="66589" grpId="0" animBg="1"/>
      <p:bldP spid="66591" grpId="0" animBg="1"/>
      <p:bldP spid="66593" grpId="0" animBg="1"/>
      <p:bldP spid="66595" grpId="0" animBg="1"/>
      <p:bldP spid="66596" grpId="0" animBg="1"/>
      <p:bldP spid="66605" grpId="0" animBg="1"/>
      <p:bldP spid="2" grpId="0" animBg="1"/>
      <p:bldP spid="21" grpId="0" animBg="1"/>
      <p:bldP spid="66560" grpId="0"/>
      <p:bldP spid="66561" grpId="0"/>
      <p:bldP spid="66562" grpId="0"/>
      <p:bldP spid="35" grpId="0"/>
      <p:bldP spid="36" grpId="0"/>
      <p:bldP spid="42" grpId="0" animBg="1"/>
      <p:bldP spid="55" grpId="0" animBg="1"/>
      <p:bldP spid="5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296525" y="1358770"/>
            <a:ext cx="8280920" cy="5220580"/>
          </a:xfrm>
        </p:spPr>
        <p:txBody>
          <a:bodyPr>
            <a:normAutofit/>
          </a:bodyPr>
          <a:lstStyle/>
          <a:p>
            <a:pPr marL="447675" indent="-447675"/>
            <a:r>
              <a:rPr lang="cs-CZ" b="1" dirty="0" smtClean="0">
                <a:solidFill>
                  <a:srgbClr val="0070C0"/>
                </a:solidFill>
              </a:rPr>
              <a:t>Správní řízení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b="1" dirty="0" smtClean="0">
                <a:solidFill>
                  <a:srgbClr val="002060"/>
                </a:solidFill>
              </a:rPr>
              <a:t>Možnost </a:t>
            </a:r>
            <a:r>
              <a:rPr lang="cs-CZ" b="1" u="sng" dirty="0" smtClean="0">
                <a:solidFill>
                  <a:srgbClr val="002060"/>
                </a:solidFill>
              </a:rPr>
              <a:t>přerušení v průběhu SŘ</a:t>
            </a:r>
          </a:p>
          <a:p>
            <a:pPr lvl="2"/>
            <a:r>
              <a:rPr lang="cs-CZ" b="1" dirty="0">
                <a:solidFill>
                  <a:srgbClr val="002060"/>
                </a:solidFill>
              </a:rPr>
              <a:t>p</a:t>
            </a:r>
            <a:r>
              <a:rPr lang="cs-CZ" b="1" dirty="0" smtClean="0">
                <a:solidFill>
                  <a:srgbClr val="002060"/>
                </a:solidFill>
              </a:rPr>
              <a:t>ožádat dopisem – uvést časovou lhůtu + zdůvodnění!</a:t>
            </a:r>
          </a:p>
          <a:p>
            <a:pPr lvl="2"/>
            <a:r>
              <a:rPr lang="cs-CZ" b="1" dirty="0" smtClean="0">
                <a:solidFill>
                  <a:srgbClr val="002060"/>
                </a:solidFill>
              </a:rPr>
              <a:t>maximálně 3x</a:t>
            </a:r>
          </a:p>
          <a:p>
            <a:pPr lvl="1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cs-CZ" b="1" dirty="0">
                <a:solidFill>
                  <a:srgbClr val="002060"/>
                </a:solidFill>
              </a:rPr>
              <a:t>Pokud je předložena </a:t>
            </a:r>
            <a:r>
              <a:rPr lang="cs-CZ" b="1" u="sng" dirty="0">
                <a:solidFill>
                  <a:srgbClr val="002060"/>
                </a:solidFill>
              </a:rPr>
              <a:t>nevyžádaná dokumentac</a:t>
            </a:r>
            <a:r>
              <a:rPr lang="cs-CZ" b="1" dirty="0">
                <a:solidFill>
                  <a:srgbClr val="002060"/>
                </a:solidFill>
              </a:rPr>
              <a:t>e </a:t>
            </a:r>
            <a:r>
              <a:rPr lang="cs-CZ" b="1" dirty="0" smtClean="0">
                <a:solidFill>
                  <a:srgbClr val="002060"/>
                </a:solidFill>
              </a:rPr>
              <a:t>v </a:t>
            </a:r>
            <a:r>
              <a:rPr lang="cs-CZ" b="1" dirty="0">
                <a:solidFill>
                  <a:srgbClr val="002060"/>
                </a:solidFill>
              </a:rPr>
              <a:t>průběhu posuzování žádosti o povolení/ohlášení KH – je to možné, ale čas je počítán znovu od  Den </a:t>
            </a:r>
            <a:r>
              <a:rPr lang="cs-CZ" b="1" dirty="0" smtClean="0">
                <a:solidFill>
                  <a:srgbClr val="002060"/>
                </a:solidFill>
              </a:rPr>
              <a:t>0</a:t>
            </a:r>
          </a:p>
          <a:p>
            <a:pPr lvl="1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cs-CZ" b="1" dirty="0" smtClean="0">
                <a:solidFill>
                  <a:srgbClr val="002060"/>
                </a:solidFill>
              </a:rPr>
              <a:t>V průběhu SŘ </a:t>
            </a:r>
            <a:r>
              <a:rPr lang="cs-CZ" b="1" u="sng" dirty="0" smtClean="0">
                <a:solidFill>
                  <a:srgbClr val="002060"/>
                </a:solidFill>
              </a:rPr>
              <a:t>nelze konzultace</a:t>
            </a:r>
            <a:r>
              <a:rPr lang="cs-CZ" b="1" dirty="0" smtClean="0">
                <a:solidFill>
                  <a:srgbClr val="002060"/>
                </a:solidFill>
              </a:rPr>
              <a:t>, ani formou telekonference</a:t>
            </a:r>
          </a:p>
          <a:p>
            <a:pPr lvl="2"/>
            <a:r>
              <a:rPr lang="cs-CZ" b="1" dirty="0">
                <a:solidFill>
                  <a:srgbClr val="002060"/>
                </a:solidFill>
              </a:rPr>
              <a:t>l</a:t>
            </a:r>
            <a:r>
              <a:rPr lang="cs-CZ" b="1" dirty="0" smtClean="0">
                <a:solidFill>
                  <a:srgbClr val="002060"/>
                </a:solidFill>
              </a:rPr>
              <a:t>ze pouze v případě, že by si konzultaci vyžádal SÚKL</a:t>
            </a:r>
          </a:p>
          <a:p>
            <a:pPr marL="914400" lvl="2" indent="0">
              <a:buNone/>
            </a:pPr>
            <a:endParaRPr lang="cs-CZ" b="1" dirty="0" smtClean="0">
              <a:solidFill>
                <a:srgbClr val="002060"/>
              </a:solidFill>
            </a:endParaRPr>
          </a:p>
          <a:p>
            <a:pPr lvl="1">
              <a:buFont typeface="Wingdings" panose="05000000000000000000" pitchFamily="2" charset="2"/>
              <a:buChar char="§"/>
            </a:pPr>
            <a:endParaRPr lang="cs-CZ" b="1" dirty="0" smtClean="0">
              <a:solidFill>
                <a:srgbClr val="00206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2D3291"/>
                </a:solidFill>
              </a:rPr>
              <a:t>28</a:t>
            </a:r>
            <a:r>
              <a:rPr lang="cs-CZ" dirty="0">
                <a:solidFill>
                  <a:srgbClr val="2D3291"/>
                </a:solidFill>
              </a:rPr>
              <a:t>. 6. 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dirty="0" smtClean="0">
                <a:solidFill>
                  <a:srgbClr val="002060"/>
                </a:solidFill>
              </a:rPr>
              <a:t>Postup posuzování KH</a:t>
            </a: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096007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296525" y="1403774"/>
            <a:ext cx="8325925" cy="5175575"/>
          </a:xfrm>
        </p:spPr>
        <p:txBody>
          <a:bodyPr>
            <a:normAutofit/>
          </a:bodyPr>
          <a:lstStyle/>
          <a:p>
            <a:pPr marL="447675" indent="-447675"/>
            <a:r>
              <a:rPr lang="cs-CZ" b="1" dirty="0" smtClean="0">
                <a:solidFill>
                  <a:srgbClr val="0070C0"/>
                </a:solidFill>
              </a:rPr>
              <a:t>Správní řízení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b="1" dirty="0" smtClean="0">
                <a:solidFill>
                  <a:srgbClr val="002060"/>
                </a:solidFill>
              </a:rPr>
              <a:t>Po </a:t>
            </a:r>
            <a:r>
              <a:rPr lang="cs-CZ" b="1" dirty="0">
                <a:solidFill>
                  <a:srgbClr val="002060"/>
                </a:solidFill>
              </a:rPr>
              <a:t>vydání </a:t>
            </a:r>
            <a:r>
              <a:rPr lang="cs-CZ" b="1" dirty="0" smtClean="0">
                <a:solidFill>
                  <a:srgbClr val="002060"/>
                </a:solidFill>
              </a:rPr>
              <a:t>rozhodnutí </a:t>
            </a:r>
          </a:p>
          <a:p>
            <a:pPr marL="914400" lvl="2" indent="0">
              <a:buNone/>
            </a:pPr>
            <a:r>
              <a:rPr lang="cs-CZ" b="1" dirty="0" smtClean="0">
                <a:solidFill>
                  <a:srgbClr val="002060"/>
                </a:solidFill>
              </a:rPr>
              <a:t>→  </a:t>
            </a:r>
            <a:r>
              <a:rPr lang="cs-CZ" sz="2200" b="1" dirty="0" smtClean="0">
                <a:solidFill>
                  <a:schemeClr val="tx2">
                    <a:lumMod val="50000"/>
                  </a:schemeClr>
                </a:solidFill>
              </a:rPr>
              <a:t>15 </a:t>
            </a:r>
            <a:r>
              <a:rPr lang="cs-CZ" sz="2200" b="1" dirty="0">
                <a:solidFill>
                  <a:schemeClr val="tx2">
                    <a:lumMod val="50000"/>
                  </a:schemeClr>
                </a:solidFill>
              </a:rPr>
              <a:t>denní </a:t>
            </a:r>
            <a:r>
              <a:rPr lang="cs-CZ" sz="2200" b="1" dirty="0" smtClean="0">
                <a:solidFill>
                  <a:schemeClr val="tx2">
                    <a:lumMod val="50000"/>
                  </a:schemeClr>
                </a:solidFill>
              </a:rPr>
              <a:t>lhůta </a:t>
            </a:r>
            <a:r>
              <a:rPr lang="cs-CZ" sz="2200" b="1" dirty="0">
                <a:solidFill>
                  <a:schemeClr val="tx2">
                    <a:lumMod val="50000"/>
                  </a:schemeClr>
                </a:solidFill>
              </a:rPr>
              <a:t>na odvolání </a:t>
            </a:r>
            <a:endParaRPr lang="cs-CZ" sz="22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lvl="2"/>
            <a:r>
              <a:rPr lang="cs-CZ" sz="2200" b="1" dirty="0">
                <a:solidFill>
                  <a:srgbClr val="002060"/>
                </a:solidFill>
              </a:rPr>
              <a:t>není možné zahájit KH ihned po vydání </a:t>
            </a:r>
            <a:r>
              <a:rPr lang="cs-CZ" sz="2200" b="1" dirty="0" smtClean="0">
                <a:solidFill>
                  <a:srgbClr val="002060"/>
                </a:solidFill>
              </a:rPr>
              <a:t>rozhodnutí</a:t>
            </a:r>
          </a:p>
          <a:p>
            <a:pPr lvl="2"/>
            <a:r>
              <a:rPr lang="cs-CZ" sz="2200" b="1" dirty="0" smtClean="0">
                <a:solidFill>
                  <a:srgbClr val="002060"/>
                </a:solidFill>
              </a:rPr>
              <a:t>je </a:t>
            </a:r>
            <a:r>
              <a:rPr lang="cs-CZ" sz="2200" b="1" dirty="0">
                <a:solidFill>
                  <a:srgbClr val="002060"/>
                </a:solidFill>
              </a:rPr>
              <a:t>ale možné </a:t>
            </a:r>
            <a:r>
              <a:rPr lang="cs-CZ" sz="2200" b="1" dirty="0" smtClean="0">
                <a:solidFill>
                  <a:srgbClr val="002060"/>
                </a:solidFill>
              </a:rPr>
              <a:t>předložit prohlášení</a:t>
            </a:r>
            <a:r>
              <a:rPr lang="cs-CZ" sz="2200" b="1" dirty="0">
                <a:solidFill>
                  <a:srgbClr val="002060"/>
                </a:solidFill>
              </a:rPr>
              <a:t>, že se </a:t>
            </a:r>
            <a:r>
              <a:rPr lang="cs-CZ" sz="2200" b="1" dirty="0">
                <a:solidFill>
                  <a:schemeClr val="tx2">
                    <a:lumMod val="50000"/>
                  </a:schemeClr>
                </a:solidFill>
              </a:rPr>
              <a:t>zadavatel vzdává  práva na odvolání </a:t>
            </a:r>
            <a:endParaRPr lang="cs-CZ" sz="22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1371600" lvl="3" indent="0">
              <a:buNone/>
            </a:pPr>
            <a:r>
              <a:rPr lang="cs-CZ" sz="2200" b="1" dirty="0" smtClean="0">
                <a:solidFill>
                  <a:srgbClr val="002060"/>
                </a:solidFill>
              </a:rPr>
              <a:t>→ </a:t>
            </a:r>
            <a:r>
              <a:rPr lang="cs-CZ" sz="2200" b="1" dirty="0">
                <a:solidFill>
                  <a:srgbClr val="002060"/>
                </a:solidFill>
              </a:rPr>
              <a:t>SÚKL pošle obratem orazítkované povolení </a:t>
            </a:r>
            <a:r>
              <a:rPr lang="cs-CZ" sz="2200" b="1" dirty="0" smtClean="0">
                <a:solidFill>
                  <a:srgbClr val="002060"/>
                </a:solidFill>
              </a:rPr>
              <a:t>s potvrzením </a:t>
            </a:r>
            <a:r>
              <a:rPr lang="cs-CZ" sz="2200" b="1" dirty="0">
                <a:solidFill>
                  <a:srgbClr val="002060"/>
                </a:solidFill>
              </a:rPr>
              <a:t>o nabytí právní moci </a:t>
            </a:r>
            <a:r>
              <a:rPr lang="cs-CZ" sz="2200" b="1" dirty="0" smtClean="0">
                <a:solidFill>
                  <a:srgbClr val="002060"/>
                </a:solidFill>
              </a:rPr>
              <a:t>na základě vzdání </a:t>
            </a:r>
            <a:r>
              <a:rPr lang="cs-CZ" sz="2200" b="1" dirty="0">
                <a:solidFill>
                  <a:srgbClr val="002060"/>
                </a:solidFill>
              </a:rPr>
              <a:t>se odvolání</a:t>
            </a:r>
            <a:endParaRPr lang="cs-CZ" sz="2200" b="1" dirty="0" smtClean="0">
              <a:solidFill>
                <a:srgbClr val="002060"/>
              </a:solidFill>
            </a:endParaRPr>
          </a:p>
          <a:p>
            <a:pPr marL="914400" lvl="2" indent="0">
              <a:buNone/>
            </a:pPr>
            <a:endParaRPr lang="cs-CZ" b="1" dirty="0" smtClean="0">
              <a:solidFill>
                <a:srgbClr val="002060"/>
              </a:solidFill>
            </a:endParaRPr>
          </a:p>
          <a:p>
            <a:pPr lvl="1">
              <a:buFont typeface="Wingdings" panose="05000000000000000000" pitchFamily="2" charset="2"/>
              <a:buChar char="§"/>
            </a:pPr>
            <a:endParaRPr lang="cs-CZ" b="1" dirty="0" smtClean="0">
              <a:solidFill>
                <a:srgbClr val="00206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2D3291"/>
                </a:solidFill>
              </a:rPr>
              <a:t>28</a:t>
            </a:r>
            <a:r>
              <a:rPr lang="cs-CZ" dirty="0">
                <a:solidFill>
                  <a:srgbClr val="2D3291"/>
                </a:solidFill>
              </a:rPr>
              <a:t>. 6. 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dirty="0" smtClean="0">
                <a:solidFill>
                  <a:srgbClr val="002060"/>
                </a:solidFill>
              </a:rPr>
              <a:t>Postup posuzování KH</a:t>
            </a: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785522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953725"/>
            <a:ext cx="8229600" cy="360040"/>
          </a:xfrm>
        </p:spPr>
        <p:txBody>
          <a:bodyPr>
            <a:normAutofit fontScale="90000"/>
          </a:bodyPr>
          <a:lstStyle/>
          <a:p>
            <a:r>
              <a:rPr lang="cs-CZ" u="sng" dirty="0" smtClean="0">
                <a:solidFill>
                  <a:srgbClr val="002060"/>
                </a:solidFill>
              </a:rPr>
              <a:t/>
            </a:r>
            <a:br>
              <a:rPr lang="cs-CZ" u="sng" dirty="0" smtClean="0">
                <a:solidFill>
                  <a:srgbClr val="002060"/>
                </a:solidFill>
              </a:rPr>
            </a:br>
            <a:endParaRPr lang="cs-CZ" u="sng" dirty="0">
              <a:solidFill>
                <a:srgbClr val="002060"/>
              </a:solidFill>
            </a:endParaRP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493785"/>
            <a:ext cx="7965885" cy="49505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0070C0"/>
                </a:solidFill>
              </a:rPr>
              <a:t>Výčet a náležitosti předložených dokumentů</a:t>
            </a:r>
          </a:p>
          <a:p>
            <a:pPr marL="457200" lvl="1" indent="0">
              <a:buNone/>
            </a:pPr>
            <a:r>
              <a:rPr lang="cs-CZ" sz="2200" b="1" dirty="0" smtClean="0">
                <a:solidFill>
                  <a:schemeClr val="tx2">
                    <a:lumMod val="75000"/>
                  </a:schemeClr>
                </a:solidFill>
              </a:rPr>
              <a:t>Viz pokyn SÚKL – KLH-20, verze 5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200" b="1" dirty="0" smtClean="0">
                <a:solidFill>
                  <a:srgbClr val="002060"/>
                </a:solidFill>
              </a:rPr>
              <a:t>Podklady vycházejí ze:</a:t>
            </a:r>
          </a:p>
          <a:p>
            <a:pPr lvl="2"/>
            <a:r>
              <a:rPr lang="cs-CZ" b="1" dirty="0" smtClean="0"/>
              <a:t>zákona </a:t>
            </a:r>
            <a:r>
              <a:rPr lang="cs-CZ" b="1" dirty="0"/>
              <a:t>o léčivech č. 378/2007 Sb., ve znění pozdějších </a:t>
            </a:r>
            <a:r>
              <a:rPr lang="cs-CZ" b="1" dirty="0" smtClean="0"/>
              <a:t>předpisů </a:t>
            </a:r>
          </a:p>
          <a:p>
            <a:pPr lvl="2"/>
            <a:r>
              <a:rPr lang="cs-CZ" b="1" dirty="0" smtClean="0"/>
              <a:t>z </a:t>
            </a:r>
            <a:r>
              <a:rPr lang="cs-CZ" b="1" dirty="0"/>
              <a:t>vyhlášky č. 226/2008 Sb., o správné klinické praxi </a:t>
            </a:r>
            <a:endParaRPr lang="cs-CZ" b="1" dirty="0" smtClean="0">
              <a:solidFill>
                <a:srgbClr val="002060"/>
              </a:solidFill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200" b="1" dirty="0" smtClean="0">
                <a:solidFill>
                  <a:srgbClr val="002060"/>
                </a:solidFill>
              </a:rPr>
              <a:t>Předkládání dokumentů </a:t>
            </a:r>
            <a:r>
              <a:rPr lang="cs-CZ" sz="2200" dirty="0" smtClean="0">
                <a:solidFill>
                  <a:srgbClr val="002060"/>
                </a:solidFill>
              </a:rPr>
              <a:t>– v jazyce českém, slovenském nebo anglickém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200" b="1" dirty="0" smtClean="0">
                <a:solidFill>
                  <a:srgbClr val="002060"/>
                </a:solidFill>
              </a:rPr>
              <a:t>Požadavky na tištěné a elektronické dokumenty (na CD nebo DVD) – viz tabulka v pokynu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28. 6. 2016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dirty="0" smtClean="0">
                <a:solidFill>
                  <a:srgbClr val="002060"/>
                </a:solidFill>
              </a:rPr>
              <a:t>Předkládaná dokumentace</a:t>
            </a:r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5123" name="Picture 3" descr="\\Share\HomeFolders\truneckova\My Documents\My Pictures\long-lis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1263" y="1043734"/>
            <a:ext cx="1762383" cy="1583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419207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251520" y="1313765"/>
            <a:ext cx="8550950" cy="5265584"/>
          </a:xfrm>
        </p:spPr>
        <p:txBody>
          <a:bodyPr>
            <a:normAutofit/>
          </a:bodyPr>
          <a:lstStyle/>
          <a:p>
            <a:pPr marL="447675" indent="-447675"/>
            <a:r>
              <a:rPr lang="cs-CZ" b="1" dirty="0">
                <a:solidFill>
                  <a:srgbClr val="0070C0"/>
                </a:solidFill>
              </a:rPr>
              <a:t>Evropský formulář žádosti o povolení KH </a:t>
            </a:r>
            <a:endParaRPr lang="cs-CZ" b="1" dirty="0" smtClean="0">
              <a:solidFill>
                <a:srgbClr val="0070C0"/>
              </a:solidFill>
            </a:endParaRPr>
          </a:p>
          <a:p>
            <a:pPr marL="400050" lvl="1" indent="0">
              <a:buNone/>
            </a:pPr>
            <a:r>
              <a:rPr lang="cs-CZ" b="1" dirty="0" smtClean="0">
                <a:solidFill>
                  <a:srgbClr val="0070C0"/>
                </a:solidFill>
              </a:rPr>
              <a:t>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Clinical 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T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rial Application – CTA </a:t>
            </a:r>
          </a:p>
          <a:p>
            <a:pPr lvl="1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cs-CZ" sz="2200" b="1" dirty="0" smtClean="0">
                <a:solidFill>
                  <a:srgbClr val="002060"/>
                </a:solidFill>
              </a:rPr>
              <a:t>Webové stránky EMA: </a:t>
            </a:r>
            <a:r>
              <a:rPr lang="cs-CZ" sz="2200" b="1" dirty="0">
                <a:solidFill>
                  <a:srgbClr val="002060"/>
                </a:solidFill>
                <a:hlinkClick r:id="rId2"/>
              </a:rPr>
              <a:t>https://eudract.ema.europa.eu</a:t>
            </a:r>
            <a:endParaRPr lang="cs-CZ" sz="2200" b="1" dirty="0" smtClean="0">
              <a:solidFill>
                <a:srgbClr val="002060"/>
              </a:solidFill>
            </a:endParaRP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200" b="1" dirty="0">
                <a:solidFill>
                  <a:srgbClr val="002060"/>
                </a:solidFill>
              </a:rPr>
              <a:t>Žádost vyplňuje hlavně zadavatel + žadatel doplní specifika pro Českou republiku </a:t>
            </a:r>
            <a:r>
              <a:rPr lang="cs-CZ" sz="2200" dirty="0">
                <a:solidFill>
                  <a:srgbClr val="002060"/>
                </a:solidFill>
              </a:rPr>
              <a:t>(název studie v češtině, kontakty žadatele, počet pacientů v ČR, centra </a:t>
            </a:r>
            <a:r>
              <a:rPr lang="cs-CZ" sz="2200" dirty="0" smtClean="0">
                <a:solidFill>
                  <a:srgbClr val="002060"/>
                </a:solidFill>
              </a:rPr>
              <a:t>KH – pouze v ČR!)</a:t>
            </a:r>
            <a:endParaRPr lang="cs-CZ" sz="2200" dirty="0">
              <a:solidFill>
                <a:srgbClr val="002060"/>
              </a:solidFill>
            </a:endParaRP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200" b="1" dirty="0" smtClean="0">
                <a:solidFill>
                  <a:srgbClr val="002060"/>
                </a:solidFill>
              </a:rPr>
              <a:t>Nutno předložit potvrzení o registraci studie v EudraCT databázi</a:t>
            </a:r>
          </a:p>
          <a:p>
            <a:pPr lvl="2"/>
            <a:r>
              <a:rPr lang="cs-CZ" sz="2200" b="1" dirty="0">
                <a:solidFill>
                  <a:srgbClr val="002060"/>
                </a:solidFill>
              </a:rPr>
              <a:t>v</a:t>
            </a:r>
            <a:r>
              <a:rPr lang="cs-CZ" sz="2200" b="1" dirty="0" smtClean="0">
                <a:solidFill>
                  <a:srgbClr val="002060"/>
                </a:solidFill>
              </a:rPr>
              <a:t>ygenerování EudraCT number</a:t>
            </a:r>
            <a:endParaRPr lang="cs-CZ" sz="22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200" b="1" dirty="0" smtClean="0">
                <a:solidFill>
                  <a:srgbClr val="002060"/>
                </a:solidFill>
              </a:rPr>
              <a:t>Formáty žádosti:</a:t>
            </a:r>
          </a:p>
          <a:p>
            <a:pPr lvl="2"/>
            <a:r>
              <a:rPr lang="cs-CZ" sz="2200" b="1" dirty="0">
                <a:solidFill>
                  <a:srgbClr val="002060"/>
                </a:solidFill>
              </a:rPr>
              <a:t>v</a:t>
            </a:r>
            <a:r>
              <a:rPr lang="cs-CZ" sz="2200" b="1" dirty="0" smtClean="0">
                <a:solidFill>
                  <a:srgbClr val="002060"/>
                </a:solidFill>
              </a:rPr>
              <a:t> pdf. – tištěná </a:t>
            </a:r>
            <a:r>
              <a:rPr lang="cs-CZ" sz="2200" dirty="0" smtClean="0">
                <a:solidFill>
                  <a:srgbClr val="002060"/>
                </a:solidFill>
              </a:rPr>
              <a:t>podepsaná žadatelem na zadní straně + </a:t>
            </a:r>
            <a:r>
              <a:rPr lang="cs-CZ" sz="2200" b="1" dirty="0" smtClean="0">
                <a:solidFill>
                  <a:srgbClr val="002060"/>
                </a:solidFill>
              </a:rPr>
              <a:t>elektronicky</a:t>
            </a:r>
          </a:p>
          <a:p>
            <a:pPr lvl="2"/>
            <a:r>
              <a:rPr lang="cs-CZ" sz="2200" b="1" dirty="0" smtClean="0">
                <a:solidFill>
                  <a:srgbClr val="002060"/>
                </a:solidFill>
              </a:rPr>
              <a:t>v xml. – elektronicky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28. 6. 2016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dirty="0">
                <a:solidFill>
                  <a:srgbClr val="002060"/>
                </a:solidFill>
              </a:rPr>
              <a:t>Předkládaná </a:t>
            </a:r>
            <a:r>
              <a:rPr lang="cs-CZ" dirty="0" smtClean="0">
                <a:solidFill>
                  <a:srgbClr val="002060"/>
                </a:solidFill>
              </a:rPr>
              <a:t>dokumentace - CTA</a:t>
            </a: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318664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251520" y="1088740"/>
            <a:ext cx="8550950" cy="5490609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cs-CZ" sz="2200" b="1" dirty="0" smtClean="0">
                <a:solidFill>
                  <a:srgbClr val="002060"/>
                </a:solidFill>
              </a:rPr>
              <a:t>Na co dát pozor:</a:t>
            </a:r>
          </a:p>
          <a:p>
            <a:pPr marL="457200" lvl="1" indent="0">
              <a:buNone/>
            </a:pPr>
            <a:r>
              <a:rPr lang="cs-CZ" sz="2200" b="1" dirty="0" smtClean="0">
                <a:solidFill>
                  <a:srgbClr val="7030A0"/>
                </a:solidFill>
              </a:rPr>
              <a:t>A.1 „Member State“ </a:t>
            </a:r>
            <a:r>
              <a:rPr lang="cs-CZ" sz="2200" b="1" dirty="0" smtClean="0">
                <a:solidFill>
                  <a:srgbClr val="002060"/>
                </a:solidFill>
              </a:rPr>
              <a:t>– uvést </a:t>
            </a:r>
            <a:r>
              <a:rPr lang="cs-CZ" sz="2200" b="1" dirty="0">
                <a:solidFill>
                  <a:srgbClr val="002060"/>
                </a:solidFill>
              </a:rPr>
              <a:t>Czech Republic - </a:t>
            </a:r>
            <a:r>
              <a:rPr lang="cs-CZ" sz="2200" b="1" dirty="0" smtClean="0">
                <a:solidFill>
                  <a:srgbClr val="002060"/>
                </a:solidFill>
              </a:rPr>
              <a:t>SUKL</a:t>
            </a:r>
          </a:p>
          <a:p>
            <a:pPr lvl="2"/>
            <a:r>
              <a:rPr lang="cs-CZ" b="1" dirty="0" smtClean="0">
                <a:solidFill>
                  <a:srgbClr val="002060"/>
                </a:solidFill>
              </a:rPr>
              <a:t>jinak </a:t>
            </a:r>
            <a:r>
              <a:rPr lang="cs-CZ" b="1" dirty="0">
                <a:solidFill>
                  <a:srgbClr val="002060"/>
                </a:solidFill>
              </a:rPr>
              <a:t>není možno nahrát do EudraCT</a:t>
            </a:r>
          </a:p>
          <a:p>
            <a:pPr marL="457200" lvl="1" indent="0">
              <a:buNone/>
            </a:pPr>
            <a:r>
              <a:rPr lang="cs-CZ" sz="2200" b="1" dirty="0" smtClean="0">
                <a:solidFill>
                  <a:srgbClr val="7030A0"/>
                </a:solidFill>
              </a:rPr>
              <a:t>A.3 „Full title of trial“ </a:t>
            </a:r>
            <a:r>
              <a:rPr lang="cs-CZ" sz="2200" b="1" dirty="0" smtClean="0">
                <a:solidFill>
                  <a:srgbClr val="002060"/>
                </a:solidFill>
              </a:rPr>
              <a:t>– uvádět název studie </a:t>
            </a:r>
            <a:r>
              <a:rPr lang="cs-CZ" sz="2200" b="1" dirty="0" smtClean="0">
                <a:solidFill>
                  <a:schemeClr val="tx2">
                    <a:lumMod val="75000"/>
                  </a:schemeClr>
                </a:solidFill>
              </a:rPr>
              <a:t>v anglickém i v českém jazyce</a:t>
            </a:r>
          </a:p>
          <a:p>
            <a:pPr marL="457200" lvl="1" indent="0">
              <a:buNone/>
            </a:pPr>
            <a:r>
              <a:rPr lang="cs-CZ" sz="2200" b="1" dirty="0" smtClean="0">
                <a:solidFill>
                  <a:srgbClr val="7030A0"/>
                </a:solidFill>
              </a:rPr>
              <a:t>A.3.2</a:t>
            </a:r>
            <a:r>
              <a:rPr lang="cs-CZ" sz="2200" b="1" dirty="0" smtClean="0">
                <a:solidFill>
                  <a:srgbClr val="002060"/>
                </a:solidFill>
              </a:rPr>
              <a:t> – prosíme uvádět </a:t>
            </a:r>
            <a:r>
              <a:rPr lang="cs-CZ" sz="2200" b="1" dirty="0" smtClean="0">
                <a:solidFill>
                  <a:srgbClr val="7030A0"/>
                </a:solidFill>
              </a:rPr>
              <a:t>„Abbreviated trial title“ </a:t>
            </a:r>
            <a:r>
              <a:rPr lang="cs-CZ" sz="2000" b="1" dirty="0" smtClean="0">
                <a:solidFill>
                  <a:srgbClr val="002060"/>
                </a:solidFill>
              </a:rPr>
              <a:t>– ale tuto zkratku studie </a:t>
            </a:r>
            <a:r>
              <a:rPr lang="cs-CZ" sz="2000" b="1" u="sng" dirty="0" smtClean="0">
                <a:solidFill>
                  <a:srgbClr val="002060"/>
                </a:solidFill>
              </a:rPr>
              <a:t>nepoužívat jako identifikaci</a:t>
            </a:r>
            <a:r>
              <a:rPr lang="cs-CZ" sz="2000" b="1" dirty="0" smtClean="0">
                <a:solidFill>
                  <a:srgbClr val="002060"/>
                </a:solidFill>
              </a:rPr>
              <a:t> studie při komunikaci se SÚKL</a:t>
            </a:r>
          </a:p>
          <a:p>
            <a:pPr marL="457200" lvl="1" indent="0">
              <a:buNone/>
            </a:pPr>
            <a:r>
              <a:rPr lang="cs-CZ" sz="2200" b="1" dirty="0">
                <a:solidFill>
                  <a:srgbClr val="7030A0"/>
                </a:solidFill>
              </a:rPr>
              <a:t>A.6 „Is this resubmission?“ </a:t>
            </a:r>
            <a:r>
              <a:rPr lang="cs-CZ" sz="2200" b="1" dirty="0">
                <a:solidFill>
                  <a:srgbClr val="002060"/>
                </a:solidFill>
              </a:rPr>
              <a:t>– důležité: </a:t>
            </a:r>
          </a:p>
          <a:p>
            <a:pPr lvl="2"/>
            <a:r>
              <a:rPr lang="cs-CZ" sz="2200" b="1" dirty="0">
                <a:solidFill>
                  <a:srgbClr val="002060"/>
                </a:solidFill>
              </a:rPr>
              <a:t>vyplnit správně 1. podání či „resubmission“ </a:t>
            </a:r>
          </a:p>
          <a:p>
            <a:pPr lvl="2"/>
            <a:r>
              <a:rPr lang="cs-CZ" sz="2200" b="1" dirty="0" smtClean="0">
                <a:solidFill>
                  <a:srgbClr val="002060"/>
                </a:solidFill>
              </a:rPr>
              <a:t>„resubmission</a:t>
            </a:r>
            <a:r>
              <a:rPr lang="cs-CZ" sz="2200" b="1" dirty="0">
                <a:solidFill>
                  <a:srgbClr val="002060"/>
                </a:solidFill>
              </a:rPr>
              <a:t>“ </a:t>
            </a:r>
            <a:r>
              <a:rPr lang="cs-CZ" sz="2200" dirty="0">
                <a:solidFill>
                  <a:srgbClr val="002060"/>
                </a:solidFill>
              </a:rPr>
              <a:t>jen v případě předchozího </a:t>
            </a:r>
            <a:r>
              <a:rPr lang="cs-CZ" sz="2200" b="1" u="sng" dirty="0">
                <a:solidFill>
                  <a:srgbClr val="002060"/>
                </a:solidFill>
              </a:rPr>
              <a:t>zamítnut</a:t>
            </a:r>
            <a:r>
              <a:rPr lang="cs-CZ" sz="2200" b="1" dirty="0">
                <a:solidFill>
                  <a:srgbClr val="002060"/>
                </a:solidFill>
              </a:rPr>
              <a:t>í </a:t>
            </a:r>
            <a:r>
              <a:rPr lang="cs-CZ" sz="2200" dirty="0">
                <a:solidFill>
                  <a:srgbClr val="002060"/>
                </a:solidFill>
              </a:rPr>
              <a:t>nebo </a:t>
            </a:r>
            <a:r>
              <a:rPr lang="cs-CZ" sz="2200" b="1" u="sng" dirty="0">
                <a:solidFill>
                  <a:srgbClr val="002060"/>
                </a:solidFill>
              </a:rPr>
              <a:t>stažení žádosti </a:t>
            </a:r>
            <a:r>
              <a:rPr lang="cs-CZ" sz="2200" dirty="0">
                <a:solidFill>
                  <a:srgbClr val="002060"/>
                </a:solidFill>
              </a:rPr>
              <a:t>nebo </a:t>
            </a:r>
            <a:r>
              <a:rPr lang="cs-CZ" sz="2200" b="1" u="sng" dirty="0">
                <a:solidFill>
                  <a:srgbClr val="002060"/>
                </a:solidFill>
              </a:rPr>
              <a:t>propadlého povolení</a:t>
            </a:r>
            <a:r>
              <a:rPr lang="cs-CZ" sz="2200" dirty="0">
                <a:solidFill>
                  <a:srgbClr val="002060"/>
                </a:solidFill>
              </a:rPr>
              <a:t>!</a:t>
            </a:r>
          </a:p>
          <a:p>
            <a:pPr lvl="2" indent="-249238"/>
            <a:r>
              <a:rPr lang="cs-CZ" sz="2200" b="1" dirty="0">
                <a:solidFill>
                  <a:schemeClr val="tx2">
                    <a:lumMod val="75000"/>
                  </a:schemeClr>
                </a:solidFill>
              </a:rPr>
              <a:t>pouhá aktualizace žádosti </a:t>
            </a:r>
            <a:r>
              <a:rPr lang="cs-CZ" sz="2200" b="1" dirty="0">
                <a:solidFill>
                  <a:srgbClr val="002060"/>
                </a:solidFill>
              </a:rPr>
              <a:t>(při předkládání </a:t>
            </a:r>
            <a:r>
              <a:rPr lang="cs-CZ" sz="2200" b="1" dirty="0" smtClean="0">
                <a:solidFill>
                  <a:srgbClr val="002060"/>
                </a:solidFill>
              </a:rPr>
              <a:t>dodatků v průběhu KH)</a:t>
            </a:r>
            <a:r>
              <a:rPr lang="cs-CZ" sz="22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2200" b="1" dirty="0">
                <a:solidFill>
                  <a:schemeClr val="tx2">
                    <a:lumMod val="75000"/>
                  </a:schemeClr>
                </a:solidFill>
              </a:rPr>
              <a:t>není „resubmission“!</a:t>
            </a:r>
          </a:p>
          <a:p>
            <a:pPr lvl="1">
              <a:buFont typeface="Arial" panose="020B0604020202020204" pitchFamily="34" charset="0"/>
              <a:buChar char="•"/>
            </a:pPr>
            <a:endParaRPr lang="cs-CZ" sz="2000" b="1" dirty="0" smtClean="0">
              <a:solidFill>
                <a:srgbClr val="00206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28. 6. 2016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dirty="0">
                <a:solidFill>
                  <a:srgbClr val="002060"/>
                </a:solidFill>
              </a:rPr>
              <a:t>Předkládaná </a:t>
            </a:r>
            <a:r>
              <a:rPr lang="cs-CZ" dirty="0" smtClean="0">
                <a:solidFill>
                  <a:srgbClr val="002060"/>
                </a:solidFill>
              </a:rPr>
              <a:t>dokumentace - CTA</a:t>
            </a: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173637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206516" y="1133745"/>
            <a:ext cx="8100900" cy="5445604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cs-CZ" sz="2200" b="1" dirty="0" smtClean="0">
                <a:solidFill>
                  <a:srgbClr val="7030A0"/>
                </a:solidFill>
              </a:rPr>
              <a:t>B.2</a:t>
            </a:r>
            <a:r>
              <a:rPr lang="cs-CZ" sz="2200" b="1" dirty="0" smtClean="0">
                <a:solidFill>
                  <a:srgbClr val="002060"/>
                </a:solidFill>
              </a:rPr>
              <a:t> </a:t>
            </a:r>
            <a:r>
              <a:rPr lang="cs-CZ" sz="2200" b="1" dirty="0">
                <a:solidFill>
                  <a:srgbClr val="002060"/>
                </a:solidFill>
              </a:rPr>
              <a:t>– uvádět opravdu kontakt na </a:t>
            </a:r>
            <a:r>
              <a:rPr lang="cs-CZ" sz="2200" b="1" dirty="0">
                <a:solidFill>
                  <a:srgbClr val="7030A0"/>
                </a:solidFill>
              </a:rPr>
              <a:t>„Legal </a:t>
            </a:r>
            <a:r>
              <a:rPr lang="cs-CZ" sz="2200" b="1" dirty="0" smtClean="0">
                <a:solidFill>
                  <a:srgbClr val="7030A0"/>
                </a:solidFill>
              </a:rPr>
              <a:t>Representative“</a:t>
            </a:r>
          </a:p>
          <a:p>
            <a:pPr lvl="2"/>
            <a:r>
              <a:rPr lang="cs-CZ" sz="2200" b="1" dirty="0" smtClean="0">
                <a:solidFill>
                  <a:srgbClr val="002060"/>
                </a:solidFill>
              </a:rPr>
              <a:t>ne </a:t>
            </a:r>
            <a:r>
              <a:rPr lang="cs-CZ" sz="2200" b="1" dirty="0">
                <a:solidFill>
                  <a:srgbClr val="002060"/>
                </a:solidFill>
              </a:rPr>
              <a:t>na jinou pověřenou osobu, ani více </a:t>
            </a:r>
            <a:r>
              <a:rPr lang="cs-CZ" sz="2200" b="1" dirty="0" smtClean="0">
                <a:solidFill>
                  <a:srgbClr val="002060"/>
                </a:solidFill>
              </a:rPr>
              <a:t>kontaktů</a:t>
            </a:r>
          </a:p>
          <a:p>
            <a:pPr lvl="2"/>
            <a:r>
              <a:rPr lang="cs-CZ" sz="2200" dirty="0" smtClean="0">
                <a:solidFill>
                  <a:srgbClr val="002060"/>
                </a:solidFill>
              </a:rPr>
              <a:t>Legal Representative se uvádí </a:t>
            </a:r>
            <a:r>
              <a:rPr lang="cs-CZ" sz="2200" b="1" dirty="0" smtClean="0">
                <a:solidFill>
                  <a:srgbClr val="002060"/>
                </a:solidFill>
              </a:rPr>
              <a:t>v případě, že zadavatel sídlí </a:t>
            </a:r>
            <a:r>
              <a:rPr lang="cs-CZ" sz="2200" b="1" dirty="0">
                <a:solidFill>
                  <a:srgbClr val="002060"/>
                </a:solidFill>
              </a:rPr>
              <a:t>mimo EU/EEA </a:t>
            </a:r>
            <a:r>
              <a:rPr lang="cs-CZ" sz="2200" dirty="0">
                <a:solidFill>
                  <a:srgbClr val="002060"/>
                </a:solidFill>
              </a:rPr>
              <a:t>(= EU + Island, </a:t>
            </a:r>
            <a:r>
              <a:rPr lang="cs-CZ" sz="2200" dirty="0" smtClean="0">
                <a:solidFill>
                  <a:srgbClr val="002060"/>
                </a:solidFill>
              </a:rPr>
              <a:t>Lichtenštejnsko, Norsko)</a:t>
            </a:r>
            <a:endParaRPr lang="cs-CZ" sz="2200" dirty="0">
              <a:solidFill>
                <a:srgbClr val="002060"/>
              </a:solidFill>
            </a:endParaRPr>
          </a:p>
          <a:p>
            <a:pPr marL="457200" lvl="1" indent="0">
              <a:buNone/>
            </a:pPr>
            <a:r>
              <a:rPr lang="cs-CZ" sz="2200" b="1" dirty="0">
                <a:solidFill>
                  <a:srgbClr val="7030A0"/>
                </a:solidFill>
              </a:rPr>
              <a:t>C.1</a:t>
            </a:r>
            <a:r>
              <a:rPr lang="cs-CZ" sz="2200" b="1" dirty="0">
                <a:solidFill>
                  <a:srgbClr val="002060"/>
                </a:solidFill>
              </a:rPr>
              <a:t> – </a:t>
            </a:r>
            <a:r>
              <a:rPr lang="cs-CZ" sz="2200" b="1" dirty="0">
                <a:solidFill>
                  <a:srgbClr val="7030A0"/>
                </a:solidFill>
              </a:rPr>
              <a:t>kontaktní osoba </a:t>
            </a:r>
            <a:r>
              <a:rPr lang="cs-CZ" sz="2200" b="1" dirty="0">
                <a:solidFill>
                  <a:srgbClr val="002060"/>
                </a:solidFill>
              </a:rPr>
              <a:t>pro komunikaci se SÚKL </a:t>
            </a:r>
            <a:endParaRPr lang="cs-CZ" sz="2200" b="1" dirty="0" smtClean="0">
              <a:solidFill>
                <a:srgbClr val="002060"/>
              </a:solidFill>
            </a:endParaRPr>
          </a:p>
          <a:p>
            <a:pPr lvl="2"/>
            <a:r>
              <a:rPr lang="cs-CZ" sz="2200" b="1" dirty="0" smtClean="0">
                <a:solidFill>
                  <a:srgbClr val="002060"/>
                </a:solidFill>
              </a:rPr>
              <a:t>zastupuje smluvní organizaci nebo přímo zadavatele (může být i mimo EU)</a:t>
            </a:r>
          </a:p>
          <a:p>
            <a:pPr lvl="2"/>
            <a:r>
              <a:rPr lang="cs-CZ" sz="2200" b="1" dirty="0" smtClean="0">
                <a:solidFill>
                  <a:srgbClr val="002060"/>
                </a:solidFill>
              </a:rPr>
              <a:t>podepíše </a:t>
            </a:r>
            <a:r>
              <a:rPr lang="cs-CZ" sz="2200" b="1" dirty="0">
                <a:solidFill>
                  <a:srgbClr val="002060"/>
                </a:solidFill>
              </a:rPr>
              <a:t>tištěnou verzi CTA </a:t>
            </a:r>
            <a:r>
              <a:rPr lang="cs-CZ" sz="2200" b="1" dirty="0" smtClean="0">
                <a:solidFill>
                  <a:srgbClr val="002060"/>
                </a:solidFill>
              </a:rPr>
              <a:t>v sekci </a:t>
            </a:r>
            <a:r>
              <a:rPr lang="cs-CZ" sz="2200" b="1" dirty="0" smtClean="0">
                <a:solidFill>
                  <a:srgbClr val="7030A0"/>
                </a:solidFill>
              </a:rPr>
              <a:t>I.2</a:t>
            </a:r>
          </a:p>
          <a:p>
            <a:pPr marL="457200" lvl="1" indent="0">
              <a:buNone/>
            </a:pPr>
            <a:r>
              <a:rPr lang="cs-CZ" sz="2200" b="1" dirty="0">
                <a:solidFill>
                  <a:srgbClr val="7030A0"/>
                </a:solidFill>
              </a:rPr>
              <a:t>D.3.5 „Maximum duration of </a:t>
            </a:r>
            <a:r>
              <a:rPr lang="cs-CZ" sz="2200" b="1" dirty="0" smtClean="0">
                <a:solidFill>
                  <a:srgbClr val="7030A0"/>
                </a:solidFill>
              </a:rPr>
              <a:t>treatment“</a:t>
            </a:r>
          </a:p>
          <a:p>
            <a:pPr lvl="2"/>
            <a:r>
              <a:rPr lang="cs-CZ" sz="2200" b="1" dirty="0" smtClean="0">
                <a:solidFill>
                  <a:srgbClr val="002060"/>
                </a:solidFill>
              </a:rPr>
              <a:t>týká se jednoho pacienta</a:t>
            </a:r>
          </a:p>
          <a:p>
            <a:pPr marL="457200" lvl="1" indent="0">
              <a:buNone/>
            </a:pPr>
            <a:r>
              <a:rPr lang="cs-CZ" sz="2200" b="1" dirty="0">
                <a:solidFill>
                  <a:srgbClr val="7030A0"/>
                </a:solidFill>
              </a:rPr>
              <a:t>D.3.6.2 „Total dose“</a:t>
            </a:r>
          </a:p>
          <a:p>
            <a:pPr lvl="2" indent="-285750"/>
            <a:r>
              <a:rPr lang="cs-CZ" sz="2200" b="1" dirty="0" smtClean="0">
                <a:solidFill>
                  <a:srgbClr val="002060"/>
                </a:solidFill>
              </a:rPr>
              <a:t>uvede </a:t>
            </a:r>
            <a:r>
              <a:rPr lang="cs-CZ" sz="2200" b="1" dirty="0">
                <a:solidFill>
                  <a:srgbClr val="002060"/>
                </a:solidFill>
              </a:rPr>
              <a:t>se většinou denní nejvyšší dávka daného přípravku (jeho nejvyšší síly)</a:t>
            </a:r>
          </a:p>
          <a:p>
            <a:pPr lvl="1"/>
            <a:endParaRPr lang="cs-CZ" sz="2600" b="1" dirty="0">
              <a:solidFill>
                <a:srgbClr val="7030A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28</a:t>
            </a:r>
            <a:r>
              <a:rPr lang="cs-CZ" dirty="0"/>
              <a:t>. 6. 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dirty="0">
                <a:solidFill>
                  <a:srgbClr val="002060"/>
                </a:solidFill>
              </a:rPr>
              <a:t>Předkládaná </a:t>
            </a:r>
            <a:r>
              <a:rPr lang="cs-CZ" dirty="0" smtClean="0">
                <a:solidFill>
                  <a:srgbClr val="002060"/>
                </a:solidFill>
              </a:rPr>
              <a:t>dokumentace - CTA</a:t>
            </a: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96900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791580" y="1493785"/>
            <a:ext cx="7560839" cy="462621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200" b="1" dirty="0">
                <a:solidFill>
                  <a:srgbClr val="7030A0"/>
                </a:solidFill>
              </a:rPr>
              <a:t>E.3 a E.4 – „</a:t>
            </a:r>
            <a:r>
              <a:rPr lang="cs-CZ" sz="2200" b="1" dirty="0" err="1">
                <a:solidFill>
                  <a:srgbClr val="7030A0"/>
                </a:solidFill>
              </a:rPr>
              <a:t>Principal</a:t>
            </a:r>
            <a:r>
              <a:rPr lang="cs-CZ" sz="2200" b="1" dirty="0">
                <a:solidFill>
                  <a:srgbClr val="7030A0"/>
                </a:solidFill>
              </a:rPr>
              <a:t> </a:t>
            </a:r>
            <a:r>
              <a:rPr lang="cs-CZ" sz="2200" b="1" dirty="0" err="1">
                <a:solidFill>
                  <a:srgbClr val="7030A0"/>
                </a:solidFill>
              </a:rPr>
              <a:t>inclusion</a:t>
            </a:r>
            <a:r>
              <a:rPr lang="cs-CZ" sz="2200" b="1" dirty="0">
                <a:solidFill>
                  <a:srgbClr val="7030A0"/>
                </a:solidFill>
              </a:rPr>
              <a:t>/</a:t>
            </a:r>
            <a:r>
              <a:rPr lang="cs-CZ" sz="2200" b="1" dirty="0" err="1">
                <a:solidFill>
                  <a:srgbClr val="7030A0"/>
                </a:solidFill>
              </a:rPr>
              <a:t>exclusion</a:t>
            </a:r>
            <a:r>
              <a:rPr lang="cs-CZ" sz="2200" b="1" dirty="0">
                <a:solidFill>
                  <a:srgbClr val="7030A0"/>
                </a:solidFill>
              </a:rPr>
              <a:t> criteria“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rgbClr val="002060"/>
                </a:solidFill>
              </a:rPr>
              <a:t>neuvádět příliš stručně</a:t>
            </a:r>
          </a:p>
          <a:p>
            <a:pPr marL="0" indent="0">
              <a:buNone/>
            </a:pPr>
            <a:r>
              <a:rPr lang="cs-CZ" sz="2200" b="1" dirty="0">
                <a:solidFill>
                  <a:srgbClr val="7030A0"/>
                </a:solidFill>
              </a:rPr>
              <a:t>E.7 „Trial type and </a:t>
            </a:r>
            <a:r>
              <a:rPr lang="cs-CZ" sz="2200" b="1" dirty="0" err="1">
                <a:solidFill>
                  <a:srgbClr val="7030A0"/>
                </a:solidFill>
              </a:rPr>
              <a:t>phase</a:t>
            </a:r>
            <a:r>
              <a:rPr lang="cs-CZ" sz="2200" b="1" dirty="0">
                <a:solidFill>
                  <a:srgbClr val="7030A0"/>
                </a:solidFill>
              </a:rPr>
              <a:t>“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rgbClr val="002060"/>
                </a:solidFill>
              </a:rPr>
              <a:t>důležité vyplnit </a:t>
            </a:r>
            <a:endParaRPr lang="cs-CZ" sz="2200" b="1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cs-CZ" sz="2200" b="1" dirty="0" smtClean="0">
                <a:solidFill>
                  <a:srgbClr val="7030A0"/>
                </a:solidFill>
              </a:rPr>
              <a:t>F.1 „Age range“</a:t>
            </a:r>
            <a:r>
              <a:rPr lang="cs-CZ" sz="2200" b="1" dirty="0">
                <a:solidFill>
                  <a:srgbClr val="002060"/>
                </a:solidFill>
              </a:rPr>
              <a:t>– důležité </a:t>
            </a:r>
            <a:r>
              <a:rPr lang="cs-CZ" sz="2200" b="1" dirty="0" smtClean="0">
                <a:solidFill>
                  <a:srgbClr val="002060"/>
                </a:solidFill>
              </a:rPr>
              <a:t>vyplnit</a:t>
            </a:r>
          </a:p>
          <a:p>
            <a:pPr marL="0" indent="0">
              <a:buNone/>
            </a:pPr>
            <a:r>
              <a:rPr lang="cs-CZ" sz="2200" b="1" dirty="0" smtClean="0">
                <a:solidFill>
                  <a:srgbClr val="7030A0"/>
                </a:solidFill>
              </a:rPr>
              <a:t>F.4 „Planned number of subjects“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rgbClr val="002060"/>
                </a:solidFill>
              </a:rPr>
              <a:t>p</a:t>
            </a:r>
            <a:r>
              <a:rPr lang="cs-CZ" sz="2200" b="1" dirty="0" smtClean="0">
                <a:solidFill>
                  <a:srgbClr val="002060"/>
                </a:solidFill>
              </a:rPr>
              <a:t>ro ČR + pro celou studii</a:t>
            </a:r>
          </a:p>
          <a:p>
            <a:pPr marL="0" indent="0">
              <a:buNone/>
            </a:pPr>
            <a:r>
              <a:rPr lang="cs-CZ" sz="2200" b="1" dirty="0" smtClean="0">
                <a:solidFill>
                  <a:srgbClr val="7030A0"/>
                </a:solidFill>
              </a:rPr>
              <a:t>G „Clinical trial sites“ </a:t>
            </a:r>
            <a:r>
              <a:rPr lang="cs-CZ" sz="2200" b="1" dirty="0" smtClean="0">
                <a:solidFill>
                  <a:srgbClr val="002060"/>
                </a:solidFill>
              </a:rPr>
              <a:t>– prosíme vyplňovat </a:t>
            </a:r>
            <a:r>
              <a:rPr lang="cs-CZ" sz="2200" b="1" dirty="0" smtClean="0">
                <a:solidFill>
                  <a:schemeClr val="tx2">
                    <a:lumMod val="75000"/>
                  </a:schemeClr>
                </a:solidFill>
              </a:rPr>
              <a:t>česky</a:t>
            </a:r>
          </a:p>
          <a:p>
            <a:pPr marL="0" indent="0">
              <a:buNone/>
            </a:pPr>
            <a:r>
              <a:rPr lang="cs-CZ" sz="2200" b="1" dirty="0" smtClean="0">
                <a:solidFill>
                  <a:srgbClr val="7030A0"/>
                </a:solidFill>
              </a:rPr>
              <a:t>H „Ethics Committee“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200" b="1" dirty="0" smtClean="0">
                <a:solidFill>
                  <a:srgbClr val="002060"/>
                </a:solidFill>
              </a:rPr>
              <a:t>při aktualizaci žádosti je nutné aktualizovat i stav posuzování EK </a:t>
            </a:r>
          </a:p>
          <a:p>
            <a:pPr marL="857250" lvl="2" indent="0">
              <a:buNone/>
            </a:pPr>
            <a:r>
              <a:rPr lang="cs-CZ" sz="2200" dirty="0" smtClean="0">
                <a:solidFill>
                  <a:srgbClr val="002060"/>
                </a:solidFill>
              </a:rPr>
              <a:t>(To </a:t>
            </a:r>
            <a:r>
              <a:rPr lang="cs-CZ" sz="2200" dirty="0" err="1" smtClean="0">
                <a:solidFill>
                  <a:srgbClr val="002060"/>
                </a:solidFill>
              </a:rPr>
              <a:t>be</a:t>
            </a:r>
            <a:r>
              <a:rPr lang="cs-CZ" sz="2200" dirty="0" smtClean="0">
                <a:solidFill>
                  <a:srgbClr val="002060"/>
                </a:solidFill>
              </a:rPr>
              <a:t> </a:t>
            </a:r>
            <a:r>
              <a:rPr lang="cs-CZ" sz="2200" dirty="0" err="1" smtClean="0">
                <a:solidFill>
                  <a:srgbClr val="002060"/>
                </a:solidFill>
              </a:rPr>
              <a:t>requested</a:t>
            </a:r>
            <a:r>
              <a:rPr lang="cs-CZ" sz="2200" dirty="0" smtClean="0">
                <a:solidFill>
                  <a:srgbClr val="002060"/>
                </a:solidFill>
              </a:rPr>
              <a:t>/</a:t>
            </a:r>
            <a:r>
              <a:rPr lang="cs-CZ" sz="2200" dirty="0" err="1" smtClean="0">
                <a:solidFill>
                  <a:srgbClr val="002060"/>
                </a:solidFill>
              </a:rPr>
              <a:t>Pending</a:t>
            </a:r>
            <a:r>
              <a:rPr lang="cs-CZ" sz="2200" dirty="0" smtClean="0">
                <a:solidFill>
                  <a:srgbClr val="002060"/>
                </a:solidFill>
              </a:rPr>
              <a:t>/</a:t>
            </a:r>
            <a:r>
              <a:rPr lang="cs-CZ" sz="2200" dirty="0" err="1" smtClean="0">
                <a:solidFill>
                  <a:srgbClr val="002060"/>
                </a:solidFill>
              </a:rPr>
              <a:t>Given</a:t>
            </a:r>
            <a:r>
              <a:rPr lang="cs-CZ" sz="2200" dirty="0" smtClean="0">
                <a:solidFill>
                  <a:srgbClr val="002060"/>
                </a:solidFill>
              </a:rPr>
              <a:t>)</a:t>
            </a:r>
            <a:endParaRPr lang="cs-CZ" sz="2200" dirty="0">
              <a:solidFill>
                <a:srgbClr val="0070C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28</a:t>
            </a:r>
            <a:r>
              <a:rPr lang="cs-CZ" dirty="0"/>
              <a:t>. 6. 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dirty="0">
                <a:solidFill>
                  <a:srgbClr val="002060"/>
                </a:solidFill>
              </a:rPr>
              <a:t>Předkládaná </a:t>
            </a:r>
            <a:r>
              <a:rPr lang="cs-CZ" dirty="0" smtClean="0">
                <a:solidFill>
                  <a:srgbClr val="002060"/>
                </a:solidFill>
              </a:rPr>
              <a:t>dokumentace – CTA</a:t>
            </a:r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5123" name="Picture 3" descr="\\Share\HomeFolders\truneckova\My Documents\My Pictures\applicatio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9162" y="2123855"/>
            <a:ext cx="1805417" cy="1805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208216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296525" y="1043735"/>
            <a:ext cx="8460940" cy="5535615"/>
          </a:xfrm>
        </p:spPr>
        <p:txBody>
          <a:bodyPr>
            <a:normAutofit/>
          </a:bodyPr>
          <a:lstStyle/>
          <a:p>
            <a:pPr marL="447675" indent="-447675"/>
            <a:r>
              <a:rPr lang="cs-CZ" b="1" dirty="0" smtClean="0">
                <a:solidFill>
                  <a:srgbClr val="0070C0"/>
                </a:solidFill>
              </a:rPr>
              <a:t>Průvodní dopis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b="1" dirty="0" smtClean="0">
                <a:solidFill>
                  <a:srgbClr val="002060"/>
                </a:solidFill>
              </a:rPr>
              <a:t>1x tištěný (+ elektronicky)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b="1" dirty="0" smtClean="0">
                <a:solidFill>
                  <a:srgbClr val="002060"/>
                </a:solidFill>
              </a:rPr>
              <a:t>Náležitosti :</a:t>
            </a:r>
          </a:p>
          <a:p>
            <a:pPr lvl="2">
              <a:spcBef>
                <a:spcPts val="400"/>
              </a:spcBef>
            </a:pPr>
            <a:r>
              <a:rPr lang="cs-CZ" sz="2200" b="1" dirty="0">
                <a:solidFill>
                  <a:srgbClr val="002060"/>
                </a:solidFill>
              </a:rPr>
              <a:t>Seznam veškeré dokumentace </a:t>
            </a:r>
            <a:r>
              <a:rPr lang="cs-CZ" sz="2200" dirty="0">
                <a:solidFill>
                  <a:schemeClr val="tx2">
                    <a:lumMod val="75000"/>
                  </a:schemeClr>
                </a:solidFill>
              </a:rPr>
              <a:t>včetně verze a data </a:t>
            </a:r>
            <a:r>
              <a:rPr lang="cs-CZ" sz="2200" dirty="0" smtClean="0">
                <a:solidFill>
                  <a:schemeClr val="tx2">
                    <a:lumMod val="75000"/>
                  </a:schemeClr>
                </a:solidFill>
              </a:rPr>
              <a:t>verze</a:t>
            </a:r>
          </a:p>
          <a:p>
            <a:pPr lvl="2">
              <a:spcBef>
                <a:spcPts val="400"/>
              </a:spcBef>
            </a:pPr>
            <a:r>
              <a:rPr lang="cs-CZ" sz="2200" b="1" dirty="0" smtClean="0">
                <a:solidFill>
                  <a:srgbClr val="002060"/>
                </a:solidFill>
              </a:rPr>
              <a:t>Pokud nějaký dokument chybí - zdůvodnit</a:t>
            </a:r>
            <a:endParaRPr lang="cs-CZ" sz="2200" b="1" dirty="0">
              <a:solidFill>
                <a:srgbClr val="002060"/>
              </a:solidFill>
            </a:endParaRPr>
          </a:p>
          <a:p>
            <a:pPr lvl="2">
              <a:spcBef>
                <a:spcPts val="400"/>
              </a:spcBef>
            </a:pPr>
            <a:r>
              <a:rPr lang="cs-CZ" sz="2200" b="1" dirty="0" smtClean="0">
                <a:solidFill>
                  <a:srgbClr val="002060"/>
                </a:solidFill>
              </a:rPr>
              <a:t>Zmínit, pokud je KH předloženo </a:t>
            </a:r>
            <a:r>
              <a:rPr lang="cs-CZ" sz="2200" b="1" dirty="0">
                <a:solidFill>
                  <a:srgbClr val="002060"/>
                </a:solidFill>
              </a:rPr>
              <a:t>v rámci </a:t>
            </a:r>
            <a:r>
              <a:rPr lang="cs-CZ" sz="2200" b="1" u="sng" dirty="0" smtClean="0">
                <a:solidFill>
                  <a:srgbClr val="002060"/>
                </a:solidFill>
              </a:rPr>
              <a:t>národní </a:t>
            </a:r>
            <a:r>
              <a:rPr lang="cs-CZ" sz="2200" b="1" u="sng" dirty="0">
                <a:solidFill>
                  <a:srgbClr val="002060"/>
                </a:solidFill>
              </a:rPr>
              <a:t>etapy VHP </a:t>
            </a:r>
            <a:r>
              <a:rPr lang="cs-CZ" sz="2200" b="1" u="sng" dirty="0" smtClean="0">
                <a:solidFill>
                  <a:srgbClr val="002060"/>
                </a:solidFill>
              </a:rPr>
              <a:t>procedury</a:t>
            </a:r>
            <a:r>
              <a:rPr lang="cs-CZ" sz="2200" b="1" dirty="0" smtClean="0">
                <a:solidFill>
                  <a:srgbClr val="002060"/>
                </a:solidFill>
              </a:rPr>
              <a:t> + </a:t>
            </a:r>
            <a:r>
              <a:rPr lang="cs-CZ" sz="2200" b="1" dirty="0">
                <a:solidFill>
                  <a:srgbClr val="002060"/>
                </a:solidFill>
              </a:rPr>
              <a:t>číslo VHP </a:t>
            </a:r>
            <a:r>
              <a:rPr lang="cs-CZ" sz="2200" b="1" dirty="0" smtClean="0">
                <a:solidFill>
                  <a:srgbClr val="002060"/>
                </a:solidFill>
              </a:rPr>
              <a:t>procedury</a:t>
            </a:r>
            <a:endParaRPr lang="cs-CZ" sz="2200" b="1" dirty="0">
              <a:solidFill>
                <a:srgbClr val="002060"/>
              </a:solidFill>
            </a:endParaRPr>
          </a:p>
          <a:p>
            <a:pPr lvl="2">
              <a:spcBef>
                <a:spcPts val="400"/>
              </a:spcBef>
            </a:pPr>
            <a:r>
              <a:rPr lang="cs-CZ" sz="2200" b="1" u="sng" dirty="0" smtClean="0">
                <a:solidFill>
                  <a:srgbClr val="002060"/>
                </a:solidFill>
              </a:rPr>
              <a:t>U opakované </a:t>
            </a:r>
            <a:r>
              <a:rPr lang="cs-CZ" sz="2200" b="1" u="sng" dirty="0">
                <a:solidFill>
                  <a:srgbClr val="002060"/>
                </a:solidFill>
              </a:rPr>
              <a:t>žádosti</a:t>
            </a:r>
            <a:r>
              <a:rPr lang="cs-CZ" sz="2200" b="1" dirty="0">
                <a:solidFill>
                  <a:srgbClr val="002060"/>
                </a:solidFill>
              </a:rPr>
              <a:t> </a:t>
            </a:r>
            <a:r>
              <a:rPr lang="cs-CZ" sz="2200" b="1" dirty="0" smtClean="0">
                <a:solidFill>
                  <a:srgbClr val="002060"/>
                </a:solidFill>
              </a:rPr>
              <a:t>– v </a:t>
            </a:r>
            <a:r>
              <a:rPr lang="cs-CZ" sz="2200" b="1" dirty="0">
                <a:solidFill>
                  <a:srgbClr val="002060"/>
                </a:solidFill>
              </a:rPr>
              <a:t>textu zdůraznit </a:t>
            </a:r>
            <a:r>
              <a:rPr lang="cs-CZ" sz="2200" b="1" dirty="0" smtClean="0">
                <a:solidFill>
                  <a:srgbClr val="002060"/>
                </a:solidFill>
              </a:rPr>
              <a:t>všechny změny </a:t>
            </a:r>
            <a:r>
              <a:rPr lang="cs-CZ" sz="2200" b="1" dirty="0">
                <a:solidFill>
                  <a:srgbClr val="002060"/>
                </a:solidFill>
              </a:rPr>
              <a:t>proti předchozímu podání </a:t>
            </a:r>
            <a:r>
              <a:rPr lang="cs-CZ" sz="2200" b="1" dirty="0" smtClean="0">
                <a:solidFill>
                  <a:srgbClr val="002060"/>
                </a:solidFill>
              </a:rPr>
              <a:t>žádosti</a:t>
            </a:r>
          </a:p>
          <a:p>
            <a:pPr lvl="3"/>
            <a:r>
              <a:rPr lang="cs-CZ" sz="2200" b="1" dirty="0" smtClean="0">
                <a:solidFill>
                  <a:srgbClr val="7030A0"/>
                </a:solidFill>
              </a:rPr>
              <a:t>nezměněnou </a:t>
            </a:r>
            <a:r>
              <a:rPr lang="cs-CZ" sz="2200" b="1" dirty="0">
                <a:solidFill>
                  <a:srgbClr val="7030A0"/>
                </a:solidFill>
              </a:rPr>
              <a:t>dokumentaci </a:t>
            </a:r>
            <a:r>
              <a:rPr lang="cs-CZ" sz="2200" b="1" dirty="0" smtClean="0">
                <a:solidFill>
                  <a:srgbClr val="7030A0"/>
                </a:solidFill>
              </a:rPr>
              <a:t>nepředkládat znovu, pouze se odkázat</a:t>
            </a:r>
          </a:p>
          <a:p>
            <a:pPr lvl="2"/>
            <a:r>
              <a:rPr lang="cs-CZ" sz="2200" b="1" dirty="0" smtClean="0">
                <a:solidFill>
                  <a:srgbClr val="002060"/>
                </a:solidFill>
              </a:rPr>
              <a:t>Zmínit, kde se v IB nachází RSI </a:t>
            </a:r>
            <a:r>
              <a:rPr lang="cs-CZ" sz="2200" dirty="0" smtClean="0">
                <a:solidFill>
                  <a:srgbClr val="002060"/>
                </a:solidFill>
              </a:rPr>
              <a:t>(požadavek dle CT-3, odst. 52)</a:t>
            </a:r>
          </a:p>
          <a:p>
            <a:pPr lvl="2"/>
            <a:r>
              <a:rPr lang="cs-CZ" sz="2200" b="1" dirty="0" smtClean="0">
                <a:solidFill>
                  <a:srgbClr val="002060"/>
                </a:solidFill>
              </a:rPr>
              <a:t>Pokud byl vydán Scientific Advice - uvést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2D3291"/>
                </a:solidFill>
              </a:rPr>
              <a:t>28</a:t>
            </a:r>
            <a:r>
              <a:rPr lang="cs-CZ" dirty="0">
                <a:solidFill>
                  <a:srgbClr val="2D3291"/>
                </a:solidFill>
              </a:rPr>
              <a:t>. 6. 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dirty="0">
                <a:solidFill>
                  <a:srgbClr val="002060"/>
                </a:solidFill>
              </a:rPr>
              <a:t>Předkládaná </a:t>
            </a:r>
            <a:r>
              <a:rPr lang="cs-CZ" dirty="0" smtClean="0">
                <a:solidFill>
                  <a:srgbClr val="002060"/>
                </a:solidFill>
              </a:rPr>
              <a:t>dokumentace – průvodní dopis</a:t>
            </a:r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3" t="11854" r="71459" b="53901"/>
          <a:stretch/>
        </p:blipFill>
        <p:spPr bwMode="auto">
          <a:xfrm>
            <a:off x="6912260" y="818710"/>
            <a:ext cx="1567200" cy="1587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011347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290842" y="1223755"/>
            <a:ext cx="7701538" cy="4950549"/>
          </a:xfrm>
        </p:spPr>
        <p:txBody>
          <a:bodyPr>
            <a:noAutofit/>
          </a:bodyPr>
          <a:lstStyle/>
          <a:p>
            <a:pPr marL="357188" lvl="2" indent="0">
              <a:buNone/>
            </a:pPr>
            <a:r>
              <a:rPr lang="cs-CZ" sz="2200" b="1" dirty="0" smtClean="0">
                <a:solidFill>
                  <a:srgbClr val="002060"/>
                </a:solidFill>
              </a:rPr>
              <a:t>Bude-li v KH </a:t>
            </a:r>
            <a:r>
              <a:rPr lang="cs-CZ" sz="2200" b="1" u="sng" dirty="0" smtClean="0">
                <a:solidFill>
                  <a:schemeClr val="tx2">
                    <a:lumMod val="50000"/>
                  </a:schemeClr>
                </a:solidFill>
              </a:rPr>
              <a:t>použit </a:t>
            </a:r>
            <a:r>
              <a:rPr lang="cs-CZ" sz="2200" b="1" u="sng" dirty="0">
                <a:solidFill>
                  <a:schemeClr val="tx2">
                    <a:lumMod val="50000"/>
                  </a:schemeClr>
                </a:solidFill>
              </a:rPr>
              <a:t>zdravotnický </a:t>
            </a:r>
            <a:r>
              <a:rPr lang="cs-CZ" sz="2200" b="1" u="sng" dirty="0" smtClean="0">
                <a:solidFill>
                  <a:schemeClr val="tx2">
                    <a:lumMod val="50000"/>
                  </a:schemeClr>
                </a:solidFill>
              </a:rPr>
              <a:t>prostředek</a:t>
            </a:r>
            <a:r>
              <a:rPr lang="cs-CZ" sz="2200" b="1" dirty="0" smtClean="0">
                <a:solidFill>
                  <a:srgbClr val="002060"/>
                </a:solidFill>
              </a:rPr>
              <a:t>, je </a:t>
            </a:r>
            <a:r>
              <a:rPr lang="cs-CZ" sz="2200" b="1" dirty="0">
                <a:solidFill>
                  <a:srgbClr val="002060"/>
                </a:solidFill>
              </a:rPr>
              <a:t>třeba </a:t>
            </a:r>
            <a:r>
              <a:rPr lang="cs-CZ" sz="2200" b="1" dirty="0" smtClean="0">
                <a:solidFill>
                  <a:srgbClr val="002060"/>
                </a:solidFill>
              </a:rPr>
              <a:t>předložit: </a:t>
            </a:r>
            <a:r>
              <a:rPr lang="cs-CZ" sz="2200" b="1" dirty="0" smtClean="0">
                <a:solidFill>
                  <a:srgbClr val="7030A0"/>
                </a:solidFill>
              </a:rPr>
              <a:t>prohlášení </a:t>
            </a:r>
            <a:r>
              <a:rPr lang="cs-CZ" sz="2200" b="1" dirty="0">
                <a:solidFill>
                  <a:srgbClr val="7030A0"/>
                </a:solidFill>
              </a:rPr>
              <a:t>výrobce o shodě, CE certifikát </a:t>
            </a:r>
            <a:r>
              <a:rPr lang="cs-CZ" sz="2200" b="1" dirty="0">
                <a:solidFill>
                  <a:srgbClr val="002060"/>
                </a:solidFill>
              </a:rPr>
              <a:t>od notifikované zkušebny </a:t>
            </a:r>
            <a:r>
              <a:rPr lang="cs-CZ" sz="2200" b="1" dirty="0" smtClean="0">
                <a:solidFill>
                  <a:srgbClr val="002060"/>
                </a:solidFill>
              </a:rPr>
              <a:t>a </a:t>
            </a:r>
            <a:r>
              <a:rPr lang="cs-CZ" sz="2200" b="1" dirty="0" smtClean="0">
                <a:solidFill>
                  <a:srgbClr val="7030A0"/>
                </a:solidFill>
              </a:rPr>
              <a:t>návod k </a:t>
            </a:r>
            <a:r>
              <a:rPr lang="cs-CZ" sz="2200" b="1" dirty="0">
                <a:solidFill>
                  <a:srgbClr val="7030A0"/>
                </a:solidFill>
              </a:rPr>
              <a:t>použití v č.j.</a:t>
            </a:r>
            <a:r>
              <a:rPr lang="cs-CZ" sz="2200" b="1" dirty="0">
                <a:solidFill>
                  <a:srgbClr val="002060"/>
                </a:solidFill>
              </a:rPr>
              <a:t> </a:t>
            </a:r>
          </a:p>
          <a:p>
            <a:pPr marL="357188" lvl="3" indent="0"/>
            <a:r>
              <a:rPr lang="cs-CZ" sz="2000" b="1" dirty="0" smtClean="0">
                <a:solidFill>
                  <a:srgbClr val="002060"/>
                </a:solidFill>
              </a:rPr>
              <a:t>   u zdravotnických prostředků, které </a:t>
            </a:r>
            <a:r>
              <a:rPr lang="cs-CZ" sz="2000" b="1" dirty="0">
                <a:solidFill>
                  <a:srgbClr val="002060"/>
                </a:solidFill>
              </a:rPr>
              <a:t>nejsou brány z českého </a:t>
            </a:r>
            <a:r>
              <a:rPr lang="cs-CZ" sz="2000" b="1" dirty="0" smtClean="0">
                <a:solidFill>
                  <a:srgbClr val="002060"/>
                </a:solidFill>
              </a:rPr>
              <a:t>trhu </a:t>
            </a:r>
          </a:p>
          <a:p>
            <a:pPr marL="357188" lvl="2" indent="0">
              <a:spcBef>
                <a:spcPts val="1200"/>
              </a:spcBef>
              <a:buNone/>
            </a:pPr>
            <a:r>
              <a:rPr lang="cs-CZ" sz="2200" b="1" dirty="0" smtClean="0">
                <a:solidFill>
                  <a:srgbClr val="002060"/>
                </a:solidFill>
              </a:rPr>
              <a:t>V průvodním dopise upozornit, pokud </a:t>
            </a:r>
            <a:r>
              <a:rPr lang="cs-CZ" sz="2200" b="1" dirty="0">
                <a:solidFill>
                  <a:srgbClr val="002060"/>
                </a:solidFill>
              </a:rPr>
              <a:t>se jedná </a:t>
            </a:r>
            <a:r>
              <a:rPr lang="cs-CZ" sz="2200" b="1" u="sng" dirty="0">
                <a:solidFill>
                  <a:srgbClr val="002060"/>
                </a:solidFill>
              </a:rPr>
              <a:t>současně o </a:t>
            </a:r>
            <a:r>
              <a:rPr lang="cs-CZ" sz="2200" b="1" u="sng" dirty="0" smtClean="0">
                <a:solidFill>
                  <a:srgbClr val="002060"/>
                </a:solidFill>
              </a:rPr>
              <a:t>KH léčivého </a:t>
            </a:r>
            <a:r>
              <a:rPr lang="cs-CZ" sz="2200" b="1" u="sng" dirty="0">
                <a:solidFill>
                  <a:srgbClr val="002060"/>
                </a:solidFill>
              </a:rPr>
              <a:t>přípravku</a:t>
            </a:r>
            <a:r>
              <a:rPr lang="cs-CZ" sz="2200" b="1" dirty="0">
                <a:solidFill>
                  <a:srgbClr val="002060"/>
                </a:solidFill>
              </a:rPr>
              <a:t> a </a:t>
            </a:r>
            <a:r>
              <a:rPr lang="cs-CZ" sz="2200" b="1" u="sng" dirty="0">
                <a:solidFill>
                  <a:srgbClr val="002060"/>
                </a:solidFill>
              </a:rPr>
              <a:t>klinickou zkoušku zdravotnického </a:t>
            </a:r>
            <a:r>
              <a:rPr lang="cs-CZ" sz="2200" b="1" u="sng" dirty="0" smtClean="0">
                <a:solidFill>
                  <a:srgbClr val="002060"/>
                </a:solidFill>
              </a:rPr>
              <a:t>prostředku</a:t>
            </a:r>
            <a:endParaRPr lang="cs-CZ" sz="2200" b="1" dirty="0" smtClean="0">
              <a:solidFill>
                <a:srgbClr val="002060"/>
              </a:solidFill>
            </a:endParaRPr>
          </a:p>
          <a:p>
            <a:pPr marL="893763" lvl="2" indent="-263525"/>
            <a:r>
              <a:rPr lang="cs-CZ" sz="2100" b="1" dirty="0" smtClean="0">
                <a:solidFill>
                  <a:srgbClr val="002060"/>
                </a:solidFill>
              </a:rPr>
              <a:t>záměr </a:t>
            </a:r>
            <a:r>
              <a:rPr lang="cs-CZ" sz="2100" b="1" dirty="0">
                <a:solidFill>
                  <a:srgbClr val="002060"/>
                </a:solidFill>
              </a:rPr>
              <a:t>provést </a:t>
            </a:r>
            <a:r>
              <a:rPr lang="cs-CZ" sz="2100" b="1" dirty="0" smtClean="0">
                <a:solidFill>
                  <a:srgbClr val="002060"/>
                </a:solidFill>
              </a:rPr>
              <a:t>zkoušku – do </a:t>
            </a:r>
            <a:r>
              <a:rPr lang="cs-CZ" sz="2100" b="1" dirty="0">
                <a:solidFill>
                  <a:srgbClr val="002060"/>
                </a:solidFill>
              </a:rPr>
              <a:t>registru </a:t>
            </a:r>
            <a:r>
              <a:rPr lang="cs-CZ" sz="2100" b="1" dirty="0" smtClean="0">
                <a:solidFill>
                  <a:srgbClr val="002060"/>
                </a:solidFill>
              </a:rPr>
              <a:t>zdravotnických prostředků </a:t>
            </a:r>
          </a:p>
          <a:p>
            <a:pPr marL="893763" lvl="2" indent="-263525"/>
            <a:r>
              <a:rPr lang="cs-CZ" sz="2100" b="1" dirty="0">
                <a:solidFill>
                  <a:srgbClr val="7030A0"/>
                </a:solidFill>
              </a:rPr>
              <a:t>O</a:t>
            </a:r>
            <a:r>
              <a:rPr lang="cs-CZ" sz="2100" b="1" dirty="0" smtClean="0">
                <a:solidFill>
                  <a:srgbClr val="7030A0"/>
                </a:solidFill>
              </a:rPr>
              <a:t>ddělení klinického hodnocení zdravotnických prostředků</a:t>
            </a:r>
            <a:endParaRPr lang="cs-CZ" sz="2100" b="1" dirty="0" smtClean="0">
              <a:solidFill>
                <a:srgbClr val="002060"/>
              </a:solidFill>
            </a:endParaRPr>
          </a:p>
          <a:p>
            <a:pPr marL="893763" lvl="2" indent="-263525"/>
            <a:r>
              <a:rPr lang="cs-CZ" sz="2100" b="1" dirty="0" smtClean="0">
                <a:solidFill>
                  <a:srgbClr val="7030A0"/>
                </a:solidFill>
                <a:hlinkClick r:id="rId2"/>
              </a:rPr>
              <a:t>http://www.sukl.cz/zdravotnicke-prostredky/podani-zadosti-o-povoleni-provedeni-klinicke-zkousky</a:t>
            </a:r>
            <a:endParaRPr lang="cs-CZ" sz="21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4"/>
            <a:endParaRPr lang="cs-CZ" sz="1200" b="1" dirty="0" smtClean="0">
              <a:solidFill>
                <a:srgbClr val="7030A0"/>
              </a:solidFill>
            </a:endParaRPr>
          </a:p>
          <a:p>
            <a:pPr lvl="3"/>
            <a:endParaRPr lang="cs-CZ" b="1" u="sng" dirty="0" smtClean="0">
              <a:solidFill>
                <a:srgbClr val="00206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876000" y="6356350"/>
            <a:ext cx="1656440" cy="360000"/>
          </a:xfrm>
        </p:spPr>
        <p:txBody>
          <a:bodyPr/>
          <a:lstStyle/>
          <a:p>
            <a:r>
              <a:rPr lang="cs-CZ" dirty="0" smtClean="0">
                <a:solidFill>
                  <a:srgbClr val="2D3291"/>
                </a:solidFill>
              </a:rPr>
              <a:t>28</a:t>
            </a:r>
            <a:r>
              <a:rPr lang="cs-CZ" dirty="0">
                <a:solidFill>
                  <a:srgbClr val="2D3291"/>
                </a:solidFill>
              </a:rPr>
              <a:t>. 6. 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dirty="0">
                <a:solidFill>
                  <a:srgbClr val="002060"/>
                </a:solidFill>
              </a:rPr>
              <a:t>Předkládaná </a:t>
            </a:r>
            <a:r>
              <a:rPr lang="cs-CZ" dirty="0" smtClean="0">
                <a:solidFill>
                  <a:srgbClr val="002060"/>
                </a:solidFill>
              </a:rPr>
              <a:t>dokumentace – průvodní dopis</a:t>
            </a:r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65" t="-1360" r="16311"/>
          <a:stretch/>
        </p:blipFill>
        <p:spPr bwMode="auto">
          <a:xfrm rot="1348486">
            <a:off x="7692864" y="4165363"/>
            <a:ext cx="1121474" cy="1660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373123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545" y="1223755"/>
            <a:ext cx="7515835" cy="4950549"/>
          </a:xfrm>
        </p:spPr>
        <p:txBody>
          <a:bodyPr>
            <a:noAutofit/>
          </a:bodyPr>
          <a:lstStyle/>
          <a:p>
            <a:pPr marL="357188" lvl="2" indent="0">
              <a:buNone/>
            </a:pPr>
            <a:r>
              <a:rPr lang="cs-CZ" sz="2400" b="1" dirty="0" smtClean="0">
                <a:solidFill>
                  <a:srgbClr val="002060"/>
                </a:solidFill>
              </a:rPr>
              <a:t>Pokud zadavatel </a:t>
            </a:r>
            <a:r>
              <a:rPr lang="cs-CZ" sz="2400" b="1" u="sng" dirty="0" smtClean="0">
                <a:solidFill>
                  <a:schemeClr val="tx2">
                    <a:lumMod val="50000"/>
                  </a:schemeClr>
                </a:solidFill>
              </a:rPr>
              <a:t>žádá o prominutí náhrady výdajů</a:t>
            </a: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rgbClr val="002060"/>
                </a:solidFill>
              </a:rPr>
              <a:t>– uvést i zdůvodnění</a:t>
            </a:r>
          </a:p>
          <a:p>
            <a:pPr marL="357188" lvl="2" indent="0">
              <a:spcBef>
                <a:spcPts val="1800"/>
              </a:spcBef>
              <a:buNone/>
            </a:pPr>
            <a:r>
              <a:rPr lang="cs-CZ" sz="2400" b="1" dirty="0" smtClean="0">
                <a:solidFill>
                  <a:srgbClr val="002060"/>
                </a:solidFill>
              </a:rPr>
              <a:t>Bude-li v KH </a:t>
            </a:r>
            <a:r>
              <a:rPr lang="cs-CZ" sz="2400" b="1" u="sng" dirty="0" smtClean="0">
                <a:solidFill>
                  <a:schemeClr val="tx2">
                    <a:lumMod val="50000"/>
                  </a:schemeClr>
                </a:solidFill>
              </a:rPr>
              <a:t>použito radiofarmakum</a:t>
            </a:r>
            <a:endParaRPr lang="cs-CZ" sz="2400" b="1" dirty="0" smtClean="0">
              <a:solidFill>
                <a:srgbClr val="002060"/>
              </a:solidFill>
            </a:endParaRPr>
          </a:p>
          <a:p>
            <a:pPr lvl="1">
              <a:spcBef>
                <a:spcPts val="500"/>
              </a:spcBef>
            </a:pPr>
            <a:r>
              <a:rPr lang="cs-CZ" b="1" dirty="0">
                <a:solidFill>
                  <a:srgbClr val="002060"/>
                </a:solidFill>
              </a:rPr>
              <a:t>ž</a:t>
            </a:r>
            <a:r>
              <a:rPr lang="cs-CZ" b="1" dirty="0" smtClean="0">
                <a:solidFill>
                  <a:srgbClr val="002060"/>
                </a:solidFill>
              </a:rPr>
              <a:t>ádost k SÚJB – vydá </a:t>
            </a:r>
            <a:r>
              <a:rPr lang="cs-CZ" b="1" u="sng" dirty="0">
                <a:solidFill>
                  <a:srgbClr val="002060"/>
                </a:solidFill>
              </a:rPr>
              <a:t>závazné stanovisko k ověřování nezavedené metody s lékařským ozářením</a:t>
            </a:r>
            <a:r>
              <a:rPr lang="cs-CZ" b="1" dirty="0">
                <a:solidFill>
                  <a:srgbClr val="002060"/>
                </a:solidFill>
              </a:rPr>
              <a:t> </a:t>
            </a:r>
            <a:endParaRPr lang="cs-CZ" b="1" dirty="0" smtClean="0">
              <a:solidFill>
                <a:srgbClr val="002060"/>
              </a:solidFill>
            </a:endParaRPr>
          </a:p>
          <a:p>
            <a:pPr lvl="2">
              <a:spcBef>
                <a:spcPts val="500"/>
              </a:spcBef>
            </a:pPr>
            <a:r>
              <a:rPr lang="cs-CZ" b="1" dirty="0" smtClean="0">
                <a:solidFill>
                  <a:srgbClr val="002060"/>
                </a:solidFill>
              </a:rPr>
              <a:t>do 60ti dnů od podání žádosti</a:t>
            </a:r>
            <a:endParaRPr lang="cs-CZ" b="1" dirty="0">
              <a:solidFill>
                <a:srgbClr val="002060"/>
              </a:solidFill>
            </a:endParaRPr>
          </a:p>
          <a:p>
            <a:pPr marL="903288" lvl="2" indent="-282575">
              <a:spcBef>
                <a:spcPts val="500"/>
              </a:spcBef>
            </a:pPr>
            <a:r>
              <a:rPr lang="cs-CZ" sz="2400" b="1" dirty="0">
                <a:solidFill>
                  <a:srgbClr val="0070C0"/>
                </a:solidFill>
              </a:rPr>
              <a:t>Toto stanovisko nutné předložit SÚKL spolu s předkládáním žádostí o posouzení </a:t>
            </a:r>
            <a:r>
              <a:rPr lang="cs-CZ" sz="2400" b="1" dirty="0" smtClean="0">
                <a:solidFill>
                  <a:srgbClr val="0070C0"/>
                </a:solidFill>
              </a:rPr>
              <a:t>KH</a:t>
            </a:r>
          </a:p>
          <a:p>
            <a:pPr marL="903288" lvl="2" indent="-282575">
              <a:spcBef>
                <a:spcPts val="500"/>
              </a:spcBef>
            </a:pPr>
            <a:r>
              <a:rPr lang="cs-CZ" sz="1800" b="1" dirty="0" smtClean="0">
                <a:solidFill>
                  <a:srgbClr val="002060"/>
                </a:solidFill>
              </a:rPr>
              <a:t>Kontakt SÚJB – Ing. Nožičková, tel. 378402715 (Plze</a:t>
            </a:r>
            <a:r>
              <a:rPr lang="cs-CZ" sz="1800" b="1" dirty="0">
                <a:solidFill>
                  <a:srgbClr val="002060"/>
                </a:solidFill>
              </a:rPr>
              <a:t>ň</a:t>
            </a:r>
            <a:r>
              <a:rPr lang="cs-CZ" sz="1800" b="1" dirty="0" smtClean="0">
                <a:solidFill>
                  <a:srgbClr val="002060"/>
                </a:solidFill>
              </a:rPr>
              <a:t>)</a:t>
            </a:r>
            <a:endParaRPr lang="cs-CZ" sz="1800" b="1" dirty="0">
              <a:solidFill>
                <a:srgbClr val="002060"/>
              </a:solidFill>
            </a:endParaRPr>
          </a:p>
          <a:p>
            <a:pPr lvl="4"/>
            <a:endParaRPr lang="cs-CZ" sz="1200" b="1" dirty="0" smtClean="0">
              <a:solidFill>
                <a:srgbClr val="7030A0"/>
              </a:solidFill>
            </a:endParaRPr>
          </a:p>
          <a:p>
            <a:pPr lvl="3"/>
            <a:endParaRPr lang="cs-CZ" b="1" u="sng" dirty="0" smtClean="0">
              <a:solidFill>
                <a:srgbClr val="00206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876000" y="6356350"/>
            <a:ext cx="1656440" cy="360000"/>
          </a:xfrm>
        </p:spPr>
        <p:txBody>
          <a:bodyPr/>
          <a:lstStyle/>
          <a:p>
            <a:r>
              <a:rPr lang="cs-CZ" dirty="0" smtClean="0">
                <a:solidFill>
                  <a:srgbClr val="2D3291"/>
                </a:solidFill>
              </a:rPr>
              <a:t>28</a:t>
            </a:r>
            <a:r>
              <a:rPr lang="cs-CZ" dirty="0">
                <a:solidFill>
                  <a:srgbClr val="2D3291"/>
                </a:solidFill>
              </a:rPr>
              <a:t>. 6. 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dirty="0">
                <a:solidFill>
                  <a:srgbClr val="002060"/>
                </a:solidFill>
              </a:rPr>
              <a:t>Předkládaná </a:t>
            </a:r>
            <a:r>
              <a:rPr lang="cs-CZ" dirty="0" smtClean="0">
                <a:solidFill>
                  <a:srgbClr val="002060"/>
                </a:solidFill>
              </a:rPr>
              <a:t>dokumentace – průvodní dopis</a:t>
            </a:r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3079" name="Picture 7" descr="http://i.idnes.cz/07/023/gal/MBB19423d_radiac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7235" y="4604599"/>
            <a:ext cx="2137947" cy="1603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05435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953724"/>
            <a:ext cx="8460940" cy="5265585"/>
          </a:xfrm>
        </p:spPr>
        <p:txBody>
          <a:bodyPr>
            <a:normAutofit/>
          </a:bodyPr>
          <a:lstStyle/>
          <a:p>
            <a:pPr marL="914400" lvl="2" indent="0">
              <a:buNone/>
            </a:pPr>
            <a:endParaRPr lang="cs-CZ" sz="1200" b="1" dirty="0" smtClean="0">
              <a:solidFill>
                <a:srgbClr val="002060"/>
              </a:solidFill>
            </a:endParaRPr>
          </a:p>
          <a:p>
            <a:pPr marL="457200" lvl="1" indent="0">
              <a:buNone/>
            </a:pPr>
            <a:r>
              <a:rPr lang="cs-CZ" sz="2400" b="1" dirty="0" smtClean="0">
                <a:solidFill>
                  <a:srgbClr val="002060"/>
                </a:solidFill>
              </a:rPr>
              <a:t>V </a:t>
            </a:r>
            <a:r>
              <a:rPr lang="cs-CZ" sz="2400" b="1" dirty="0">
                <a:solidFill>
                  <a:srgbClr val="002060"/>
                </a:solidFill>
              </a:rPr>
              <a:t>případě, že se jedná o </a:t>
            </a:r>
            <a:r>
              <a:rPr lang="cs-CZ" sz="2400" b="1" u="sng" dirty="0">
                <a:solidFill>
                  <a:schemeClr val="tx2">
                    <a:lumMod val="50000"/>
                  </a:schemeClr>
                </a:solidFill>
              </a:rPr>
              <a:t>Integrated Protocol Design</a:t>
            </a:r>
            <a:r>
              <a:rPr lang="cs-CZ" sz="24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endParaRPr lang="cs-CZ" sz="22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rgbClr val="002060"/>
                </a:solidFill>
              </a:rPr>
              <a:t>protokol zahrnující dvě samostatné části KH s rozdílnými skupinami subjektů </a:t>
            </a:r>
            <a:r>
              <a:rPr lang="cs-CZ" sz="2200" b="1" dirty="0" smtClean="0">
                <a:solidFill>
                  <a:srgbClr val="002060"/>
                </a:solidFill>
              </a:rPr>
              <a:t>hodnocení </a:t>
            </a:r>
          </a:p>
          <a:p>
            <a:pPr marL="914400" lvl="2" indent="0">
              <a:buNone/>
            </a:pPr>
            <a:r>
              <a:rPr lang="cs-CZ" sz="2200" dirty="0" smtClean="0">
                <a:solidFill>
                  <a:srgbClr val="002060"/>
                </a:solidFill>
              </a:rPr>
              <a:t>– nejčastěji studie </a:t>
            </a:r>
            <a:r>
              <a:rPr lang="cs-CZ" sz="2200" dirty="0">
                <a:solidFill>
                  <a:srgbClr val="002060"/>
                </a:solidFill>
              </a:rPr>
              <a:t>fáze </a:t>
            </a:r>
            <a:r>
              <a:rPr lang="cs-CZ" sz="2200" dirty="0" smtClean="0">
                <a:solidFill>
                  <a:srgbClr val="002060"/>
                </a:solidFill>
              </a:rPr>
              <a:t>II/III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200" b="1" dirty="0" smtClean="0">
                <a:solidFill>
                  <a:srgbClr val="002060"/>
                </a:solidFill>
              </a:rPr>
              <a:t>Uvést </a:t>
            </a:r>
            <a:r>
              <a:rPr lang="cs-CZ" sz="2200" b="1" dirty="0">
                <a:solidFill>
                  <a:srgbClr val="002060"/>
                </a:solidFill>
              </a:rPr>
              <a:t>toto v průvodním dopise + upřesnit, zda budou obě části prováděny v ČR</a:t>
            </a:r>
          </a:p>
          <a:p>
            <a:pPr marL="400050" lvl="1" indent="0">
              <a:buNone/>
            </a:pPr>
            <a:endParaRPr lang="cs-CZ" sz="1100" b="1" dirty="0" smtClean="0">
              <a:solidFill>
                <a:srgbClr val="002060"/>
              </a:solidFill>
            </a:endParaRPr>
          </a:p>
          <a:p>
            <a:pPr marL="400050" lvl="1" indent="0">
              <a:buNone/>
            </a:pPr>
            <a:r>
              <a:rPr lang="cs-CZ" b="1" dirty="0" smtClean="0">
                <a:solidFill>
                  <a:srgbClr val="002060"/>
                </a:solidFill>
              </a:rPr>
              <a:t>Průvodní </a:t>
            </a:r>
            <a:r>
              <a:rPr lang="cs-CZ" b="1" dirty="0">
                <a:solidFill>
                  <a:srgbClr val="002060"/>
                </a:solidFill>
              </a:rPr>
              <a:t>dopis musí být </a:t>
            </a:r>
            <a:r>
              <a:rPr lang="cs-CZ" b="1" u="sng" dirty="0">
                <a:solidFill>
                  <a:schemeClr val="tx2">
                    <a:lumMod val="50000"/>
                  </a:schemeClr>
                </a:solidFill>
              </a:rPr>
              <a:t>podepsán žadatelem </a:t>
            </a:r>
          </a:p>
          <a:p>
            <a:pPr lvl="3"/>
            <a:r>
              <a:rPr lang="cs-CZ" sz="2200" b="1" dirty="0">
                <a:solidFill>
                  <a:srgbClr val="002060"/>
                </a:solidFill>
              </a:rPr>
              <a:t>potvrzuje, že zadavatel se ujistil o tom, že </a:t>
            </a:r>
            <a:r>
              <a:rPr lang="cs-CZ" sz="2200" b="1" u="sng" dirty="0">
                <a:solidFill>
                  <a:srgbClr val="002060"/>
                </a:solidFill>
              </a:rPr>
              <a:t>poskytnuté informace jsou úplné</a:t>
            </a:r>
            <a:r>
              <a:rPr lang="cs-CZ" sz="2200" b="1" dirty="0">
                <a:solidFill>
                  <a:srgbClr val="002060"/>
                </a:solidFill>
              </a:rPr>
              <a:t>, klinické hodnocení bude prováděno v souladu s protokolem </a:t>
            </a:r>
            <a:endParaRPr lang="cs-CZ" sz="2200" b="1" dirty="0" smtClean="0">
              <a:solidFill>
                <a:srgbClr val="002060"/>
              </a:solidFill>
            </a:endParaRPr>
          </a:p>
          <a:p>
            <a:pPr lvl="3"/>
            <a:r>
              <a:rPr lang="cs-CZ" sz="2200" b="1" dirty="0">
                <a:solidFill>
                  <a:srgbClr val="002060"/>
                </a:solidFill>
              </a:rPr>
              <a:t>třeba uvést, že předložená dokumentace je shodná </a:t>
            </a:r>
            <a:r>
              <a:rPr lang="cs-CZ" sz="2200" b="1" dirty="0" smtClean="0">
                <a:solidFill>
                  <a:srgbClr val="002060"/>
                </a:solidFill>
              </a:rPr>
              <a:t>s dokumentací </a:t>
            </a:r>
            <a:r>
              <a:rPr lang="cs-CZ" sz="2200" b="1" dirty="0">
                <a:solidFill>
                  <a:srgbClr val="002060"/>
                </a:solidFill>
              </a:rPr>
              <a:t>v elektronické podobě</a:t>
            </a:r>
          </a:p>
          <a:p>
            <a:pPr>
              <a:buFont typeface="Courier New" panose="02070309020205020404" pitchFamily="49" charset="0"/>
              <a:buChar char="o"/>
            </a:pPr>
            <a:endParaRPr lang="cs-CZ" sz="3000" b="1" dirty="0">
              <a:solidFill>
                <a:srgbClr val="00206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2D3291"/>
                </a:solidFill>
              </a:rPr>
              <a:t>28</a:t>
            </a:r>
            <a:r>
              <a:rPr lang="cs-CZ" dirty="0">
                <a:solidFill>
                  <a:srgbClr val="2D3291"/>
                </a:solidFill>
              </a:rPr>
              <a:t>. 6. 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dirty="0">
                <a:solidFill>
                  <a:srgbClr val="002060"/>
                </a:solidFill>
              </a:rPr>
              <a:t>Předkládaná </a:t>
            </a:r>
            <a:r>
              <a:rPr lang="cs-CZ" dirty="0" smtClean="0">
                <a:solidFill>
                  <a:srgbClr val="002060"/>
                </a:solidFill>
              </a:rPr>
              <a:t>dokumentace – průvodní dopis</a:t>
            </a:r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210"/>
          <a:stretch/>
        </p:blipFill>
        <p:spPr bwMode="auto">
          <a:xfrm>
            <a:off x="390908" y="4606033"/>
            <a:ext cx="1428750" cy="1376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565711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251520" y="998730"/>
            <a:ext cx="8550950" cy="5580619"/>
          </a:xfrm>
        </p:spPr>
        <p:txBody>
          <a:bodyPr>
            <a:normAutofit/>
          </a:bodyPr>
          <a:lstStyle/>
          <a:p>
            <a:pPr marL="447675" indent="-447675"/>
            <a:r>
              <a:rPr lang="cs-CZ" b="1" dirty="0" smtClean="0">
                <a:solidFill>
                  <a:srgbClr val="0070C0"/>
                </a:solidFill>
              </a:rPr>
              <a:t>Dotazník SÚKL</a:t>
            </a:r>
          </a:p>
          <a:p>
            <a:pPr marL="263525" lvl="1" indent="0">
              <a:buNone/>
            </a:pPr>
            <a:r>
              <a:rPr lang="cs-CZ" sz="2200" b="1" dirty="0" smtClean="0">
                <a:solidFill>
                  <a:srgbClr val="002060"/>
                </a:solidFill>
              </a:rPr>
              <a:t>Viz příloha 1 KLH-20:</a:t>
            </a:r>
          </a:p>
          <a:p>
            <a:pPr marL="538163" lvl="1" indent="-274638">
              <a:buFont typeface="Wingdings" panose="05000000000000000000" pitchFamily="2" charset="2"/>
              <a:buChar char="§"/>
            </a:pPr>
            <a:r>
              <a:rPr lang="cs-CZ" sz="2000" b="1" dirty="0" smtClean="0">
                <a:solidFill>
                  <a:srgbClr val="002060"/>
                </a:solidFill>
              </a:rPr>
              <a:t>Název studie</a:t>
            </a:r>
          </a:p>
          <a:p>
            <a:pPr marL="538163" lvl="1" indent="-274638">
              <a:buFont typeface="Wingdings" panose="05000000000000000000" pitchFamily="2" charset="2"/>
              <a:buChar char="§"/>
            </a:pPr>
            <a:r>
              <a:rPr lang="cs-CZ" sz="2000" b="1" dirty="0" smtClean="0">
                <a:solidFill>
                  <a:srgbClr val="002060"/>
                </a:solidFill>
              </a:rPr>
              <a:t>Zkrácený název KH</a:t>
            </a:r>
          </a:p>
          <a:p>
            <a:pPr marL="538163" lvl="1" indent="-274638">
              <a:buFont typeface="Wingdings" panose="05000000000000000000" pitchFamily="2" charset="2"/>
              <a:buChar char="§"/>
            </a:pPr>
            <a:r>
              <a:rPr lang="cs-CZ" sz="2000" b="1" dirty="0" smtClean="0">
                <a:solidFill>
                  <a:srgbClr val="002060"/>
                </a:solidFill>
              </a:rPr>
              <a:t>Číslo Protokolu</a:t>
            </a:r>
          </a:p>
          <a:p>
            <a:pPr marL="538163" lvl="1" indent="-274638">
              <a:buFont typeface="Wingdings" panose="05000000000000000000" pitchFamily="2" charset="2"/>
              <a:buChar char="§"/>
            </a:pPr>
            <a:r>
              <a:rPr lang="cs-CZ" sz="2000" b="1" dirty="0" smtClean="0">
                <a:solidFill>
                  <a:srgbClr val="002060"/>
                </a:solidFill>
              </a:rPr>
              <a:t>EudraCT číslo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19. 5. 2016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dirty="0">
                <a:solidFill>
                  <a:srgbClr val="002060"/>
                </a:solidFill>
              </a:rPr>
              <a:t>Předkládaná </a:t>
            </a:r>
            <a:r>
              <a:rPr lang="cs-CZ" dirty="0" smtClean="0">
                <a:solidFill>
                  <a:srgbClr val="002060"/>
                </a:solidFill>
              </a:rPr>
              <a:t>dokumentace - dotazník</a:t>
            </a:r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29" t="20380" r="16501" b="2701"/>
          <a:stretch/>
        </p:blipFill>
        <p:spPr bwMode="auto">
          <a:xfrm>
            <a:off x="3041830" y="911750"/>
            <a:ext cx="5870384" cy="566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 descr="\\Share\HomeFolders\truneckova\My Documents\My Pictures\Surve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580" y="3745550"/>
            <a:ext cx="1812314" cy="2178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566396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251520" y="1088740"/>
            <a:ext cx="8595955" cy="5490610"/>
          </a:xfrm>
        </p:spPr>
        <p:txBody>
          <a:bodyPr>
            <a:normAutofit lnSpcReduction="10000"/>
          </a:bodyPr>
          <a:lstStyle/>
          <a:p>
            <a:pPr marL="447675" indent="-447675"/>
            <a:r>
              <a:rPr lang="cs-CZ" b="1" dirty="0" smtClean="0">
                <a:solidFill>
                  <a:srgbClr val="0070C0"/>
                </a:solidFill>
              </a:rPr>
              <a:t>Dokumentace</a:t>
            </a:r>
          </a:p>
          <a:p>
            <a:pPr marL="800100" lvl="2" indent="0">
              <a:buNone/>
            </a:pPr>
            <a:endParaRPr lang="cs-CZ" sz="600" b="1" dirty="0" smtClean="0">
              <a:solidFill>
                <a:srgbClr val="0070C0"/>
              </a:solidFill>
            </a:endParaRPr>
          </a:p>
          <a:p>
            <a:pPr lvl="1">
              <a:spcBef>
                <a:spcPts val="400"/>
              </a:spcBef>
              <a:buFont typeface="Wingdings" panose="05000000000000000000" pitchFamily="2" charset="2"/>
              <a:buChar char="§"/>
            </a:pPr>
            <a:r>
              <a:rPr lang="cs-CZ" b="1" dirty="0" smtClean="0">
                <a:solidFill>
                  <a:srgbClr val="002060"/>
                </a:solidFill>
              </a:rPr>
              <a:t>Protokol </a:t>
            </a:r>
            <a:endParaRPr lang="cs-CZ" dirty="0" smtClean="0">
              <a:solidFill>
                <a:srgbClr val="002060"/>
              </a:solidFill>
            </a:endParaRPr>
          </a:p>
          <a:p>
            <a:pPr lvl="1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cs-CZ" b="1" dirty="0" smtClean="0">
                <a:solidFill>
                  <a:srgbClr val="002060"/>
                </a:solidFill>
              </a:rPr>
              <a:t>Soubor informací pro zkoušející (Investigator´s Brochure)</a:t>
            </a:r>
          </a:p>
          <a:p>
            <a:pPr lvl="2">
              <a:spcBef>
                <a:spcPts val="400"/>
              </a:spcBef>
              <a:buFont typeface="Calibri" panose="020F0502020204030204" pitchFamily="34" charset="0"/>
              <a:buChar char="–"/>
            </a:pPr>
            <a:r>
              <a:rPr lang="cs-CZ" sz="2200" b="1" dirty="0" smtClean="0">
                <a:solidFill>
                  <a:schemeClr val="tx2">
                    <a:lumMod val="50000"/>
                  </a:schemeClr>
                </a:solidFill>
              </a:rPr>
              <a:t>Kapitola RSI </a:t>
            </a:r>
            <a:r>
              <a:rPr lang="cs-CZ" sz="2200" b="1" dirty="0" smtClean="0">
                <a:solidFill>
                  <a:srgbClr val="002060"/>
                </a:solidFill>
              </a:rPr>
              <a:t>- Reference </a:t>
            </a:r>
            <a:r>
              <a:rPr lang="cs-CZ" sz="2200" b="1" dirty="0">
                <a:solidFill>
                  <a:srgbClr val="002060"/>
                </a:solidFill>
              </a:rPr>
              <a:t>Safety Information </a:t>
            </a:r>
            <a:r>
              <a:rPr lang="cs-CZ" sz="2200" dirty="0" smtClean="0">
                <a:solidFill>
                  <a:srgbClr val="002060"/>
                </a:solidFill>
              </a:rPr>
              <a:t>- podle </a:t>
            </a:r>
            <a:r>
              <a:rPr lang="cs-CZ" sz="2200" dirty="0">
                <a:solidFill>
                  <a:srgbClr val="002060"/>
                </a:solidFill>
              </a:rPr>
              <a:t>pravidel uvedených ve Sdělení Komise 2011/C 172/01 („CT-3“), sekce 7.2.3.2. </a:t>
            </a:r>
            <a:endParaRPr lang="cs-CZ" sz="2200" dirty="0" smtClean="0">
              <a:solidFill>
                <a:srgbClr val="002060"/>
              </a:solidFill>
            </a:endParaRPr>
          </a:p>
          <a:p>
            <a:pPr lvl="2">
              <a:spcBef>
                <a:spcPts val="400"/>
              </a:spcBef>
              <a:buFont typeface="Calibri" panose="020F0502020204030204" pitchFamily="34" charset="0"/>
              <a:buChar char="–"/>
            </a:pPr>
            <a:r>
              <a:rPr lang="cs-CZ" sz="2200" b="1" dirty="0">
                <a:solidFill>
                  <a:srgbClr val="002060"/>
                </a:solidFill>
              </a:rPr>
              <a:t>Bližší informace k předkládání a k požadavkům na tuto kapitolu jsou uvedeny také na webu SÚKL </a:t>
            </a:r>
            <a:r>
              <a:rPr lang="cs-CZ" sz="2200" dirty="0">
                <a:solidFill>
                  <a:srgbClr val="002060"/>
                </a:solidFill>
                <a:hlinkClick r:id="rId2"/>
              </a:rPr>
              <a:t>http://</a:t>
            </a:r>
            <a:r>
              <a:rPr lang="cs-CZ" sz="2200" dirty="0" smtClean="0">
                <a:solidFill>
                  <a:srgbClr val="002060"/>
                </a:solidFill>
                <a:hlinkClick r:id="rId2"/>
              </a:rPr>
              <a:t>www.sukl.cz/leciva/informace-o-zpusobu-predkladani-referencni-bezpecnostni</a:t>
            </a:r>
            <a:endParaRPr lang="cs-CZ" sz="2200" dirty="0" smtClean="0">
              <a:solidFill>
                <a:srgbClr val="002060"/>
              </a:solidFill>
            </a:endParaRPr>
          </a:p>
          <a:p>
            <a:pPr lvl="1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cs-CZ" b="1" dirty="0" smtClean="0">
                <a:solidFill>
                  <a:srgbClr val="002060"/>
                </a:solidFill>
              </a:rPr>
              <a:t>Formulář </a:t>
            </a:r>
            <a:r>
              <a:rPr lang="cs-CZ" b="1" dirty="0">
                <a:solidFill>
                  <a:srgbClr val="002060"/>
                </a:solidFill>
              </a:rPr>
              <a:t>pro individuální záznamy subjektů hodnocení </a:t>
            </a:r>
            <a:r>
              <a:rPr lang="cs-CZ" b="1" dirty="0" smtClean="0">
                <a:solidFill>
                  <a:srgbClr val="002060"/>
                </a:solidFill>
              </a:rPr>
              <a:t>(CRF) </a:t>
            </a:r>
          </a:p>
          <a:p>
            <a:pPr marL="914400" lvl="2" indent="0">
              <a:spcBef>
                <a:spcPts val="400"/>
              </a:spcBef>
              <a:buNone/>
            </a:pPr>
            <a:r>
              <a:rPr lang="cs-CZ" sz="2200" dirty="0">
                <a:solidFill>
                  <a:schemeClr val="tx2">
                    <a:lumMod val="50000"/>
                  </a:schemeClr>
                </a:solidFill>
              </a:rPr>
              <a:t>– </a:t>
            </a:r>
            <a:r>
              <a:rPr lang="cs-CZ" sz="2200" dirty="0" smtClean="0">
                <a:solidFill>
                  <a:schemeClr val="tx2">
                    <a:lumMod val="50000"/>
                  </a:schemeClr>
                </a:solidFill>
              </a:rPr>
              <a:t>již neposuzujeme, neuvádíme v seznamu schválené dokumentace</a:t>
            </a:r>
          </a:p>
          <a:p>
            <a:pPr lvl="2">
              <a:spcBef>
                <a:spcPts val="400"/>
              </a:spcBef>
              <a:buFont typeface="Calibri" panose="020F0502020204030204" pitchFamily="34" charset="0"/>
              <a:buChar char="–"/>
            </a:pPr>
            <a:r>
              <a:rPr lang="cs-CZ" sz="2200" dirty="0">
                <a:solidFill>
                  <a:srgbClr val="002060"/>
                </a:solidFill>
              </a:rPr>
              <a:t>p</a:t>
            </a:r>
            <a:r>
              <a:rPr lang="cs-CZ" sz="2200" dirty="0" smtClean="0">
                <a:solidFill>
                  <a:srgbClr val="002060"/>
                </a:solidFill>
              </a:rPr>
              <a:t>ředkládat pouze elektronicky</a:t>
            </a:r>
          </a:p>
          <a:p>
            <a:pPr marL="457200" lvl="1" indent="0">
              <a:buNone/>
            </a:pPr>
            <a:endParaRPr lang="cs-CZ" sz="2200" dirty="0" smtClean="0">
              <a:solidFill>
                <a:srgbClr val="00206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2D3291"/>
                </a:solidFill>
              </a:rPr>
              <a:t>28</a:t>
            </a:r>
            <a:r>
              <a:rPr lang="cs-CZ" dirty="0">
                <a:solidFill>
                  <a:srgbClr val="2D3291"/>
                </a:solidFill>
              </a:rPr>
              <a:t>. 6. 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dirty="0">
                <a:solidFill>
                  <a:srgbClr val="002060"/>
                </a:solidFill>
              </a:rPr>
              <a:t>Předkládaná dokumentace</a:t>
            </a:r>
          </a:p>
        </p:txBody>
      </p:sp>
    </p:spTree>
    <p:extLst>
      <p:ext uri="{BB962C8B-B14F-4D97-AF65-F5344CB8AC3E}">
        <p14:creationId xmlns:p14="http://schemas.microsoft.com/office/powerpoint/2010/main" val="186873866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251520" y="1043735"/>
            <a:ext cx="8325925" cy="5535615"/>
          </a:xfrm>
        </p:spPr>
        <p:txBody>
          <a:bodyPr>
            <a:normAutofit/>
          </a:bodyPr>
          <a:lstStyle/>
          <a:p>
            <a:pPr marL="447675" indent="-447675"/>
            <a:r>
              <a:rPr lang="cs-CZ" b="1" dirty="0" smtClean="0">
                <a:solidFill>
                  <a:srgbClr val="0070C0"/>
                </a:solidFill>
              </a:rPr>
              <a:t>Dokumentace</a:t>
            </a:r>
          </a:p>
          <a:p>
            <a:pPr lvl="1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cs-CZ" b="1" dirty="0">
                <a:solidFill>
                  <a:srgbClr val="002060"/>
                </a:solidFill>
              </a:rPr>
              <a:t>IMPD – dle pokynu KHL-19 </a:t>
            </a:r>
          </a:p>
          <a:p>
            <a:pPr marL="914400" lvl="2" indent="0">
              <a:spcBef>
                <a:spcPts val="400"/>
              </a:spcBef>
              <a:buNone/>
            </a:pPr>
            <a:r>
              <a:rPr lang="cs-CZ" sz="2200" dirty="0">
                <a:solidFill>
                  <a:srgbClr val="002060"/>
                </a:solidFill>
              </a:rPr>
              <a:t>– elektronicky (CTD formát)</a:t>
            </a:r>
          </a:p>
          <a:p>
            <a:pPr lvl="1">
              <a:spcBef>
                <a:spcPts val="400"/>
              </a:spcBef>
              <a:buFont typeface="Wingdings" panose="05000000000000000000" pitchFamily="2" charset="2"/>
              <a:buChar char="§"/>
            </a:pPr>
            <a:r>
              <a:rPr lang="cs-CZ" b="1" dirty="0">
                <a:solidFill>
                  <a:srgbClr val="002060"/>
                </a:solidFill>
              </a:rPr>
              <a:t>SmPC – u registrovaných přípravků </a:t>
            </a:r>
            <a:endParaRPr lang="cs-CZ" b="1" dirty="0" smtClean="0">
              <a:solidFill>
                <a:srgbClr val="002060"/>
              </a:solidFill>
            </a:endParaRPr>
          </a:p>
          <a:p>
            <a:pPr lvl="2">
              <a:spcBef>
                <a:spcPts val="400"/>
              </a:spcBef>
            </a:pPr>
            <a:r>
              <a:rPr lang="cs-CZ" sz="2200" b="1" dirty="0">
                <a:solidFill>
                  <a:srgbClr val="002060"/>
                </a:solidFill>
              </a:rPr>
              <a:t>m</a:t>
            </a:r>
            <a:r>
              <a:rPr lang="cs-CZ" sz="2200" b="1" dirty="0" smtClean="0">
                <a:solidFill>
                  <a:srgbClr val="002060"/>
                </a:solidFill>
              </a:rPr>
              <a:t>usí být z té země, odkud se přípravek pro účely KH doveze!</a:t>
            </a:r>
          </a:p>
          <a:p>
            <a:pPr lvl="2">
              <a:spcBef>
                <a:spcPts val="400"/>
              </a:spcBef>
            </a:pPr>
            <a:r>
              <a:rPr lang="cs-CZ" sz="2200" b="1" dirty="0">
                <a:solidFill>
                  <a:srgbClr val="002060"/>
                </a:solidFill>
              </a:rPr>
              <a:t>p</a:t>
            </a:r>
            <a:r>
              <a:rPr lang="cs-CZ" sz="2200" b="1" dirty="0" smtClean="0">
                <a:solidFill>
                  <a:srgbClr val="002060"/>
                </a:solidFill>
              </a:rPr>
              <a:t>řeklad do AJ nebo ČJ</a:t>
            </a:r>
            <a:endParaRPr lang="cs-CZ" sz="2200" b="1" dirty="0">
              <a:solidFill>
                <a:srgbClr val="002060"/>
              </a:solidFill>
            </a:endParaRPr>
          </a:p>
          <a:p>
            <a:pPr marL="914400" lvl="2" indent="0">
              <a:spcBef>
                <a:spcPts val="400"/>
              </a:spcBef>
              <a:buNone/>
            </a:pPr>
            <a:r>
              <a:rPr lang="cs-CZ" sz="2200" dirty="0">
                <a:solidFill>
                  <a:srgbClr val="002060"/>
                </a:solidFill>
              </a:rPr>
              <a:t>– elektronicky </a:t>
            </a:r>
          </a:p>
          <a:p>
            <a:pPr lvl="1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b="1" dirty="0" smtClean="0">
                <a:solidFill>
                  <a:srgbClr val="002060"/>
                </a:solidFill>
              </a:rPr>
              <a:t>Seznam </a:t>
            </a:r>
            <a:r>
              <a:rPr lang="cs-CZ" b="1" dirty="0">
                <a:solidFill>
                  <a:srgbClr val="002060"/>
                </a:solidFill>
              </a:rPr>
              <a:t>kontrolních úřadů, jimž byla žádost předložena </a:t>
            </a:r>
            <a:endParaRPr lang="cs-CZ" dirty="0">
              <a:solidFill>
                <a:srgbClr val="002060"/>
              </a:solidFill>
            </a:endParaRPr>
          </a:p>
          <a:p>
            <a:pPr marL="914400" lvl="2" indent="0">
              <a:spcBef>
                <a:spcPts val="600"/>
              </a:spcBef>
              <a:buNone/>
            </a:pPr>
            <a:r>
              <a:rPr lang="cs-CZ" sz="2200" dirty="0" smtClean="0">
                <a:solidFill>
                  <a:srgbClr val="002060"/>
                </a:solidFill>
              </a:rPr>
              <a:t>+ údaje o rozhodnutí</a:t>
            </a:r>
          </a:p>
          <a:p>
            <a:pPr lvl="1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b="1" dirty="0" smtClean="0">
                <a:solidFill>
                  <a:srgbClr val="002060"/>
                </a:solidFill>
              </a:rPr>
              <a:t>Kopie stanoviska MEK </a:t>
            </a:r>
          </a:p>
          <a:p>
            <a:pPr lvl="2">
              <a:spcBef>
                <a:spcPts val="600"/>
              </a:spcBef>
            </a:pPr>
            <a:r>
              <a:rPr lang="cs-CZ" sz="2200" dirty="0">
                <a:solidFill>
                  <a:srgbClr val="002060"/>
                </a:solidFill>
              </a:rPr>
              <a:t>j</a:t>
            </a:r>
            <a:r>
              <a:rPr lang="cs-CZ" sz="2200" dirty="0" smtClean="0">
                <a:solidFill>
                  <a:srgbClr val="002060"/>
                </a:solidFill>
              </a:rPr>
              <a:t>e-li v danou dobu již k dispozici</a:t>
            </a:r>
          </a:p>
          <a:p>
            <a:pPr marL="457200" lvl="1" indent="0">
              <a:buNone/>
            </a:pPr>
            <a:endParaRPr lang="cs-CZ" sz="2200" dirty="0" smtClean="0">
              <a:solidFill>
                <a:srgbClr val="00206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2D3291"/>
                </a:solidFill>
              </a:rPr>
              <a:t>28</a:t>
            </a:r>
            <a:r>
              <a:rPr lang="cs-CZ" dirty="0">
                <a:solidFill>
                  <a:srgbClr val="2D3291"/>
                </a:solidFill>
              </a:rPr>
              <a:t>. 6. 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dirty="0">
                <a:solidFill>
                  <a:srgbClr val="002060"/>
                </a:solidFill>
              </a:rPr>
              <a:t>Předkládaná dokumentace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7165" y="4559470"/>
            <a:ext cx="2671213" cy="188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00010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521550" y="1223755"/>
            <a:ext cx="7920880" cy="5355595"/>
          </a:xfrm>
        </p:spPr>
        <p:txBody>
          <a:bodyPr>
            <a:normAutofit/>
          </a:bodyPr>
          <a:lstStyle/>
          <a:p>
            <a:pPr marL="447675" indent="-447675"/>
            <a:r>
              <a:rPr lang="cs-CZ" b="1" dirty="0" smtClean="0">
                <a:solidFill>
                  <a:srgbClr val="0070C0"/>
                </a:solidFill>
              </a:rPr>
              <a:t>Dokumentace</a:t>
            </a:r>
          </a:p>
          <a:p>
            <a:pPr lvl="1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b="1" dirty="0" smtClean="0">
                <a:solidFill>
                  <a:srgbClr val="002060"/>
                </a:solidFill>
              </a:rPr>
              <a:t>Pověření </a:t>
            </a:r>
            <a:r>
              <a:rPr lang="cs-CZ" dirty="0" smtClean="0">
                <a:solidFill>
                  <a:srgbClr val="002060"/>
                </a:solidFill>
              </a:rPr>
              <a:t>zmocňující žadatele jednat jménem zadavatele</a:t>
            </a:r>
          </a:p>
          <a:p>
            <a:pPr lvl="1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b="1" dirty="0" smtClean="0">
                <a:solidFill>
                  <a:srgbClr val="002060"/>
                </a:solidFill>
              </a:rPr>
              <a:t>Informace pro pacienty/Informovaný souhlas </a:t>
            </a:r>
          </a:p>
          <a:p>
            <a:pPr marL="1166813" lvl="2" indent="-309563">
              <a:spcBef>
                <a:spcPts val="600"/>
              </a:spcBef>
              <a:buFont typeface="Calibri" panose="020F0502020204030204" pitchFamily="34" charset="0"/>
              <a:buChar char="–"/>
            </a:pPr>
            <a:r>
              <a:rPr lang="cs-CZ" sz="2200" dirty="0" smtClean="0">
                <a:solidFill>
                  <a:srgbClr val="002060"/>
                </a:solidFill>
              </a:rPr>
              <a:t>pouze ty, které se přímo vztahují k danému KH a k protokolu</a:t>
            </a:r>
          </a:p>
          <a:p>
            <a:pPr lvl="1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b="1" dirty="0" smtClean="0">
                <a:solidFill>
                  <a:srgbClr val="002060"/>
                </a:solidFill>
              </a:rPr>
              <a:t>Souhrn protokolu v </a:t>
            </a:r>
            <a:r>
              <a:rPr lang="cs-CZ" b="1" dirty="0">
                <a:solidFill>
                  <a:srgbClr val="002060"/>
                </a:solidFill>
              </a:rPr>
              <a:t>českém </a:t>
            </a:r>
            <a:r>
              <a:rPr lang="cs-CZ" b="1" dirty="0" smtClean="0">
                <a:solidFill>
                  <a:srgbClr val="002060"/>
                </a:solidFill>
              </a:rPr>
              <a:t>jazyce </a:t>
            </a:r>
          </a:p>
          <a:p>
            <a:pPr marL="857250" lvl="2" indent="0">
              <a:spcBef>
                <a:spcPts val="600"/>
              </a:spcBef>
              <a:buNone/>
            </a:pPr>
            <a:r>
              <a:rPr lang="cs-CZ" sz="2200" dirty="0" smtClean="0">
                <a:solidFill>
                  <a:srgbClr val="002060"/>
                </a:solidFill>
              </a:rPr>
              <a:t>–  1x </a:t>
            </a:r>
            <a:r>
              <a:rPr lang="cs-CZ" sz="2200" dirty="0">
                <a:solidFill>
                  <a:srgbClr val="002060"/>
                </a:solidFill>
              </a:rPr>
              <a:t>tištěné + elektronicky </a:t>
            </a:r>
            <a:r>
              <a:rPr lang="cs-CZ" sz="2200" dirty="0" smtClean="0">
                <a:solidFill>
                  <a:srgbClr val="002060"/>
                </a:solidFill>
              </a:rPr>
              <a:t>- </a:t>
            </a:r>
            <a:r>
              <a:rPr lang="cs-CZ" sz="2200" dirty="0" smtClean="0">
                <a:solidFill>
                  <a:srgbClr val="7030A0"/>
                </a:solidFill>
              </a:rPr>
              <a:t>word</a:t>
            </a:r>
          </a:p>
          <a:p>
            <a:pPr lvl="2">
              <a:spcBef>
                <a:spcPts val="600"/>
              </a:spcBef>
            </a:pPr>
            <a:r>
              <a:rPr lang="cs-CZ" sz="2200" b="1" dirty="0" smtClean="0">
                <a:solidFill>
                  <a:srgbClr val="002060"/>
                </a:solidFill>
              </a:rPr>
              <a:t>Osnova viz příloha 2 KLH-20</a:t>
            </a:r>
          </a:p>
          <a:p>
            <a:pPr marL="457200" lvl="1" indent="0">
              <a:buNone/>
            </a:pPr>
            <a:endParaRPr lang="cs-CZ" sz="2200" dirty="0" smtClean="0">
              <a:solidFill>
                <a:srgbClr val="00206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2D3291"/>
                </a:solidFill>
              </a:rPr>
              <a:t>28</a:t>
            </a:r>
            <a:r>
              <a:rPr lang="cs-CZ" dirty="0">
                <a:solidFill>
                  <a:srgbClr val="2D3291"/>
                </a:solidFill>
              </a:rPr>
              <a:t>. 6. 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dirty="0">
                <a:solidFill>
                  <a:srgbClr val="002060"/>
                </a:solidFill>
              </a:rPr>
              <a:t>Předkládaná dokumentace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2170" y="4104075"/>
            <a:ext cx="2432050" cy="171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311698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251520" y="953724"/>
            <a:ext cx="8325925" cy="5625625"/>
          </a:xfrm>
        </p:spPr>
        <p:txBody>
          <a:bodyPr>
            <a:normAutofit/>
          </a:bodyPr>
          <a:lstStyle/>
          <a:p>
            <a:pPr marL="447675" indent="-447675"/>
            <a:r>
              <a:rPr lang="cs-CZ" b="1" dirty="0" smtClean="0">
                <a:solidFill>
                  <a:srgbClr val="0070C0"/>
                </a:solidFill>
              </a:rPr>
              <a:t>Dokumentace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200" b="1" dirty="0" smtClean="0">
                <a:solidFill>
                  <a:srgbClr val="002060"/>
                </a:solidFill>
              </a:rPr>
              <a:t>Související s IMPD:</a:t>
            </a:r>
          </a:p>
          <a:p>
            <a:pPr marL="457200" lvl="1" indent="0">
              <a:buNone/>
            </a:pPr>
            <a:endParaRPr lang="cs-CZ" sz="2200" dirty="0" smtClean="0">
              <a:solidFill>
                <a:srgbClr val="00206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2D3291"/>
                </a:solidFill>
              </a:rPr>
              <a:t>28</a:t>
            </a:r>
            <a:r>
              <a:rPr lang="cs-CZ" dirty="0">
                <a:solidFill>
                  <a:srgbClr val="2D3291"/>
                </a:solidFill>
              </a:rPr>
              <a:t>. 6. 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>
          <a:xfrm>
            <a:off x="2276745" y="503675"/>
            <a:ext cx="5040000" cy="252000"/>
          </a:xfrm>
        </p:spPr>
        <p:txBody>
          <a:bodyPr/>
          <a:lstStyle/>
          <a:p>
            <a:pPr lvl="0"/>
            <a:r>
              <a:rPr lang="cs-CZ" dirty="0">
                <a:solidFill>
                  <a:srgbClr val="002060"/>
                </a:solidFill>
              </a:rPr>
              <a:t>Předkládaná dokumentace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39" t="53442" r="18224" b="10340"/>
          <a:stretch/>
        </p:blipFill>
        <p:spPr bwMode="auto">
          <a:xfrm>
            <a:off x="470675" y="1988840"/>
            <a:ext cx="8308359" cy="3917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17428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296525" y="1133745"/>
            <a:ext cx="8229600" cy="962980"/>
          </a:xfrm>
        </p:spPr>
        <p:txBody>
          <a:bodyPr>
            <a:normAutofit fontScale="90000"/>
          </a:bodyPr>
          <a:lstStyle/>
          <a:p>
            <a:r>
              <a:rPr lang="cs-CZ" dirty="0">
                <a:solidFill>
                  <a:srgbClr val="002060"/>
                </a:solidFill>
              </a:rPr>
              <a:t/>
            </a:r>
            <a:br>
              <a:rPr lang="cs-CZ" dirty="0">
                <a:solidFill>
                  <a:srgbClr val="002060"/>
                </a:solidFill>
              </a:rPr>
            </a:br>
            <a:endParaRPr lang="cs-CZ" u="sng" dirty="0">
              <a:solidFill>
                <a:srgbClr val="002060"/>
              </a:solidFill>
            </a:endParaRP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133745"/>
            <a:ext cx="8229600" cy="5355595"/>
          </a:xfrm>
        </p:spPr>
        <p:txBody>
          <a:bodyPr>
            <a:normAutofit/>
          </a:bodyPr>
          <a:lstStyle/>
          <a:p>
            <a:pPr marL="446088" indent="-446088">
              <a:spcBef>
                <a:spcPts val="900"/>
              </a:spcBef>
            </a:pPr>
            <a:r>
              <a:rPr lang="cs-CZ" b="1" dirty="0" smtClean="0">
                <a:solidFill>
                  <a:srgbClr val="0070C0"/>
                </a:solidFill>
              </a:rPr>
              <a:t>Protokol </a:t>
            </a:r>
          </a:p>
          <a:p>
            <a:pPr lvl="1" indent="-342900">
              <a:spcBef>
                <a:spcPts val="900"/>
              </a:spcBef>
              <a:buFont typeface="Wingdings" panose="05000000000000000000" pitchFamily="2" charset="2"/>
              <a:buChar char="Ø"/>
            </a:pPr>
            <a:r>
              <a:rPr lang="cs-CZ" sz="2200" b="1" dirty="0">
                <a:solidFill>
                  <a:srgbClr val="002060"/>
                </a:solidFill>
              </a:rPr>
              <a:t>Veškeré procedury, prováděné v rámci KH, musí být </a:t>
            </a:r>
            <a:r>
              <a:rPr lang="cs-CZ" sz="2200" b="1" dirty="0" smtClean="0">
                <a:solidFill>
                  <a:srgbClr val="002060"/>
                </a:solidFill>
              </a:rPr>
              <a:t>v Protokolu </a:t>
            </a:r>
            <a:r>
              <a:rPr lang="cs-CZ" sz="2200" b="1" dirty="0">
                <a:solidFill>
                  <a:srgbClr val="002060"/>
                </a:solidFill>
              </a:rPr>
              <a:t>jasně definované</a:t>
            </a:r>
          </a:p>
          <a:p>
            <a:pPr lvl="1" indent="-342900">
              <a:spcBef>
                <a:spcPts val="900"/>
              </a:spcBef>
              <a:buFont typeface="Wingdings" panose="05000000000000000000" pitchFamily="2" charset="2"/>
              <a:buChar char="Ø"/>
            </a:pPr>
            <a:r>
              <a:rPr lang="cs-CZ" sz="2200" b="1" dirty="0">
                <a:solidFill>
                  <a:srgbClr val="002060"/>
                </a:solidFill>
              </a:rPr>
              <a:t>I když by byla procedura prováděna u pacienta i v běžné klinické praxi, ale data z ní se použijí v KH, je toto bráno jako procedura v rámci KH a musí být v Protokolu </a:t>
            </a:r>
            <a:r>
              <a:rPr lang="cs-CZ" sz="2200" b="1" dirty="0" smtClean="0">
                <a:solidFill>
                  <a:srgbClr val="002060"/>
                </a:solidFill>
              </a:rPr>
              <a:t>popsána</a:t>
            </a:r>
          </a:p>
          <a:p>
            <a:pPr marL="400050" lvl="1" indent="0">
              <a:spcBef>
                <a:spcPts val="900"/>
              </a:spcBef>
              <a:buNone/>
            </a:pPr>
            <a:endParaRPr lang="cs-CZ" sz="1000" b="1" dirty="0">
              <a:solidFill>
                <a:schemeClr val="tx2">
                  <a:lumMod val="50000"/>
                </a:schemeClr>
              </a:solidFill>
            </a:endParaRPr>
          </a:p>
          <a:p>
            <a:pPr marL="909637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časté nedostatky</a:t>
            </a:r>
          </a:p>
          <a:p>
            <a:pPr marL="909637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sz="2400" b="1" dirty="0">
                <a:solidFill>
                  <a:schemeClr val="tx2">
                    <a:lumMod val="50000"/>
                  </a:schemeClr>
                </a:solidFill>
              </a:rPr>
              <a:t>fáze a specifické designy</a:t>
            </a:r>
            <a:endParaRPr lang="cs-CZ" sz="2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909637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co posuzuje klinický posuzovatel?</a:t>
            </a:r>
          </a:p>
          <a:p>
            <a:pPr marL="909637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sz="2400" b="1" dirty="0">
                <a:solidFill>
                  <a:schemeClr val="tx2">
                    <a:lumMod val="50000"/>
                  </a:schemeClr>
                </a:solidFill>
              </a:rPr>
              <a:t>p</a:t>
            </a: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ediatrická KH 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2D3291"/>
                </a:solidFill>
              </a:rPr>
              <a:t>28</a:t>
            </a:r>
            <a:r>
              <a:rPr lang="cs-CZ" dirty="0">
                <a:solidFill>
                  <a:srgbClr val="2D3291"/>
                </a:solidFill>
              </a:rPr>
              <a:t>. 6. 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dirty="0">
                <a:solidFill>
                  <a:srgbClr val="002060"/>
                </a:solidFill>
              </a:rPr>
              <a:t>Předkládaná </a:t>
            </a:r>
            <a:r>
              <a:rPr lang="cs-CZ" dirty="0" smtClean="0">
                <a:solidFill>
                  <a:srgbClr val="002060"/>
                </a:solidFill>
              </a:rPr>
              <a:t>dokumentace - Protokol</a:t>
            </a: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045309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296525" y="1133745"/>
            <a:ext cx="8229600" cy="962980"/>
          </a:xfrm>
        </p:spPr>
        <p:txBody>
          <a:bodyPr>
            <a:normAutofit fontScale="90000"/>
          </a:bodyPr>
          <a:lstStyle/>
          <a:p>
            <a:r>
              <a:rPr lang="cs-CZ" dirty="0">
                <a:solidFill>
                  <a:srgbClr val="002060"/>
                </a:solidFill>
              </a:rPr>
              <a:t/>
            </a:r>
            <a:br>
              <a:rPr lang="cs-CZ" dirty="0">
                <a:solidFill>
                  <a:srgbClr val="002060"/>
                </a:solidFill>
              </a:rPr>
            </a:br>
            <a:endParaRPr lang="cs-CZ" u="sng" dirty="0">
              <a:solidFill>
                <a:srgbClr val="002060"/>
              </a:solidFill>
            </a:endParaRP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161509" y="863715"/>
            <a:ext cx="8595955" cy="5580620"/>
          </a:xfrm>
        </p:spPr>
        <p:txBody>
          <a:bodyPr>
            <a:normAutofit fontScale="92500" lnSpcReduction="20000"/>
          </a:bodyPr>
          <a:lstStyle/>
          <a:p>
            <a:pPr marL="457200" lvl="1" indent="0">
              <a:buNone/>
            </a:pPr>
            <a:endParaRPr lang="cs-CZ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cs-CZ" sz="2600" b="1" dirty="0">
                <a:solidFill>
                  <a:schemeClr val="tx2">
                    <a:lumMod val="50000"/>
                  </a:schemeClr>
                </a:solidFill>
              </a:rPr>
              <a:t>Časté nedostatky</a:t>
            </a:r>
          </a:p>
          <a:p>
            <a:pPr lvl="1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cs-CZ" sz="2600" b="1" u="sng" dirty="0">
                <a:solidFill>
                  <a:srgbClr val="002060"/>
                </a:solidFill>
              </a:rPr>
              <a:t>Identifikační čísla</a:t>
            </a:r>
            <a:r>
              <a:rPr lang="cs-CZ" sz="2600" b="1" dirty="0">
                <a:solidFill>
                  <a:srgbClr val="002060"/>
                </a:solidFill>
              </a:rPr>
              <a:t>, verze a data dokumentu</a:t>
            </a:r>
          </a:p>
          <a:p>
            <a:pPr marL="1057275" lvl="2" indent="-342900">
              <a:spcBef>
                <a:spcPts val="800"/>
              </a:spcBef>
              <a:buFont typeface="Courier New" panose="02070309020205020404" pitchFamily="49" charset="0"/>
              <a:buChar char="o"/>
            </a:pPr>
            <a:r>
              <a:rPr lang="cs-CZ" sz="2400" dirty="0" smtClean="0">
                <a:solidFill>
                  <a:srgbClr val="002060"/>
                </a:solidFill>
              </a:rPr>
              <a:t>uvádět </a:t>
            </a:r>
            <a:r>
              <a:rPr lang="cs-CZ" sz="2400" b="1" dirty="0">
                <a:solidFill>
                  <a:srgbClr val="002060"/>
                </a:solidFill>
              </a:rPr>
              <a:t>na každé straně protokolu v </a:t>
            </a:r>
            <a:r>
              <a:rPr lang="cs-CZ" sz="2400" b="1" dirty="0" smtClean="0">
                <a:solidFill>
                  <a:srgbClr val="002060"/>
                </a:solidFill>
              </a:rPr>
              <a:t>záhlaví/zápatí, posloupné verze</a:t>
            </a:r>
            <a:endParaRPr lang="cs-CZ" sz="2400" b="1" dirty="0">
              <a:solidFill>
                <a:srgbClr val="002060"/>
              </a:solidFill>
            </a:endParaRPr>
          </a:p>
          <a:p>
            <a:pPr marL="714375" lvl="1" indent="-261938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cs-CZ" sz="2600" b="1" u="sng" dirty="0">
                <a:solidFill>
                  <a:srgbClr val="002060"/>
                </a:solidFill>
              </a:rPr>
              <a:t>Zkratky</a:t>
            </a:r>
          </a:p>
          <a:p>
            <a:pPr marL="1057275" lvl="2" indent="-342900">
              <a:spcBef>
                <a:spcPts val="800"/>
              </a:spcBef>
              <a:buFont typeface="Courier New" panose="02070309020205020404" pitchFamily="49" charset="0"/>
              <a:buChar char="o"/>
            </a:pPr>
            <a:r>
              <a:rPr lang="cs-CZ" sz="2400" b="1" dirty="0">
                <a:solidFill>
                  <a:srgbClr val="002060"/>
                </a:solidFill>
              </a:rPr>
              <a:t>Seznam zkratek, vysvětlení zkratek </a:t>
            </a:r>
            <a:r>
              <a:rPr lang="cs-CZ" sz="2400" dirty="0">
                <a:solidFill>
                  <a:srgbClr val="002060"/>
                </a:solidFill>
              </a:rPr>
              <a:t>– v úvodu dokumentu </a:t>
            </a:r>
            <a:endParaRPr lang="cs-CZ" b="1" dirty="0" smtClean="0">
              <a:solidFill>
                <a:srgbClr val="002060"/>
              </a:solidFill>
            </a:endParaRPr>
          </a:p>
          <a:p>
            <a:pPr lvl="1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rgbClr val="002060"/>
                </a:solidFill>
              </a:rPr>
              <a:t>Kritéria </a:t>
            </a:r>
            <a:r>
              <a:rPr lang="cs-CZ" b="1" dirty="0">
                <a:solidFill>
                  <a:srgbClr val="002060"/>
                </a:solidFill>
              </a:rPr>
              <a:t>pro </a:t>
            </a:r>
            <a:r>
              <a:rPr lang="cs-CZ" b="1" u="sng" dirty="0">
                <a:solidFill>
                  <a:srgbClr val="002060"/>
                </a:solidFill>
              </a:rPr>
              <a:t>předčasné vyřazení pacienta z KH</a:t>
            </a:r>
            <a:r>
              <a:rPr lang="cs-CZ" b="1" dirty="0">
                <a:solidFill>
                  <a:srgbClr val="002060"/>
                </a:solidFill>
              </a:rPr>
              <a:t> </a:t>
            </a:r>
            <a:r>
              <a:rPr lang="cs-CZ" dirty="0">
                <a:solidFill>
                  <a:schemeClr val="tx2">
                    <a:lumMod val="75000"/>
                  </a:schemeClr>
                </a:solidFill>
              </a:rPr>
              <a:t>(Withdrawal criteria)</a:t>
            </a:r>
          </a:p>
          <a:p>
            <a:pPr marL="2228850" lvl="4" indent="-457200">
              <a:spcBef>
                <a:spcPts val="800"/>
              </a:spcBef>
              <a:buFont typeface="+mj-lt"/>
              <a:buAutoNum type="alphaLcParenR"/>
            </a:pPr>
            <a:r>
              <a:rPr lang="cs-CZ" sz="2400" b="1" dirty="0">
                <a:solidFill>
                  <a:schemeClr val="tx2">
                    <a:lumMod val="75000"/>
                  </a:schemeClr>
                </a:solidFill>
              </a:rPr>
              <a:t>Ukončení léčby</a:t>
            </a:r>
          </a:p>
          <a:p>
            <a:pPr marL="2228850" lvl="4" indent="-457200">
              <a:spcBef>
                <a:spcPts val="400"/>
              </a:spcBef>
              <a:buFont typeface="+mj-lt"/>
              <a:buAutoNum type="alphaLcParenR"/>
            </a:pPr>
            <a:r>
              <a:rPr lang="cs-CZ" sz="2400" b="1" dirty="0">
                <a:solidFill>
                  <a:schemeClr val="tx2">
                    <a:lumMod val="75000"/>
                  </a:schemeClr>
                </a:solidFill>
              </a:rPr>
              <a:t>Ukončení účasti subjektu v KH</a:t>
            </a:r>
          </a:p>
          <a:p>
            <a:pPr lvl="2">
              <a:spcBef>
                <a:spcPts val="800"/>
              </a:spcBef>
            </a:pPr>
            <a:r>
              <a:rPr lang="cs-CZ" sz="2400" b="1" dirty="0">
                <a:solidFill>
                  <a:srgbClr val="002060"/>
                </a:solidFill>
              </a:rPr>
              <a:t>bezpečnostní důvody</a:t>
            </a:r>
          </a:p>
          <a:p>
            <a:pPr lvl="2">
              <a:spcBef>
                <a:spcPts val="500"/>
              </a:spcBef>
            </a:pPr>
            <a:r>
              <a:rPr lang="cs-CZ" sz="2400" b="1" dirty="0">
                <a:solidFill>
                  <a:srgbClr val="002060"/>
                </a:solidFill>
              </a:rPr>
              <a:t>nedostatečná účinnost léčby v KH</a:t>
            </a:r>
          </a:p>
          <a:p>
            <a:pPr lvl="2">
              <a:spcBef>
                <a:spcPts val="500"/>
              </a:spcBef>
            </a:pPr>
            <a:r>
              <a:rPr lang="cs-CZ" sz="2400" dirty="0">
                <a:solidFill>
                  <a:srgbClr val="002060"/>
                </a:solidFill>
              </a:rPr>
              <a:t>jakým způsobem bude </a:t>
            </a:r>
            <a:r>
              <a:rPr lang="cs-CZ" sz="2400" b="1" dirty="0">
                <a:solidFill>
                  <a:srgbClr val="002060"/>
                </a:solidFill>
              </a:rPr>
              <a:t>ukončena studijní léčba </a:t>
            </a:r>
          </a:p>
          <a:p>
            <a:pPr lvl="2">
              <a:spcBef>
                <a:spcPts val="500"/>
              </a:spcBef>
            </a:pPr>
            <a:r>
              <a:rPr lang="cs-CZ" sz="2400" b="1" dirty="0">
                <a:solidFill>
                  <a:srgbClr val="002060"/>
                </a:solidFill>
              </a:rPr>
              <a:t>následné sledování </a:t>
            </a:r>
            <a:r>
              <a:rPr lang="cs-CZ" sz="2400" dirty="0">
                <a:solidFill>
                  <a:srgbClr val="002060"/>
                </a:solidFill>
              </a:rPr>
              <a:t>pacientů</a:t>
            </a:r>
          </a:p>
          <a:p>
            <a:pPr lvl="2">
              <a:spcBef>
                <a:spcPts val="500"/>
              </a:spcBef>
            </a:pPr>
            <a:r>
              <a:rPr lang="cs-CZ" sz="2400" b="1" dirty="0">
                <a:solidFill>
                  <a:srgbClr val="002060"/>
                </a:solidFill>
              </a:rPr>
              <a:t>nahrazování těchto pacientů </a:t>
            </a:r>
            <a:r>
              <a:rPr lang="cs-CZ" sz="2400" dirty="0">
                <a:solidFill>
                  <a:srgbClr val="002060"/>
                </a:solidFill>
              </a:rPr>
              <a:t>– zda a jak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2D3291"/>
                </a:solidFill>
              </a:rPr>
              <a:t>28</a:t>
            </a:r>
            <a:r>
              <a:rPr lang="cs-CZ" dirty="0">
                <a:solidFill>
                  <a:srgbClr val="2D3291"/>
                </a:solidFill>
              </a:rPr>
              <a:t>. 6. 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21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dirty="0">
                <a:solidFill>
                  <a:srgbClr val="002060"/>
                </a:solidFill>
              </a:rPr>
              <a:t>Předkládaná dokumentace - Protokol</a:t>
            </a:r>
          </a:p>
        </p:txBody>
      </p:sp>
    </p:spTree>
    <p:extLst>
      <p:ext uri="{BB962C8B-B14F-4D97-AF65-F5344CB8AC3E}">
        <p14:creationId xmlns:p14="http://schemas.microsoft.com/office/powerpoint/2010/main" val="319216181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296525" y="1133745"/>
            <a:ext cx="8229600" cy="962980"/>
          </a:xfrm>
        </p:spPr>
        <p:txBody>
          <a:bodyPr>
            <a:normAutofit fontScale="90000"/>
          </a:bodyPr>
          <a:lstStyle/>
          <a:p>
            <a:r>
              <a:rPr lang="cs-CZ" dirty="0">
                <a:solidFill>
                  <a:srgbClr val="002060"/>
                </a:solidFill>
              </a:rPr>
              <a:t/>
            </a:r>
            <a:br>
              <a:rPr lang="cs-CZ" dirty="0">
                <a:solidFill>
                  <a:srgbClr val="002060"/>
                </a:solidFill>
              </a:rPr>
            </a:br>
            <a:endParaRPr lang="cs-CZ" u="sng" dirty="0">
              <a:solidFill>
                <a:srgbClr val="002060"/>
              </a:solidFill>
            </a:endParaRP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0" y="998731"/>
            <a:ext cx="8622450" cy="4860540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endParaRPr lang="cs-CZ" b="1" dirty="0">
              <a:solidFill>
                <a:srgbClr val="0070C0"/>
              </a:solidFill>
            </a:endParaRPr>
          </a:p>
          <a:p>
            <a:pPr lvl="1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cs-CZ" b="1" u="sng" dirty="0" smtClean="0">
                <a:solidFill>
                  <a:srgbClr val="002060"/>
                </a:solidFill>
              </a:rPr>
              <a:t>Antikoncepce</a:t>
            </a:r>
            <a:endParaRPr lang="cs-CZ" sz="2200" b="1" u="sng" dirty="0">
              <a:solidFill>
                <a:srgbClr val="002060"/>
              </a:solidFill>
            </a:endParaRPr>
          </a:p>
          <a:p>
            <a:pPr marL="1254125" lvl="2" indent="-339725">
              <a:spcBef>
                <a:spcPts val="1200"/>
              </a:spcBef>
              <a:buFont typeface="Courier New" panose="02070309020205020404" pitchFamily="49" charset="0"/>
              <a:buChar char="o"/>
            </a:pPr>
            <a:r>
              <a:rPr lang="cs-CZ" sz="2200" b="1" dirty="0">
                <a:solidFill>
                  <a:srgbClr val="002060"/>
                </a:solidFill>
              </a:rPr>
              <a:t>v</a:t>
            </a:r>
            <a:r>
              <a:rPr lang="cs-CZ" sz="2200" b="1" dirty="0" smtClean="0">
                <a:solidFill>
                  <a:srgbClr val="002060"/>
                </a:solidFill>
              </a:rPr>
              <a:t>ždy jedna vysoce efektivní + jedna doplňková</a:t>
            </a:r>
          </a:p>
          <a:p>
            <a:pPr marL="1254125" lvl="2" indent="-339725">
              <a:spcBef>
                <a:spcPts val="1200"/>
              </a:spcBef>
              <a:buFont typeface="Courier New" panose="02070309020205020404" pitchFamily="49" charset="0"/>
              <a:buChar char="o"/>
            </a:pPr>
            <a:r>
              <a:rPr lang="cs-CZ" sz="2200" b="1" dirty="0" smtClean="0">
                <a:solidFill>
                  <a:srgbClr val="002060"/>
                </a:solidFill>
              </a:rPr>
              <a:t>totální </a:t>
            </a:r>
            <a:r>
              <a:rPr lang="cs-CZ" sz="2200" b="1" dirty="0">
                <a:solidFill>
                  <a:srgbClr val="002060"/>
                </a:solidFill>
              </a:rPr>
              <a:t>abstinence </a:t>
            </a:r>
            <a:r>
              <a:rPr lang="cs-CZ" sz="2200" dirty="0">
                <a:solidFill>
                  <a:srgbClr val="002060"/>
                </a:solidFill>
              </a:rPr>
              <a:t>je považována za 100 % </a:t>
            </a:r>
            <a:r>
              <a:rPr lang="cs-CZ" sz="2200" dirty="0" smtClean="0">
                <a:solidFill>
                  <a:srgbClr val="002060"/>
                </a:solidFill>
              </a:rPr>
              <a:t>antikoncepci</a:t>
            </a:r>
          </a:p>
          <a:p>
            <a:pPr marL="1254125" lvl="2" indent="-339725">
              <a:spcBef>
                <a:spcPts val="1200"/>
              </a:spcBef>
              <a:buFont typeface="Courier New" panose="02070309020205020404" pitchFamily="49" charset="0"/>
              <a:buChar char="o"/>
            </a:pPr>
            <a:r>
              <a:rPr lang="cs-CZ" sz="2200" b="1" dirty="0" smtClean="0">
                <a:solidFill>
                  <a:srgbClr val="002060"/>
                </a:solidFill>
              </a:rPr>
              <a:t>dvou </a:t>
            </a:r>
            <a:r>
              <a:rPr lang="cs-CZ" sz="2200" b="1" dirty="0">
                <a:solidFill>
                  <a:srgbClr val="002060"/>
                </a:solidFill>
              </a:rPr>
              <a:t>bariérové metody vždy se spermicidem </a:t>
            </a:r>
            <a:r>
              <a:rPr lang="cs-CZ" sz="2200" dirty="0">
                <a:solidFill>
                  <a:srgbClr val="002060"/>
                </a:solidFill>
              </a:rPr>
              <a:t>jsou považovány za akceptovatelnou </a:t>
            </a:r>
            <a:r>
              <a:rPr lang="cs-CZ" sz="2200" dirty="0" smtClean="0">
                <a:solidFill>
                  <a:srgbClr val="002060"/>
                </a:solidFill>
              </a:rPr>
              <a:t>metodu pouze v </a:t>
            </a:r>
            <a:r>
              <a:rPr lang="cs-CZ" sz="2200" dirty="0">
                <a:solidFill>
                  <a:srgbClr val="002060"/>
                </a:solidFill>
              </a:rPr>
              <a:t>případě, že nejde </a:t>
            </a:r>
            <a:r>
              <a:rPr lang="cs-CZ" sz="2200" dirty="0" smtClean="0">
                <a:solidFill>
                  <a:srgbClr val="002060"/>
                </a:solidFill>
              </a:rPr>
              <a:t>o teratogenní přípravek</a:t>
            </a:r>
          </a:p>
          <a:p>
            <a:pPr marL="1254125" lvl="2" indent="-339725">
              <a:spcBef>
                <a:spcPts val="1200"/>
              </a:spcBef>
              <a:buFont typeface="Courier New" panose="02070309020205020404" pitchFamily="49" charset="0"/>
              <a:buChar char="o"/>
            </a:pPr>
            <a:r>
              <a:rPr lang="cs-CZ" sz="2200" b="1" dirty="0" smtClean="0">
                <a:solidFill>
                  <a:srgbClr val="002060"/>
                </a:solidFill>
              </a:rPr>
              <a:t>Vhodná konzultace s gynekologem</a:t>
            </a:r>
            <a:endParaRPr lang="cs-CZ" sz="2200" b="1" dirty="0">
              <a:solidFill>
                <a:srgbClr val="00206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2D3291"/>
                </a:solidFill>
              </a:rPr>
              <a:t>28</a:t>
            </a:r>
            <a:r>
              <a:rPr lang="cs-CZ" dirty="0">
                <a:solidFill>
                  <a:srgbClr val="2D3291"/>
                </a:solidFill>
              </a:rPr>
              <a:t>. 6. 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22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dirty="0">
                <a:solidFill>
                  <a:srgbClr val="002060"/>
                </a:solidFill>
              </a:rPr>
              <a:t>Předkládaná dokumentace - Protokol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7145" y="4419110"/>
            <a:ext cx="2565285" cy="1711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859057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296525" y="1133745"/>
            <a:ext cx="8229600" cy="962980"/>
          </a:xfrm>
        </p:spPr>
        <p:txBody>
          <a:bodyPr>
            <a:normAutofit fontScale="90000"/>
          </a:bodyPr>
          <a:lstStyle/>
          <a:p>
            <a:r>
              <a:rPr lang="cs-CZ" dirty="0">
                <a:solidFill>
                  <a:srgbClr val="002060"/>
                </a:solidFill>
              </a:rPr>
              <a:t/>
            </a:r>
            <a:br>
              <a:rPr lang="cs-CZ" dirty="0">
                <a:solidFill>
                  <a:srgbClr val="002060"/>
                </a:solidFill>
              </a:rPr>
            </a:br>
            <a:endParaRPr lang="cs-CZ" u="sng" dirty="0">
              <a:solidFill>
                <a:srgbClr val="002060"/>
              </a:solidFill>
            </a:endParaRP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161510" y="1133745"/>
            <a:ext cx="8460940" cy="5265584"/>
          </a:xfrm>
        </p:spPr>
        <p:txBody>
          <a:bodyPr>
            <a:normAutofit/>
          </a:bodyPr>
          <a:lstStyle/>
          <a:p>
            <a:pPr lvl="1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rgbClr val="002060"/>
                </a:solidFill>
              </a:rPr>
              <a:t>Možnost </a:t>
            </a:r>
            <a:r>
              <a:rPr lang="cs-CZ" b="1" u="sng" dirty="0">
                <a:solidFill>
                  <a:srgbClr val="002060"/>
                </a:solidFill>
              </a:rPr>
              <a:t>odslepení studijní medikace</a:t>
            </a:r>
            <a:r>
              <a:rPr lang="cs-CZ" b="1" dirty="0">
                <a:solidFill>
                  <a:srgbClr val="002060"/>
                </a:solidFill>
              </a:rPr>
              <a:t> zkoušejícím v případě urgentní potřeby</a:t>
            </a:r>
            <a:r>
              <a:rPr lang="cs-CZ" dirty="0">
                <a:solidFill>
                  <a:srgbClr val="002060"/>
                </a:solidFill>
              </a:rPr>
              <a:t> </a:t>
            </a:r>
          </a:p>
          <a:p>
            <a:pPr marL="857250" lvl="2" indent="-47625">
              <a:spcBef>
                <a:spcPts val="800"/>
              </a:spcBef>
              <a:buNone/>
            </a:pPr>
            <a:r>
              <a:rPr lang="cs-CZ" b="1" dirty="0">
                <a:solidFill>
                  <a:schemeClr val="tx2">
                    <a:lumMod val="75000"/>
                  </a:schemeClr>
                </a:solidFill>
              </a:rPr>
              <a:t>Definice musí být v souladu s GCP</a:t>
            </a:r>
            <a:r>
              <a:rPr lang="cs-CZ" dirty="0">
                <a:solidFill>
                  <a:srgbClr val="002060"/>
                </a:solidFill>
              </a:rPr>
              <a:t>:</a:t>
            </a:r>
          </a:p>
          <a:p>
            <a:pPr marL="1200150" lvl="2" indent="-342900">
              <a:spcBef>
                <a:spcPts val="800"/>
              </a:spcBef>
              <a:buFont typeface="Courier New" panose="02070309020205020404" pitchFamily="49" charset="0"/>
              <a:buChar char="o"/>
            </a:pPr>
            <a:r>
              <a:rPr lang="cs-CZ" b="1" dirty="0">
                <a:solidFill>
                  <a:srgbClr val="002060"/>
                </a:solidFill>
              </a:rPr>
              <a:t>I</a:t>
            </a:r>
            <a:r>
              <a:rPr lang="en-US" b="1" dirty="0">
                <a:solidFill>
                  <a:srgbClr val="002060"/>
                </a:solidFill>
              </a:rPr>
              <a:t>nvestigators are responsible for all trial-related medical decisions 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</a:rPr>
              <a:t>(ICH GCP 4.3.1)</a:t>
            </a:r>
            <a:r>
              <a:rPr lang="en-US" dirty="0">
                <a:solidFill>
                  <a:srgbClr val="002060"/>
                </a:solidFill>
              </a:rPr>
              <a:t>. </a:t>
            </a:r>
            <a:endParaRPr lang="cs-CZ" dirty="0">
              <a:solidFill>
                <a:srgbClr val="002060"/>
              </a:solidFill>
            </a:endParaRPr>
          </a:p>
          <a:p>
            <a:pPr marL="1200150" lvl="2" indent="-342900">
              <a:spcBef>
                <a:spcPts val="80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rgbClr val="002060"/>
                </a:solidFill>
              </a:rPr>
              <a:t>The </a:t>
            </a:r>
            <a:r>
              <a:rPr lang="en-US" b="1" dirty="0">
                <a:solidFill>
                  <a:srgbClr val="002060"/>
                </a:solidFill>
              </a:rPr>
              <a:t>investigator has to be able to unblind the investigation product immediately if he feels it is necessary without prior contact to the medical monitor</a:t>
            </a:r>
            <a:r>
              <a:rPr lang="en-US" dirty="0">
                <a:solidFill>
                  <a:srgbClr val="002060"/>
                </a:solidFill>
              </a:rPr>
              <a:t>. However the </a:t>
            </a:r>
            <a:r>
              <a:rPr lang="en-US" b="1" dirty="0">
                <a:solidFill>
                  <a:srgbClr val="002060"/>
                </a:solidFill>
              </a:rPr>
              <a:t>investigator should promptly document and explain to the sponsor any premature unblinding 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</a:rPr>
              <a:t>(ICH GCP 4.7)</a:t>
            </a:r>
            <a:r>
              <a:rPr lang="en-US" dirty="0">
                <a:solidFill>
                  <a:srgbClr val="002060"/>
                </a:solidFill>
              </a:rPr>
              <a:t>.</a:t>
            </a:r>
          </a:p>
          <a:p>
            <a:pPr marL="914400" lvl="2" indent="0">
              <a:spcBef>
                <a:spcPts val="800"/>
              </a:spcBef>
              <a:buNone/>
            </a:pPr>
            <a:r>
              <a:rPr lang="cs-CZ" sz="2200" u="sng" dirty="0">
                <a:solidFill>
                  <a:srgbClr val="7030A0"/>
                </a:solidFill>
              </a:rPr>
              <a:t>Neakceptujeme formulaci</a:t>
            </a:r>
            <a:r>
              <a:rPr lang="cs-CZ" sz="2200" dirty="0">
                <a:solidFill>
                  <a:srgbClr val="7030A0"/>
                </a:solidFill>
              </a:rPr>
              <a:t>: </a:t>
            </a:r>
            <a:r>
              <a:rPr lang="en-US" sz="2200" dirty="0">
                <a:solidFill>
                  <a:srgbClr val="7030A0"/>
                </a:solidFill>
              </a:rPr>
              <a:t>“</a:t>
            </a:r>
            <a:r>
              <a:rPr lang="en-US" sz="2200" b="1" dirty="0">
                <a:solidFill>
                  <a:srgbClr val="7030A0"/>
                </a:solidFill>
              </a:rPr>
              <a:t>Whenever possible, the investigator must </a:t>
            </a:r>
            <a:r>
              <a:rPr lang="cs-CZ" sz="2200" b="1" dirty="0">
                <a:solidFill>
                  <a:srgbClr val="7030A0"/>
                </a:solidFill>
              </a:rPr>
              <a:t>(or should) </a:t>
            </a:r>
            <a:r>
              <a:rPr lang="en-US" sz="2200" b="1" dirty="0">
                <a:solidFill>
                  <a:srgbClr val="7030A0"/>
                </a:solidFill>
              </a:rPr>
              <a:t>first discuss </a:t>
            </a:r>
            <a:r>
              <a:rPr lang="en-US" sz="2200" dirty="0">
                <a:solidFill>
                  <a:srgbClr val="7030A0"/>
                </a:solidFill>
              </a:rPr>
              <a:t>options with the medical monitor or appropriate sponsor study personnel </a:t>
            </a:r>
            <a:r>
              <a:rPr lang="en-US" sz="2200" b="1" dirty="0">
                <a:solidFill>
                  <a:srgbClr val="7030A0"/>
                </a:solidFill>
              </a:rPr>
              <a:t>before unblinding the subject’s treatment </a:t>
            </a:r>
            <a:r>
              <a:rPr lang="en-US" sz="2200" dirty="0">
                <a:solidFill>
                  <a:srgbClr val="7030A0"/>
                </a:solidFill>
              </a:rPr>
              <a:t>assignment.”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2D3291"/>
                </a:solidFill>
              </a:rPr>
              <a:t>28</a:t>
            </a:r>
            <a:r>
              <a:rPr lang="cs-CZ" dirty="0">
                <a:solidFill>
                  <a:srgbClr val="2D3291"/>
                </a:solidFill>
              </a:rPr>
              <a:t>. 6. 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dirty="0">
                <a:solidFill>
                  <a:srgbClr val="002060"/>
                </a:solidFill>
              </a:rPr>
              <a:t>Předkládaná dokumentace - Protokol</a:t>
            </a:r>
          </a:p>
        </p:txBody>
      </p:sp>
    </p:spTree>
    <p:extLst>
      <p:ext uri="{BB962C8B-B14F-4D97-AF65-F5344CB8AC3E}">
        <p14:creationId xmlns:p14="http://schemas.microsoft.com/office/powerpoint/2010/main" val="40115413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296525" y="1133745"/>
            <a:ext cx="8229600" cy="962980"/>
          </a:xfrm>
        </p:spPr>
        <p:txBody>
          <a:bodyPr>
            <a:normAutofit fontScale="90000"/>
          </a:bodyPr>
          <a:lstStyle/>
          <a:p>
            <a:r>
              <a:rPr lang="cs-CZ" dirty="0">
                <a:solidFill>
                  <a:srgbClr val="002060"/>
                </a:solidFill>
              </a:rPr>
              <a:t/>
            </a:r>
            <a:br>
              <a:rPr lang="cs-CZ" dirty="0">
                <a:solidFill>
                  <a:srgbClr val="002060"/>
                </a:solidFill>
              </a:rPr>
            </a:br>
            <a:endParaRPr lang="cs-CZ" u="sng" dirty="0">
              <a:solidFill>
                <a:srgbClr val="002060"/>
              </a:solidFill>
            </a:endParaRP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161510" y="953725"/>
            <a:ext cx="8640960" cy="5490611"/>
          </a:xfrm>
        </p:spPr>
        <p:txBody>
          <a:bodyPr>
            <a:normAutofit/>
          </a:bodyPr>
          <a:lstStyle/>
          <a:p>
            <a:pPr lvl="1">
              <a:buFont typeface="Arial" panose="020B0604020202020204" pitchFamily="34" charset="0"/>
              <a:buChar char="•"/>
            </a:pPr>
            <a:r>
              <a:rPr lang="cs-CZ" b="1" u="sng" dirty="0" smtClean="0">
                <a:solidFill>
                  <a:srgbClr val="002060"/>
                </a:solidFill>
              </a:rPr>
              <a:t>Konkomitantní medikace</a:t>
            </a:r>
          </a:p>
          <a:p>
            <a:pPr lvl="2"/>
            <a:r>
              <a:rPr lang="cs-CZ" sz="2200" b="1" dirty="0" smtClean="0">
                <a:solidFill>
                  <a:srgbClr val="002060"/>
                </a:solidFill>
              </a:rPr>
              <a:t>Musí </a:t>
            </a:r>
            <a:r>
              <a:rPr lang="cs-CZ" sz="2200" b="1" dirty="0">
                <a:solidFill>
                  <a:srgbClr val="002060"/>
                </a:solidFill>
              </a:rPr>
              <a:t>být protokolem jasně definována!</a:t>
            </a:r>
          </a:p>
          <a:p>
            <a:pPr lvl="3">
              <a:spcBef>
                <a:spcPts val="300"/>
              </a:spcBef>
            </a:pPr>
            <a:r>
              <a:rPr lang="cs-CZ" sz="2200" b="1" dirty="0">
                <a:solidFill>
                  <a:srgbClr val="002060"/>
                </a:solidFill>
              </a:rPr>
              <a:t>zakázaná</a:t>
            </a:r>
            <a:r>
              <a:rPr lang="cs-CZ" sz="2200" dirty="0">
                <a:solidFill>
                  <a:srgbClr val="002060"/>
                </a:solidFill>
              </a:rPr>
              <a:t> </a:t>
            </a:r>
          </a:p>
          <a:p>
            <a:pPr lvl="3">
              <a:spcBef>
                <a:spcPts val="300"/>
              </a:spcBef>
            </a:pPr>
            <a:r>
              <a:rPr lang="cs-CZ" sz="2200" b="1" dirty="0">
                <a:solidFill>
                  <a:srgbClr val="002060"/>
                </a:solidFill>
              </a:rPr>
              <a:t>povolená</a:t>
            </a:r>
          </a:p>
          <a:p>
            <a:pPr lvl="3">
              <a:spcBef>
                <a:spcPts val="300"/>
              </a:spcBef>
            </a:pPr>
            <a:r>
              <a:rPr lang="cs-CZ" sz="2200" b="1" dirty="0">
                <a:solidFill>
                  <a:srgbClr val="002060"/>
                </a:solidFill>
              </a:rPr>
              <a:t>standardní </a:t>
            </a:r>
            <a:r>
              <a:rPr lang="cs-CZ" sz="2200" dirty="0">
                <a:solidFill>
                  <a:srgbClr val="002060"/>
                </a:solidFill>
              </a:rPr>
              <a:t>medikace – background </a:t>
            </a:r>
            <a:r>
              <a:rPr lang="cs-CZ" sz="2200" dirty="0" err="1">
                <a:solidFill>
                  <a:srgbClr val="002060"/>
                </a:solidFill>
              </a:rPr>
              <a:t>therapy</a:t>
            </a:r>
            <a:endParaRPr lang="cs-CZ" sz="2200" dirty="0">
              <a:solidFill>
                <a:srgbClr val="002060"/>
              </a:solidFill>
            </a:endParaRPr>
          </a:p>
          <a:p>
            <a:pPr lvl="3">
              <a:spcBef>
                <a:spcPts val="300"/>
              </a:spcBef>
            </a:pPr>
            <a:r>
              <a:rPr lang="cs-CZ" sz="2200" b="1" dirty="0">
                <a:solidFill>
                  <a:srgbClr val="002060"/>
                </a:solidFill>
              </a:rPr>
              <a:t>záchranná </a:t>
            </a:r>
            <a:r>
              <a:rPr lang="cs-CZ" sz="2200" dirty="0">
                <a:solidFill>
                  <a:srgbClr val="002060"/>
                </a:solidFill>
              </a:rPr>
              <a:t>medikace – především u náhlého zhoršení stavu pacienta</a:t>
            </a:r>
          </a:p>
          <a:p>
            <a:pPr lvl="3"/>
            <a:endParaRPr lang="cs-CZ" sz="400" dirty="0">
              <a:solidFill>
                <a:srgbClr val="002060"/>
              </a:solidFill>
            </a:endParaRPr>
          </a:p>
          <a:p>
            <a:pPr marL="893763" lvl="1" indent="-436563">
              <a:buFont typeface="Wingdings" panose="05000000000000000000" pitchFamily="2" charset="2"/>
              <a:buChar char="v"/>
            </a:pPr>
            <a:r>
              <a:rPr lang="cs-CZ" sz="2200" b="1" dirty="0">
                <a:solidFill>
                  <a:srgbClr val="002060"/>
                </a:solidFill>
              </a:rPr>
              <a:t>Konkomitantní medikaci </a:t>
            </a:r>
            <a:r>
              <a:rPr lang="cs-CZ" sz="2200" dirty="0">
                <a:solidFill>
                  <a:srgbClr val="002060"/>
                </a:solidFill>
              </a:rPr>
              <a:t>definovat i </a:t>
            </a:r>
            <a:r>
              <a:rPr lang="cs-CZ" sz="2200" b="1" dirty="0">
                <a:solidFill>
                  <a:schemeClr val="tx2">
                    <a:lumMod val="75000"/>
                  </a:schemeClr>
                </a:solidFill>
              </a:rPr>
              <a:t>pro období následného sledování </a:t>
            </a:r>
            <a:r>
              <a:rPr lang="cs-CZ" sz="2200" dirty="0">
                <a:solidFill>
                  <a:srgbClr val="002060"/>
                </a:solidFill>
              </a:rPr>
              <a:t>pacienta</a:t>
            </a:r>
            <a:endParaRPr lang="cs-CZ" sz="2200" u="sng" dirty="0">
              <a:solidFill>
                <a:srgbClr val="002060"/>
              </a:solidFill>
            </a:endParaRPr>
          </a:p>
          <a:p>
            <a:pPr marL="893763" lvl="1" indent="-436563">
              <a:buFont typeface="Wingdings" panose="05000000000000000000" pitchFamily="2" charset="2"/>
              <a:buChar char="v"/>
            </a:pPr>
            <a:r>
              <a:rPr lang="cs-CZ" sz="2200" b="1" dirty="0">
                <a:solidFill>
                  <a:srgbClr val="002060"/>
                </a:solidFill>
              </a:rPr>
              <a:t>U ATB – musí být jasné dávkování</a:t>
            </a:r>
          </a:p>
          <a:p>
            <a:pPr marL="893763" lvl="1" indent="-436563">
              <a:buFont typeface="Wingdings" panose="05000000000000000000" pitchFamily="2" charset="2"/>
              <a:buChar char="v"/>
            </a:pPr>
            <a:r>
              <a:rPr lang="cs-CZ" sz="2200" b="1" dirty="0">
                <a:solidFill>
                  <a:srgbClr val="002060"/>
                </a:solidFill>
              </a:rPr>
              <a:t>Režimová opatření </a:t>
            </a:r>
            <a:r>
              <a:rPr lang="cs-CZ" sz="2200" dirty="0">
                <a:solidFill>
                  <a:srgbClr val="002060"/>
                </a:solidFill>
              </a:rPr>
              <a:t>– např. slunění, konzumace určitých potravin (třezalka, grepový džus), doplňky stravy, alkohol, kouření, aktivity…</a:t>
            </a:r>
          </a:p>
          <a:p>
            <a:pPr marL="1797050" lvl="2" indent="-276225">
              <a:buFont typeface="Wingdings" panose="05000000000000000000" pitchFamily="2" charset="2"/>
              <a:buChar char="Ø"/>
            </a:pPr>
            <a:r>
              <a:rPr lang="cs-CZ" sz="1800" b="1" dirty="0">
                <a:solidFill>
                  <a:srgbClr val="7030A0"/>
                </a:solidFill>
              </a:rPr>
              <a:t>zmínit i v informacích pro </a:t>
            </a:r>
            <a:r>
              <a:rPr lang="cs-CZ" sz="1800" b="1" dirty="0" smtClean="0">
                <a:solidFill>
                  <a:srgbClr val="7030A0"/>
                </a:solidFill>
              </a:rPr>
              <a:t>pacienty</a:t>
            </a:r>
            <a:endParaRPr lang="cs-CZ" sz="1800" b="1" dirty="0">
              <a:solidFill>
                <a:srgbClr val="7030A0"/>
              </a:solidFill>
            </a:endParaRPr>
          </a:p>
          <a:p>
            <a:pPr marL="720725" indent="-182563">
              <a:buNone/>
            </a:pPr>
            <a:r>
              <a:rPr lang="cs-CZ" sz="2200" b="1" dirty="0" smtClean="0">
                <a:solidFill>
                  <a:srgbClr val="002060"/>
                </a:solidFill>
              </a:rPr>
              <a:t>Po ukončení KH – musí být v Protokolu zmíněna následná léčba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2D3291"/>
                </a:solidFill>
              </a:rPr>
              <a:t>28</a:t>
            </a:r>
            <a:r>
              <a:rPr lang="cs-CZ" dirty="0">
                <a:solidFill>
                  <a:srgbClr val="2D3291"/>
                </a:solidFill>
              </a:rPr>
              <a:t>. 6. 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dirty="0">
                <a:solidFill>
                  <a:srgbClr val="002060"/>
                </a:solidFill>
              </a:rPr>
              <a:t>Předkládaná dokumentace - Protokol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6027" y="953725"/>
            <a:ext cx="2718353" cy="1530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005466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296525" y="1133745"/>
            <a:ext cx="8229600" cy="962980"/>
          </a:xfrm>
        </p:spPr>
        <p:txBody>
          <a:bodyPr>
            <a:normAutofit fontScale="90000"/>
          </a:bodyPr>
          <a:lstStyle/>
          <a:p>
            <a:r>
              <a:rPr lang="cs-CZ" dirty="0">
                <a:solidFill>
                  <a:srgbClr val="002060"/>
                </a:solidFill>
              </a:rPr>
              <a:t/>
            </a:r>
            <a:br>
              <a:rPr lang="cs-CZ" dirty="0">
                <a:solidFill>
                  <a:srgbClr val="002060"/>
                </a:solidFill>
              </a:rPr>
            </a:br>
            <a:endParaRPr lang="cs-CZ" u="sng" dirty="0">
              <a:solidFill>
                <a:srgbClr val="002060"/>
              </a:solidFill>
            </a:endParaRP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0" y="998731"/>
            <a:ext cx="8487435" cy="4860540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endParaRPr lang="cs-CZ" b="1" dirty="0">
              <a:solidFill>
                <a:srgbClr val="0070C0"/>
              </a:solidFill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cs-CZ" b="1" u="sng" dirty="0">
                <a:solidFill>
                  <a:srgbClr val="002060"/>
                </a:solidFill>
              </a:rPr>
              <a:t>Hodnocení bezpečnosti</a:t>
            </a:r>
          </a:p>
          <a:p>
            <a:pPr lvl="2"/>
            <a:r>
              <a:rPr lang="cs-CZ" sz="2200" dirty="0">
                <a:solidFill>
                  <a:srgbClr val="002060"/>
                </a:solidFill>
              </a:rPr>
              <a:t>Postupy pro zjišťování, zaznamenávání a </a:t>
            </a:r>
            <a:r>
              <a:rPr lang="cs-CZ" sz="2200" b="1" dirty="0">
                <a:solidFill>
                  <a:srgbClr val="002060"/>
                </a:solidFill>
              </a:rPr>
              <a:t>hlášení nežádoucích příhod</a:t>
            </a:r>
          </a:p>
          <a:p>
            <a:pPr lvl="2"/>
            <a:r>
              <a:rPr lang="cs-CZ" sz="2200" dirty="0">
                <a:solidFill>
                  <a:srgbClr val="002060"/>
                </a:solidFill>
              </a:rPr>
              <a:t>Musí být zmíněna </a:t>
            </a:r>
            <a:r>
              <a:rPr lang="cs-CZ" sz="2200" b="1" dirty="0">
                <a:solidFill>
                  <a:srgbClr val="002060"/>
                </a:solidFill>
              </a:rPr>
              <a:t>povinnost zkoušejícího hlásit neprodleně </a:t>
            </a:r>
            <a:r>
              <a:rPr lang="cs-CZ" sz="2200" dirty="0">
                <a:solidFill>
                  <a:srgbClr val="002060"/>
                </a:solidFill>
              </a:rPr>
              <a:t>(do 24 hodin) </a:t>
            </a:r>
            <a:r>
              <a:rPr lang="cs-CZ" sz="2200" b="1" dirty="0">
                <a:solidFill>
                  <a:srgbClr val="002060"/>
                </a:solidFill>
              </a:rPr>
              <a:t>všechny závažné nežádoucí příhody (SAE) zadavateli</a:t>
            </a:r>
          </a:p>
          <a:p>
            <a:pPr lvl="2"/>
            <a:r>
              <a:rPr lang="cs-CZ" sz="2200" dirty="0">
                <a:solidFill>
                  <a:srgbClr val="002060"/>
                </a:solidFill>
              </a:rPr>
              <a:t>Hlášení nežádoucích účinků </a:t>
            </a:r>
            <a:r>
              <a:rPr lang="cs-CZ" sz="2200" b="1" dirty="0">
                <a:solidFill>
                  <a:srgbClr val="002060"/>
                </a:solidFill>
              </a:rPr>
              <a:t>viz pokyn</a:t>
            </a:r>
            <a:r>
              <a:rPr lang="cs-CZ" sz="2200" dirty="0">
                <a:solidFill>
                  <a:srgbClr val="002060"/>
                </a:solidFill>
              </a:rPr>
              <a:t>: </a:t>
            </a:r>
          </a:p>
          <a:p>
            <a:pPr lvl="3">
              <a:buFont typeface="Courier New" panose="02070309020205020404" pitchFamily="49" charset="0"/>
              <a:buChar char="o"/>
            </a:pPr>
            <a:r>
              <a:rPr lang="cs-CZ" sz="2200" b="1" dirty="0">
                <a:solidFill>
                  <a:srgbClr val="002060"/>
                </a:solidFill>
              </a:rPr>
              <a:t>KLH-21 verze 5 (v souladu s evropským nařízením CT-3)</a:t>
            </a:r>
          </a:p>
          <a:p>
            <a:pPr marL="914400" lvl="2" indent="0">
              <a:buNone/>
            </a:pPr>
            <a:r>
              <a:rPr lang="cs-CZ" sz="2200" b="1" dirty="0">
                <a:solidFill>
                  <a:schemeClr val="accent4">
                    <a:lumMod val="75000"/>
                  </a:schemeClr>
                </a:solidFill>
              </a:rPr>
              <a:t>    </a:t>
            </a:r>
            <a:r>
              <a:rPr lang="cs-CZ" sz="2200" b="1" dirty="0">
                <a:solidFill>
                  <a:schemeClr val="tx2">
                    <a:lumMod val="75000"/>
                  </a:schemeClr>
                </a:solidFill>
              </a:rPr>
              <a:t>http://www.sukl.cz/leciva/klh-21-verze-5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2D3291"/>
                </a:solidFill>
              </a:rPr>
              <a:t>28</a:t>
            </a:r>
            <a:r>
              <a:rPr lang="cs-CZ" dirty="0">
                <a:solidFill>
                  <a:srgbClr val="2D3291"/>
                </a:solidFill>
              </a:rPr>
              <a:t>. 6. 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>
          <a:xfrm>
            <a:off x="2141730" y="503675"/>
            <a:ext cx="5040000" cy="252000"/>
          </a:xfrm>
        </p:spPr>
        <p:txBody>
          <a:bodyPr/>
          <a:lstStyle/>
          <a:p>
            <a:pPr lvl="0"/>
            <a:r>
              <a:rPr lang="cs-CZ" dirty="0">
                <a:solidFill>
                  <a:srgbClr val="002060"/>
                </a:solidFill>
              </a:rPr>
              <a:t>Předkládaná dokumentace - Protokol</a:t>
            </a:r>
          </a:p>
        </p:txBody>
      </p:sp>
    </p:spTree>
    <p:extLst>
      <p:ext uri="{BB962C8B-B14F-4D97-AF65-F5344CB8AC3E}">
        <p14:creationId xmlns:p14="http://schemas.microsoft.com/office/powerpoint/2010/main" val="362100681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133744"/>
            <a:ext cx="8229600" cy="917975"/>
          </a:xfrm>
        </p:spPr>
        <p:txBody>
          <a:bodyPr>
            <a:normAutofit fontScale="90000"/>
          </a:bodyPr>
          <a:lstStyle/>
          <a:p>
            <a:r>
              <a:rPr lang="cs-CZ" sz="2700" dirty="0" smtClean="0">
                <a:solidFill>
                  <a:schemeClr val="tx2">
                    <a:lumMod val="50000"/>
                  </a:schemeClr>
                </a:solidFill>
              </a:rPr>
              <a:t>Protokol – fáze a specifické designy KH</a:t>
            </a:r>
            <a:r>
              <a:rPr lang="cs-CZ" dirty="0">
                <a:solidFill>
                  <a:srgbClr val="002060"/>
                </a:solidFill>
              </a:rPr>
              <a:t/>
            </a:r>
            <a:br>
              <a:rPr lang="cs-CZ" dirty="0">
                <a:solidFill>
                  <a:srgbClr val="002060"/>
                </a:solidFill>
              </a:rPr>
            </a:br>
            <a:endParaRPr lang="cs-CZ" u="sng" dirty="0">
              <a:solidFill>
                <a:srgbClr val="002060"/>
              </a:solidFill>
            </a:endParaRP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545" y="1718811"/>
            <a:ext cx="8145905" cy="4725524"/>
          </a:xfrm>
        </p:spPr>
        <p:txBody>
          <a:bodyPr>
            <a:normAutofit lnSpcReduction="10000"/>
          </a:bodyPr>
          <a:lstStyle/>
          <a:p>
            <a:pPr marL="0" lvl="1" indent="0">
              <a:buNone/>
            </a:pPr>
            <a:r>
              <a:rPr lang="cs-CZ" sz="2200" b="1" dirty="0" smtClean="0">
                <a:solidFill>
                  <a:srgbClr val="002060"/>
                </a:solidFill>
              </a:rPr>
              <a:t>Ve vývoji přípravku nelze přeskočit nějakou fázi klinického hodnocení!</a:t>
            </a:r>
          </a:p>
          <a:p>
            <a:pPr marL="742950" lvl="2" indent="-342900"/>
            <a:r>
              <a:rPr lang="cs-CZ" sz="2200" b="1" dirty="0" smtClean="0">
                <a:solidFill>
                  <a:srgbClr val="7030A0"/>
                </a:solidFill>
              </a:rPr>
              <a:t>Posuzujeme-li klinické hodnocení fáze III – musí být k dispozici </a:t>
            </a:r>
            <a:r>
              <a:rPr lang="cs-CZ" sz="2200" b="1" u="sng" dirty="0" smtClean="0">
                <a:solidFill>
                  <a:srgbClr val="7030A0"/>
                </a:solidFill>
              </a:rPr>
              <a:t>finální výsledky</a:t>
            </a:r>
            <a:r>
              <a:rPr lang="cs-CZ" sz="2200" b="1" dirty="0" smtClean="0">
                <a:solidFill>
                  <a:srgbClr val="7030A0"/>
                </a:solidFill>
              </a:rPr>
              <a:t> ze studií fáze II </a:t>
            </a:r>
            <a:r>
              <a:rPr lang="cs-CZ" sz="2200" dirty="0" smtClean="0">
                <a:solidFill>
                  <a:srgbClr val="002060"/>
                </a:solidFill>
              </a:rPr>
              <a:t>(doloženo v IB)</a:t>
            </a:r>
          </a:p>
          <a:p>
            <a:pPr marL="742950" lvl="2" indent="-342900"/>
            <a:r>
              <a:rPr lang="cs-CZ" sz="2200" b="1" dirty="0" smtClean="0">
                <a:solidFill>
                  <a:srgbClr val="002060"/>
                </a:solidFill>
              </a:rPr>
              <a:t>Nejdříve stanovení bezpečnosti přípravku, poté ověření účinnosti</a:t>
            </a:r>
            <a:endParaRPr lang="cs-CZ" sz="2200" dirty="0">
              <a:solidFill>
                <a:srgbClr val="002060"/>
              </a:solidFill>
            </a:endParaRPr>
          </a:p>
          <a:p>
            <a:pPr marL="400050" lvl="1" indent="0">
              <a:buNone/>
            </a:pPr>
            <a:endParaRPr lang="cs-CZ" sz="1200" b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sz="2200" b="1" dirty="0" smtClean="0">
                <a:solidFill>
                  <a:srgbClr val="002060"/>
                </a:solidFill>
              </a:rPr>
              <a:t>Dle </a:t>
            </a:r>
            <a:r>
              <a:rPr lang="cs-CZ" sz="2200" b="1" dirty="0">
                <a:solidFill>
                  <a:srgbClr val="002060"/>
                </a:solidFill>
              </a:rPr>
              <a:t>zadavatele studie fáze IV, dle SÚKL fáze III </a:t>
            </a:r>
            <a:r>
              <a:rPr lang="cs-CZ" sz="2200" dirty="0">
                <a:solidFill>
                  <a:srgbClr val="002060"/>
                </a:solidFill>
              </a:rPr>
              <a:t>– co s tím?</a:t>
            </a:r>
          </a:p>
          <a:p>
            <a:pPr marL="1169988" indent="-361950">
              <a:buNone/>
            </a:pPr>
            <a:r>
              <a:rPr lang="cs-CZ" sz="2200" dirty="0">
                <a:solidFill>
                  <a:srgbClr val="002060"/>
                </a:solidFill>
              </a:rPr>
              <a:t>Např.:</a:t>
            </a:r>
          </a:p>
          <a:p>
            <a:pPr marL="1169988" indent="-361950">
              <a:buFont typeface="Wingdings" panose="05000000000000000000" pitchFamily="2" charset="2"/>
              <a:buChar char="ü"/>
            </a:pPr>
            <a:r>
              <a:rPr lang="cs-CZ" sz="2200" b="1" dirty="0">
                <a:solidFill>
                  <a:srgbClr val="002060"/>
                </a:solidFill>
              </a:rPr>
              <a:t>IMP registrováno v jiné zemi EU </a:t>
            </a:r>
          </a:p>
          <a:p>
            <a:pPr marL="1169988" indent="-361950">
              <a:buFont typeface="Wingdings" panose="05000000000000000000" pitchFamily="2" charset="2"/>
              <a:buChar char="ü"/>
            </a:pPr>
            <a:r>
              <a:rPr lang="cs-CZ" sz="2200" b="1" dirty="0">
                <a:solidFill>
                  <a:srgbClr val="002060"/>
                </a:solidFill>
              </a:rPr>
              <a:t>SPC přípravku se liší v jednotlivých zemích</a:t>
            </a:r>
          </a:p>
          <a:p>
            <a:pPr marL="457200" lvl="1" indent="0">
              <a:buNone/>
            </a:pPr>
            <a:r>
              <a:rPr lang="cs-CZ" sz="2000" b="1" dirty="0" smtClean="0">
                <a:solidFill>
                  <a:srgbClr val="0070C0"/>
                </a:solidFill>
              </a:rPr>
              <a:t>→ respektujeme označení fáze zadavatelem (jako fáze IV), ale posuzujeme jako fázi III = platba, doba posuzování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2D3291"/>
                </a:solidFill>
              </a:rPr>
              <a:t>28</a:t>
            </a:r>
            <a:r>
              <a:rPr lang="cs-CZ" dirty="0">
                <a:solidFill>
                  <a:srgbClr val="2D3291"/>
                </a:solidFill>
              </a:rPr>
              <a:t>. 6. 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dirty="0">
                <a:solidFill>
                  <a:srgbClr val="002060"/>
                </a:solidFill>
              </a:rPr>
              <a:t>Předkládaná dokumentace - Protokol</a:t>
            </a:r>
          </a:p>
        </p:txBody>
      </p:sp>
    </p:spTree>
    <p:extLst>
      <p:ext uri="{BB962C8B-B14F-4D97-AF65-F5344CB8AC3E}">
        <p14:creationId xmlns:p14="http://schemas.microsoft.com/office/powerpoint/2010/main" val="342478799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223755"/>
            <a:ext cx="8229600" cy="5220579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2600" b="1" dirty="0" smtClean="0">
                <a:solidFill>
                  <a:srgbClr val="002060"/>
                </a:solidFill>
              </a:rPr>
              <a:t>   Int</a:t>
            </a:r>
            <a:r>
              <a:rPr lang="cs-CZ" sz="2400" b="1" dirty="0" smtClean="0">
                <a:solidFill>
                  <a:srgbClr val="002060"/>
                </a:solidFill>
              </a:rPr>
              <a:t>egrovaný Protokol</a:t>
            </a:r>
            <a:endParaRPr lang="cs-CZ" sz="2400" b="1" dirty="0">
              <a:solidFill>
                <a:srgbClr val="002060"/>
              </a:solidFill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200" b="1" dirty="0" smtClean="0">
                <a:solidFill>
                  <a:srgbClr val="002060"/>
                </a:solidFill>
              </a:rPr>
              <a:t>2 fáze KH v rámci 1 předkládaného Protokolu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200" dirty="0" smtClean="0">
                <a:solidFill>
                  <a:srgbClr val="002060"/>
                </a:solidFill>
              </a:rPr>
              <a:t>Nejčastěji </a:t>
            </a:r>
            <a:r>
              <a:rPr lang="cs-CZ" sz="2200" b="1" dirty="0" smtClean="0">
                <a:solidFill>
                  <a:srgbClr val="002060"/>
                </a:solidFill>
              </a:rPr>
              <a:t>studie fáze II/III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cs-CZ" sz="2200" dirty="0">
                <a:solidFill>
                  <a:srgbClr val="002060"/>
                </a:solidFill>
              </a:rPr>
              <a:t>v</a:t>
            </a:r>
            <a:r>
              <a:rPr lang="cs-CZ" sz="2200" dirty="0" smtClean="0">
                <a:solidFill>
                  <a:srgbClr val="002060"/>
                </a:solidFill>
              </a:rPr>
              <a:t>ždy </a:t>
            </a:r>
            <a:r>
              <a:rPr lang="cs-CZ" sz="2200" b="1" dirty="0" smtClean="0">
                <a:solidFill>
                  <a:schemeClr val="tx2">
                    <a:lumMod val="75000"/>
                  </a:schemeClr>
                </a:solidFill>
              </a:rPr>
              <a:t>schvalujeme pouze část Protokolu fáze II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cs-CZ" sz="2200" b="1" dirty="0">
                <a:solidFill>
                  <a:srgbClr val="002060"/>
                </a:solidFill>
              </a:rPr>
              <a:t>f</a:t>
            </a:r>
            <a:r>
              <a:rPr lang="cs-CZ" sz="2200" b="1" dirty="0" smtClean="0">
                <a:solidFill>
                  <a:srgbClr val="002060"/>
                </a:solidFill>
              </a:rPr>
              <a:t>ázi III lze schválit až po předložení výsledků z fáze II </a:t>
            </a:r>
            <a:r>
              <a:rPr lang="cs-CZ" sz="2200" b="1" dirty="0">
                <a:solidFill>
                  <a:srgbClr val="002060"/>
                </a:solidFill>
              </a:rPr>
              <a:t>(</a:t>
            </a:r>
            <a:r>
              <a:rPr lang="cs-CZ" sz="2200" b="1" dirty="0" smtClean="0">
                <a:solidFill>
                  <a:srgbClr val="002060"/>
                </a:solidFill>
              </a:rPr>
              <a:t>formou Substantial Amendmentu)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cs-CZ" sz="2200" b="1" dirty="0" smtClean="0">
                <a:solidFill>
                  <a:schemeClr val="tx2">
                    <a:lumMod val="75000"/>
                  </a:schemeClr>
                </a:solidFill>
              </a:rPr>
              <a:t>Dokud </a:t>
            </a:r>
            <a:r>
              <a:rPr lang="cs-CZ" sz="2200" b="1" dirty="0">
                <a:solidFill>
                  <a:schemeClr val="tx2">
                    <a:lumMod val="75000"/>
                  </a:schemeClr>
                </a:solidFill>
              </a:rPr>
              <a:t>nejsou k dispozici alespoň základní informace ze studií </a:t>
            </a:r>
            <a:r>
              <a:rPr lang="cs-CZ" sz="2200" b="1" dirty="0" smtClean="0">
                <a:solidFill>
                  <a:schemeClr val="tx2">
                    <a:lumMod val="75000"/>
                  </a:schemeClr>
                </a:solidFill>
              </a:rPr>
              <a:t>II. fáze, </a:t>
            </a:r>
            <a:r>
              <a:rPr lang="cs-CZ" sz="2200" b="1" dirty="0">
                <a:solidFill>
                  <a:schemeClr val="tx2">
                    <a:lumMod val="75000"/>
                  </a:schemeClr>
                </a:solidFill>
              </a:rPr>
              <a:t>je obtížné akceptovat plán zadavatele na vývoj přípravku až do </a:t>
            </a:r>
            <a:r>
              <a:rPr lang="cs-CZ" sz="2200" b="1" dirty="0" smtClean="0">
                <a:solidFill>
                  <a:schemeClr val="tx2">
                    <a:lumMod val="75000"/>
                  </a:schemeClr>
                </a:solidFill>
              </a:rPr>
              <a:t>registrace </a:t>
            </a:r>
            <a:endParaRPr lang="cs-CZ" sz="2200" dirty="0" smtClean="0">
              <a:solidFill>
                <a:schemeClr val="tx2">
                  <a:lumMod val="75000"/>
                </a:schemeClr>
              </a:solidFill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200" dirty="0" smtClean="0">
                <a:solidFill>
                  <a:srgbClr val="002060"/>
                </a:solidFill>
              </a:rPr>
              <a:t>Protokol </a:t>
            </a:r>
            <a:r>
              <a:rPr lang="cs-CZ" sz="2200" b="1" dirty="0" smtClean="0">
                <a:solidFill>
                  <a:srgbClr val="002060"/>
                </a:solidFill>
              </a:rPr>
              <a:t>studie fáze I/III</a:t>
            </a:r>
          </a:p>
          <a:p>
            <a:pPr marL="914400" lvl="2" indent="0">
              <a:buNone/>
            </a:pPr>
            <a:r>
              <a:rPr lang="cs-CZ" sz="2200" dirty="0" smtClean="0">
                <a:solidFill>
                  <a:srgbClr val="002060"/>
                </a:solidFill>
              </a:rPr>
              <a:t>→ nelze přeskočit fázi II, neschvalujeme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2D3291"/>
                </a:solidFill>
              </a:rPr>
              <a:t>28</a:t>
            </a:r>
            <a:r>
              <a:rPr lang="cs-CZ" dirty="0">
                <a:solidFill>
                  <a:srgbClr val="2D3291"/>
                </a:solidFill>
              </a:rPr>
              <a:t>. 6. 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dirty="0">
                <a:solidFill>
                  <a:srgbClr val="002060"/>
                </a:solidFill>
              </a:rPr>
              <a:t>Předkládaná dokumentace - Protokol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7205" y="4419110"/>
            <a:ext cx="2233135" cy="1692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02623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386535" y="1403775"/>
            <a:ext cx="8280920" cy="5220580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2400" b="1" dirty="0" smtClean="0">
                <a:solidFill>
                  <a:srgbClr val="002060"/>
                </a:solidFill>
              </a:rPr>
              <a:t>    Adaptivní design protokolu</a:t>
            </a:r>
            <a:endParaRPr lang="cs-CZ" sz="2400" b="1" dirty="0">
              <a:solidFill>
                <a:srgbClr val="002060"/>
              </a:solidFill>
            </a:endParaRPr>
          </a:p>
          <a:p>
            <a:pPr lvl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cs-CZ" sz="2200" b="1" dirty="0" smtClean="0">
                <a:solidFill>
                  <a:srgbClr val="002060"/>
                </a:solidFill>
              </a:rPr>
              <a:t>Prospektivně </a:t>
            </a:r>
            <a:r>
              <a:rPr lang="cs-CZ" sz="2200" b="1" dirty="0" smtClean="0">
                <a:solidFill>
                  <a:schemeClr val="tx2">
                    <a:lumMod val="75000"/>
                  </a:schemeClr>
                </a:solidFill>
              </a:rPr>
              <a:t>plánované modifikace aspektů designu </a:t>
            </a:r>
            <a:r>
              <a:rPr lang="cs-CZ" sz="2200" b="1" dirty="0" smtClean="0">
                <a:solidFill>
                  <a:srgbClr val="002060"/>
                </a:solidFill>
              </a:rPr>
              <a:t>probíhajícího KH, např.:</a:t>
            </a:r>
          </a:p>
          <a:p>
            <a:pPr marL="1250950" lvl="2" indent="-336550">
              <a:spcBef>
                <a:spcPts val="1200"/>
              </a:spcBef>
            </a:pPr>
            <a:r>
              <a:rPr lang="cs-CZ" sz="2200" b="1" dirty="0" smtClean="0">
                <a:solidFill>
                  <a:srgbClr val="002060"/>
                </a:solidFill>
              </a:rPr>
              <a:t>Cíle studie, sledované parametry</a:t>
            </a:r>
          </a:p>
          <a:p>
            <a:pPr marL="1250950" lvl="2" indent="-336550">
              <a:spcBef>
                <a:spcPts val="600"/>
              </a:spcBef>
            </a:pPr>
            <a:r>
              <a:rPr lang="cs-CZ" sz="2200" b="1" dirty="0" smtClean="0">
                <a:solidFill>
                  <a:srgbClr val="002060"/>
                </a:solidFill>
              </a:rPr>
              <a:t>Zařazovací kritéria, randomizace</a:t>
            </a:r>
          </a:p>
          <a:p>
            <a:pPr marL="1250950" lvl="2" indent="-336550">
              <a:spcBef>
                <a:spcPts val="600"/>
              </a:spcBef>
            </a:pPr>
            <a:r>
              <a:rPr lang="cs-CZ" sz="2200" b="1" dirty="0" smtClean="0">
                <a:solidFill>
                  <a:srgbClr val="002060"/>
                </a:solidFill>
              </a:rPr>
              <a:t>Léčebné postupy, </a:t>
            </a:r>
          </a:p>
          <a:p>
            <a:pPr marL="1250950" lvl="2" indent="-336550">
              <a:spcBef>
                <a:spcPts val="600"/>
              </a:spcBef>
            </a:pPr>
            <a:r>
              <a:rPr lang="cs-CZ" sz="2200" b="1" dirty="0" smtClean="0">
                <a:solidFill>
                  <a:srgbClr val="002060"/>
                </a:solidFill>
              </a:rPr>
              <a:t>Konkomitantní medikace</a:t>
            </a:r>
          </a:p>
          <a:p>
            <a:pPr marL="1250950" lvl="2" indent="-336550">
              <a:spcBef>
                <a:spcPts val="600"/>
              </a:spcBef>
            </a:pPr>
            <a:r>
              <a:rPr lang="cs-CZ" sz="2200" b="1" dirty="0" smtClean="0">
                <a:solidFill>
                  <a:srgbClr val="002060"/>
                </a:solidFill>
              </a:rPr>
              <a:t>Statistické metody</a:t>
            </a:r>
          </a:p>
          <a:p>
            <a:pPr lvl="1">
              <a:buFont typeface="Arial" panose="020B0604020202020204" pitchFamily="34" charset="0"/>
              <a:buChar char="•"/>
            </a:pPr>
            <a:endParaRPr lang="cs-CZ" sz="2200" b="1" dirty="0">
              <a:solidFill>
                <a:srgbClr val="002060"/>
              </a:solidFill>
            </a:endParaRPr>
          </a:p>
          <a:p>
            <a:pPr lvl="1"/>
            <a:endParaRPr lang="cs-CZ" sz="2200" b="1" dirty="0" smtClean="0">
              <a:solidFill>
                <a:srgbClr val="00206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2D3291"/>
                </a:solidFill>
              </a:rPr>
              <a:t>28</a:t>
            </a:r>
            <a:r>
              <a:rPr lang="cs-CZ" dirty="0">
                <a:solidFill>
                  <a:srgbClr val="2D3291"/>
                </a:solidFill>
              </a:rPr>
              <a:t>. 6. 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dirty="0">
                <a:solidFill>
                  <a:srgbClr val="002060"/>
                </a:solidFill>
              </a:rPr>
              <a:t>Předkládaná dokumentace - Protokol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2180" y="3429000"/>
            <a:ext cx="1828839" cy="1620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70524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341531" y="1313765"/>
            <a:ext cx="8190910" cy="5310590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2400" b="1" dirty="0" smtClean="0">
                <a:solidFill>
                  <a:srgbClr val="002060"/>
                </a:solidFill>
              </a:rPr>
              <a:t>    Adaptivní design protokolu</a:t>
            </a:r>
            <a:endParaRPr lang="cs-CZ" sz="2400" b="1" dirty="0">
              <a:solidFill>
                <a:srgbClr val="002060"/>
              </a:solidFill>
            </a:endParaRPr>
          </a:p>
          <a:p>
            <a:pPr lvl="1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sz="2200" b="1" dirty="0" smtClean="0">
                <a:solidFill>
                  <a:srgbClr val="002060"/>
                </a:solidFill>
              </a:rPr>
              <a:t>V průběhu KH </a:t>
            </a:r>
            <a:r>
              <a:rPr lang="cs-CZ" sz="2200" b="1" u="sng" dirty="0" smtClean="0">
                <a:solidFill>
                  <a:srgbClr val="002060"/>
                </a:solidFill>
              </a:rPr>
              <a:t>úprava designu</a:t>
            </a:r>
            <a:r>
              <a:rPr lang="cs-CZ" sz="2200" b="1" dirty="0" smtClean="0">
                <a:solidFill>
                  <a:srgbClr val="002060"/>
                </a:solidFill>
              </a:rPr>
              <a:t> – na základě provedené </a:t>
            </a:r>
            <a:r>
              <a:rPr lang="cs-CZ" sz="2200" b="1" u="sng" dirty="0" smtClean="0">
                <a:solidFill>
                  <a:srgbClr val="002060"/>
                </a:solidFill>
              </a:rPr>
              <a:t>interim analýzy</a:t>
            </a:r>
            <a:r>
              <a:rPr lang="cs-CZ" sz="2200" b="1" dirty="0" smtClean="0">
                <a:solidFill>
                  <a:srgbClr val="002060"/>
                </a:solidFill>
              </a:rPr>
              <a:t>:</a:t>
            </a:r>
          </a:p>
          <a:p>
            <a:pPr lvl="2">
              <a:spcBef>
                <a:spcPts val="600"/>
              </a:spcBef>
            </a:pPr>
            <a:r>
              <a:rPr lang="cs-CZ" sz="2200" b="1" dirty="0" smtClean="0">
                <a:solidFill>
                  <a:srgbClr val="002060"/>
                </a:solidFill>
              </a:rPr>
              <a:t>Z odslepených dat </a:t>
            </a:r>
          </a:p>
          <a:p>
            <a:pPr lvl="2">
              <a:spcBef>
                <a:spcPts val="600"/>
              </a:spcBef>
            </a:pPr>
            <a:r>
              <a:rPr lang="cs-CZ" sz="2200" b="1" dirty="0" smtClean="0">
                <a:solidFill>
                  <a:srgbClr val="002060"/>
                </a:solidFill>
              </a:rPr>
              <a:t>Ze zaslepených dat</a:t>
            </a:r>
            <a:endParaRPr lang="cs-CZ" sz="2200" b="1" dirty="0">
              <a:solidFill>
                <a:srgbClr val="002060"/>
              </a:solidFill>
            </a:endParaRPr>
          </a:p>
          <a:p>
            <a:pPr lvl="1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tx2">
                    <a:lumMod val="75000"/>
                  </a:schemeClr>
                </a:solidFill>
              </a:rPr>
              <a:t>Účel: větší efektivita KH, kratší trvání, menší počet subjektů</a:t>
            </a:r>
          </a:p>
          <a:p>
            <a:pPr lvl="1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sz="2200" b="1" dirty="0" smtClean="0">
                <a:solidFill>
                  <a:schemeClr val="tx2">
                    <a:lumMod val="75000"/>
                  </a:schemeClr>
                </a:solidFill>
              </a:rPr>
              <a:t>Riziko: nevalidní statistické </a:t>
            </a:r>
            <a:r>
              <a:rPr lang="cs-CZ" sz="2200" b="1" dirty="0">
                <a:solidFill>
                  <a:schemeClr val="tx2">
                    <a:lumMod val="75000"/>
                  </a:schemeClr>
                </a:solidFill>
              </a:rPr>
              <a:t>vyhodnocení (Type I </a:t>
            </a:r>
            <a:r>
              <a:rPr lang="cs-CZ" sz="2200" b="1" dirty="0" err="1">
                <a:solidFill>
                  <a:schemeClr val="tx2">
                    <a:lumMod val="75000"/>
                  </a:schemeClr>
                </a:solidFill>
              </a:rPr>
              <a:t>error</a:t>
            </a:r>
            <a:r>
              <a:rPr lang="cs-CZ" sz="2200" b="1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</a:p>
          <a:p>
            <a:pPr marL="457200" lvl="1" indent="0">
              <a:spcBef>
                <a:spcPts val="600"/>
              </a:spcBef>
              <a:buNone/>
            </a:pPr>
            <a:r>
              <a:rPr lang="cs-CZ" sz="2200" b="1" u="sng" dirty="0" smtClean="0">
                <a:solidFill>
                  <a:srgbClr val="7030A0"/>
                </a:solidFill>
              </a:rPr>
              <a:t>Z pohledu SÚKL</a:t>
            </a:r>
            <a:r>
              <a:rPr lang="cs-CZ" sz="2200" b="1" dirty="0" smtClean="0">
                <a:solidFill>
                  <a:srgbClr val="7030A0"/>
                </a:solidFill>
              </a:rPr>
              <a:t>: posoudit dopředu veškeré možné změny</a:t>
            </a:r>
            <a:r>
              <a:rPr lang="cs-CZ" sz="2200" dirty="0" smtClean="0">
                <a:solidFill>
                  <a:srgbClr val="7030A0"/>
                </a:solidFill>
              </a:rPr>
              <a:t>, a to s ohledem na </a:t>
            </a:r>
            <a:r>
              <a:rPr lang="cs-CZ" sz="2200" b="1" dirty="0" smtClean="0">
                <a:solidFill>
                  <a:srgbClr val="7030A0"/>
                </a:solidFill>
              </a:rPr>
              <a:t>bezpečnost pacienta a zajištění léčby</a:t>
            </a:r>
          </a:p>
          <a:p>
            <a:pPr lvl="1">
              <a:buFont typeface="Arial" panose="020B0604020202020204" pitchFamily="34" charset="0"/>
              <a:buChar char="•"/>
            </a:pPr>
            <a:endParaRPr lang="cs-CZ" sz="2200" b="1" dirty="0">
              <a:solidFill>
                <a:srgbClr val="002060"/>
              </a:solidFill>
            </a:endParaRPr>
          </a:p>
          <a:p>
            <a:pPr lvl="1"/>
            <a:endParaRPr lang="cs-CZ" sz="2200" b="1" dirty="0" smtClean="0">
              <a:solidFill>
                <a:srgbClr val="00206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2D3291"/>
                </a:solidFill>
              </a:rPr>
              <a:t>28</a:t>
            </a:r>
            <a:r>
              <a:rPr lang="cs-CZ" dirty="0">
                <a:solidFill>
                  <a:srgbClr val="2D3291"/>
                </a:solidFill>
              </a:rPr>
              <a:t>. 6. 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29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dirty="0">
                <a:solidFill>
                  <a:srgbClr val="002060"/>
                </a:solidFill>
              </a:rPr>
              <a:t>Předkládaná dokumentace - Protokol</a:t>
            </a:r>
          </a:p>
        </p:txBody>
      </p:sp>
    </p:spTree>
    <p:extLst>
      <p:ext uri="{BB962C8B-B14F-4D97-AF65-F5344CB8AC3E}">
        <p14:creationId xmlns:p14="http://schemas.microsoft.com/office/powerpoint/2010/main" val="57415651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413665"/>
            <a:ext cx="8229600" cy="945105"/>
          </a:xfrm>
        </p:spPr>
        <p:txBody>
          <a:bodyPr>
            <a:normAutofit fontScale="90000"/>
          </a:bodyPr>
          <a:lstStyle/>
          <a:p>
            <a:r>
              <a:rPr lang="cs-CZ" dirty="0">
                <a:solidFill>
                  <a:srgbClr val="002060"/>
                </a:solidFill>
              </a:rPr>
              <a:t/>
            </a:r>
            <a:br>
              <a:rPr lang="cs-CZ" dirty="0">
                <a:solidFill>
                  <a:srgbClr val="002060"/>
                </a:solidFill>
              </a:rPr>
            </a:br>
            <a:endParaRPr lang="cs-CZ" u="sng" dirty="0">
              <a:solidFill>
                <a:srgbClr val="002060"/>
              </a:solidFill>
            </a:endParaRP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251520" y="1133745"/>
            <a:ext cx="8640960" cy="5355595"/>
          </a:xfrm>
        </p:spPr>
        <p:txBody>
          <a:bodyPr>
            <a:normAutofit lnSpcReduction="10000"/>
          </a:bodyPr>
          <a:lstStyle/>
          <a:p>
            <a:pPr marL="0" indent="273050">
              <a:buNone/>
            </a:pP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Design KH – </a:t>
            </a:r>
            <a:r>
              <a:rPr lang="cs-CZ" sz="2400" b="1" dirty="0">
                <a:solidFill>
                  <a:schemeClr val="tx2">
                    <a:lumMod val="50000"/>
                  </a:schemeClr>
                </a:solidFill>
              </a:rPr>
              <a:t>co posuzuje klinický posuzovatel?</a:t>
            </a:r>
          </a:p>
          <a:p>
            <a:pPr marL="57150" indent="0" algn="ctr">
              <a:buNone/>
            </a:pPr>
            <a:r>
              <a:rPr lang="cs-CZ" sz="2400" b="1" dirty="0" smtClean="0">
                <a:solidFill>
                  <a:srgbClr val="7030A0"/>
                </a:solidFill>
              </a:rPr>
              <a:t>DATA vs. ZAJIŠTĚNÍ LÉČBY PACIENTA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rgbClr val="002060"/>
                </a:solidFill>
              </a:rPr>
              <a:t>Bezpečnost pacienta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rgbClr val="002060"/>
                </a:solidFill>
              </a:rPr>
              <a:t>Zajištění </a:t>
            </a:r>
            <a:r>
              <a:rPr lang="cs-CZ" b="1" dirty="0">
                <a:solidFill>
                  <a:srgbClr val="002060"/>
                </a:solidFill>
              </a:rPr>
              <a:t>dlouhodobé léčby</a:t>
            </a:r>
            <a:r>
              <a:rPr lang="cs-CZ" dirty="0">
                <a:solidFill>
                  <a:srgbClr val="002060"/>
                </a:solidFill>
              </a:rPr>
              <a:t>, vysazení předchozí léčby pouze </a:t>
            </a:r>
            <a:r>
              <a:rPr lang="cs-CZ" dirty="0" smtClean="0">
                <a:solidFill>
                  <a:srgbClr val="002060"/>
                </a:solidFill>
              </a:rPr>
              <a:t>v případě </a:t>
            </a:r>
            <a:r>
              <a:rPr lang="cs-CZ" dirty="0">
                <a:solidFill>
                  <a:srgbClr val="002060"/>
                </a:solidFill>
              </a:rPr>
              <a:t>její </a:t>
            </a:r>
            <a:r>
              <a:rPr lang="cs-CZ" dirty="0" smtClean="0">
                <a:solidFill>
                  <a:srgbClr val="002060"/>
                </a:solidFill>
              </a:rPr>
              <a:t>neúčinnosti</a:t>
            </a:r>
          </a:p>
          <a:p>
            <a:pPr lvl="2"/>
            <a:r>
              <a:rPr lang="cs-CZ" dirty="0">
                <a:solidFill>
                  <a:srgbClr val="002060"/>
                </a:solidFill>
              </a:rPr>
              <a:t>p</a:t>
            </a:r>
            <a:r>
              <a:rPr lang="cs-CZ" dirty="0" smtClean="0">
                <a:solidFill>
                  <a:srgbClr val="002060"/>
                </a:solidFill>
              </a:rPr>
              <a:t>acient nesmí mít KH výrazně horší léčbu, než v běžné klinické praxi</a:t>
            </a:r>
            <a:endParaRPr lang="cs-CZ" dirty="0">
              <a:solidFill>
                <a:srgbClr val="002060"/>
              </a:solidFill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rgbClr val="002060"/>
                </a:solidFill>
              </a:rPr>
              <a:t>U</a:t>
            </a:r>
            <a:r>
              <a:rPr lang="cs-CZ" b="1" dirty="0" smtClean="0">
                <a:solidFill>
                  <a:srgbClr val="002060"/>
                </a:solidFill>
              </a:rPr>
              <a:t>žití </a:t>
            </a:r>
            <a:r>
              <a:rPr lang="cs-CZ" b="1" dirty="0">
                <a:solidFill>
                  <a:srgbClr val="002060"/>
                </a:solidFill>
              </a:rPr>
              <a:t>placebové větve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smtClean="0">
                <a:solidFill>
                  <a:srgbClr val="002060"/>
                </a:solidFill>
              </a:rPr>
              <a:t>– nebezpečí z prodlení léčby, dostatečná „Withdrawal criteria“</a:t>
            </a:r>
          </a:p>
          <a:p>
            <a:pPr lvl="2"/>
            <a:r>
              <a:rPr lang="cs-CZ" dirty="0">
                <a:solidFill>
                  <a:srgbClr val="002060"/>
                </a:solidFill>
              </a:rPr>
              <a:t>i</a:t>
            </a:r>
            <a:r>
              <a:rPr lang="cs-CZ" dirty="0" smtClean="0">
                <a:solidFill>
                  <a:srgbClr val="002060"/>
                </a:solidFill>
              </a:rPr>
              <a:t>deálně „</a:t>
            </a:r>
            <a:r>
              <a:rPr lang="cs-CZ" dirty="0" err="1" smtClean="0">
                <a:solidFill>
                  <a:srgbClr val="002060"/>
                </a:solidFill>
              </a:rPr>
              <a:t>add</a:t>
            </a:r>
            <a:r>
              <a:rPr lang="cs-CZ" dirty="0" smtClean="0">
                <a:solidFill>
                  <a:srgbClr val="002060"/>
                </a:solidFill>
              </a:rPr>
              <a:t>-on </a:t>
            </a:r>
            <a:r>
              <a:rPr lang="cs-CZ" dirty="0" err="1" smtClean="0">
                <a:solidFill>
                  <a:srgbClr val="002060"/>
                </a:solidFill>
              </a:rPr>
              <a:t>therapy</a:t>
            </a:r>
            <a:r>
              <a:rPr lang="cs-CZ" dirty="0" smtClean="0">
                <a:solidFill>
                  <a:srgbClr val="002060"/>
                </a:solidFill>
              </a:rPr>
              <a:t>“, dle guidelines</a:t>
            </a:r>
            <a:endParaRPr lang="cs-CZ" dirty="0">
              <a:solidFill>
                <a:srgbClr val="002060"/>
              </a:solidFill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rgbClr val="002060"/>
                </a:solidFill>
              </a:rPr>
              <a:t>Možnosti </a:t>
            </a:r>
            <a:r>
              <a:rPr lang="cs-CZ" b="1" dirty="0" smtClean="0">
                <a:solidFill>
                  <a:srgbClr val="002060"/>
                </a:solidFill>
              </a:rPr>
              <a:t>užití </a:t>
            </a:r>
            <a:r>
              <a:rPr lang="cs-CZ" b="1" dirty="0">
                <a:solidFill>
                  <a:srgbClr val="002060"/>
                </a:solidFill>
              </a:rPr>
              <a:t>záchranné </a:t>
            </a:r>
            <a:r>
              <a:rPr lang="cs-CZ" b="1" dirty="0" smtClean="0">
                <a:solidFill>
                  <a:srgbClr val="002060"/>
                </a:solidFill>
              </a:rPr>
              <a:t>medikace </a:t>
            </a:r>
            <a:r>
              <a:rPr lang="cs-CZ" dirty="0" smtClean="0">
                <a:solidFill>
                  <a:srgbClr val="002060"/>
                </a:solidFill>
              </a:rPr>
              <a:t>(např. bolest)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rgbClr val="002060"/>
                </a:solidFill>
              </a:rPr>
              <a:t>Etické </a:t>
            </a:r>
            <a:r>
              <a:rPr lang="cs-CZ" b="1" dirty="0">
                <a:solidFill>
                  <a:srgbClr val="002060"/>
                </a:solidFill>
              </a:rPr>
              <a:t>aspekty aplikace injekčního placeba </a:t>
            </a:r>
            <a:r>
              <a:rPr lang="cs-CZ" dirty="0">
                <a:solidFill>
                  <a:srgbClr val="002060"/>
                </a:solidFill>
              </a:rPr>
              <a:t>s.c., i.m. </a:t>
            </a:r>
            <a:endParaRPr lang="cs-CZ" dirty="0" smtClean="0">
              <a:solidFill>
                <a:srgbClr val="002060"/>
              </a:solidFill>
            </a:endParaRPr>
          </a:p>
          <a:p>
            <a:pPr lvl="2"/>
            <a:r>
              <a:rPr lang="cs-CZ" dirty="0" smtClean="0">
                <a:solidFill>
                  <a:srgbClr val="002060"/>
                </a:solidFill>
              </a:rPr>
              <a:t>double-</a:t>
            </a:r>
            <a:r>
              <a:rPr lang="cs-CZ" dirty="0" err="1" smtClean="0">
                <a:solidFill>
                  <a:srgbClr val="002060"/>
                </a:solidFill>
              </a:rPr>
              <a:t>dummy</a:t>
            </a:r>
            <a:r>
              <a:rPr lang="cs-CZ" dirty="0" smtClean="0">
                <a:solidFill>
                  <a:srgbClr val="002060"/>
                </a:solidFill>
              </a:rPr>
              <a:t> design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rgbClr val="002060"/>
                </a:solidFill>
              </a:rPr>
              <a:t>Zátěž pacienta </a:t>
            </a:r>
            <a:r>
              <a:rPr lang="cs-CZ" dirty="0" smtClean="0">
                <a:solidFill>
                  <a:srgbClr val="002060"/>
                </a:solidFill>
              </a:rPr>
              <a:t>– množství a typ vyšetření</a:t>
            </a:r>
          </a:p>
          <a:p>
            <a:pPr lvl="2"/>
            <a:endParaRPr lang="cs-CZ" b="1" dirty="0" smtClean="0">
              <a:solidFill>
                <a:srgbClr val="0070C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2D3291"/>
                </a:solidFill>
              </a:rPr>
              <a:t>28</a:t>
            </a:r>
            <a:r>
              <a:rPr lang="cs-CZ" dirty="0">
                <a:solidFill>
                  <a:srgbClr val="2D3291"/>
                </a:solidFill>
              </a:rPr>
              <a:t>. 6. 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30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dirty="0">
                <a:solidFill>
                  <a:srgbClr val="002060"/>
                </a:solidFill>
              </a:rPr>
              <a:t>Předkládaná dokumentace - Protokol</a:t>
            </a:r>
          </a:p>
        </p:txBody>
      </p:sp>
      <p:pic>
        <p:nvPicPr>
          <p:cNvPr id="1027" name="Picture 3" descr="\\Share\HomeFolders\truneckova\My Documents\My Pictures\Business_Decision-51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7325" y="1013520"/>
            <a:ext cx="1268270" cy="1268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158471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413665"/>
            <a:ext cx="8229600" cy="945105"/>
          </a:xfrm>
        </p:spPr>
        <p:txBody>
          <a:bodyPr>
            <a:normAutofit fontScale="90000"/>
          </a:bodyPr>
          <a:lstStyle/>
          <a:p>
            <a:r>
              <a:rPr lang="cs-CZ" dirty="0">
                <a:solidFill>
                  <a:srgbClr val="002060"/>
                </a:solidFill>
              </a:rPr>
              <a:t/>
            </a:r>
            <a:br>
              <a:rPr lang="cs-CZ" dirty="0">
                <a:solidFill>
                  <a:srgbClr val="002060"/>
                </a:solidFill>
              </a:rPr>
            </a:br>
            <a:endParaRPr lang="cs-CZ" u="sng" dirty="0">
              <a:solidFill>
                <a:srgbClr val="002060"/>
              </a:solidFill>
            </a:endParaRP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251520" y="1133745"/>
            <a:ext cx="8640960" cy="5355595"/>
          </a:xfrm>
        </p:spPr>
        <p:txBody>
          <a:bodyPr>
            <a:normAutofit/>
          </a:bodyPr>
          <a:lstStyle/>
          <a:p>
            <a:pPr marL="0" lvl="0" indent="452438">
              <a:spcBef>
                <a:spcPts val="1000"/>
              </a:spcBef>
              <a:buNone/>
            </a:pP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Pediatrická </a:t>
            </a:r>
            <a:r>
              <a:rPr lang="cs-CZ" sz="2400" b="1" dirty="0">
                <a:solidFill>
                  <a:schemeClr val="tx2">
                    <a:lumMod val="50000"/>
                  </a:schemeClr>
                </a:solidFill>
              </a:rPr>
              <a:t>klinická hodnocení</a:t>
            </a:r>
          </a:p>
          <a:p>
            <a:pPr marL="457200" lvl="1" indent="0">
              <a:buNone/>
            </a:pPr>
            <a:r>
              <a:rPr lang="cs-CZ" b="1" dirty="0" smtClean="0">
                <a:solidFill>
                  <a:srgbClr val="0070C0"/>
                </a:solidFill>
              </a:rPr>
              <a:t>Osoby </a:t>
            </a:r>
            <a:r>
              <a:rPr lang="cs-CZ" b="1" dirty="0">
                <a:solidFill>
                  <a:srgbClr val="0070C0"/>
                </a:solidFill>
              </a:rPr>
              <a:t>mladších 18 let </a:t>
            </a:r>
            <a:r>
              <a:rPr lang="cs-CZ" b="1" dirty="0" smtClean="0">
                <a:solidFill>
                  <a:srgbClr val="0070C0"/>
                </a:solidFill>
              </a:rPr>
              <a:t>v KH – pouze pokud preventivní </a:t>
            </a:r>
            <a:r>
              <a:rPr lang="cs-CZ" b="1" dirty="0">
                <a:solidFill>
                  <a:srgbClr val="0070C0"/>
                </a:solidFill>
              </a:rPr>
              <a:t>nebo léčebný </a:t>
            </a:r>
            <a:r>
              <a:rPr lang="cs-CZ" b="1" dirty="0" smtClean="0">
                <a:solidFill>
                  <a:srgbClr val="0070C0"/>
                </a:solidFill>
              </a:rPr>
              <a:t>přínos</a:t>
            </a:r>
            <a:endParaRPr lang="cs-CZ" b="1" dirty="0">
              <a:solidFill>
                <a:srgbClr val="0070C0"/>
              </a:solidFill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rgbClr val="002060"/>
                </a:solidFill>
              </a:rPr>
              <a:t>Nelze horší léčba, </a:t>
            </a:r>
            <a:r>
              <a:rPr lang="cs-CZ" b="1" dirty="0">
                <a:solidFill>
                  <a:srgbClr val="002060"/>
                </a:solidFill>
              </a:rPr>
              <a:t>než v běžné klinické praxi</a:t>
            </a:r>
            <a:r>
              <a:rPr lang="cs-CZ" dirty="0">
                <a:solidFill>
                  <a:srgbClr val="002060"/>
                </a:solidFill>
              </a:rPr>
              <a:t>, a</a:t>
            </a:r>
            <a:r>
              <a:rPr lang="cs-CZ" b="1" dirty="0">
                <a:solidFill>
                  <a:srgbClr val="002060"/>
                </a:solidFill>
              </a:rPr>
              <a:t> </a:t>
            </a:r>
            <a:r>
              <a:rPr lang="cs-CZ" dirty="0">
                <a:solidFill>
                  <a:srgbClr val="002060"/>
                </a:solidFill>
              </a:rPr>
              <a:t>to ani </a:t>
            </a:r>
            <a:r>
              <a:rPr lang="cs-CZ" dirty="0" smtClean="0">
                <a:solidFill>
                  <a:srgbClr val="002060"/>
                </a:solidFill>
              </a:rPr>
              <a:t>v případě</a:t>
            </a:r>
            <a:r>
              <a:rPr lang="cs-CZ" dirty="0">
                <a:solidFill>
                  <a:srgbClr val="002060"/>
                </a:solidFill>
              </a:rPr>
              <a:t>, že se jedná o klinické hodnocení</a:t>
            </a:r>
            <a:r>
              <a:rPr lang="pl-PL" dirty="0">
                <a:solidFill>
                  <a:srgbClr val="002060"/>
                </a:solidFill>
              </a:rPr>
              <a:t> v rámci pediatrického plánu (PIP)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pl-PL" b="1" dirty="0">
                <a:solidFill>
                  <a:srgbClr val="002060"/>
                </a:solidFill>
              </a:rPr>
              <a:t>Placebová větev u dětí </a:t>
            </a:r>
            <a:r>
              <a:rPr lang="pl-PL" b="1" dirty="0" smtClean="0">
                <a:solidFill>
                  <a:srgbClr val="002060"/>
                </a:solidFill>
              </a:rPr>
              <a:t>ano pouze </a:t>
            </a:r>
            <a:r>
              <a:rPr lang="pl-PL" b="1" dirty="0">
                <a:solidFill>
                  <a:srgbClr val="002060"/>
                </a:solidFill>
              </a:rPr>
              <a:t>v případě</a:t>
            </a:r>
            <a:r>
              <a:rPr lang="pl-PL" dirty="0">
                <a:solidFill>
                  <a:srgbClr val="002060"/>
                </a:solidFill>
              </a:rPr>
              <a:t>, že se jedná o KH </a:t>
            </a:r>
            <a:r>
              <a:rPr lang="pl-PL" dirty="0" smtClean="0">
                <a:solidFill>
                  <a:srgbClr val="002060"/>
                </a:solidFill>
              </a:rPr>
              <a:t>s </a:t>
            </a:r>
            <a:r>
              <a:rPr lang="pl-PL" b="1" dirty="0" smtClean="0">
                <a:solidFill>
                  <a:srgbClr val="002060"/>
                </a:solidFill>
              </a:rPr>
              <a:t>novým </a:t>
            </a:r>
            <a:r>
              <a:rPr lang="pl-PL" b="1" dirty="0">
                <a:solidFill>
                  <a:srgbClr val="002060"/>
                </a:solidFill>
              </a:rPr>
              <a:t>přípravkem s novým mechanismem účinku </a:t>
            </a:r>
            <a:r>
              <a:rPr lang="pl-PL" dirty="0">
                <a:solidFill>
                  <a:srgbClr val="002060"/>
                </a:solidFill>
              </a:rPr>
              <a:t>a pacient bude mít jinak zcela standardní léčbu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pl-PL" b="1" dirty="0">
                <a:solidFill>
                  <a:srgbClr val="002060"/>
                </a:solidFill>
              </a:rPr>
              <a:t>Etické aspekty podávání injekčního </a:t>
            </a:r>
            <a:r>
              <a:rPr lang="pl-PL" b="1" dirty="0" smtClean="0">
                <a:solidFill>
                  <a:srgbClr val="002060"/>
                </a:solidFill>
              </a:rPr>
              <a:t>placeba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pl-PL" b="1" dirty="0" smtClean="0">
                <a:solidFill>
                  <a:srgbClr val="002060"/>
                </a:solidFill>
              </a:rPr>
              <a:t>Nelze samostatné studie farmakokinetiky</a:t>
            </a:r>
            <a:endParaRPr lang="cs-CZ" dirty="0">
              <a:solidFill>
                <a:srgbClr val="002060"/>
              </a:solidFill>
            </a:endParaRPr>
          </a:p>
          <a:p>
            <a:pPr lvl="2"/>
            <a:endParaRPr lang="cs-CZ" b="1" dirty="0" smtClean="0">
              <a:solidFill>
                <a:srgbClr val="0070C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2D3291"/>
                </a:solidFill>
              </a:rPr>
              <a:t>28</a:t>
            </a:r>
            <a:r>
              <a:rPr lang="cs-CZ" dirty="0">
                <a:solidFill>
                  <a:srgbClr val="2D3291"/>
                </a:solidFill>
              </a:rPr>
              <a:t>. 6. 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31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dirty="0">
                <a:solidFill>
                  <a:srgbClr val="002060"/>
                </a:solidFill>
              </a:rPr>
              <a:t>Předkládaná dokumentace - Protokol</a:t>
            </a:r>
          </a:p>
        </p:txBody>
      </p:sp>
    </p:spTree>
    <p:extLst>
      <p:ext uri="{BB962C8B-B14F-4D97-AF65-F5344CB8AC3E}">
        <p14:creationId xmlns:p14="http://schemas.microsoft.com/office/powerpoint/2010/main" val="67030806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133744"/>
            <a:ext cx="8229600" cy="1125125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Souhrn protokolu v českém jazyce</a:t>
            </a:r>
            <a:r>
              <a:rPr lang="cs-CZ" dirty="0">
                <a:solidFill>
                  <a:srgbClr val="002060"/>
                </a:solidFill>
              </a:rPr>
              <a:t/>
            </a:r>
            <a:br>
              <a:rPr lang="cs-CZ" dirty="0">
                <a:solidFill>
                  <a:srgbClr val="002060"/>
                </a:solidFill>
              </a:rPr>
            </a:br>
            <a:endParaRPr lang="cs-CZ" u="sng" dirty="0">
              <a:solidFill>
                <a:srgbClr val="002060"/>
              </a:solidFill>
            </a:endParaRP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673805"/>
            <a:ext cx="8229600" cy="4446195"/>
          </a:xfrm>
        </p:spPr>
        <p:txBody>
          <a:bodyPr>
            <a:normAutofit/>
          </a:bodyPr>
          <a:lstStyle/>
          <a:p>
            <a:pPr marL="446088" lvl="1" indent="0">
              <a:buNone/>
            </a:pPr>
            <a:r>
              <a:rPr lang="cs-CZ" b="1" dirty="0">
                <a:solidFill>
                  <a:schemeClr val="tx2">
                    <a:lumMod val="75000"/>
                  </a:schemeClr>
                </a:solidFill>
              </a:rPr>
              <a:t>Nepředkládat pouhý překlad Protocol Synopsis z Protokolu!</a:t>
            </a:r>
          </a:p>
          <a:p>
            <a:pPr marL="446088" lvl="1" indent="0">
              <a:buNone/>
            </a:pPr>
            <a:r>
              <a:rPr lang="cs-CZ" b="1" dirty="0">
                <a:solidFill>
                  <a:srgbClr val="002060"/>
                </a:solidFill>
              </a:rPr>
              <a:t>Předkládá se k posouzení </a:t>
            </a:r>
            <a:r>
              <a:rPr lang="cs-CZ" b="1" u="sng" dirty="0">
                <a:solidFill>
                  <a:srgbClr val="002060"/>
                </a:solidFill>
              </a:rPr>
              <a:t>pouze při iniciálním podání</a:t>
            </a:r>
            <a:r>
              <a:rPr lang="cs-CZ" b="1" dirty="0">
                <a:solidFill>
                  <a:srgbClr val="002060"/>
                </a:solidFill>
              </a:rPr>
              <a:t> – dále již </a:t>
            </a:r>
            <a:r>
              <a:rPr lang="cs-CZ" b="1" u="sng" dirty="0">
                <a:solidFill>
                  <a:srgbClr val="002060"/>
                </a:solidFill>
              </a:rPr>
              <a:t>nepožadujeme </a:t>
            </a:r>
            <a:r>
              <a:rPr lang="cs-CZ" b="1" u="sng" dirty="0" smtClean="0">
                <a:solidFill>
                  <a:srgbClr val="002060"/>
                </a:solidFill>
              </a:rPr>
              <a:t>aktualizovat</a:t>
            </a:r>
            <a:endParaRPr lang="cs-CZ" b="1" dirty="0" smtClean="0">
              <a:solidFill>
                <a:srgbClr val="0070C0"/>
              </a:solidFill>
            </a:endParaRPr>
          </a:p>
          <a:p>
            <a:pPr marL="446088" indent="-446088">
              <a:spcBef>
                <a:spcPts val="1200"/>
              </a:spcBef>
            </a:pPr>
            <a:r>
              <a:rPr lang="cs-CZ" sz="2200" b="1" dirty="0" smtClean="0">
                <a:solidFill>
                  <a:srgbClr val="0070C0"/>
                </a:solidFill>
              </a:rPr>
              <a:t>Náležitosti viz </a:t>
            </a:r>
            <a:r>
              <a:rPr lang="cs-CZ" sz="2200" b="1" dirty="0">
                <a:solidFill>
                  <a:srgbClr val="0070C0"/>
                </a:solidFill>
              </a:rPr>
              <a:t>KLH-20 verze </a:t>
            </a:r>
            <a:r>
              <a:rPr lang="cs-CZ" sz="2200" b="1" dirty="0" smtClean="0">
                <a:solidFill>
                  <a:srgbClr val="0070C0"/>
                </a:solidFill>
              </a:rPr>
              <a:t>5 příloha </a:t>
            </a:r>
            <a:r>
              <a:rPr lang="cs-CZ" sz="2200" b="1" dirty="0">
                <a:solidFill>
                  <a:srgbClr val="0070C0"/>
                </a:solidFill>
              </a:rPr>
              <a:t>č</a:t>
            </a:r>
            <a:r>
              <a:rPr lang="cs-CZ" sz="2200" b="1" dirty="0" smtClean="0">
                <a:solidFill>
                  <a:srgbClr val="0070C0"/>
                </a:solidFill>
              </a:rPr>
              <a:t>. 2 „Osnova </a:t>
            </a:r>
            <a:r>
              <a:rPr lang="cs-CZ" sz="2200" b="1" dirty="0">
                <a:solidFill>
                  <a:srgbClr val="0070C0"/>
                </a:solidFill>
              </a:rPr>
              <a:t>pro Souhrn protokolu </a:t>
            </a:r>
            <a:r>
              <a:rPr lang="cs-CZ" sz="2200" b="1" dirty="0" smtClean="0">
                <a:solidFill>
                  <a:srgbClr val="0070C0"/>
                </a:solidFill>
              </a:rPr>
              <a:t>v českém jazyce</a:t>
            </a:r>
          </a:p>
          <a:p>
            <a:pPr marL="446088" indent="-446088">
              <a:spcBef>
                <a:spcPts val="1200"/>
              </a:spcBef>
            </a:pPr>
            <a:r>
              <a:rPr lang="cs-CZ" sz="2200" b="1" dirty="0" smtClean="0">
                <a:solidFill>
                  <a:srgbClr val="002060"/>
                </a:solidFill>
              </a:rPr>
              <a:t>Často chybí:</a:t>
            </a:r>
          </a:p>
          <a:p>
            <a:pPr lvl="1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cs-CZ" sz="2200" b="1" dirty="0" smtClean="0">
                <a:solidFill>
                  <a:srgbClr val="002060"/>
                </a:solidFill>
              </a:rPr>
              <a:t>mechanismus účinku hodnoceného léčivého přípravku</a:t>
            </a:r>
            <a:endParaRPr lang="cs-CZ" sz="2200" b="1" dirty="0">
              <a:solidFill>
                <a:srgbClr val="002060"/>
              </a:solidFill>
            </a:endParaRPr>
          </a:p>
          <a:p>
            <a:pPr lvl="1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rgbClr val="002060"/>
                </a:solidFill>
              </a:rPr>
              <a:t>p</a:t>
            </a:r>
            <a:r>
              <a:rPr lang="cs-CZ" sz="2200" b="1" dirty="0" smtClean="0">
                <a:solidFill>
                  <a:srgbClr val="002060"/>
                </a:solidFill>
              </a:rPr>
              <a:t>očet pacientů plánovaných </a:t>
            </a:r>
            <a:r>
              <a:rPr lang="cs-CZ" sz="2200" b="1" dirty="0">
                <a:solidFill>
                  <a:srgbClr val="002060"/>
                </a:solidFill>
              </a:rPr>
              <a:t>zařadit v ČR</a:t>
            </a:r>
          </a:p>
          <a:p>
            <a:pPr lvl="1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nl-NL" sz="2200" b="1" dirty="0">
                <a:solidFill>
                  <a:srgbClr val="002060"/>
                </a:solidFill>
              </a:rPr>
              <a:t>kritéria pro vyřazení ze </a:t>
            </a:r>
            <a:r>
              <a:rPr lang="nl-NL" sz="2200" b="1" dirty="0" smtClean="0">
                <a:solidFill>
                  <a:srgbClr val="002060"/>
                </a:solidFill>
              </a:rPr>
              <a:t>studie</a:t>
            </a:r>
            <a:r>
              <a:rPr lang="cs-CZ" sz="2200" b="1" dirty="0" smtClean="0">
                <a:solidFill>
                  <a:srgbClr val="002060"/>
                </a:solidFill>
              </a:rPr>
              <a:t> (withdrawal criteria)</a:t>
            </a:r>
            <a:endParaRPr lang="nl-NL" sz="2200" b="1" dirty="0">
              <a:solidFill>
                <a:srgbClr val="002060"/>
              </a:solidFill>
            </a:endParaRPr>
          </a:p>
          <a:p>
            <a:pPr lvl="1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rgbClr val="002060"/>
                </a:solidFill>
              </a:rPr>
              <a:t>konkomitantní léčba</a:t>
            </a:r>
            <a:endParaRPr lang="cs-CZ" sz="2200" b="1" dirty="0" smtClean="0">
              <a:solidFill>
                <a:srgbClr val="00206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2D3291"/>
                </a:solidFill>
              </a:rPr>
              <a:t>28</a:t>
            </a:r>
            <a:r>
              <a:rPr lang="cs-CZ" dirty="0">
                <a:solidFill>
                  <a:srgbClr val="2D3291"/>
                </a:solidFill>
              </a:rPr>
              <a:t>. 6. 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32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dirty="0">
                <a:solidFill>
                  <a:srgbClr val="002060"/>
                </a:solidFill>
              </a:rPr>
              <a:t>Předkládaná dokumentace </a:t>
            </a:r>
            <a:r>
              <a:rPr lang="cs-CZ" dirty="0" smtClean="0">
                <a:solidFill>
                  <a:srgbClr val="002060"/>
                </a:solidFill>
              </a:rPr>
              <a:t>– Souhrn protokolu v českém jazyce</a:t>
            </a:r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2050" name="Picture 2" descr="\\Share\HomeFolders\truneckova\My Documents\My Pictures\documentation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278"/>
          <a:stretch/>
        </p:blipFill>
        <p:spPr bwMode="auto">
          <a:xfrm>
            <a:off x="6687235" y="5049180"/>
            <a:ext cx="2309325" cy="1254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688660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386535" y="1178750"/>
            <a:ext cx="8145905" cy="5310590"/>
          </a:xfrm>
        </p:spPr>
        <p:txBody>
          <a:bodyPr>
            <a:normAutofit/>
          </a:bodyPr>
          <a:lstStyle/>
          <a:p>
            <a:pPr marL="447675" indent="-447675"/>
            <a:r>
              <a:rPr lang="cs-CZ" b="1" dirty="0" smtClean="0">
                <a:solidFill>
                  <a:srgbClr val="0070C0"/>
                </a:solidFill>
              </a:rPr>
              <a:t>Plné moci</a:t>
            </a:r>
          </a:p>
          <a:p>
            <a:pPr lvl="1">
              <a:spcBef>
                <a:spcPts val="900"/>
              </a:spcBef>
              <a:buFont typeface="Arial" panose="020B0604020202020204" pitchFamily="34" charset="0"/>
              <a:buChar char="•"/>
            </a:pPr>
            <a:r>
              <a:rPr lang="cs-CZ" sz="2200" b="1" dirty="0" smtClean="0">
                <a:solidFill>
                  <a:schemeClr val="tx2">
                    <a:lumMod val="50000"/>
                  </a:schemeClr>
                </a:solidFill>
              </a:rPr>
              <a:t>Důležité:</a:t>
            </a:r>
            <a:r>
              <a:rPr lang="cs-CZ" sz="2200" b="1" dirty="0" smtClean="0">
                <a:solidFill>
                  <a:srgbClr val="002060"/>
                </a:solidFill>
              </a:rPr>
              <a:t> správně uvést </a:t>
            </a:r>
            <a:r>
              <a:rPr lang="cs-CZ" sz="2200" b="1" u="sng" dirty="0">
                <a:solidFill>
                  <a:srgbClr val="002060"/>
                </a:solidFill>
              </a:rPr>
              <a:t>identifikační údaje subjektů</a:t>
            </a:r>
            <a:r>
              <a:rPr lang="cs-CZ" sz="2200" b="1" dirty="0">
                <a:solidFill>
                  <a:srgbClr val="002060"/>
                </a:solidFill>
              </a:rPr>
              <a:t> – společností, a to </a:t>
            </a:r>
            <a:r>
              <a:rPr lang="cs-CZ" sz="2200" b="1" u="sng" dirty="0">
                <a:solidFill>
                  <a:srgbClr val="002060"/>
                </a:solidFill>
              </a:rPr>
              <a:t>v souladu s ustanovením § 37 odst. 2 správního </a:t>
            </a:r>
            <a:r>
              <a:rPr lang="cs-CZ" sz="2200" b="1" u="sng" dirty="0" smtClean="0">
                <a:solidFill>
                  <a:srgbClr val="002060"/>
                </a:solidFill>
              </a:rPr>
              <a:t>řádu</a:t>
            </a:r>
            <a:r>
              <a:rPr lang="cs-CZ" sz="2200" b="1" dirty="0" smtClean="0">
                <a:solidFill>
                  <a:srgbClr val="002060"/>
                </a:solidFill>
              </a:rPr>
              <a:t> </a:t>
            </a:r>
          </a:p>
          <a:p>
            <a:pPr lvl="2"/>
            <a:r>
              <a:rPr lang="cs-CZ" b="1" dirty="0">
                <a:solidFill>
                  <a:srgbClr val="002060"/>
                </a:solidFill>
              </a:rPr>
              <a:t>P</a:t>
            </a:r>
            <a:r>
              <a:rPr lang="cs-CZ" b="1" dirty="0" smtClean="0">
                <a:solidFill>
                  <a:srgbClr val="002060"/>
                </a:solidFill>
              </a:rPr>
              <a:t>ředevším správně doplnit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adresu </a:t>
            </a:r>
            <a:r>
              <a:rPr lang="cs-CZ" b="1" dirty="0">
                <a:solidFill>
                  <a:schemeClr val="tx2">
                    <a:lumMod val="75000"/>
                  </a:schemeClr>
                </a:solidFill>
              </a:rPr>
              <a:t>sídla společnosti a názvu</a:t>
            </a:r>
            <a:r>
              <a:rPr lang="cs-CZ" b="1" dirty="0">
                <a:solidFill>
                  <a:srgbClr val="002060"/>
                </a:solidFill>
              </a:rPr>
              <a:t> 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>
                <a:solidFill>
                  <a:srgbClr val="002060"/>
                </a:solidFill>
              </a:rPr>
              <a:t>obchodní </a:t>
            </a:r>
            <a:r>
              <a:rPr lang="cs-CZ" b="1" dirty="0" smtClean="0">
                <a:solidFill>
                  <a:srgbClr val="002060"/>
                </a:solidFill>
              </a:rPr>
              <a:t>firmy/společnosti </a:t>
            </a:r>
          </a:p>
          <a:p>
            <a:pPr lvl="3"/>
            <a:r>
              <a:rPr lang="cs-CZ" sz="2000" b="1" dirty="0" smtClean="0">
                <a:solidFill>
                  <a:srgbClr val="002060"/>
                </a:solidFill>
              </a:rPr>
              <a:t>Tyto </a:t>
            </a:r>
            <a:r>
              <a:rPr lang="cs-CZ" sz="2000" b="1" u="sng" dirty="0">
                <a:solidFill>
                  <a:srgbClr val="002060"/>
                </a:solidFill>
              </a:rPr>
              <a:t>údaje se musejí shodovat s údaji uvedenými ve </a:t>
            </a:r>
            <a:r>
              <a:rPr lang="cs-CZ" sz="2000" b="1" u="sng" dirty="0" smtClean="0">
                <a:solidFill>
                  <a:srgbClr val="002060"/>
                </a:solidFill>
              </a:rPr>
              <a:t>výpisu z obchodního rejstříku</a:t>
            </a:r>
            <a:r>
              <a:rPr lang="cs-CZ" sz="2000" b="1" dirty="0" smtClean="0">
                <a:solidFill>
                  <a:srgbClr val="002060"/>
                </a:solidFill>
              </a:rPr>
              <a:t> + stejně v CTA a Protokolu!</a:t>
            </a:r>
          </a:p>
          <a:p>
            <a:pPr lvl="3"/>
            <a:r>
              <a:rPr lang="cs-CZ" sz="2000" b="1" dirty="0" smtClean="0">
                <a:solidFill>
                  <a:srgbClr val="7030A0"/>
                </a:solidFill>
              </a:rPr>
              <a:t>Častá chyba:  </a:t>
            </a:r>
            <a:r>
              <a:rPr lang="cs-CZ" sz="2000" b="1" dirty="0" smtClean="0">
                <a:solidFill>
                  <a:srgbClr val="002060"/>
                </a:solidFill>
              </a:rPr>
              <a:t>společnost </a:t>
            </a:r>
            <a:r>
              <a:rPr lang="cs-CZ" sz="2000" b="1" dirty="0">
                <a:solidFill>
                  <a:srgbClr val="002060"/>
                </a:solidFill>
              </a:rPr>
              <a:t>uvede jen adresu pro doručování nebo obchodní název a nikoliv adresu sídla společnosti nebo obchodní firmu registrovanou v obchodním </a:t>
            </a:r>
            <a:r>
              <a:rPr lang="cs-CZ" sz="2000" b="1" dirty="0" smtClean="0">
                <a:solidFill>
                  <a:srgbClr val="002060"/>
                </a:solidFill>
              </a:rPr>
              <a:t>rejstříku </a:t>
            </a:r>
          </a:p>
          <a:p>
            <a:pPr lvl="2"/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Doručovací </a:t>
            </a:r>
            <a:r>
              <a:rPr lang="cs-CZ" b="1" dirty="0">
                <a:solidFill>
                  <a:schemeClr val="tx2">
                    <a:lumMod val="75000"/>
                  </a:schemeClr>
                </a:solidFill>
              </a:rPr>
              <a:t>adresa </a:t>
            </a:r>
            <a:r>
              <a:rPr lang="cs-CZ" b="1" dirty="0">
                <a:solidFill>
                  <a:srgbClr val="002060"/>
                </a:solidFill>
              </a:rPr>
              <a:t>může být samozřejmě také součástí PM, ale je nutné uvést </a:t>
            </a:r>
            <a:r>
              <a:rPr lang="cs-CZ" b="1" u="sng" dirty="0" smtClean="0">
                <a:solidFill>
                  <a:srgbClr val="002060"/>
                </a:solidFill>
              </a:rPr>
              <a:t>vždy i </a:t>
            </a:r>
            <a:r>
              <a:rPr lang="cs-CZ" b="1" u="sng" dirty="0">
                <a:solidFill>
                  <a:srgbClr val="002060"/>
                </a:solidFill>
              </a:rPr>
              <a:t>adresu sídla</a:t>
            </a:r>
            <a:r>
              <a:rPr lang="cs-CZ" b="1" dirty="0">
                <a:solidFill>
                  <a:srgbClr val="002060"/>
                </a:solidFill>
              </a:rPr>
              <a:t> </a:t>
            </a:r>
            <a:r>
              <a:rPr lang="cs-CZ" b="1" dirty="0" smtClean="0">
                <a:solidFill>
                  <a:srgbClr val="002060"/>
                </a:solidFill>
              </a:rPr>
              <a:t>společnosti</a:t>
            </a:r>
            <a:endParaRPr lang="cs-CZ" b="1" dirty="0">
              <a:solidFill>
                <a:srgbClr val="002060"/>
              </a:solidFill>
            </a:endParaRPr>
          </a:p>
          <a:p>
            <a:pPr marL="457200" lvl="1" indent="0">
              <a:buNone/>
            </a:pPr>
            <a:endParaRPr lang="cs-CZ" sz="2200" dirty="0" smtClean="0">
              <a:solidFill>
                <a:srgbClr val="00206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2D3291"/>
                </a:solidFill>
              </a:rPr>
              <a:t>28</a:t>
            </a:r>
            <a:r>
              <a:rPr lang="cs-CZ" dirty="0">
                <a:solidFill>
                  <a:srgbClr val="2D3291"/>
                </a:solidFill>
              </a:rPr>
              <a:t>. 6. 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dirty="0">
                <a:solidFill>
                  <a:srgbClr val="002060"/>
                </a:solidFill>
              </a:rPr>
              <a:t>Předkládaná dokumentace </a:t>
            </a:r>
            <a:r>
              <a:rPr lang="cs-CZ" dirty="0" smtClean="0">
                <a:solidFill>
                  <a:srgbClr val="002060"/>
                </a:solidFill>
              </a:rPr>
              <a:t>– Plné moci</a:t>
            </a: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98787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386535" y="1043735"/>
            <a:ext cx="7830870" cy="5445606"/>
          </a:xfrm>
        </p:spPr>
        <p:txBody>
          <a:bodyPr>
            <a:normAutofit/>
          </a:bodyPr>
          <a:lstStyle/>
          <a:p>
            <a:pPr marL="447675" indent="-447675"/>
            <a:r>
              <a:rPr lang="cs-CZ" b="1" dirty="0" smtClean="0">
                <a:solidFill>
                  <a:srgbClr val="0070C0"/>
                </a:solidFill>
              </a:rPr>
              <a:t>Plné moci</a:t>
            </a:r>
          </a:p>
          <a:p>
            <a:pPr lvl="1">
              <a:spcBef>
                <a:spcPts val="900"/>
              </a:spcBef>
              <a:buFont typeface="Arial" panose="020B0604020202020204" pitchFamily="34" charset="0"/>
              <a:buChar char="•"/>
            </a:pPr>
            <a:r>
              <a:rPr lang="cs-CZ" sz="2200" b="1" dirty="0" smtClean="0">
                <a:solidFill>
                  <a:srgbClr val="002060"/>
                </a:solidFill>
              </a:rPr>
              <a:t>Údaje </a:t>
            </a:r>
            <a:r>
              <a:rPr lang="cs-CZ" sz="2200" b="1" dirty="0">
                <a:solidFill>
                  <a:srgbClr val="002060"/>
                </a:solidFill>
              </a:rPr>
              <a:t>v PM se musejí shodovat s údaji uvedenými </a:t>
            </a:r>
            <a:r>
              <a:rPr lang="cs-CZ" sz="2200" b="1" dirty="0" smtClean="0">
                <a:solidFill>
                  <a:srgbClr val="002060"/>
                </a:solidFill>
              </a:rPr>
              <a:t>ve formuláři </a:t>
            </a:r>
            <a:r>
              <a:rPr lang="cs-CZ" sz="2200" b="1" dirty="0">
                <a:solidFill>
                  <a:srgbClr val="002060"/>
                </a:solidFill>
              </a:rPr>
              <a:t>žádosti o klinické </a:t>
            </a:r>
            <a:r>
              <a:rPr lang="cs-CZ" sz="2200" b="1" dirty="0" smtClean="0">
                <a:solidFill>
                  <a:srgbClr val="002060"/>
                </a:solidFill>
              </a:rPr>
              <a:t>hodnocení (CTA)</a:t>
            </a:r>
          </a:p>
          <a:p>
            <a:pPr lvl="2"/>
            <a:r>
              <a:rPr lang="cs-CZ" sz="2200" b="1" dirty="0" smtClean="0">
                <a:solidFill>
                  <a:srgbClr val="002060"/>
                </a:solidFill>
              </a:rPr>
              <a:t>Tedy opět: </a:t>
            </a:r>
            <a:r>
              <a:rPr lang="cs-CZ" sz="2200" b="1" dirty="0">
                <a:solidFill>
                  <a:schemeClr val="tx2">
                    <a:lumMod val="75000"/>
                  </a:schemeClr>
                </a:solidFill>
              </a:rPr>
              <a:t>adresa sídla </a:t>
            </a:r>
            <a:r>
              <a:rPr lang="cs-CZ" sz="2200" b="1" dirty="0">
                <a:solidFill>
                  <a:srgbClr val="002060"/>
                </a:solidFill>
              </a:rPr>
              <a:t>společnosti a </a:t>
            </a:r>
            <a:r>
              <a:rPr lang="cs-CZ" sz="2200" b="1" dirty="0">
                <a:solidFill>
                  <a:schemeClr val="tx2">
                    <a:lumMod val="75000"/>
                  </a:schemeClr>
                </a:solidFill>
              </a:rPr>
              <a:t>přesný název společnosti vč. právní formy (</a:t>
            </a:r>
            <a:r>
              <a:rPr lang="cs-CZ" sz="2200" b="1" dirty="0" smtClean="0">
                <a:solidFill>
                  <a:schemeClr val="tx2">
                    <a:lumMod val="75000"/>
                  </a:schemeClr>
                </a:solidFill>
              </a:rPr>
              <a:t>a.s</a:t>
            </a:r>
            <a:r>
              <a:rPr lang="cs-CZ" sz="2200" b="1" dirty="0">
                <a:solidFill>
                  <a:schemeClr val="tx2">
                    <a:lumMod val="75000"/>
                  </a:schemeClr>
                </a:solidFill>
              </a:rPr>
              <a:t>., </a:t>
            </a:r>
            <a:r>
              <a:rPr lang="cs-CZ" sz="2200" b="1" dirty="0" smtClean="0">
                <a:solidFill>
                  <a:schemeClr val="tx2">
                    <a:lumMod val="75000"/>
                  </a:schemeClr>
                </a:solidFill>
              </a:rPr>
              <a:t>s.r.o</a:t>
            </a:r>
            <a:r>
              <a:rPr lang="cs-CZ" sz="2200" b="1" dirty="0">
                <a:solidFill>
                  <a:schemeClr val="tx2">
                    <a:lumMod val="75000"/>
                  </a:schemeClr>
                </a:solidFill>
              </a:rPr>
              <a:t>., atd</a:t>
            </a:r>
            <a:r>
              <a:rPr lang="cs-CZ" sz="2200" b="1" dirty="0" smtClean="0">
                <a:solidFill>
                  <a:schemeClr val="tx2">
                    <a:lumMod val="75000"/>
                  </a:schemeClr>
                </a:solidFill>
              </a:rPr>
              <a:t>. </a:t>
            </a:r>
            <a:r>
              <a:rPr lang="cs-CZ" sz="2200" b="1" dirty="0" smtClean="0">
                <a:solidFill>
                  <a:srgbClr val="7030A0"/>
                </a:solidFill>
              </a:rPr>
              <a:t>– uvádět vždy stejně!)</a:t>
            </a:r>
            <a:r>
              <a:rPr lang="cs-CZ" sz="2200" b="1" dirty="0" smtClean="0">
                <a:solidFill>
                  <a:srgbClr val="002060"/>
                </a:solidFill>
              </a:rPr>
              <a:t> </a:t>
            </a:r>
          </a:p>
          <a:p>
            <a:pPr lvl="2"/>
            <a:r>
              <a:rPr lang="cs-CZ" sz="2200" b="1" dirty="0" smtClean="0">
                <a:solidFill>
                  <a:srgbClr val="002060"/>
                </a:solidFill>
              </a:rPr>
              <a:t>Ústav </a:t>
            </a:r>
            <a:r>
              <a:rPr lang="cs-CZ" sz="2200" b="1" dirty="0">
                <a:solidFill>
                  <a:srgbClr val="002060"/>
                </a:solidFill>
              </a:rPr>
              <a:t>však </a:t>
            </a:r>
            <a:r>
              <a:rPr lang="cs-CZ" sz="2200" b="1" u="sng" dirty="0">
                <a:solidFill>
                  <a:srgbClr val="002060"/>
                </a:solidFill>
              </a:rPr>
              <a:t>akceptuje i takovou plnou moc</a:t>
            </a:r>
            <a:r>
              <a:rPr lang="cs-CZ" sz="2200" b="1" dirty="0">
                <a:solidFill>
                  <a:srgbClr val="002060"/>
                </a:solidFill>
              </a:rPr>
              <a:t>, kdy </a:t>
            </a:r>
            <a:r>
              <a:rPr lang="cs-CZ" sz="2200" b="1" dirty="0" smtClean="0">
                <a:solidFill>
                  <a:srgbClr val="002060"/>
                </a:solidFill>
              </a:rPr>
              <a:t>je: </a:t>
            </a:r>
          </a:p>
          <a:p>
            <a:pPr lvl="3"/>
            <a:r>
              <a:rPr lang="cs-CZ" sz="2000" b="1" dirty="0" smtClean="0">
                <a:solidFill>
                  <a:srgbClr val="7030A0"/>
                </a:solidFill>
              </a:rPr>
              <a:t>v </a:t>
            </a:r>
            <a:r>
              <a:rPr lang="cs-CZ" sz="2000" b="1" dirty="0">
                <a:solidFill>
                  <a:srgbClr val="7030A0"/>
                </a:solidFill>
              </a:rPr>
              <a:t>plné moci </a:t>
            </a:r>
            <a:r>
              <a:rPr lang="cs-CZ" sz="2000" b="1" dirty="0">
                <a:solidFill>
                  <a:srgbClr val="002060"/>
                </a:solidFill>
              </a:rPr>
              <a:t>uvedena </a:t>
            </a:r>
            <a:r>
              <a:rPr lang="cs-CZ" sz="2000" b="1" dirty="0">
                <a:solidFill>
                  <a:schemeClr val="tx2">
                    <a:lumMod val="75000"/>
                  </a:schemeClr>
                </a:solidFill>
              </a:rPr>
              <a:t>adresa sídla </a:t>
            </a:r>
            <a:r>
              <a:rPr lang="cs-CZ" sz="2000" b="1" dirty="0">
                <a:solidFill>
                  <a:srgbClr val="002060"/>
                </a:solidFill>
              </a:rPr>
              <a:t>společnosti </a:t>
            </a:r>
            <a:r>
              <a:rPr lang="cs-CZ" sz="2000" b="1" dirty="0" smtClean="0">
                <a:solidFill>
                  <a:srgbClr val="002060"/>
                </a:solidFill>
              </a:rPr>
              <a:t>a </a:t>
            </a:r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doručovací </a:t>
            </a:r>
            <a:r>
              <a:rPr lang="cs-CZ" sz="2000" b="1" dirty="0">
                <a:solidFill>
                  <a:srgbClr val="002060"/>
                </a:solidFill>
              </a:rPr>
              <a:t>adresa </a:t>
            </a:r>
            <a:endParaRPr lang="cs-CZ" sz="2000" b="1" dirty="0" smtClean="0">
              <a:solidFill>
                <a:srgbClr val="002060"/>
              </a:solidFill>
            </a:endParaRPr>
          </a:p>
          <a:p>
            <a:pPr lvl="3"/>
            <a:r>
              <a:rPr lang="cs-CZ" sz="2000" b="1" dirty="0" smtClean="0">
                <a:solidFill>
                  <a:srgbClr val="7030A0"/>
                </a:solidFill>
              </a:rPr>
              <a:t>v </a:t>
            </a:r>
            <a:r>
              <a:rPr lang="cs-CZ" sz="2000" b="1" dirty="0">
                <a:solidFill>
                  <a:srgbClr val="7030A0"/>
                </a:solidFill>
              </a:rPr>
              <a:t>žádosti </a:t>
            </a:r>
            <a:r>
              <a:rPr lang="cs-CZ" sz="2000" b="1" dirty="0">
                <a:solidFill>
                  <a:srgbClr val="002060"/>
                </a:solidFill>
              </a:rPr>
              <a:t>o klinické hodnocení je </a:t>
            </a:r>
            <a:r>
              <a:rPr lang="cs-CZ" sz="2000" b="1" dirty="0">
                <a:solidFill>
                  <a:schemeClr val="tx2">
                    <a:lumMod val="75000"/>
                  </a:schemeClr>
                </a:solidFill>
              </a:rPr>
              <a:t>pouze adresa pro </a:t>
            </a:r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doručování</a:t>
            </a:r>
            <a:endParaRPr lang="cs-CZ" sz="2000" b="1" dirty="0" smtClean="0">
              <a:solidFill>
                <a:srgbClr val="002060"/>
              </a:solidFill>
            </a:endParaRPr>
          </a:p>
          <a:p>
            <a:pPr lvl="2"/>
            <a:r>
              <a:rPr lang="cs-CZ" sz="2200" b="1" dirty="0" smtClean="0">
                <a:solidFill>
                  <a:srgbClr val="002060"/>
                </a:solidFill>
              </a:rPr>
              <a:t>Podstatné </a:t>
            </a:r>
            <a:r>
              <a:rPr lang="cs-CZ" sz="2200" b="1" dirty="0">
                <a:solidFill>
                  <a:srgbClr val="002060"/>
                </a:solidFill>
              </a:rPr>
              <a:t>je, že je </a:t>
            </a:r>
            <a:r>
              <a:rPr lang="cs-CZ" sz="2200" b="1" u="sng" dirty="0">
                <a:solidFill>
                  <a:srgbClr val="002060"/>
                </a:solidFill>
              </a:rPr>
              <a:t>v PM uvedena adresa sídla dané </a:t>
            </a:r>
            <a:r>
              <a:rPr lang="cs-CZ" sz="2200" b="1" u="sng" dirty="0" smtClean="0">
                <a:solidFill>
                  <a:srgbClr val="002060"/>
                </a:solidFill>
              </a:rPr>
              <a:t>společnosti</a:t>
            </a:r>
            <a:endParaRPr lang="cs-CZ" sz="2200" b="1" dirty="0">
              <a:solidFill>
                <a:srgbClr val="002060"/>
              </a:solidFill>
            </a:endParaRPr>
          </a:p>
          <a:p>
            <a:pPr marL="457200" lvl="1" indent="0">
              <a:buNone/>
            </a:pPr>
            <a:endParaRPr lang="cs-CZ" sz="2200" dirty="0" smtClean="0">
              <a:solidFill>
                <a:srgbClr val="00206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19. 5. 2016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dirty="0">
                <a:solidFill>
                  <a:srgbClr val="002060"/>
                </a:solidFill>
              </a:rPr>
              <a:t>Předkládaná dokumentace – Plné moci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7265" y="5454225"/>
            <a:ext cx="1935215" cy="1283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423360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386535" y="1088740"/>
            <a:ext cx="7425825" cy="5400600"/>
          </a:xfrm>
        </p:spPr>
        <p:txBody>
          <a:bodyPr>
            <a:normAutofit/>
          </a:bodyPr>
          <a:lstStyle/>
          <a:p>
            <a:pPr marL="447675" indent="-447675"/>
            <a:r>
              <a:rPr lang="cs-CZ" b="1" dirty="0" smtClean="0">
                <a:solidFill>
                  <a:srgbClr val="0070C0"/>
                </a:solidFill>
              </a:rPr>
              <a:t>Plné moci</a:t>
            </a:r>
          </a:p>
          <a:p>
            <a:pPr lvl="1">
              <a:spcBef>
                <a:spcPts val="480"/>
              </a:spcBef>
              <a:buFont typeface="Arial" panose="020B0604020202020204" pitchFamily="34" charset="0"/>
              <a:buChar char="•"/>
            </a:pPr>
            <a:r>
              <a:rPr lang="cs-CZ" sz="2200" b="1" u="sng" dirty="0" smtClean="0">
                <a:solidFill>
                  <a:srgbClr val="002060"/>
                </a:solidFill>
              </a:rPr>
              <a:t>Umožnění </a:t>
            </a:r>
            <a:r>
              <a:rPr lang="cs-CZ" sz="2200" b="1" u="sng" dirty="0">
                <a:solidFill>
                  <a:srgbClr val="002060"/>
                </a:solidFill>
              </a:rPr>
              <a:t>substituce</a:t>
            </a:r>
            <a:r>
              <a:rPr lang="cs-CZ" sz="2200" b="1" dirty="0">
                <a:solidFill>
                  <a:srgbClr val="002060"/>
                </a:solidFill>
              </a:rPr>
              <a:t> </a:t>
            </a:r>
            <a:endParaRPr lang="cs-CZ" sz="2200" b="1" dirty="0" smtClean="0">
              <a:solidFill>
                <a:srgbClr val="002060"/>
              </a:solidFill>
            </a:endParaRPr>
          </a:p>
          <a:p>
            <a:pPr marL="914400" lvl="2" indent="0">
              <a:spcBef>
                <a:spcPts val="480"/>
              </a:spcBef>
              <a:buNone/>
            </a:pPr>
            <a:r>
              <a:rPr lang="cs-CZ" sz="2200" b="1" dirty="0" smtClean="0">
                <a:solidFill>
                  <a:schemeClr val="tx2">
                    <a:lumMod val="75000"/>
                  </a:schemeClr>
                </a:solidFill>
              </a:rPr>
              <a:t>= postoupení </a:t>
            </a:r>
            <a:r>
              <a:rPr lang="cs-CZ" sz="2200" b="1" dirty="0">
                <a:solidFill>
                  <a:schemeClr val="tx2">
                    <a:lumMod val="75000"/>
                  </a:schemeClr>
                </a:solidFill>
              </a:rPr>
              <a:t>zmocněných práv a povinností zmocnitelem </a:t>
            </a:r>
            <a:r>
              <a:rPr lang="cs-CZ" sz="2200" b="1" dirty="0" smtClean="0">
                <a:solidFill>
                  <a:schemeClr val="tx2">
                    <a:lumMod val="75000"/>
                  </a:schemeClr>
                </a:solidFill>
              </a:rPr>
              <a:t>zmocněnci</a:t>
            </a:r>
            <a:r>
              <a:rPr lang="cs-CZ" sz="2200" b="1" dirty="0" smtClean="0">
                <a:solidFill>
                  <a:srgbClr val="002060"/>
                </a:solidFill>
              </a:rPr>
              <a:t> </a:t>
            </a:r>
          </a:p>
          <a:p>
            <a:pPr lvl="2">
              <a:spcBef>
                <a:spcPts val="480"/>
              </a:spcBef>
              <a:buFont typeface="Wingdings" panose="05000000000000000000" pitchFamily="2" charset="2"/>
              <a:buChar char="§"/>
            </a:pPr>
            <a:r>
              <a:rPr lang="cs-CZ" sz="2200" b="1" dirty="0" smtClean="0">
                <a:solidFill>
                  <a:srgbClr val="002060"/>
                </a:solidFill>
              </a:rPr>
              <a:t>Substituce </a:t>
            </a:r>
            <a:r>
              <a:rPr lang="cs-CZ" sz="2200" b="1" dirty="0">
                <a:solidFill>
                  <a:srgbClr val="002060"/>
                </a:solidFill>
              </a:rPr>
              <a:t>je nutná, pokud je </a:t>
            </a:r>
            <a:r>
              <a:rPr lang="cs-CZ" sz="2200" b="1" u="sng" dirty="0">
                <a:solidFill>
                  <a:srgbClr val="002060"/>
                </a:solidFill>
              </a:rPr>
              <a:t>zadavatel</a:t>
            </a:r>
            <a:r>
              <a:rPr lang="cs-CZ" sz="2200" b="1" dirty="0">
                <a:solidFill>
                  <a:srgbClr val="002060"/>
                </a:solidFill>
              </a:rPr>
              <a:t> klinického hodnocení </a:t>
            </a:r>
            <a:r>
              <a:rPr lang="cs-CZ" sz="2200" b="1" u="sng" dirty="0">
                <a:solidFill>
                  <a:srgbClr val="002060"/>
                </a:solidFill>
              </a:rPr>
              <a:t>usazen mimo zemi </a:t>
            </a:r>
            <a:r>
              <a:rPr lang="cs-CZ" sz="2200" b="1" u="sng" dirty="0" smtClean="0">
                <a:solidFill>
                  <a:srgbClr val="002060"/>
                </a:solidFill>
              </a:rPr>
              <a:t>EU</a:t>
            </a:r>
            <a:r>
              <a:rPr lang="cs-CZ" sz="2200" b="1" dirty="0" smtClean="0">
                <a:solidFill>
                  <a:srgbClr val="002060"/>
                </a:solidFill>
              </a:rPr>
              <a:t> </a:t>
            </a:r>
          </a:p>
          <a:p>
            <a:pPr lvl="2">
              <a:spcBef>
                <a:spcPts val="480"/>
              </a:spcBef>
              <a:buFont typeface="Wingdings" panose="05000000000000000000" pitchFamily="2" charset="2"/>
              <a:buChar char="§"/>
            </a:pPr>
            <a:r>
              <a:rPr lang="cs-CZ" sz="2200" b="1" dirty="0" smtClean="0">
                <a:solidFill>
                  <a:srgbClr val="002060"/>
                </a:solidFill>
              </a:rPr>
              <a:t>Takový </a:t>
            </a:r>
            <a:r>
              <a:rPr lang="cs-CZ" sz="2200" b="1" dirty="0">
                <a:solidFill>
                  <a:srgbClr val="002060"/>
                </a:solidFill>
              </a:rPr>
              <a:t>zadavatel </a:t>
            </a:r>
            <a:r>
              <a:rPr lang="cs-CZ" sz="2200" b="1" u="sng" dirty="0">
                <a:solidFill>
                  <a:srgbClr val="002060"/>
                </a:solidFill>
              </a:rPr>
              <a:t>zmocní subjekt/společnost</a:t>
            </a:r>
            <a:r>
              <a:rPr lang="cs-CZ" sz="2200" b="1" dirty="0">
                <a:solidFill>
                  <a:srgbClr val="002060"/>
                </a:solidFill>
              </a:rPr>
              <a:t> </a:t>
            </a:r>
            <a:r>
              <a:rPr lang="cs-CZ" sz="2200" b="1" dirty="0" smtClean="0">
                <a:solidFill>
                  <a:srgbClr val="002060"/>
                </a:solidFill>
              </a:rPr>
              <a:t>(např</a:t>
            </a:r>
            <a:r>
              <a:rPr lang="cs-CZ" sz="2200" b="1" dirty="0">
                <a:solidFill>
                  <a:srgbClr val="002060"/>
                </a:solidFill>
              </a:rPr>
              <a:t>. ve </a:t>
            </a:r>
            <a:r>
              <a:rPr lang="cs-CZ" sz="2200" b="1" dirty="0" smtClean="0">
                <a:solidFill>
                  <a:srgbClr val="002060"/>
                </a:solidFill>
              </a:rPr>
              <a:t>Francii) </a:t>
            </a:r>
            <a:r>
              <a:rPr lang="cs-CZ" sz="2200" b="1" dirty="0">
                <a:solidFill>
                  <a:srgbClr val="002060"/>
                </a:solidFill>
              </a:rPr>
              <a:t>a </a:t>
            </a:r>
            <a:r>
              <a:rPr lang="cs-CZ" sz="2200" b="1" u="sng" dirty="0">
                <a:solidFill>
                  <a:srgbClr val="002060"/>
                </a:solidFill>
              </a:rPr>
              <a:t>v této plné moci uvede možnost </a:t>
            </a:r>
            <a:r>
              <a:rPr lang="cs-CZ" sz="2200" b="1" u="sng" dirty="0" smtClean="0">
                <a:solidFill>
                  <a:srgbClr val="002060"/>
                </a:solidFill>
              </a:rPr>
              <a:t>substituce</a:t>
            </a:r>
            <a:endParaRPr lang="cs-CZ" sz="2200" b="1" dirty="0">
              <a:solidFill>
                <a:srgbClr val="002060"/>
              </a:solidFill>
            </a:endParaRPr>
          </a:p>
          <a:p>
            <a:pPr marL="457200" lvl="1" indent="0">
              <a:buNone/>
            </a:pPr>
            <a:endParaRPr lang="cs-CZ" sz="2200" dirty="0" smtClean="0">
              <a:solidFill>
                <a:srgbClr val="00206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2D3291"/>
                </a:solidFill>
              </a:rPr>
              <a:t>28</a:t>
            </a:r>
            <a:r>
              <a:rPr lang="cs-CZ" dirty="0">
                <a:solidFill>
                  <a:srgbClr val="2D3291"/>
                </a:solidFill>
              </a:rPr>
              <a:t>. 6. 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dirty="0">
                <a:solidFill>
                  <a:srgbClr val="002060"/>
                </a:solidFill>
              </a:rPr>
              <a:t>Předkládaná dokumentace – Plné moci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185" y="4413024"/>
            <a:ext cx="2299100" cy="1777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482077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386535" y="1088740"/>
            <a:ext cx="7830870" cy="5400600"/>
          </a:xfrm>
        </p:spPr>
        <p:txBody>
          <a:bodyPr>
            <a:normAutofit/>
          </a:bodyPr>
          <a:lstStyle/>
          <a:p>
            <a:pPr marL="447675" indent="-447675"/>
            <a:r>
              <a:rPr lang="cs-CZ" b="1" dirty="0" smtClean="0">
                <a:solidFill>
                  <a:srgbClr val="0070C0"/>
                </a:solidFill>
              </a:rPr>
              <a:t>Plné moci</a:t>
            </a:r>
          </a:p>
          <a:p>
            <a:pPr lvl="1">
              <a:spcBef>
                <a:spcPts val="480"/>
              </a:spcBef>
              <a:buFont typeface="Arial" panose="020B0604020202020204" pitchFamily="34" charset="0"/>
              <a:buChar char="•"/>
            </a:pPr>
            <a:r>
              <a:rPr lang="cs-CZ" sz="2200" b="1" dirty="0" smtClean="0">
                <a:solidFill>
                  <a:srgbClr val="7030A0"/>
                </a:solidFill>
              </a:rPr>
              <a:t>Formulace </a:t>
            </a:r>
            <a:r>
              <a:rPr lang="cs-CZ" sz="2200" b="1" dirty="0">
                <a:solidFill>
                  <a:srgbClr val="7030A0"/>
                </a:solidFill>
              </a:rPr>
              <a:t>substituce </a:t>
            </a:r>
            <a:r>
              <a:rPr lang="cs-CZ" sz="2200" b="1" dirty="0">
                <a:solidFill>
                  <a:srgbClr val="002060"/>
                </a:solidFill>
              </a:rPr>
              <a:t>může znít například takto: </a:t>
            </a:r>
            <a:endParaRPr lang="cs-CZ" sz="2200" b="1" dirty="0" smtClean="0">
              <a:solidFill>
                <a:srgbClr val="002060"/>
              </a:solidFill>
            </a:endParaRPr>
          </a:p>
          <a:p>
            <a:pPr marL="914400" lvl="2" indent="0">
              <a:spcBef>
                <a:spcPts val="1200"/>
              </a:spcBef>
              <a:buNone/>
            </a:pP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„Zmocněnec 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je oprávněn jednat samostatně nebo skrze svého oprávněného zástupce nebo delegovat práva a povinnosti uvedené v této PM na třetí osobu (fyzickou nebo právnickou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)“</a:t>
            </a:r>
            <a:endParaRPr lang="cs-CZ" b="1" dirty="0">
              <a:solidFill>
                <a:schemeClr val="tx2">
                  <a:lumMod val="50000"/>
                </a:schemeClr>
              </a:solidFill>
            </a:endParaRPr>
          </a:p>
          <a:p>
            <a:pPr lvl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cs-CZ" sz="2200" b="1" dirty="0" smtClean="0">
                <a:solidFill>
                  <a:srgbClr val="002060"/>
                </a:solidFill>
              </a:rPr>
              <a:t>Substituce </a:t>
            </a:r>
            <a:r>
              <a:rPr lang="cs-CZ" sz="2200" b="1" dirty="0">
                <a:solidFill>
                  <a:srgbClr val="002060"/>
                </a:solidFill>
              </a:rPr>
              <a:t>je dále potřebná tehdy, </a:t>
            </a:r>
            <a:r>
              <a:rPr lang="cs-CZ" sz="2200" b="1" u="sng" dirty="0">
                <a:solidFill>
                  <a:srgbClr val="002060"/>
                </a:solidFill>
              </a:rPr>
              <a:t>pokud zadavatel studie zmocní jednu společnost</a:t>
            </a:r>
            <a:r>
              <a:rPr lang="cs-CZ" sz="2200" b="1" dirty="0">
                <a:solidFill>
                  <a:srgbClr val="002060"/>
                </a:solidFill>
              </a:rPr>
              <a:t> a </a:t>
            </a:r>
            <a:r>
              <a:rPr lang="cs-CZ" sz="2200" b="1" u="sng" dirty="0">
                <a:solidFill>
                  <a:srgbClr val="002060"/>
                </a:solidFill>
              </a:rPr>
              <a:t>tato společnost zmocní ve stejném rozsahu další společnost</a:t>
            </a:r>
            <a:r>
              <a:rPr lang="cs-CZ" sz="2200" b="1" dirty="0">
                <a:solidFill>
                  <a:srgbClr val="002060"/>
                </a:solidFill>
              </a:rPr>
              <a:t>, přičemž všechny společnosti jsou usídleny </a:t>
            </a:r>
            <a:r>
              <a:rPr lang="cs-CZ" sz="2200" b="1" dirty="0" smtClean="0">
                <a:solidFill>
                  <a:srgbClr val="002060"/>
                </a:solidFill>
              </a:rPr>
              <a:t>v rámci EU </a:t>
            </a:r>
          </a:p>
          <a:p>
            <a:pPr lvl="2">
              <a:spcBef>
                <a:spcPts val="1200"/>
              </a:spcBef>
            </a:pPr>
            <a:r>
              <a:rPr lang="cs-CZ" b="1" dirty="0" smtClean="0">
                <a:solidFill>
                  <a:srgbClr val="002060"/>
                </a:solidFill>
              </a:rPr>
              <a:t>pak </a:t>
            </a:r>
            <a:r>
              <a:rPr lang="cs-CZ" b="1" dirty="0">
                <a:solidFill>
                  <a:srgbClr val="002060"/>
                </a:solidFill>
              </a:rPr>
              <a:t>je nutné, aby </a:t>
            </a:r>
            <a:r>
              <a:rPr lang="cs-CZ" b="1" dirty="0">
                <a:solidFill>
                  <a:schemeClr val="tx2">
                    <a:lumMod val="75000"/>
                  </a:schemeClr>
                </a:solidFill>
              </a:rPr>
              <a:t>ta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PM zadavatele obsahovala </a:t>
            </a:r>
            <a:r>
              <a:rPr lang="cs-CZ" b="1" dirty="0">
                <a:solidFill>
                  <a:schemeClr val="tx2">
                    <a:lumMod val="75000"/>
                  </a:schemeClr>
                </a:solidFill>
              </a:rPr>
              <a:t>možnost substituce,</a:t>
            </a:r>
            <a:r>
              <a:rPr lang="cs-CZ" b="1" dirty="0">
                <a:solidFill>
                  <a:srgbClr val="002060"/>
                </a:solidFill>
              </a:rPr>
              <a:t> poněvadž </a:t>
            </a:r>
            <a:r>
              <a:rPr lang="cs-CZ" b="1" u="sng" dirty="0">
                <a:solidFill>
                  <a:srgbClr val="002060"/>
                </a:solidFill>
              </a:rPr>
              <a:t>bez této možnosti by nemohly být zmocněny další </a:t>
            </a:r>
            <a:r>
              <a:rPr lang="cs-CZ" b="1" u="sng" dirty="0" smtClean="0">
                <a:solidFill>
                  <a:srgbClr val="002060"/>
                </a:solidFill>
              </a:rPr>
              <a:t>subjekty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endParaRPr lang="cs-CZ" b="1" dirty="0">
              <a:solidFill>
                <a:srgbClr val="002060"/>
              </a:solidFill>
            </a:endParaRPr>
          </a:p>
          <a:p>
            <a:pPr marL="457200" lvl="1" indent="0">
              <a:buNone/>
            </a:pPr>
            <a:endParaRPr lang="cs-CZ" sz="2200" dirty="0" smtClean="0">
              <a:solidFill>
                <a:srgbClr val="00206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2D3291"/>
                </a:solidFill>
              </a:rPr>
              <a:t>28</a:t>
            </a:r>
            <a:r>
              <a:rPr lang="cs-CZ" dirty="0">
                <a:solidFill>
                  <a:srgbClr val="2D3291"/>
                </a:solidFill>
              </a:rPr>
              <a:t>. 6. 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dirty="0">
                <a:solidFill>
                  <a:srgbClr val="002060"/>
                </a:solidFill>
              </a:rPr>
              <a:t>Předkládaná dokumentace – Plné moci</a:t>
            </a:r>
          </a:p>
        </p:txBody>
      </p:sp>
    </p:spTree>
    <p:extLst>
      <p:ext uri="{BB962C8B-B14F-4D97-AF65-F5344CB8AC3E}">
        <p14:creationId xmlns:p14="http://schemas.microsoft.com/office/powerpoint/2010/main" val="1088989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043736"/>
            <a:ext cx="7965885" cy="5400600"/>
          </a:xfrm>
        </p:spPr>
        <p:txBody>
          <a:bodyPr>
            <a:normAutofit/>
          </a:bodyPr>
          <a:lstStyle/>
          <a:p>
            <a:pPr marL="447675" indent="-447675"/>
            <a:r>
              <a:rPr lang="cs-CZ" b="1" dirty="0" smtClean="0">
                <a:solidFill>
                  <a:srgbClr val="0070C0"/>
                </a:solidFill>
              </a:rPr>
              <a:t>Plné moci</a:t>
            </a:r>
          </a:p>
          <a:p>
            <a:pPr lvl="1">
              <a:spcBef>
                <a:spcPts val="900"/>
              </a:spcBef>
              <a:buFont typeface="Arial" panose="020B0604020202020204" pitchFamily="34" charset="0"/>
              <a:buChar char="•"/>
            </a:pPr>
            <a:r>
              <a:rPr lang="cs-CZ" sz="2200" b="1" dirty="0" smtClean="0">
                <a:solidFill>
                  <a:srgbClr val="002060"/>
                </a:solidFill>
              </a:rPr>
              <a:t>Pozor </a:t>
            </a:r>
            <a:r>
              <a:rPr lang="cs-CZ" sz="2200" b="1" dirty="0">
                <a:solidFill>
                  <a:srgbClr val="002060"/>
                </a:solidFill>
              </a:rPr>
              <a:t>na vícenásobné </a:t>
            </a:r>
            <a:r>
              <a:rPr lang="cs-CZ" sz="2200" b="1" dirty="0" smtClean="0">
                <a:solidFill>
                  <a:srgbClr val="002060"/>
                </a:solidFill>
              </a:rPr>
              <a:t>zmocnění! </a:t>
            </a:r>
          </a:p>
          <a:p>
            <a:pPr lvl="2">
              <a:spcBef>
                <a:spcPts val="480"/>
              </a:spcBef>
            </a:pPr>
            <a:r>
              <a:rPr lang="cs-CZ" b="1" dirty="0" smtClean="0">
                <a:solidFill>
                  <a:srgbClr val="002060"/>
                </a:solidFill>
              </a:rPr>
              <a:t>např</a:t>
            </a:r>
            <a:r>
              <a:rPr lang="cs-CZ" b="1" dirty="0">
                <a:solidFill>
                  <a:srgbClr val="002060"/>
                </a:solidFill>
              </a:rPr>
              <a:t>. </a:t>
            </a:r>
            <a:r>
              <a:rPr lang="cs-CZ" b="1" dirty="0">
                <a:solidFill>
                  <a:schemeClr val="tx2">
                    <a:lumMod val="75000"/>
                  </a:schemeClr>
                </a:solidFill>
              </a:rPr>
              <a:t>v jedné PM </a:t>
            </a:r>
            <a:r>
              <a:rPr lang="cs-CZ" b="1" dirty="0" smtClean="0">
                <a:solidFill>
                  <a:srgbClr val="002060"/>
                </a:solidFill>
              </a:rPr>
              <a:t>je uděleno </a:t>
            </a:r>
            <a:r>
              <a:rPr lang="cs-CZ" b="1" dirty="0">
                <a:solidFill>
                  <a:schemeClr val="tx2">
                    <a:lumMod val="75000"/>
                  </a:schemeClr>
                </a:solidFill>
              </a:rPr>
              <a:t>zmocnění současně více společnostem </a:t>
            </a:r>
            <a:r>
              <a:rPr lang="cs-CZ" b="1" dirty="0">
                <a:solidFill>
                  <a:srgbClr val="002060"/>
                </a:solidFill>
              </a:rPr>
              <a:t>ve stejném </a:t>
            </a:r>
            <a:r>
              <a:rPr lang="cs-CZ" b="1" dirty="0" smtClean="0">
                <a:solidFill>
                  <a:srgbClr val="002060"/>
                </a:solidFill>
              </a:rPr>
              <a:t>rozsahu </a:t>
            </a:r>
          </a:p>
          <a:p>
            <a:pPr lvl="3">
              <a:spcBef>
                <a:spcPts val="480"/>
              </a:spcBef>
            </a:pPr>
            <a:r>
              <a:rPr lang="cs-CZ" sz="2000" b="1" dirty="0" smtClean="0">
                <a:solidFill>
                  <a:srgbClr val="7030A0"/>
                </a:solidFill>
              </a:rPr>
              <a:t>Nelze tato formulace</a:t>
            </a:r>
            <a:r>
              <a:rPr lang="cs-CZ" sz="2000" b="1" dirty="0">
                <a:solidFill>
                  <a:srgbClr val="002060"/>
                </a:solidFill>
              </a:rPr>
              <a:t>: „Zadavatel klinického hodnocení – sponzor – tímto uděluje zmocnění svému zástupci a jeho pobočkám v EU</a:t>
            </a:r>
            <a:r>
              <a:rPr lang="cs-CZ" sz="2000" b="1" dirty="0" smtClean="0">
                <a:solidFill>
                  <a:srgbClr val="002060"/>
                </a:solidFill>
              </a:rPr>
              <a:t>.“</a:t>
            </a:r>
          </a:p>
          <a:p>
            <a:pPr lvl="4">
              <a:spcBef>
                <a:spcPts val="480"/>
              </a:spcBef>
              <a:buFont typeface="Wingdings" panose="05000000000000000000" pitchFamily="2" charset="2"/>
              <a:buChar char="Ø"/>
            </a:pPr>
            <a:r>
              <a:rPr lang="cs-CZ" sz="2000" b="1" dirty="0" smtClean="0">
                <a:solidFill>
                  <a:srgbClr val="002060"/>
                </a:solidFill>
              </a:rPr>
              <a:t>neboť </a:t>
            </a:r>
            <a:r>
              <a:rPr lang="cs-CZ" sz="2000" b="1" dirty="0">
                <a:solidFill>
                  <a:srgbClr val="002060"/>
                </a:solidFill>
              </a:rPr>
              <a:t>dle ustanovení § 33 odst. 1 správního řádu </a:t>
            </a:r>
            <a:r>
              <a:rPr lang="cs-CZ" sz="2000" b="1" u="sng" dirty="0">
                <a:solidFill>
                  <a:srgbClr val="002060"/>
                </a:solidFill>
              </a:rPr>
              <a:t>může mít v téže věci účastník řízení pouze jednoho </a:t>
            </a:r>
            <a:r>
              <a:rPr lang="cs-CZ" sz="2000" b="1" u="sng" dirty="0" smtClean="0">
                <a:solidFill>
                  <a:srgbClr val="002060"/>
                </a:solidFill>
              </a:rPr>
              <a:t>zmocněnce</a:t>
            </a:r>
            <a:endParaRPr lang="cs-CZ" sz="2000" b="1" dirty="0">
              <a:solidFill>
                <a:srgbClr val="002060"/>
              </a:solidFill>
            </a:endParaRPr>
          </a:p>
          <a:p>
            <a:pPr lvl="1">
              <a:spcBef>
                <a:spcPts val="900"/>
              </a:spcBef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rgbClr val="002060"/>
                </a:solidFill>
              </a:rPr>
              <a:t>K ověření identifikace společnosti:</a:t>
            </a:r>
          </a:p>
          <a:p>
            <a:pPr lvl="2">
              <a:spcBef>
                <a:spcPts val="480"/>
              </a:spcBef>
            </a:pPr>
            <a:r>
              <a:rPr lang="cs-CZ" b="1" dirty="0">
                <a:solidFill>
                  <a:srgbClr val="002060"/>
                </a:solidFill>
              </a:rPr>
              <a:t>Vhodné zaslat </a:t>
            </a:r>
            <a:r>
              <a:rPr lang="cs-CZ" b="1" dirty="0">
                <a:solidFill>
                  <a:schemeClr val="tx2">
                    <a:lumMod val="75000"/>
                  </a:schemeClr>
                </a:solidFill>
              </a:rPr>
              <a:t>výpis z obchodního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rejstříku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endParaRPr lang="cs-CZ" b="1" dirty="0">
              <a:solidFill>
                <a:srgbClr val="002060"/>
              </a:solidFill>
            </a:endParaRPr>
          </a:p>
          <a:p>
            <a:pPr lvl="3">
              <a:spcBef>
                <a:spcPts val="480"/>
              </a:spcBef>
            </a:pPr>
            <a:r>
              <a:rPr lang="cs-CZ" sz="2000" b="1" dirty="0" smtClean="0">
                <a:solidFill>
                  <a:srgbClr val="002060"/>
                </a:solidFill>
              </a:rPr>
              <a:t>především </a:t>
            </a:r>
            <a:r>
              <a:rPr lang="cs-CZ" sz="2000" b="1" dirty="0">
                <a:solidFill>
                  <a:srgbClr val="002060"/>
                </a:solidFill>
              </a:rPr>
              <a:t>pokud není možné dohledat tyto údaje nebo daný obchodní rejstřík není pro Ústav </a:t>
            </a:r>
            <a:r>
              <a:rPr lang="cs-CZ" sz="2000" b="1" dirty="0" smtClean="0">
                <a:solidFill>
                  <a:srgbClr val="002060"/>
                </a:solidFill>
              </a:rPr>
              <a:t>dostupný</a:t>
            </a:r>
            <a:endParaRPr lang="cs-CZ" sz="2000" b="1" dirty="0">
              <a:solidFill>
                <a:srgbClr val="002060"/>
              </a:solidFill>
            </a:endParaRPr>
          </a:p>
          <a:p>
            <a:pPr marL="457200" lvl="1" indent="0">
              <a:buNone/>
            </a:pPr>
            <a:endParaRPr lang="cs-CZ" sz="2200" dirty="0" smtClean="0">
              <a:solidFill>
                <a:srgbClr val="00206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2D3291"/>
                </a:solidFill>
              </a:rPr>
              <a:t>28</a:t>
            </a:r>
            <a:r>
              <a:rPr lang="cs-CZ" dirty="0">
                <a:solidFill>
                  <a:srgbClr val="2D3291"/>
                </a:solidFill>
              </a:rPr>
              <a:t>. 6. 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dirty="0">
                <a:solidFill>
                  <a:srgbClr val="002060"/>
                </a:solidFill>
              </a:rPr>
              <a:t>Předkládaná dokumentace – Plné moci</a:t>
            </a:r>
          </a:p>
        </p:txBody>
      </p:sp>
    </p:spTree>
    <p:extLst>
      <p:ext uri="{BB962C8B-B14F-4D97-AF65-F5344CB8AC3E}">
        <p14:creationId xmlns:p14="http://schemas.microsoft.com/office/powerpoint/2010/main" val="325991994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296525" y="953725"/>
            <a:ext cx="8280920" cy="5580620"/>
          </a:xfrm>
        </p:spPr>
        <p:txBody>
          <a:bodyPr>
            <a:normAutofit lnSpcReduction="10000"/>
          </a:bodyPr>
          <a:lstStyle/>
          <a:p>
            <a:pPr marL="447675" indent="-447675"/>
            <a:r>
              <a:rPr lang="cs-CZ" b="1" dirty="0" smtClean="0">
                <a:solidFill>
                  <a:srgbClr val="0070C0"/>
                </a:solidFill>
              </a:rPr>
              <a:t>Náhrady výdajů za posouzení žádosti</a:t>
            </a:r>
          </a:p>
          <a:p>
            <a:pPr marL="457200" lvl="1" indent="0">
              <a:buNone/>
            </a:pPr>
            <a:r>
              <a:rPr lang="cs-CZ" sz="2200" dirty="0" smtClean="0">
                <a:solidFill>
                  <a:srgbClr val="002060"/>
                </a:solidFill>
              </a:rPr>
              <a:t>+ formulář SÚKL + lépe i doklad o zaplacení (variabilní symbol!)</a:t>
            </a:r>
          </a:p>
          <a:p>
            <a:pPr marL="457200" lvl="1" indent="0">
              <a:buNone/>
            </a:pPr>
            <a:endParaRPr lang="cs-CZ" sz="1600" dirty="0">
              <a:solidFill>
                <a:srgbClr val="002060"/>
              </a:solidFill>
            </a:endParaRPr>
          </a:p>
          <a:p>
            <a:pPr marL="457200" lvl="1" indent="0">
              <a:buNone/>
            </a:pPr>
            <a:endParaRPr lang="cs-CZ" sz="1200" dirty="0" smtClean="0">
              <a:solidFill>
                <a:srgbClr val="002060"/>
              </a:solidFill>
            </a:endParaRPr>
          </a:p>
          <a:p>
            <a:pPr marL="457200" lvl="1" indent="0">
              <a:spcBef>
                <a:spcPts val="300"/>
              </a:spcBef>
              <a:buNone/>
            </a:pPr>
            <a:r>
              <a:rPr lang="cs-CZ" sz="2200" b="1" dirty="0" smtClean="0">
                <a:solidFill>
                  <a:srgbClr val="002060"/>
                </a:solidFill>
              </a:rPr>
              <a:t>Pokud nesprávná</a:t>
            </a:r>
          </a:p>
          <a:p>
            <a:pPr marL="457200" lvl="1" indent="0">
              <a:spcBef>
                <a:spcPts val="300"/>
              </a:spcBef>
              <a:buNone/>
            </a:pPr>
            <a:r>
              <a:rPr lang="cs-CZ" sz="2200" b="1" dirty="0">
                <a:solidFill>
                  <a:srgbClr val="002060"/>
                </a:solidFill>
              </a:rPr>
              <a:t>p</a:t>
            </a:r>
            <a:r>
              <a:rPr lang="cs-CZ" sz="2200" b="1" dirty="0" smtClean="0">
                <a:solidFill>
                  <a:srgbClr val="002060"/>
                </a:solidFill>
              </a:rPr>
              <a:t>latba: </a:t>
            </a:r>
            <a:r>
              <a:rPr lang="cs-CZ" sz="2200" dirty="0" smtClean="0">
                <a:solidFill>
                  <a:srgbClr val="002060"/>
                </a:solidFill>
              </a:rPr>
              <a:t>požádat</a:t>
            </a:r>
          </a:p>
          <a:p>
            <a:pPr marL="457200" lvl="1" indent="0">
              <a:spcBef>
                <a:spcPts val="300"/>
              </a:spcBef>
              <a:buNone/>
            </a:pPr>
            <a:r>
              <a:rPr lang="cs-CZ" sz="2200" dirty="0">
                <a:solidFill>
                  <a:srgbClr val="002060"/>
                </a:solidFill>
              </a:rPr>
              <a:t>o</a:t>
            </a:r>
            <a:r>
              <a:rPr lang="cs-CZ" sz="2200" dirty="0" smtClean="0">
                <a:solidFill>
                  <a:srgbClr val="002060"/>
                </a:solidFill>
              </a:rPr>
              <a:t> vrácení </a:t>
            </a:r>
          </a:p>
          <a:p>
            <a:pPr marL="457200" lvl="1" indent="0">
              <a:spcBef>
                <a:spcPts val="300"/>
              </a:spcBef>
              <a:buNone/>
            </a:pPr>
            <a:r>
              <a:rPr lang="cs-CZ" sz="2200" dirty="0" smtClean="0">
                <a:solidFill>
                  <a:srgbClr val="002060"/>
                </a:solidFill>
              </a:rPr>
              <a:t>+ zaplatit správně</a:t>
            </a:r>
          </a:p>
          <a:p>
            <a:pPr marL="457200" lvl="1" indent="0">
              <a:spcBef>
                <a:spcPts val="300"/>
              </a:spcBef>
              <a:buNone/>
            </a:pPr>
            <a:r>
              <a:rPr lang="cs-CZ" sz="2200" dirty="0" smtClean="0">
                <a:solidFill>
                  <a:srgbClr val="002060"/>
                </a:solidFill>
              </a:rPr>
              <a:t>(nelze doplatit</a:t>
            </a:r>
          </a:p>
          <a:p>
            <a:pPr marL="457200" lvl="1" indent="0">
              <a:spcBef>
                <a:spcPts val="300"/>
              </a:spcBef>
              <a:buNone/>
            </a:pPr>
            <a:r>
              <a:rPr lang="cs-CZ" sz="2200" dirty="0">
                <a:solidFill>
                  <a:srgbClr val="002060"/>
                </a:solidFill>
              </a:rPr>
              <a:t>r</a:t>
            </a:r>
            <a:r>
              <a:rPr lang="cs-CZ" sz="2200" dirty="0" smtClean="0">
                <a:solidFill>
                  <a:srgbClr val="002060"/>
                </a:solidFill>
              </a:rPr>
              <a:t>ozdíl)</a:t>
            </a:r>
          </a:p>
          <a:p>
            <a:pPr marL="457200" lvl="1" indent="0">
              <a:spcBef>
                <a:spcPts val="300"/>
              </a:spcBef>
              <a:buNone/>
            </a:pPr>
            <a:endParaRPr lang="cs-CZ" sz="2000" b="1" u="sng" dirty="0" smtClean="0">
              <a:hlinkClick r:id="rId2"/>
            </a:endParaRPr>
          </a:p>
          <a:p>
            <a:pPr marL="457200" lvl="1" indent="0">
              <a:spcBef>
                <a:spcPts val="300"/>
              </a:spcBef>
              <a:buNone/>
            </a:pPr>
            <a:endParaRPr lang="cs-CZ" sz="2000" b="1" u="sng" dirty="0">
              <a:hlinkClick r:id="rId2"/>
            </a:endParaRPr>
          </a:p>
          <a:p>
            <a:pPr marL="457200" lvl="1" indent="0">
              <a:spcBef>
                <a:spcPts val="300"/>
              </a:spcBef>
              <a:buNone/>
            </a:pPr>
            <a:endParaRPr lang="cs-CZ" sz="2000" b="1" u="sng" dirty="0" smtClean="0">
              <a:hlinkClick r:id="rId2"/>
            </a:endParaRPr>
          </a:p>
          <a:p>
            <a:pPr marL="457200" lvl="1" indent="0">
              <a:spcBef>
                <a:spcPts val="300"/>
              </a:spcBef>
              <a:buNone/>
            </a:pPr>
            <a:endParaRPr lang="cs-CZ" sz="2000" b="1" u="sng" dirty="0">
              <a:hlinkClick r:id="rId2"/>
            </a:endParaRPr>
          </a:p>
          <a:p>
            <a:pPr marL="457200" lvl="1" indent="0">
              <a:spcBef>
                <a:spcPts val="300"/>
              </a:spcBef>
              <a:buNone/>
            </a:pPr>
            <a:endParaRPr lang="cs-CZ" sz="2000" b="1" u="sng" dirty="0" smtClean="0">
              <a:hlinkClick r:id="rId2"/>
            </a:endParaRPr>
          </a:p>
          <a:p>
            <a:pPr marL="457200" lvl="1" indent="0">
              <a:spcBef>
                <a:spcPts val="300"/>
              </a:spcBef>
              <a:buNone/>
            </a:pPr>
            <a:endParaRPr lang="cs-CZ" sz="2000" b="1" u="sng" dirty="0">
              <a:hlinkClick r:id="rId2"/>
            </a:endParaRPr>
          </a:p>
          <a:p>
            <a:pPr marL="1771650" lvl="4" indent="0">
              <a:spcBef>
                <a:spcPts val="300"/>
              </a:spcBef>
              <a:buNone/>
            </a:pPr>
            <a:r>
              <a:rPr lang="cs-CZ" sz="1800" b="1" dirty="0" smtClean="0">
                <a:solidFill>
                  <a:srgbClr val="002060"/>
                </a:solidFill>
              </a:rPr>
              <a:t>Žádost o vrácení:   </a:t>
            </a:r>
            <a:r>
              <a:rPr lang="cs-CZ" sz="1800" b="1" u="sng" dirty="0" smtClean="0">
                <a:hlinkClick r:id="rId2"/>
              </a:rPr>
              <a:t>http</a:t>
            </a:r>
            <a:r>
              <a:rPr lang="cs-CZ" sz="1800" b="1" u="sng" dirty="0">
                <a:hlinkClick r:id="rId2"/>
              </a:rPr>
              <a:t>://www.sukl.cz/sukl/ust-24-verze-4?lang=1</a:t>
            </a:r>
            <a:endParaRPr lang="cs-CZ" sz="1800" b="1" dirty="0">
              <a:solidFill>
                <a:srgbClr val="002060"/>
              </a:solidFill>
            </a:endParaRPr>
          </a:p>
          <a:p>
            <a:pPr marL="457200" lvl="1" indent="0">
              <a:spcBef>
                <a:spcPts val="300"/>
              </a:spcBef>
              <a:buNone/>
            </a:pPr>
            <a:endParaRPr lang="cs-CZ" sz="2200" dirty="0" smtClean="0">
              <a:solidFill>
                <a:srgbClr val="00206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2D3291"/>
                </a:solidFill>
              </a:rPr>
              <a:t>28</a:t>
            </a:r>
            <a:r>
              <a:rPr lang="cs-CZ" dirty="0">
                <a:solidFill>
                  <a:srgbClr val="2D3291"/>
                </a:solidFill>
              </a:rPr>
              <a:t>. 6. 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dirty="0">
                <a:solidFill>
                  <a:srgbClr val="002060"/>
                </a:solidFill>
              </a:rPr>
              <a:t>Předkládaná dokumentace 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6" t="16550" r="5786" b="12047"/>
          <a:stretch/>
        </p:blipFill>
        <p:spPr bwMode="auto">
          <a:xfrm>
            <a:off x="3420721" y="1808820"/>
            <a:ext cx="5374831" cy="4178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530" y="4609089"/>
            <a:ext cx="1943856" cy="1287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320061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4"/>
          <p:cNvSpPr>
            <a:spLocks noChangeArrowheads="1"/>
          </p:cNvSpPr>
          <p:nvPr/>
        </p:nvSpPr>
        <p:spPr bwMode="gray">
          <a:xfrm>
            <a:off x="874713" y="6162675"/>
            <a:ext cx="1538287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defTabSz="801688"/>
            <a:endParaRPr lang="en-US" sz="1200" dirty="0">
              <a:solidFill>
                <a:schemeClr val="tx2"/>
              </a:solidFill>
            </a:endParaRPr>
          </a:p>
        </p:txBody>
      </p:sp>
      <p:sp>
        <p:nvSpPr>
          <p:cNvPr id="26629" name="Rectangle 4"/>
          <p:cNvSpPr>
            <a:spLocks noChangeArrowheads="1"/>
          </p:cNvSpPr>
          <p:nvPr/>
        </p:nvSpPr>
        <p:spPr bwMode="gray">
          <a:xfrm>
            <a:off x="6767513" y="6162675"/>
            <a:ext cx="1538287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 defTabSz="801688"/>
            <a:endParaRPr lang="en-US" sz="1200" dirty="0">
              <a:solidFill>
                <a:schemeClr val="tx2"/>
              </a:solidFill>
            </a:endParaRPr>
          </a:p>
        </p:txBody>
      </p:sp>
      <p:sp>
        <p:nvSpPr>
          <p:cNvPr id="33" name="Rektangel 32"/>
          <p:cNvSpPr>
            <a:spLocks noChangeArrowheads="1"/>
          </p:cNvSpPr>
          <p:nvPr/>
        </p:nvSpPr>
        <p:spPr bwMode="auto">
          <a:xfrm>
            <a:off x="3131841" y="1763815"/>
            <a:ext cx="2750958" cy="379310"/>
          </a:xfrm>
          <a:prstGeom prst="rect">
            <a:avLst/>
          </a:prstGeom>
          <a:solidFill>
            <a:srgbClr val="002060"/>
          </a:solidFill>
          <a:ln w="9525">
            <a:solidFill>
              <a:schemeClr val="accent3">
                <a:lumMod val="50000"/>
              </a:schemeClr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indent="-342900"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da-DK" sz="1400" b="1" kern="0" noProof="1">
              <a:solidFill>
                <a:schemeClr val="tx2"/>
              </a:solidFill>
              <a:latin typeface="Arial" pitchFamily="34" charset="0"/>
              <a:ea typeface="ＭＳ Ｐゴシック" pitchFamily="-97" charset="-128"/>
            </a:endParaRPr>
          </a:p>
        </p:txBody>
      </p:sp>
      <p:sp>
        <p:nvSpPr>
          <p:cNvPr id="52" name="Rektangel 51"/>
          <p:cNvSpPr>
            <a:spLocks noChangeArrowheads="1"/>
          </p:cNvSpPr>
          <p:nvPr/>
        </p:nvSpPr>
        <p:spPr bwMode="auto">
          <a:xfrm>
            <a:off x="3131841" y="2213865"/>
            <a:ext cx="2750958" cy="432048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8900000" scaled="1"/>
            <a:tileRect/>
          </a:gradFill>
          <a:ln w="9525">
            <a:solidFill>
              <a:srgbClr val="E1E1E1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da-DK" dirty="0">
              <a:solidFill>
                <a:srgbClr val="FFFFFF"/>
              </a:solidFill>
              <a:latin typeface="Arial" pitchFamily="34" charset="0"/>
              <a:ea typeface="ＭＳ Ｐゴシック" pitchFamily="-97" charset="-128"/>
            </a:endParaRPr>
          </a:p>
        </p:txBody>
      </p:sp>
      <p:sp>
        <p:nvSpPr>
          <p:cNvPr id="26632" name="Tekstboks 68"/>
          <p:cNvSpPr txBox="1">
            <a:spLocks noChangeArrowheads="1"/>
          </p:cNvSpPr>
          <p:nvPr/>
        </p:nvSpPr>
        <p:spPr bwMode="auto">
          <a:xfrm>
            <a:off x="3221850" y="2348880"/>
            <a:ext cx="2565285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LP biologické a biotechnologické registrované v ČR (EU)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nebo</a:t>
            </a:r>
          </a:p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ostatní LP (chemické)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rgbClr val="002060"/>
                </a:solidFill>
              </a:rPr>
              <a:t>neregistrované v ČR </a:t>
            </a:r>
            <a:r>
              <a:rPr lang="cs-CZ" dirty="0" smtClean="0">
                <a:solidFill>
                  <a:srgbClr val="002060"/>
                </a:solidFill>
              </a:rPr>
              <a:t>nebo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rgbClr val="002060"/>
                </a:solidFill>
              </a:rPr>
              <a:t>registrované v ČR, ale použité mimo SPC </a:t>
            </a:r>
          </a:p>
          <a:p>
            <a:endParaRPr lang="cs-CZ" i="1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cs-CZ" i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b="1" dirty="0" smtClean="0">
                <a:solidFill>
                  <a:srgbClr val="7030A0"/>
                </a:solidFill>
              </a:rPr>
              <a:t>(bioekvivalence 30 dnů)</a:t>
            </a:r>
          </a:p>
          <a:p>
            <a:endParaRPr lang="cs-CZ" b="1" dirty="0" smtClean="0">
              <a:solidFill>
                <a:srgbClr val="0070C0"/>
              </a:solidFill>
            </a:endParaRPr>
          </a:p>
          <a:p>
            <a:r>
              <a:rPr lang="cs-CZ" b="1" dirty="0" smtClean="0">
                <a:solidFill>
                  <a:srgbClr val="0070C0"/>
                </a:solidFill>
              </a:rPr>
              <a:t>K-003   Kč 33 900,-</a:t>
            </a:r>
            <a:endParaRPr lang="cs-CZ" i="1" dirty="0">
              <a:solidFill>
                <a:schemeClr val="tx2">
                  <a:lumMod val="75000"/>
                </a:schemeClr>
              </a:solidFill>
            </a:endParaRPr>
          </a:p>
          <a:p>
            <a:endParaRPr lang="cs-CZ" b="1" dirty="0" smtClean="0"/>
          </a:p>
          <a:p>
            <a:endParaRPr lang="cs-CZ" b="1" dirty="0" smtClean="0"/>
          </a:p>
        </p:txBody>
      </p:sp>
      <p:sp>
        <p:nvSpPr>
          <p:cNvPr id="26633" name="Rectangle 5"/>
          <p:cNvSpPr txBox="1">
            <a:spLocks noChangeArrowheads="1"/>
          </p:cNvSpPr>
          <p:nvPr/>
        </p:nvSpPr>
        <p:spPr bwMode="gray">
          <a:xfrm>
            <a:off x="3221850" y="1898830"/>
            <a:ext cx="2520280" cy="207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anchor="ctr"/>
          <a:lstStyle/>
          <a:p>
            <a:pPr eaLnBrk="0" hangingPunct="0">
              <a:lnSpc>
                <a:spcPct val="95000"/>
              </a:lnSpc>
            </a:pPr>
            <a:r>
              <a:rPr lang="cs-CZ" b="1" dirty="0" smtClean="0">
                <a:solidFill>
                  <a:schemeClr val="bg1"/>
                </a:solidFill>
              </a:rPr>
              <a:t>Ohlášení                   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60 dnů</a:t>
            </a:r>
            <a:endParaRPr lang="en-US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4" name="Rektangel 63"/>
          <p:cNvSpPr>
            <a:spLocks noChangeArrowheads="1"/>
          </p:cNvSpPr>
          <p:nvPr/>
        </p:nvSpPr>
        <p:spPr bwMode="auto">
          <a:xfrm>
            <a:off x="161510" y="1763815"/>
            <a:ext cx="2835315" cy="387248"/>
          </a:xfrm>
          <a:prstGeom prst="rect">
            <a:avLst/>
          </a:prstGeom>
          <a:solidFill>
            <a:srgbClr val="002060"/>
          </a:solidFill>
          <a:ln w="9525">
            <a:solidFill>
              <a:schemeClr val="accent3">
                <a:lumMod val="50000"/>
              </a:schemeClr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indent="-342900"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da-DK" sz="1400" b="1" kern="0" noProof="1">
              <a:solidFill>
                <a:sysClr val="window" lastClr="FFFFFF"/>
              </a:solidFill>
              <a:latin typeface="Arial" pitchFamily="34" charset="0"/>
              <a:ea typeface="ＭＳ Ｐゴシック" pitchFamily="-97" charset="-128"/>
            </a:endParaRPr>
          </a:p>
        </p:txBody>
      </p:sp>
      <p:sp>
        <p:nvSpPr>
          <p:cNvPr id="65" name="Rektangel 64"/>
          <p:cNvSpPr>
            <a:spLocks noChangeArrowheads="1"/>
          </p:cNvSpPr>
          <p:nvPr/>
        </p:nvSpPr>
        <p:spPr bwMode="auto">
          <a:xfrm>
            <a:off x="161510" y="2213865"/>
            <a:ext cx="2835315" cy="432048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8900000" scaled="1"/>
            <a:tileRect/>
          </a:gradFill>
          <a:ln w="9525">
            <a:solidFill>
              <a:srgbClr val="E1E1E1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da-DK" dirty="0">
              <a:solidFill>
                <a:srgbClr val="FFFFFF"/>
              </a:solidFill>
              <a:latin typeface="Arial" pitchFamily="34" charset="0"/>
              <a:ea typeface="ＭＳ Ｐゴシック" pitchFamily="-97" charset="-128"/>
            </a:endParaRPr>
          </a:p>
        </p:txBody>
      </p:sp>
      <p:sp>
        <p:nvSpPr>
          <p:cNvPr id="26636" name="Rectangle 5"/>
          <p:cNvSpPr txBox="1">
            <a:spLocks noChangeArrowheads="1"/>
          </p:cNvSpPr>
          <p:nvPr/>
        </p:nvSpPr>
        <p:spPr bwMode="gray">
          <a:xfrm>
            <a:off x="296525" y="1898830"/>
            <a:ext cx="2610290" cy="198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anchor="ctr"/>
          <a:lstStyle/>
          <a:p>
            <a:pPr defTabSz="914400" eaLnBrk="0" hangingPunct="0">
              <a:lnSpc>
                <a:spcPct val="95000"/>
              </a:lnSpc>
            </a:pPr>
            <a:r>
              <a:rPr lang="cs-CZ" b="1" dirty="0" smtClean="0">
                <a:solidFill>
                  <a:schemeClr val="bg1"/>
                </a:solidFill>
              </a:rPr>
              <a:t>Povolení                    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60 dnů</a:t>
            </a:r>
            <a:endParaRPr lang="en-US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5" name="Rektangel 24"/>
          <p:cNvSpPr>
            <a:spLocks noChangeArrowheads="1"/>
          </p:cNvSpPr>
          <p:nvPr/>
        </p:nvSpPr>
        <p:spPr bwMode="auto">
          <a:xfrm>
            <a:off x="6012159" y="1763816"/>
            <a:ext cx="2835315" cy="379310"/>
          </a:xfrm>
          <a:prstGeom prst="rect">
            <a:avLst/>
          </a:prstGeom>
          <a:solidFill>
            <a:srgbClr val="002060"/>
          </a:solidFill>
          <a:ln w="9525">
            <a:solidFill>
              <a:schemeClr val="accent3">
                <a:lumMod val="50000"/>
              </a:schemeClr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indent="-342900"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da-DK" sz="1400" b="1" kern="0" noProof="1">
              <a:solidFill>
                <a:sysClr val="window" lastClr="FFFFFF"/>
              </a:solidFill>
              <a:latin typeface="Arial" pitchFamily="34" charset="0"/>
              <a:ea typeface="ＭＳ Ｐゴシック" pitchFamily="-97" charset="-128"/>
            </a:endParaRPr>
          </a:p>
        </p:txBody>
      </p:sp>
      <p:sp>
        <p:nvSpPr>
          <p:cNvPr id="26" name="Rektangel 25"/>
          <p:cNvSpPr>
            <a:spLocks noChangeArrowheads="1"/>
          </p:cNvSpPr>
          <p:nvPr/>
        </p:nvSpPr>
        <p:spPr bwMode="auto">
          <a:xfrm>
            <a:off x="6012160" y="2213865"/>
            <a:ext cx="2835314" cy="432048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8900000" scaled="1"/>
            <a:tileRect/>
          </a:gradFill>
          <a:ln w="9525">
            <a:solidFill>
              <a:srgbClr val="E1E1E1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da-DK" dirty="0">
              <a:solidFill>
                <a:srgbClr val="FFFFFF"/>
              </a:solidFill>
              <a:latin typeface="Arial" pitchFamily="34" charset="0"/>
              <a:ea typeface="ＭＳ Ｐゴシック" pitchFamily="-97" charset="-128"/>
            </a:endParaRPr>
          </a:p>
        </p:txBody>
      </p:sp>
      <p:sp>
        <p:nvSpPr>
          <p:cNvPr id="26639" name="Tekstboks 27"/>
          <p:cNvSpPr txBox="1">
            <a:spLocks noChangeArrowheads="1"/>
          </p:cNvSpPr>
          <p:nvPr/>
        </p:nvSpPr>
        <p:spPr bwMode="auto">
          <a:xfrm>
            <a:off x="6057165" y="2303874"/>
            <a:ext cx="2610290" cy="4139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LP registrované v ČR a používané plně v souladu s SPC (fáze IV)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– </a:t>
            </a:r>
            <a:r>
              <a:rPr lang="cs-CZ" b="1" dirty="0" smtClean="0">
                <a:solidFill>
                  <a:srgbClr val="002060"/>
                </a:solidFill>
              </a:rPr>
              <a:t>platí pro všechny LP použité v KH: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rgbClr val="002060"/>
                </a:solidFill>
              </a:rPr>
              <a:t>hodnocené</a:t>
            </a:r>
            <a:r>
              <a:rPr lang="cs-CZ" dirty="0" smtClean="0">
                <a:solidFill>
                  <a:srgbClr val="002060"/>
                </a:solidFill>
              </a:rPr>
              <a:t> (testovaný, srovnávací)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rgbClr val="002060"/>
                </a:solidFill>
              </a:rPr>
              <a:t>nehodnocené</a:t>
            </a:r>
            <a:r>
              <a:rPr lang="cs-CZ" dirty="0" smtClean="0">
                <a:solidFill>
                  <a:srgbClr val="002060"/>
                </a:solidFill>
              </a:rPr>
              <a:t> (záchranná léčba, standardní medikace) </a:t>
            </a:r>
          </a:p>
          <a:p>
            <a:endParaRPr lang="cs-CZ" b="1" i="1" dirty="0" smtClean="0"/>
          </a:p>
          <a:p>
            <a:endParaRPr lang="cs-CZ" b="1" i="1" dirty="0" smtClean="0"/>
          </a:p>
          <a:p>
            <a:endParaRPr lang="cs-CZ" sz="1000" b="1" i="1" dirty="0" smtClean="0"/>
          </a:p>
          <a:p>
            <a:pPr algn="just"/>
            <a:endParaRPr lang="cs-CZ" sz="1100" dirty="0" smtClean="0"/>
          </a:p>
          <a:p>
            <a:pPr algn="just"/>
            <a:r>
              <a:rPr lang="cs-CZ" b="1" dirty="0" smtClean="0">
                <a:solidFill>
                  <a:srgbClr val="0070C0"/>
                </a:solidFill>
              </a:rPr>
              <a:t>K-002   Kč 15 800,-</a:t>
            </a:r>
            <a:endParaRPr lang="da-DK" dirty="0"/>
          </a:p>
        </p:txBody>
      </p:sp>
      <p:sp>
        <p:nvSpPr>
          <p:cNvPr id="26640" name="Rectangle 5"/>
          <p:cNvSpPr txBox="1">
            <a:spLocks noChangeArrowheads="1"/>
          </p:cNvSpPr>
          <p:nvPr/>
        </p:nvSpPr>
        <p:spPr bwMode="gray">
          <a:xfrm>
            <a:off x="6113812" y="1898830"/>
            <a:ext cx="2598647" cy="207783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lIns="0" rIns="0" anchor="ctr"/>
          <a:lstStyle/>
          <a:p>
            <a:pPr defTabSz="914400" eaLnBrk="0" hangingPunct="0">
              <a:lnSpc>
                <a:spcPct val="95000"/>
              </a:lnSpc>
            </a:pPr>
            <a:r>
              <a:rPr lang="cs-CZ" b="1" dirty="0" smtClean="0">
                <a:solidFill>
                  <a:schemeClr val="bg1"/>
                </a:solidFill>
              </a:rPr>
              <a:t>Ohlášení </a:t>
            </a:r>
            <a:r>
              <a:rPr lang="cs-CZ" dirty="0" smtClean="0">
                <a:solidFill>
                  <a:schemeClr val="bg1"/>
                </a:solidFill>
              </a:rPr>
              <a:t>                  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30 dnů</a:t>
            </a:r>
            <a:endParaRPr lang="en-US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6641" name="Tekstboks 35"/>
          <p:cNvSpPr txBox="1">
            <a:spLocks noChangeArrowheads="1"/>
          </p:cNvSpPr>
          <p:nvPr/>
        </p:nvSpPr>
        <p:spPr bwMode="auto">
          <a:xfrm>
            <a:off x="251520" y="2348880"/>
            <a:ext cx="2610289" cy="4001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LP biologické a biotechnologické </a:t>
            </a:r>
            <a:r>
              <a:rPr lang="cs-CZ" b="1" dirty="0" smtClean="0">
                <a:solidFill>
                  <a:srgbClr val="002060"/>
                </a:solidFill>
              </a:rPr>
              <a:t>(včetně léčivých přípravků pro moderní terapie = LPMT)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a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dirty="0" smtClean="0">
                <a:solidFill>
                  <a:srgbClr val="002060"/>
                </a:solidFill>
              </a:rPr>
              <a:t>současně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neregistrované v EU </a:t>
            </a:r>
          </a:p>
          <a:p>
            <a:endParaRPr lang="cs-CZ" b="1" dirty="0" smtClean="0"/>
          </a:p>
          <a:p>
            <a:endParaRPr lang="cs-CZ" sz="1100" b="1" dirty="0" smtClean="0"/>
          </a:p>
          <a:p>
            <a:endParaRPr lang="cs-CZ" sz="1100" b="1" dirty="0"/>
          </a:p>
          <a:p>
            <a:endParaRPr lang="cs-CZ" sz="1100" b="1" dirty="0" smtClean="0"/>
          </a:p>
          <a:p>
            <a:endParaRPr lang="cs-CZ" sz="1100" b="1" dirty="0"/>
          </a:p>
          <a:p>
            <a:endParaRPr lang="cs-CZ" sz="1100" b="1" dirty="0" smtClean="0"/>
          </a:p>
          <a:p>
            <a:endParaRPr lang="cs-CZ" sz="600" b="1" dirty="0"/>
          </a:p>
          <a:p>
            <a:endParaRPr lang="cs-CZ" sz="1100" b="1" dirty="0" smtClean="0"/>
          </a:p>
          <a:p>
            <a:r>
              <a:rPr lang="cs-CZ" b="1" dirty="0" smtClean="0">
                <a:solidFill>
                  <a:srgbClr val="7030A0"/>
                </a:solidFill>
              </a:rPr>
              <a:t>LPMT  90 + 90 dnů</a:t>
            </a:r>
          </a:p>
          <a:p>
            <a:endParaRPr lang="cs-CZ" b="1" dirty="0" smtClean="0">
              <a:solidFill>
                <a:srgbClr val="7030A0"/>
              </a:solidFill>
            </a:endParaRPr>
          </a:p>
          <a:p>
            <a:r>
              <a:rPr lang="cs-CZ" b="1" dirty="0" smtClean="0">
                <a:solidFill>
                  <a:srgbClr val="0070C0"/>
                </a:solidFill>
              </a:rPr>
              <a:t>K-001   Kč 67 300,-</a:t>
            </a:r>
            <a:endParaRPr lang="da-DK" dirty="0">
              <a:solidFill>
                <a:srgbClr val="C00000"/>
              </a:solidFill>
            </a:endParaRPr>
          </a:p>
        </p:txBody>
      </p:sp>
      <p:sp>
        <p:nvSpPr>
          <p:cNvPr id="18" name="Rectangle 2"/>
          <p:cNvSpPr txBox="1">
            <a:spLocks noChangeArrowheads="1"/>
          </p:cNvSpPr>
          <p:nvPr/>
        </p:nvSpPr>
        <p:spPr>
          <a:xfrm>
            <a:off x="971600" y="908720"/>
            <a:ext cx="7785864" cy="585065"/>
          </a:xfrm>
          <a:prstGeom prst="rect">
            <a:avLst/>
          </a:prstGeom>
          <a:noFill/>
          <a:ln cmpd="sng">
            <a:noFill/>
          </a:ln>
          <a:effectLst>
            <a:outerShdw blurRad="50800" dist="50800" dir="5400000" algn="ctr" rotWithShape="0">
              <a:schemeClr val="bg1"/>
            </a:outerShdw>
          </a:effectLst>
        </p:spPr>
        <p:txBody>
          <a:bodyPr vert="horz" lIns="0" rIns="0" bIns="0" anchor="b">
            <a:noAutofit/>
          </a:bodyPr>
          <a:lstStyle/>
          <a:p>
            <a:r>
              <a:rPr lang="cs-CZ" sz="3000" b="1" dirty="0" smtClean="0">
                <a:solidFill>
                  <a:srgbClr val="C00000"/>
                </a:solidFill>
              </a:rPr>
              <a:t> </a:t>
            </a:r>
            <a:r>
              <a:rPr lang="cs-CZ" sz="2800" b="1" dirty="0" smtClean="0">
                <a:solidFill>
                  <a:srgbClr val="002060"/>
                </a:solidFill>
              </a:rPr>
              <a:t>Klinické hodnocení humánních LP – typy žádostí</a:t>
            </a:r>
            <a:endParaRPr lang="cs-CZ" sz="2800" b="1" baseline="30000" dirty="0" smtClean="0">
              <a:solidFill>
                <a:srgbClr val="002060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2231741" y="458670"/>
            <a:ext cx="178649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cs-CZ" sz="1200" b="1" dirty="0" smtClean="0">
                <a:solidFill>
                  <a:srgbClr val="002060"/>
                </a:solidFill>
              </a:rPr>
              <a:t>Postup posuzování KH</a:t>
            </a:r>
            <a:endParaRPr lang="cs-CZ" sz="1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7693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6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6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66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66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6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66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6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6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52" grpId="0" animBg="1"/>
      <p:bldP spid="26632" grpId="0"/>
      <p:bldP spid="26633" grpId="0"/>
      <p:bldP spid="64" grpId="0" animBg="1"/>
      <p:bldP spid="65" grpId="0" animBg="1"/>
      <p:bldP spid="26636" grpId="0"/>
      <p:bldP spid="25" grpId="0" animBg="1"/>
      <p:bldP spid="26" grpId="0" animBg="1"/>
      <p:bldP spid="26639" grpId="0"/>
      <p:bldP spid="26640" grpId="0" animBg="1"/>
      <p:bldP spid="26641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386535" y="998731"/>
            <a:ext cx="8190910" cy="5310590"/>
          </a:xfrm>
        </p:spPr>
        <p:txBody>
          <a:bodyPr>
            <a:normAutofit lnSpcReduction="10000"/>
          </a:bodyPr>
          <a:lstStyle/>
          <a:p>
            <a:pPr marL="447675" indent="-447675"/>
            <a:r>
              <a:rPr lang="cs-CZ" b="1" dirty="0" smtClean="0">
                <a:solidFill>
                  <a:srgbClr val="0070C0"/>
                </a:solidFill>
              </a:rPr>
              <a:t>VHP procedura – národní předložení žádosti </a:t>
            </a:r>
          </a:p>
          <a:p>
            <a:pPr lvl="1"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cs-CZ" sz="2200" b="1" dirty="0" smtClean="0">
                <a:solidFill>
                  <a:srgbClr val="002060"/>
                </a:solidFill>
              </a:rPr>
              <a:t>Uvést </a:t>
            </a:r>
            <a:r>
              <a:rPr lang="cs-CZ" sz="2200" b="1" dirty="0">
                <a:solidFill>
                  <a:srgbClr val="002060"/>
                </a:solidFill>
              </a:rPr>
              <a:t>vždy číslo VHP a schvalovací dopis z </a:t>
            </a:r>
            <a:r>
              <a:rPr lang="cs-CZ" sz="2200" b="1" dirty="0" smtClean="0">
                <a:solidFill>
                  <a:srgbClr val="002060"/>
                </a:solidFill>
              </a:rPr>
              <a:t>VHP</a:t>
            </a:r>
          </a:p>
          <a:p>
            <a:pPr lvl="1"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cs-CZ" sz="2200" b="1" dirty="0" smtClean="0">
                <a:solidFill>
                  <a:srgbClr val="002060"/>
                </a:solidFill>
              </a:rPr>
              <a:t>Prohlášení </a:t>
            </a:r>
            <a:r>
              <a:rPr lang="cs-CZ" sz="2200" b="1" dirty="0">
                <a:solidFill>
                  <a:srgbClr val="002060"/>
                </a:solidFill>
              </a:rPr>
              <a:t>o shodě předložené dokumentace v </a:t>
            </a:r>
            <a:r>
              <a:rPr lang="cs-CZ" sz="2200" b="1" dirty="0" smtClean="0">
                <a:solidFill>
                  <a:srgbClr val="002060"/>
                </a:solidFill>
              </a:rPr>
              <a:t>rámci VHP </a:t>
            </a:r>
            <a:r>
              <a:rPr lang="cs-CZ" sz="2200" b="1" dirty="0">
                <a:solidFill>
                  <a:srgbClr val="002060"/>
                </a:solidFill>
              </a:rPr>
              <a:t>procedury s národním </a:t>
            </a:r>
            <a:r>
              <a:rPr lang="cs-CZ" sz="2200" b="1" dirty="0" smtClean="0">
                <a:solidFill>
                  <a:srgbClr val="002060"/>
                </a:solidFill>
              </a:rPr>
              <a:t>předložením</a:t>
            </a:r>
            <a:endParaRPr lang="cs-CZ" sz="2200" b="1" dirty="0">
              <a:solidFill>
                <a:srgbClr val="002060"/>
              </a:solidFill>
            </a:endParaRPr>
          </a:p>
          <a:p>
            <a:pPr lvl="1"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cs-CZ" sz="2200" b="1" dirty="0" smtClean="0">
                <a:solidFill>
                  <a:srgbClr val="002060"/>
                </a:solidFill>
              </a:rPr>
              <a:t>Platba </a:t>
            </a:r>
            <a:r>
              <a:rPr lang="cs-CZ" sz="2200" b="1" dirty="0">
                <a:solidFill>
                  <a:srgbClr val="002060"/>
                </a:solidFill>
              </a:rPr>
              <a:t>předem – není-li, pak může být zbytečně velké zdržení </a:t>
            </a:r>
            <a:r>
              <a:rPr lang="cs-CZ" sz="2200" b="1" dirty="0" smtClean="0">
                <a:solidFill>
                  <a:srgbClr val="002060"/>
                </a:solidFill>
              </a:rPr>
              <a:t>v povolení  </a:t>
            </a:r>
          </a:p>
          <a:p>
            <a:pPr lvl="2">
              <a:spcBef>
                <a:spcPts val="1000"/>
              </a:spcBef>
            </a:pPr>
            <a:r>
              <a:rPr lang="cs-CZ" b="1" dirty="0" smtClean="0">
                <a:solidFill>
                  <a:srgbClr val="002060"/>
                </a:solidFill>
              </a:rPr>
              <a:t>SÚKL </a:t>
            </a:r>
            <a:r>
              <a:rPr lang="cs-CZ" b="1" dirty="0">
                <a:solidFill>
                  <a:srgbClr val="002060"/>
                </a:solidFill>
              </a:rPr>
              <a:t>musí platbu identifikovat </a:t>
            </a:r>
            <a:r>
              <a:rPr lang="cs-CZ" b="1" dirty="0" smtClean="0">
                <a:solidFill>
                  <a:srgbClr val="002060"/>
                </a:solidFill>
              </a:rPr>
              <a:t>před </a:t>
            </a:r>
            <a:r>
              <a:rPr lang="cs-CZ" b="1" dirty="0">
                <a:solidFill>
                  <a:srgbClr val="002060"/>
                </a:solidFill>
              </a:rPr>
              <a:t>vydáním </a:t>
            </a:r>
            <a:r>
              <a:rPr lang="cs-CZ" b="1" dirty="0" smtClean="0">
                <a:solidFill>
                  <a:srgbClr val="002060"/>
                </a:solidFill>
              </a:rPr>
              <a:t>rozhodnutí</a:t>
            </a:r>
          </a:p>
          <a:p>
            <a:pPr lvl="2">
              <a:spcBef>
                <a:spcPts val="1000"/>
              </a:spcBef>
            </a:pPr>
            <a:r>
              <a:rPr lang="cs-CZ" b="1" dirty="0" smtClean="0">
                <a:solidFill>
                  <a:srgbClr val="002060"/>
                </a:solidFill>
              </a:rPr>
              <a:t>Pokud byla studie posuzována ve VHP, ale nebyla pak podána národně – téže vyžadujeme od sponzora náhradu výdajů (úhrada jako za Scientific Advice)</a:t>
            </a:r>
            <a:endParaRPr lang="cs-CZ" b="1" dirty="0">
              <a:solidFill>
                <a:srgbClr val="002060"/>
              </a:solidFill>
            </a:endParaRPr>
          </a:p>
          <a:p>
            <a:pPr lvl="1"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cs-CZ" sz="2200" b="1" dirty="0" smtClean="0">
                <a:solidFill>
                  <a:srgbClr val="002060"/>
                </a:solidFill>
              </a:rPr>
              <a:t>Plné </a:t>
            </a:r>
            <a:r>
              <a:rPr lang="cs-CZ" sz="2200" b="1" dirty="0">
                <a:solidFill>
                  <a:srgbClr val="002060"/>
                </a:solidFill>
              </a:rPr>
              <a:t>moci musí být v pořádku </a:t>
            </a:r>
            <a:r>
              <a:rPr lang="cs-CZ" sz="2200" b="1" dirty="0" smtClean="0">
                <a:solidFill>
                  <a:srgbClr val="002060"/>
                </a:solidFill>
              </a:rPr>
              <a:t> </a:t>
            </a:r>
          </a:p>
          <a:p>
            <a:pPr marL="1166813" lvl="2" indent="-309563">
              <a:spcBef>
                <a:spcPts val="1000"/>
              </a:spcBef>
            </a:pPr>
            <a:r>
              <a:rPr lang="cs-CZ" b="1" dirty="0" smtClean="0">
                <a:solidFill>
                  <a:srgbClr val="002060"/>
                </a:solidFill>
              </a:rPr>
              <a:t>jinak </a:t>
            </a:r>
            <a:r>
              <a:rPr lang="cs-CZ" b="1" dirty="0">
                <a:solidFill>
                  <a:srgbClr val="002060"/>
                </a:solidFill>
              </a:rPr>
              <a:t>dojde ke zdržení </a:t>
            </a:r>
            <a:r>
              <a:rPr lang="cs-CZ" b="1" dirty="0" smtClean="0">
                <a:solidFill>
                  <a:srgbClr val="002060"/>
                </a:solidFill>
              </a:rPr>
              <a:t>ve </a:t>
            </a:r>
            <a:r>
              <a:rPr lang="cs-CZ" b="1" dirty="0">
                <a:solidFill>
                  <a:srgbClr val="002060"/>
                </a:solidFill>
              </a:rPr>
              <a:t>validační </a:t>
            </a:r>
            <a:r>
              <a:rPr lang="cs-CZ" b="1" dirty="0" smtClean="0">
                <a:solidFill>
                  <a:srgbClr val="002060"/>
                </a:solidFill>
              </a:rPr>
              <a:t>fázi</a:t>
            </a:r>
          </a:p>
          <a:p>
            <a:pPr marL="457200" lvl="1" indent="0">
              <a:spcBef>
                <a:spcPts val="1000"/>
              </a:spcBef>
              <a:buNone/>
            </a:pPr>
            <a:r>
              <a:rPr lang="cs-CZ" sz="2200" b="1" dirty="0" smtClean="0">
                <a:solidFill>
                  <a:schemeClr val="tx2">
                    <a:lumMod val="50000"/>
                  </a:schemeClr>
                </a:solidFill>
              </a:rPr>
              <a:t>Termín pro posouzení:</a:t>
            </a:r>
            <a:r>
              <a:rPr lang="cs-CZ" sz="2200" b="1" dirty="0" smtClean="0">
                <a:solidFill>
                  <a:srgbClr val="002060"/>
                </a:solidFill>
              </a:rPr>
              <a:t> 10 dní (+ přerušení SŘ)</a:t>
            </a:r>
            <a:endParaRPr lang="cs-CZ" sz="2200" b="1" dirty="0">
              <a:solidFill>
                <a:srgbClr val="002060"/>
              </a:solidFill>
            </a:endParaRPr>
          </a:p>
          <a:p>
            <a:pPr marL="914400" lvl="2" indent="0">
              <a:buNone/>
            </a:pPr>
            <a:endParaRPr lang="cs-CZ" b="1" dirty="0" smtClean="0">
              <a:solidFill>
                <a:srgbClr val="002060"/>
              </a:solidFill>
            </a:endParaRPr>
          </a:p>
          <a:p>
            <a:pPr lvl="1">
              <a:buFont typeface="Wingdings" panose="05000000000000000000" pitchFamily="2" charset="2"/>
              <a:buChar char="§"/>
            </a:pPr>
            <a:endParaRPr lang="cs-CZ" b="1" dirty="0" smtClean="0">
              <a:solidFill>
                <a:srgbClr val="00206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2D3291"/>
                </a:solidFill>
              </a:rPr>
              <a:t>28</a:t>
            </a:r>
            <a:r>
              <a:rPr lang="cs-CZ" dirty="0">
                <a:solidFill>
                  <a:srgbClr val="2D3291"/>
                </a:solidFill>
              </a:rPr>
              <a:t>. 6. 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40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dirty="0" smtClean="0">
                <a:solidFill>
                  <a:srgbClr val="002060"/>
                </a:solidFill>
              </a:rPr>
              <a:t>VHP procedura</a:t>
            </a:r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7256" y="4599131"/>
            <a:ext cx="1530170" cy="1530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580716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2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1993</TotalTime>
  <Words>3388</Words>
  <Application>Microsoft Office PowerPoint</Application>
  <PresentationFormat>Předvádění na obrazovce (4:3)</PresentationFormat>
  <Paragraphs>626</Paragraphs>
  <Slides>40</Slides>
  <Notes>14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40</vt:i4>
      </vt:variant>
    </vt:vector>
  </HeadingPairs>
  <TitlesOfParts>
    <vt:vector size="43" baseType="lpstr">
      <vt:lpstr>Motiv sady Office</vt:lpstr>
      <vt:lpstr>1_Motiv sady Office</vt:lpstr>
      <vt:lpstr>2_Motiv sady Office</vt:lpstr>
      <vt:lpstr>ŽÁDOST O SCHVÁLENÍ/POVOLENÍ KH   – průběh vyřizování žádosti + nejčastější nedostatky předkládané dokumentace </vt:lpstr>
      <vt:lpstr>Prezentace aplikace PowerPoint</vt:lpstr>
      <vt:lpstr>Prezentace aplikace PowerPoint</vt:lpstr>
      <vt:lpstr>Prezentace aplikace PowerPoint</vt:lpstr>
      <vt:lpstr>Prezentace aplikace PowerPoint</vt:lpstr>
      <vt:lpstr>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</vt:lpstr>
      <vt:lpstr> </vt:lpstr>
      <vt:lpstr> </vt:lpstr>
      <vt:lpstr> </vt:lpstr>
      <vt:lpstr> </vt:lpstr>
      <vt:lpstr> </vt:lpstr>
      <vt:lpstr>Protokol – fáze a specifické designy KH </vt:lpstr>
      <vt:lpstr>Prezentace aplikace PowerPoint</vt:lpstr>
      <vt:lpstr>Prezentace aplikace PowerPoint</vt:lpstr>
      <vt:lpstr>Prezentace aplikace PowerPoint</vt:lpstr>
      <vt:lpstr> </vt:lpstr>
      <vt:lpstr> </vt:lpstr>
      <vt:lpstr>Souhrn protokolu v českém jazyce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Němcová Alice</cp:lastModifiedBy>
  <cp:revision>170</cp:revision>
  <cp:lastPrinted>2016-05-13T12:35:57Z</cp:lastPrinted>
  <dcterms:created xsi:type="dcterms:W3CDTF">2012-11-07T12:54:42Z</dcterms:created>
  <dcterms:modified xsi:type="dcterms:W3CDTF">2017-01-02T16:22:48Z</dcterms:modified>
</cp:coreProperties>
</file>