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handoutMasterIdLst>
    <p:handoutMasterId r:id="rId28"/>
  </p:handoutMasterIdLst>
  <p:sldIdLst>
    <p:sldId id="561" r:id="rId3"/>
    <p:sldId id="512" r:id="rId4"/>
    <p:sldId id="513" r:id="rId5"/>
    <p:sldId id="554" r:id="rId6"/>
    <p:sldId id="514" r:id="rId7"/>
    <p:sldId id="515" r:id="rId8"/>
    <p:sldId id="517" r:id="rId9"/>
    <p:sldId id="518" r:id="rId10"/>
    <p:sldId id="555" r:id="rId11"/>
    <p:sldId id="556" r:id="rId12"/>
    <p:sldId id="557" r:id="rId13"/>
    <p:sldId id="519" r:id="rId14"/>
    <p:sldId id="558" r:id="rId15"/>
    <p:sldId id="559" r:id="rId16"/>
    <p:sldId id="521" r:id="rId17"/>
    <p:sldId id="522" r:id="rId18"/>
    <p:sldId id="523" r:id="rId19"/>
    <p:sldId id="524" r:id="rId20"/>
    <p:sldId id="530" r:id="rId21"/>
    <p:sldId id="531" r:id="rId22"/>
    <p:sldId id="532" r:id="rId23"/>
    <p:sldId id="547" r:id="rId24"/>
    <p:sldId id="548" r:id="rId25"/>
    <p:sldId id="560" r:id="rId26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10" autoAdjust="0"/>
    <p:restoredTop sz="74786" autoAdjust="0"/>
  </p:normalViewPr>
  <p:slideViewPr>
    <p:cSldViewPr>
      <p:cViewPr>
        <p:scale>
          <a:sx n="78" d="100"/>
          <a:sy n="78" d="100"/>
        </p:scale>
        <p:origin x="-1332" y="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3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678247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63252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cs-CZ" smtClean="0"/>
              <a:t>20.5.2016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3724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0874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398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1878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Opravila jsem konkomitantí  na konkomitantní</a:t>
            </a:r>
          </a:p>
          <a:p>
            <a:r>
              <a:rPr lang="cs-CZ" dirty="0" smtClean="0"/>
              <a:t>Pozn. poštou asi bude tištěné (lze i na CD či DVD –poštou), to ale asi řekneš</a:t>
            </a:r>
            <a:endParaRPr lang="cs-CZ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Doplněna závorka na konci</a:t>
            </a:r>
            <a:endParaRPr lang="cs-CZ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200" dirty="0" smtClean="0"/>
          </a:p>
          <a:p>
            <a:endParaRPr lang="cs-CZ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 změny </a:t>
            </a:r>
            <a:r>
              <a:rPr lang="cs-CZ" dirty="0" err="1" smtClean="0"/>
              <a:t>telef.čísla</a:t>
            </a:r>
            <a:r>
              <a:rPr lang="cs-CZ" dirty="0" smtClean="0"/>
              <a:t> či adresy,</a:t>
            </a:r>
            <a:r>
              <a:rPr lang="cs-CZ" baseline="0" dirty="0" smtClean="0"/>
              <a:t> i když se jedná o nepodstatnou změnu, je třeba oznámit co nejdříve, aby mohla řádně probíhat komunikace mezi námi , abychom neposílali dopisy na chybnou adresu…</a:t>
            </a:r>
          </a:p>
          <a:p>
            <a:r>
              <a:rPr lang="cs-CZ" baseline="0" dirty="0" smtClean="0"/>
              <a:t>Pokud se posílá do datové schránky, posílání do DS bude pokračovat, nicméně v hlavičce dopisu bude stále uváděna chybná adresa</a:t>
            </a:r>
          </a:p>
          <a:p>
            <a:endParaRPr lang="cs-CZ" baseline="0" dirty="0" smtClean="0"/>
          </a:p>
          <a:p>
            <a:r>
              <a:rPr lang="cs-CZ" baseline="0" dirty="0" smtClean="0"/>
              <a:t>IB – pokud nebudou aktualizovat, nejsou nové informace, musí nás na to upozornit dopisem, aby bylo zřejmé, že znají svoji zákonnou povinnost, ale není co aktualizovat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69840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963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7548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0439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93937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424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89337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6937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3039233"/>
      </p:ext>
    </p:extLst>
  </p:cSld>
  <p:clrMapOvr>
    <a:masterClrMapping/>
  </p:clrMapOvr>
  <p:transition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klinisekret@sukl.cz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posta@sukl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cap="all" dirty="0" smtClean="0"/>
              <a:t>Průběh KH – novinky a nedostatky</a:t>
            </a:r>
            <a:endParaRPr lang="cs-CZ" sz="4400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tx1">
                    <a:lumMod val="75000"/>
                  </a:schemeClr>
                </a:solidFill>
              </a:rPr>
              <a:t>MUDr. Tomáš Boráň</a:t>
            </a:r>
            <a:endParaRPr lang="cs-CZ" sz="22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08246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386535" y="908720"/>
            <a:ext cx="8229600" cy="495055"/>
          </a:xfrm>
        </p:spPr>
        <p:txBody>
          <a:bodyPr>
            <a:noAutofit/>
          </a:bodyPr>
          <a:lstStyle/>
          <a:p>
            <a:r>
              <a:rPr lang="cs-CZ" u="sng" dirty="0" smtClean="0"/>
              <a:t>OBSAH</a:t>
            </a:r>
            <a:endParaRPr lang="cs-CZ" u="sng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51520" y="1493785"/>
            <a:ext cx="8685965" cy="477053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dirty="0" smtClean="0"/>
              <a:t>Zahájení KH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dirty="0" smtClean="0"/>
              <a:t>Průběh KH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dirty="0" smtClean="0"/>
              <a:t>Zpráva o průběhu KH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dirty="0" smtClean="0"/>
              <a:t>Dodatky k dokumentaci (k protokolu, ICF, IB)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dirty="0" smtClean="0"/>
              <a:t>Oznámení nových skutečností a “Urgent </a:t>
            </a:r>
            <a:r>
              <a:rPr lang="cs-CZ" dirty="0" err="1" smtClean="0"/>
              <a:t>Safety</a:t>
            </a:r>
            <a:r>
              <a:rPr lang="cs-CZ" dirty="0" smtClean="0"/>
              <a:t> </a:t>
            </a:r>
            <a:r>
              <a:rPr lang="cs-CZ" dirty="0" err="1" smtClean="0"/>
              <a:t>Restriction</a:t>
            </a:r>
            <a:r>
              <a:rPr lang="cs-CZ" dirty="0" smtClean="0"/>
              <a:t>“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dirty="0" smtClean="0"/>
              <a:t>Závady v jakosti LP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dirty="0" smtClean="0"/>
              <a:t>Konec KH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dirty="0" smtClean="0"/>
              <a:t>Závěrečná zpráva (CSR), zadávání výsledků z KH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dirty="0" err="1" smtClean="0"/>
              <a:t>Farmakovigilanční</a:t>
            </a:r>
            <a:r>
              <a:rPr lang="cs-CZ" sz="2400" dirty="0" smtClean="0"/>
              <a:t> hlášení (RSI, DSUR, SUSAR)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cs-CZ" sz="2400" dirty="0" smtClean="0"/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endParaRPr lang="cs-CZ" sz="2000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67063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863716"/>
            <a:ext cx="8229600" cy="540060"/>
          </a:xfrm>
        </p:spPr>
        <p:txBody>
          <a:bodyPr>
            <a:no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Zahájení KH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535" y="1583795"/>
            <a:ext cx="8229600" cy="4905545"/>
          </a:xfrm>
        </p:spPr>
        <p:txBody>
          <a:bodyPr>
            <a:normAutofit/>
          </a:bodyPr>
          <a:lstStyle/>
          <a:p>
            <a:r>
              <a:rPr lang="cs-CZ" sz="2600" b="1" i="1" dirty="0" smtClean="0"/>
              <a:t>Podepsání 1. IS SH nebo zákonným zástupcem </a:t>
            </a:r>
            <a:r>
              <a:rPr lang="cs-CZ" sz="2600" i="1" dirty="0" smtClean="0"/>
              <a:t>(oba rodiče) </a:t>
            </a:r>
            <a:r>
              <a:rPr lang="cs-CZ" sz="2600" b="1" i="1" dirty="0" smtClean="0"/>
              <a:t>nebo rozhodnutí zkoušejícího zařadit SH, který není schopen udělit souhlas s účastí v KH </a:t>
            </a:r>
          </a:p>
          <a:p>
            <a:r>
              <a:rPr lang="cs-CZ" sz="2600" b="1" dirty="0" smtClean="0"/>
              <a:t>Nejpozději do 12 měsíců od vydání povolení SÚKL – </a:t>
            </a:r>
            <a:r>
              <a:rPr lang="cs-CZ" sz="2600" dirty="0" smtClean="0"/>
              <a:t>jinak povolení zaniká</a:t>
            </a:r>
          </a:p>
          <a:p>
            <a:r>
              <a:rPr lang="cs-CZ" sz="2600" b="1" dirty="0" smtClean="0"/>
              <a:t>Zadavatel neprodleně informuje SÚKL a etické </a:t>
            </a:r>
            <a:r>
              <a:rPr lang="cs-CZ" sz="2600" b="1" dirty="0"/>
              <a:t>komise </a:t>
            </a:r>
            <a:r>
              <a:rPr lang="cs-CZ" sz="2600" b="1" dirty="0" smtClean="0"/>
              <a:t> </a:t>
            </a:r>
          </a:p>
          <a:p>
            <a:pPr marL="0" indent="0">
              <a:buNone/>
            </a:pPr>
            <a:r>
              <a:rPr lang="cs-CZ" sz="2600" b="1" dirty="0"/>
              <a:t> </a:t>
            </a:r>
            <a:r>
              <a:rPr lang="cs-CZ" sz="2600" b="1" dirty="0" smtClean="0"/>
              <a:t>   o </a:t>
            </a:r>
            <a:r>
              <a:rPr lang="cs-CZ" sz="2600" b="1" dirty="0"/>
              <a:t>zahájení KH</a:t>
            </a:r>
            <a:r>
              <a:rPr lang="cs-CZ" b="1" dirty="0"/>
              <a:t> </a:t>
            </a:r>
            <a:r>
              <a:rPr lang="cs-CZ" sz="2400" i="1" dirty="0">
                <a:solidFill>
                  <a:srgbClr val="0070C0"/>
                </a:solidFill>
              </a:rPr>
              <a:t>(§ 55 odst. 8 </a:t>
            </a:r>
            <a:r>
              <a:rPr lang="cs-CZ" sz="2400" i="1" dirty="0" err="1" smtClean="0">
                <a:solidFill>
                  <a:srgbClr val="0070C0"/>
                </a:solidFill>
              </a:rPr>
              <a:t>ZoL</a:t>
            </a:r>
            <a:r>
              <a:rPr lang="cs-CZ" sz="2400" i="1" dirty="0" smtClean="0">
                <a:solidFill>
                  <a:srgbClr val="0070C0"/>
                </a:solidFill>
              </a:rPr>
              <a:t>)</a:t>
            </a:r>
            <a:endParaRPr lang="cs-CZ" sz="2400" b="1" dirty="0"/>
          </a:p>
          <a:p>
            <a:pPr lvl="1">
              <a:buFont typeface="Wingdings" pitchFamily="2" charset="2"/>
              <a:buChar char="Ø"/>
            </a:pPr>
            <a:r>
              <a:rPr lang="cs-CZ" dirty="0"/>
              <a:t>Datum zahájení, centrum, kde byl zařazen 1. SH v ČR </a:t>
            </a:r>
            <a:r>
              <a:rPr lang="cs-CZ" i="1" dirty="0"/>
              <a:t>(nejpozději do 60 dnů </a:t>
            </a:r>
            <a:r>
              <a:rPr lang="cs-CZ" i="1" dirty="0">
                <a:solidFill>
                  <a:srgbClr val="0070C0"/>
                </a:solidFill>
              </a:rPr>
              <a:t>§ 15 odst. 1 vyhlášky SKP</a:t>
            </a:r>
            <a:r>
              <a:rPr lang="cs-CZ" i="1" dirty="0"/>
              <a:t>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Zkoušející informuje příslušnou LEK o zahájení KH v </a:t>
            </a:r>
            <a:r>
              <a:rPr lang="cs-CZ" dirty="0" smtClean="0"/>
              <a:t>centru</a:t>
            </a:r>
            <a:endParaRPr lang="cs-CZ" sz="2600" b="1" dirty="0" smtClean="0"/>
          </a:p>
          <a:p>
            <a:r>
              <a:rPr lang="cs-CZ" sz="2600" b="1" dirty="0" smtClean="0"/>
              <a:t>Sankce </a:t>
            </a:r>
            <a:r>
              <a:rPr lang="cs-CZ" sz="2400" i="1" dirty="0">
                <a:solidFill>
                  <a:srgbClr val="0070C0"/>
                </a:solidFill>
              </a:rPr>
              <a:t>(§ </a:t>
            </a:r>
            <a:r>
              <a:rPr lang="cs-CZ" sz="2400" i="1" dirty="0" smtClean="0">
                <a:solidFill>
                  <a:srgbClr val="0070C0"/>
                </a:solidFill>
              </a:rPr>
              <a:t>105 </a:t>
            </a:r>
            <a:r>
              <a:rPr lang="cs-CZ" sz="2400" i="1" dirty="0">
                <a:solidFill>
                  <a:srgbClr val="0070C0"/>
                </a:solidFill>
              </a:rPr>
              <a:t>odst. </a:t>
            </a:r>
            <a:r>
              <a:rPr lang="cs-CZ" sz="2400" i="1" dirty="0" smtClean="0">
                <a:solidFill>
                  <a:srgbClr val="0070C0"/>
                </a:solidFill>
              </a:rPr>
              <a:t>6, c) </a:t>
            </a:r>
            <a:r>
              <a:rPr lang="cs-CZ" sz="2400" i="1" dirty="0" err="1">
                <a:solidFill>
                  <a:srgbClr val="0070C0"/>
                </a:solidFill>
              </a:rPr>
              <a:t>ZoL</a:t>
            </a:r>
            <a:r>
              <a:rPr lang="cs-CZ" sz="2400" i="1" dirty="0" smtClean="0">
                <a:solidFill>
                  <a:srgbClr val="0070C0"/>
                </a:solidFill>
              </a:rPr>
              <a:t>) </a:t>
            </a:r>
            <a:r>
              <a:rPr lang="cs-CZ" sz="2400" dirty="0" smtClean="0"/>
              <a:t>až 2 mil. Kč za nedodržení</a:t>
            </a:r>
            <a:endParaRPr lang="cs-CZ" sz="2400" b="1" dirty="0"/>
          </a:p>
          <a:p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44339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863716"/>
            <a:ext cx="8229600" cy="540060"/>
          </a:xfrm>
        </p:spPr>
        <p:txBody>
          <a:bodyPr>
            <a:no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Zahájení KH – nejčastější nedostatky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535" y="1583795"/>
            <a:ext cx="8229600" cy="4905545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Pozdní nahlášení</a:t>
            </a:r>
          </a:p>
          <a:p>
            <a:r>
              <a:rPr lang="cs-CZ" sz="3200" dirty="0" smtClean="0"/>
              <a:t>Nenahlášení</a:t>
            </a:r>
          </a:p>
          <a:p>
            <a:r>
              <a:rPr lang="cs-CZ" sz="3200" dirty="0" smtClean="0"/>
              <a:t>Zahájení KH po uplynutí roční lhůty pro zahájení</a:t>
            </a:r>
          </a:p>
          <a:p>
            <a:r>
              <a:rPr lang="cs-CZ" sz="3200" dirty="0" smtClean="0"/>
              <a:t>Zahájení KH bez souhlasu Etické komise</a:t>
            </a:r>
          </a:p>
          <a:p>
            <a:r>
              <a:rPr lang="cs-CZ" sz="3200" dirty="0" smtClean="0"/>
              <a:t>Informovat o zahájení KH – stačí e-mailem</a:t>
            </a:r>
            <a:endParaRPr lang="cs-CZ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95869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545" y="863715"/>
            <a:ext cx="8229600" cy="1035115"/>
          </a:xfrm>
        </p:spPr>
        <p:txBody>
          <a:bodyPr/>
          <a:lstStyle/>
          <a:p>
            <a:r>
              <a:rPr lang="cs-CZ" u="sng" dirty="0" smtClean="0">
                <a:solidFill>
                  <a:srgbClr val="0070C0"/>
                </a:solidFill>
              </a:rPr>
              <a:t>Zpráva o průběhu KH </a:t>
            </a:r>
            <a:br>
              <a:rPr lang="cs-CZ" u="sng" dirty="0" smtClean="0">
                <a:solidFill>
                  <a:srgbClr val="0070C0"/>
                </a:solidFill>
              </a:rPr>
            </a:br>
            <a:r>
              <a:rPr lang="cs-CZ" sz="2400" b="0" dirty="0" smtClean="0">
                <a:solidFill>
                  <a:srgbClr val="0070C0"/>
                </a:solidFill>
              </a:rPr>
              <a:t>(§ 58 </a:t>
            </a:r>
            <a:r>
              <a:rPr lang="cs-CZ" sz="2400" b="0" dirty="0" err="1" smtClean="0">
                <a:solidFill>
                  <a:srgbClr val="0070C0"/>
                </a:solidFill>
              </a:rPr>
              <a:t>ZoL</a:t>
            </a:r>
            <a:r>
              <a:rPr lang="cs-CZ" sz="2400" b="0" dirty="0">
                <a:solidFill>
                  <a:srgbClr val="0070C0"/>
                </a:solidFill>
              </a:rPr>
              <a:t>; </a:t>
            </a:r>
            <a:r>
              <a:rPr lang="cs-CZ" sz="2400" b="0" dirty="0" smtClean="0">
                <a:solidFill>
                  <a:srgbClr val="0070C0"/>
                </a:solidFill>
              </a:rPr>
              <a:t>§ 15 a příloha 6 vyhlášky SKP)</a:t>
            </a:r>
            <a:endParaRPr lang="cs-CZ" b="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5" y="2078850"/>
            <a:ext cx="8229600" cy="4320480"/>
          </a:xfrm>
        </p:spPr>
        <p:txBody>
          <a:bodyPr>
            <a:normAutofit fontScale="92500" lnSpcReduction="20000"/>
          </a:bodyPr>
          <a:lstStyle/>
          <a:p>
            <a:r>
              <a:rPr lang="cs-CZ" sz="2600" b="1" dirty="0" smtClean="0"/>
              <a:t>Zadavatel</a:t>
            </a:r>
            <a:r>
              <a:rPr lang="cs-CZ" sz="2600" dirty="0" smtClean="0"/>
              <a:t> </a:t>
            </a:r>
            <a:r>
              <a:rPr lang="cs-CZ" sz="2600" b="1" dirty="0" smtClean="0"/>
              <a:t>zasílá SÚKL a MEK* každých 12 měsíců</a:t>
            </a:r>
          </a:p>
          <a:p>
            <a:pPr lvl="1">
              <a:buFont typeface="Wingdings" pitchFamily="2" charset="2"/>
              <a:buChar char="Ø"/>
            </a:pPr>
            <a:r>
              <a:rPr lang="cs-CZ" sz="2200" dirty="0" smtClean="0"/>
              <a:t>nejpozději do 60 dnů po skončení lhůty</a:t>
            </a:r>
          </a:p>
          <a:p>
            <a:pPr lvl="1">
              <a:buFont typeface="Wingdings" pitchFamily="2" charset="2"/>
              <a:buChar char="Ø"/>
            </a:pPr>
            <a:r>
              <a:rPr lang="cs-CZ" sz="2200" dirty="0" smtClean="0"/>
              <a:t>*MEK – intervaly dle požadavku uvedeného ve schválení KH (např.  </a:t>
            </a:r>
          </a:p>
          <a:p>
            <a:pPr marL="457200" lvl="1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u pediatrických KH může být ½ roční interval, dle rozhodnutí EK)</a:t>
            </a:r>
          </a:p>
          <a:p>
            <a:pPr lvl="1">
              <a:buFont typeface="Wingdings" pitchFamily="2" charset="2"/>
              <a:buChar char="Ø"/>
            </a:pPr>
            <a:r>
              <a:rPr lang="cs-CZ" sz="2200" dirty="0" smtClean="0"/>
              <a:t>LEK – dle požadavků uvedených ve schválení KH</a:t>
            </a:r>
          </a:p>
          <a:p>
            <a:r>
              <a:rPr lang="cs-CZ" sz="2600" b="1" dirty="0" smtClean="0"/>
              <a:t>Obsah zprávy</a:t>
            </a:r>
            <a:endParaRPr lang="cs-CZ" sz="2600" dirty="0" smtClean="0"/>
          </a:p>
          <a:p>
            <a:pPr lvl="1">
              <a:buFont typeface="Wingdings" pitchFamily="2" charset="2"/>
              <a:buChar char="Ø"/>
            </a:pPr>
            <a:r>
              <a:rPr lang="cs-CZ" sz="2200" b="1" dirty="0" smtClean="0"/>
              <a:t>Popis KH</a:t>
            </a:r>
          </a:p>
          <a:p>
            <a:pPr lvl="1">
              <a:buFont typeface="Wingdings" pitchFamily="2" charset="2"/>
              <a:buChar char="Ø"/>
            </a:pPr>
            <a:r>
              <a:rPr lang="cs-CZ" sz="2200" b="1" dirty="0" smtClean="0"/>
              <a:t>Nové informace</a:t>
            </a:r>
          </a:p>
          <a:p>
            <a:pPr lvl="1">
              <a:buFont typeface="Wingdings" pitchFamily="2" charset="2"/>
              <a:buChar char="Ø"/>
            </a:pPr>
            <a:r>
              <a:rPr lang="cs-CZ" sz="2200" b="1" dirty="0" smtClean="0"/>
              <a:t>Opatření a zásahy jiných RA, EK </a:t>
            </a:r>
            <a:r>
              <a:rPr lang="cs-CZ" sz="2200" dirty="0" smtClean="0"/>
              <a:t>(byly/nebyly)</a:t>
            </a:r>
          </a:p>
          <a:p>
            <a:pPr lvl="1">
              <a:buFont typeface="Wingdings" pitchFamily="2" charset="2"/>
              <a:buChar char="Ø"/>
            </a:pPr>
            <a:r>
              <a:rPr lang="cs-CZ" sz="2200" b="1" dirty="0" smtClean="0"/>
              <a:t>Audity </a:t>
            </a:r>
            <a:r>
              <a:rPr lang="cs-CZ" sz="2200" dirty="0" smtClean="0"/>
              <a:t>(byly/nebyly)</a:t>
            </a:r>
          </a:p>
          <a:p>
            <a:r>
              <a:rPr lang="cs-CZ" sz="2600" dirty="0" smtClean="0"/>
              <a:t>Na SÚKL se zasílá v tištěné podobě</a:t>
            </a:r>
          </a:p>
          <a:p>
            <a:r>
              <a:rPr lang="cs-CZ" b="1" dirty="0" smtClean="0"/>
              <a:t>Sankce</a:t>
            </a:r>
            <a:r>
              <a:rPr lang="cs-CZ" sz="3200" b="1" dirty="0" smtClean="0"/>
              <a:t> </a:t>
            </a:r>
            <a:r>
              <a:rPr lang="cs-CZ" sz="2400" i="1" dirty="0">
                <a:solidFill>
                  <a:srgbClr val="0070C0"/>
                </a:solidFill>
              </a:rPr>
              <a:t>(§ 105 odst. 6, </a:t>
            </a:r>
            <a:r>
              <a:rPr lang="cs-CZ" sz="2400" i="1" dirty="0" smtClean="0">
                <a:solidFill>
                  <a:srgbClr val="0070C0"/>
                </a:solidFill>
              </a:rPr>
              <a:t>i) </a:t>
            </a:r>
            <a:r>
              <a:rPr lang="cs-CZ" sz="2400" i="1" dirty="0" err="1">
                <a:solidFill>
                  <a:srgbClr val="0070C0"/>
                </a:solidFill>
              </a:rPr>
              <a:t>ZoL</a:t>
            </a:r>
            <a:r>
              <a:rPr lang="cs-CZ" sz="2400" i="1" dirty="0">
                <a:solidFill>
                  <a:srgbClr val="0070C0"/>
                </a:solidFill>
              </a:rPr>
              <a:t>) </a:t>
            </a:r>
            <a:r>
              <a:rPr lang="cs-CZ" sz="2400" dirty="0"/>
              <a:t>až 2 mil. Kč za nedodržení</a:t>
            </a:r>
            <a:endParaRPr lang="cs-CZ" sz="2400" b="1" dirty="0"/>
          </a:p>
          <a:p>
            <a:endParaRPr lang="cs-CZ" sz="260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72365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540060"/>
          </a:xfrm>
        </p:spPr>
        <p:txBody>
          <a:bodyPr>
            <a:normAutofit fontScale="90000"/>
          </a:bodyPr>
          <a:lstStyle/>
          <a:p>
            <a:r>
              <a:rPr lang="cs-CZ" sz="3600" u="sng" dirty="0" smtClean="0">
                <a:solidFill>
                  <a:srgbClr val="0070C0"/>
                </a:solidFill>
              </a:rPr>
              <a:t>Zpráva o průběhu KH</a:t>
            </a:r>
            <a:r>
              <a:rPr lang="cs-CZ" sz="3000" u="sng" dirty="0">
                <a:solidFill>
                  <a:srgbClr val="0070C0"/>
                </a:solidFill>
              </a:rPr>
              <a:t> </a:t>
            </a:r>
            <a:r>
              <a:rPr lang="cs-CZ" sz="3000" u="sng" dirty="0" smtClean="0">
                <a:solidFill>
                  <a:srgbClr val="0070C0"/>
                </a:solidFill>
              </a:rPr>
              <a:t>– </a:t>
            </a:r>
            <a:r>
              <a:rPr lang="cs-CZ" sz="3600" u="sng" dirty="0" smtClean="0">
                <a:solidFill>
                  <a:srgbClr val="0070C0"/>
                </a:solidFill>
              </a:rPr>
              <a:t>nejčastější nedostatky</a:t>
            </a:r>
            <a:endParaRPr lang="cs-CZ" sz="3600" b="0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5" y="1403775"/>
            <a:ext cx="8460940" cy="5040560"/>
          </a:xfrm>
        </p:spPr>
        <p:txBody>
          <a:bodyPr>
            <a:noAutofit/>
          </a:bodyPr>
          <a:lstStyle/>
          <a:p>
            <a:r>
              <a:rPr lang="cs-CZ" dirty="0" smtClean="0"/>
              <a:t>Pozdní zaslání</a:t>
            </a:r>
          </a:p>
          <a:p>
            <a:r>
              <a:rPr lang="cs-CZ" dirty="0" smtClean="0"/>
              <a:t>Zaslána neaktuální verze</a:t>
            </a:r>
          </a:p>
          <a:p>
            <a:r>
              <a:rPr lang="cs-CZ" dirty="0" smtClean="0"/>
              <a:t>Nesoulad údajů s jinými dokumenty předloženými SÚKL (seznam center, datum zahájení…)</a:t>
            </a:r>
          </a:p>
          <a:p>
            <a:r>
              <a:rPr lang="cs-CZ" dirty="0" smtClean="0"/>
              <a:t>I pokud nebyly provedeny audity, neproběhly inspekce, nebyly zásahy jiných regulačních autorit, Etických komisí – nutno toto uvést</a:t>
            </a:r>
            <a:endParaRPr lang="cs-CZ" sz="3200" dirty="0" smtClean="0"/>
          </a:p>
          <a:p>
            <a:r>
              <a:rPr lang="cs-CZ" i="1" dirty="0"/>
              <a:t>v</a:t>
            </a:r>
            <a:r>
              <a:rPr lang="cs-CZ" i="1" dirty="0" smtClean="0"/>
              <a:t> </a:t>
            </a:r>
            <a:r>
              <a:rPr lang="cs-CZ" i="1" dirty="0"/>
              <a:t>tištěné podobě poštou s originálem průvodního dopisu</a:t>
            </a:r>
            <a:endParaRPr lang="cs-CZ" i="1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37483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908720"/>
            <a:ext cx="8229600" cy="639165"/>
          </a:xfrm>
        </p:spPr>
        <p:txBody>
          <a:bodyPr/>
          <a:lstStyle/>
          <a:p>
            <a:r>
              <a:rPr lang="cs-CZ" u="sng" dirty="0" smtClean="0">
                <a:solidFill>
                  <a:srgbClr val="0070C0"/>
                </a:solidFill>
              </a:rPr>
              <a:t>Změny dokumentace v průběhu KH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799"/>
            <a:ext cx="8435280" cy="4725525"/>
          </a:xfrm>
        </p:spPr>
        <p:txBody>
          <a:bodyPr>
            <a:normAutofit lnSpcReduction="10000"/>
          </a:bodyPr>
          <a:lstStyle/>
          <a:p>
            <a:r>
              <a:rPr lang="cs-CZ" b="1" u="sng" dirty="0" smtClean="0"/>
              <a:t>Podstatné změny</a:t>
            </a:r>
            <a:r>
              <a:rPr lang="cs-CZ" u="sng" dirty="0" smtClean="0"/>
              <a:t> </a:t>
            </a:r>
            <a:r>
              <a:rPr lang="cs-CZ" sz="2200" dirty="0" smtClean="0">
                <a:solidFill>
                  <a:srgbClr val="0070C0"/>
                </a:solidFill>
              </a:rPr>
              <a:t>(§ 16 vyhlášky SKP, sdělení Komise CT-1)</a:t>
            </a:r>
            <a:endParaRPr lang="cs-CZ" b="1" dirty="0" smtClean="0"/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Zadavetel hlásí SÚKL  a MEK/LEK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Jde-li o bezprostřední ohrožení bezpečnosti SH – zadavatel </a:t>
            </a:r>
            <a:r>
              <a:rPr lang="cs-CZ" dirty="0" smtClean="0"/>
              <a:t>nebo </a:t>
            </a:r>
            <a:r>
              <a:rPr lang="cs-CZ" b="1" dirty="0" smtClean="0"/>
              <a:t>zkoušející – </a:t>
            </a:r>
            <a:r>
              <a:rPr lang="cs-CZ" b="1" u="sng" dirty="0" smtClean="0"/>
              <a:t>provedou neprodleně opatření</a:t>
            </a:r>
            <a:r>
              <a:rPr lang="cs-CZ" b="1" dirty="0" smtClean="0"/>
              <a:t> k zajištění bezpečnosti SH, pak nahlásí zkoušejícímu a SÚKL a EK </a:t>
            </a:r>
            <a:br>
              <a:rPr lang="cs-CZ" b="1" dirty="0" smtClean="0"/>
            </a:br>
            <a:r>
              <a:rPr lang="cs-CZ" dirty="0" smtClean="0"/>
              <a:t>nebo </a:t>
            </a:r>
            <a:r>
              <a:rPr lang="cs-CZ" b="1" dirty="0" smtClean="0"/>
              <a:t>zadavateli a SÚKL a EK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Ostatní podstatné změny musí být předem schváleny SÚKL a MEK/LEK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Podléhá náhradě výdajů na SÚKL </a:t>
            </a:r>
            <a:r>
              <a:rPr lang="cs-CZ" b="1" dirty="0" smtClean="0">
                <a:solidFill>
                  <a:srgbClr val="0070C0"/>
                </a:solidFill>
              </a:rPr>
              <a:t>K-004 Kč 15.800,–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Doba posouzení SÚKL </a:t>
            </a:r>
            <a:r>
              <a:rPr lang="cs-CZ" b="1" dirty="0" smtClean="0">
                <a:solidFill>
                  <a:srgbClr val="0070C0"/>
                </a:solidFill>
              </a:rPr>
              <a:t>30 dní</a:t>
            </a:r>
            <a:r>
              <a:rPr lang="cs-CZ" b="1" dirty="0" smtClean="0"/>
              <a:t>;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smtClean="0"/>
              <a:t>EK</a:t>
            </a:r>
            <a:r>
              <a:rPr lang="cs-CZ" b="1" dirty="0" smtClean="0">
                <a:solidFill>
                  <a:srgbClr val="0070C0"/>
                </a:solidFill>
              </a:rPr>
              <a:t> 35 dní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Musí být předem schváleny SÚKL a MEK/LEK</a:t>
            </a:r>
          </a:p>
          <a:p>
            <a:pPr lvl="1">
              <a:buFont typeface="Wingdings" pitchFamily="2" charset="2"/>
              <a:buChar char="Ø"/>
            </a:pPr>
            <a:r>
              <a:rPr lang="cs-CZ" sz="2600" b="1" dirty="0" smtClean="0"/>
              <a:t>Sankce </a:t>
            </a:r>
            <a:r>
              <a:rPr lang="cs-CZ" i="1" dirty="0">
                <a:solidFill>
                  <a:srgbClr val="0070C0"/>
                </a:solidFill>
              </a:rPr>
              <a:t>(§ 105 odst. 6, </a:t>
            </a:r>
            <a:r>
              <a:rPr lang="cs-CZ" i="1" dirty="0" smtClean="0">
                <a:solidFill>
                  <a:srgbClr val="0070C0"/>
                </a:solidFill>
              </a:rPr>
              <a:t>d) </a:t>
            </a:r>
            <a:r>
              <a:rPr lang="cs-CZ" i="1" dirty="0" err="1">
                <a:solidFill>
                  <a:srgbClr val="0070C0"/>
                </a:solidFill>
              </a:rPr>
              <a:t>ZoL</a:t>
            </a:r>
            <a:r>
              <a:rPr lang="cs-CZ" i="1" dirty="0">
                <a:solidFill>
                  <a:srgbClr val="0070C0"/>
                </a:solidFill>
              </a:rPr>
              <a:t>) </a:t>
            </a:r>
            <a:r>
              <a:rPr lang="cs-CZ" dirty="0"/>
              <a:t>až 2 mil. Kč za </a:t>
            </a:r>
            <a:r>
              <a:rPr lang="cs-CZ" dirty="0" smtClean="0"/>
              <a:t>neoznámení</a:t>
            </a:r>
            <a:endParaRPr lang="cs-CZ" b="1" dirty="0"/>
          </a:p>
          <a:p>
            <a:pPr lvl="1">
              <a:buFont typeface="Wingdings" pitchFamily="2" charset="2"/>
              <a:buChar char="Ø"/>
            </a:pPr>
            <a:endParaRPr lang="cs-CZ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5884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908720"/>
            <a:ext cx="8229600" cy="495055"/>
          </a:xfrm>
        </p:spPr>
        <p:txBody>
          <a:bodyPr>
            <a:no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Podstatné dodatky k protokolu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525" y="1583795"/>
            <a:ext cx="8640959" cy="4590510"/>
          </a:xfrm>
        </p:spPr>
        <p:txBody>
          <a:bodyPr>
            <a:normAutofit/>
          </a:bodyPr>
          <a:lstStyle/>
          <a:p>
            <a:r>
              <a:rPr lang="cs-CZ" sz="2600" b="1" u="sng" dirty="0" smtClean="0"/>
              <a:t>Zejména: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Změny</a:t>
            </a:r>
            <a:r>
              <a:rPr lang="cs-CZ" b="1" dirty="0"/>
              <a:t> </a:t>
            </a:r>
            <a:r>
              <a:rPr lang="cs-CZ" dirty="0"/>
              <a:t>zařazovacích / vyřazovacích kritérií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Změna dávkování a délky podávání LP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Změna </a:t>
            </a:r>
            <a:r>
              <a:rPr lang="cs-CZ" dirty="0" smtClean="0"/>
              <a:t>konkomitantní </a:t>
            </a:r>
            <a:r>
              <a:rPr lang="cs-CZ" dirty="0"/>
              <a:t>léčby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Změna vyhodnocovaných parametrů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Změna cílů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Změny ve vyšetření či odběrech vzorků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Změny počtu SH (více než 10 % původně plánovaných</a:t>
            </a:r>
            <a:r>
              <a:rPr lang="cs-CZ" dirty="0" smtClean="0"/>
              <a:t>)</a:t>
            </a:r>
            <a:endParaRPr lang="cs-CZ" sz="2600" b="1" u="sng" dirty="0" smtClean="0"/>
          </a:p>
          <a:p>
            <a:r>
              <a:rPr lang="cs-CZ" sz="2600" dirty="0" smtClean="0"/>
              <a:t>Dokumentace DS nebo poštou (CD), nejsou požadovány tištěné dokumenty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90453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908720"/>
            <a:ext cx="8229600" cy="495055"/>
          </a:xfrm>
        </p:spPr>
        <p:txBody>
          <a:bodyPr>
            <a:no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Podstatné dodatky k protokolu - nedostatky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525" y="1583795"/>
            <a:ext cx="8640959" cy="459051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Je předložen </a:t>
            </a:r>
            <a:r>
              <a:rPr lang="cs-CZ" sz="3200" dirty="0" err="1" smtClean="0"/>
              <a:t>amendovaný</a:t>
            </a:r>
            <a:r>
              <a:rPr lang="cs-CZ" sz="3200" dirty="0" smtClean="0"/>
              <a:t> protokol, nikoliv </a:t>
            </a:r>
            <a:r>
              <a:rPr lang="cs-CZ" sz="3200" dirty="0" err="1" smtClean="0"/>
              <a:t>amendment</a:t>
            </a:r>
            <a:r>
              <a:rPr lang="cs-CZ" sz="3200" dirty="0" smtClean="0"/>
              <a:t> samotný</a:t>
            </a:r>
          </a:p>
          <a:p>
            <a:r>
              <a:rPr lang="cs-CZ" sz="3200" dirty="0" smtClean="0"/>
              <a:t>Není předložen souhrn změn</a:t>
            </a:r>
          </a:p>
          <a:p>
            <a:r>
              <a:rPr lang="cs-CZ" sz="3200" dirty="0" smtClean="0"/>
              <a:t>Chybí úhrada náhrady výdajů</a:t>
            </a:r>
          </a:p>
          <a:p>
            <a:r>
              <a:rPr lang="cs-CZ" sz="3200" dirty="0" smtClean="0"/>
              <a:t>Změna primárních cílů po interim analýze nebo po </a:t>
            </a:r>
            <a:r>
              <a:rPr lang="cs-CZ" sz="3200" dirty="0" err="1" smtClean="0"/>
              <a:t>odslepení</a:t>
            </a:r>
            <a:r>
              <a:rPr lang="cs-CZ" sz="3200" dirty="0" smtClean="0"/>
              <a:t> </a:t>
            </a:r>
          </a:p>
          <a:p>
            <a:r>
              <a:rPr lang="cs-CZ" sz="3200" dirty="0" err="1" smtClean="0"/>
              <a:t>Amendment</a:t>
            </a:r>
            <a:r>
              <a:rPr lang="cs-CZ" sz="3200" dirty="0" smtClean="0"/>
              <a:t> nenavazuje na předchozí </a:t>
            </a:r>
            <a:r>
              <a:rPr lang="cs-CZ" sz="3200" dirty="0" err="1" smtClean="0"/>
              <a:t>amendment</a:t>
            </a:r>
            <a:r>
              <a:rPr lang="cs-CZ" sz="3200" dirty="0" smtClean="0"/>
              <a:t> / předchozí verzi protokolu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67524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908720"/>
            <a:ext cx="8229600" cy="495055"/>
          </a:xfrm>
        </p:spPr>
        <p:txBody>
          <a:bodyPr>
            <a:no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Podstatné dodatky k IB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525" y="1583795"/>
            <a:ext cx="8640959" cy="4590510"/>
          </a:xfrm>
        </p:spPr>
        <p:txBody>
          <a:bodyPr>
            <a:normAutofit/>
          </a:bodyPr>
          <a:lstStyle/>
          <a:p>
            <a:r>
              <a:rPr lang="cs-CZ" sz="3200" b="1" u="sng" dirty="0" smtClean="0"/>
              <a:t>Zejména:</a:t>
            </a:r>
          </a:p>
          <a:p>
            <a:pPr lvl="1">
              <a:buFont typeface="Wingdings" pitchFamily="2" charset="2"/>
              <a:buChar char="Ø"/>
            </a:pPr>
            <a:r>
              <a:rPr lang="cs-CZ" sz="3200" dirty="0" smtClean="0"/>
              <a:t>Změna v RSI</a:t>
            </a:r>
          </a:p>
          <a:p>
            <a:pPr lvl="1">
              <a:buFont typeface="Wingdings" pitchFamily="2" charset="2"/>
              <a:buChar char="Ø"/>
            </a:pPr>
            <a:r>
              <a:rPr lang="cs-CZ" sz="3200" dirty="0" smtClean="0"/>
              <a:t>Nové toxikologické nebo farmakologické údaje</a:t>
            </a:r>
          </a:p>
          <a:p>
            <a:r>
              <a:rPr lang="cs-CZ" sz="3200" dirty="0" smtClean="0"/>
              <a:t>Dokumentace DS nebo poštou, nejsou požadovány tištěné dokumenty</a:t>
            </a:r>
          </a:p>
          <a:p>
            <a:r>
              <a:rPr lang="cs-CZ" sz="3200" dirty="0" smtClean="0"/>
              <a:t>Musí být předložen souhrn změn oproti předešlé verzi (tímto není myšleno „tracked changes“)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517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908720"/>
            <a:ext cx="8229600" cy="495055"/>
          </a:xfrm>
        </p:spPr>
        <p:txBody>
          <a:bodyPr>
            <a:no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Podstatné dodatky k IB – nejčastější nedostatky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525" y="1583795"/>
            <a:ext cx="8640959" cy="4590510"/>
          </a:xfrm>
        </p:spPr>
        <p:txBody>
          <a:bodyPr>
            <a:normAutofit lnSpcReduction="10000"/>
          </a:bodyPr>
          <a:lstStyle/>
          <a:p>
            <a:r>
              <a:rPr lang="cs-CZ" sz="2600" dirty="0" smtClean="0"/>
              <a:t>IB není předloženo ve formátu umožňujícím vyhledávání v dokumentu („</a:t>
            </a:r>
            <a:r>
              <a:rPr lang="cs-CZ" sz="2600" dirty="0" err="1" smtClean="0"/>
              <a:t>native</a:t>
            </a:r>
            <a:r>
              <a:rPr lang="cs-CZ" sz="2600" dirty="0" smtClean="0"/>
              <a:t> </a:t>
            </a:r>
            <a:r>
              <a:rPr lang="cs-CZ" sz="2600" dirty="0" err="1" smtClean="0"/>
              <a:t>pdf</a:t>
            </a:r>
            <a:r>
              <a:rPr lang="cs-CZ" sz="2600" dirty="0" smtClean="0"/>
              <a:t>“)</a:t>
            </a:r>
          </a:p>
          <a:p>
            <a:r>
              <a:rPr lang="cs-CZ" sz="2600" dirty="0" smtClean="0"/>
              <a:t>chybí souhrn změn</a:t>
            </a:r>
          </a:p>
          <a:p>
            <a:r>
              <a:rPr lang="cs-CZ" sz="2600" dirty="0" smtClean="0"/>
              <a:t>chybí kapitola RSI (RSI by měla být výčtem očekávaných NÚ, seřazených podle závažnosti a povahy, včetně uvedení jejich četnosti)</a:t>
            </a:r>
          </a:p>
          <a:p>
            <a:r>
              <a:rPr lang="cs-CZ" sz="2600" dirty="0"/>
              <a:t>c</a:t>
            </a:r>
            <a:r>
              <a:rPr lang="cs-CZ" sz="2600" dirty="0" smtClean="0"/>
              <a:t>hybí úhrada náhrady výdajů (1 platba za více KH se stejným LP)</a:t>
            </a:r>
          </a:p>
          <a:p>
            <a:r>
              <a:rPr lang="cs-CZ" sz="2600" dirty="0" smtClean="0"/>
              <a:t>změny v IB nejsou zohledněny v protokolu, ICF</a:t>
            </a:r>
          </a:p>
          <a:p>
            <a:r>
              <a:rPr lang="cs-CZ" sz="2600" dirty="0" smtClean="0"/>
              <a:t>dříve očekávaný NÚ se změní na neočekávaný</a:t>
            </a:r>
          </a:p>
          <a:p>
            <a:r>
              <a:rPr lang="cs-CZ" sz="2600" dirty="0" smtClean="0"/>
              <a:t>IB není předloženo jako podstatný dodatek (zejm. VHP)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56104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908720"/>
            <a:ext cx="8229600" cy="495055"/>
          </a:xfrm>
        </p:spPr>
        <p:txBody>
          <a:bodyPr>
            <a:no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Nepodstatné dodatky v průběhu KH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525" y="1718810"/>
            <a:ext cx="8640959" cy="4590510"/>
          </a:xfrm>
        </p:spPr>
        <p:txBody>
          <a:bodyPr>
            <a:normAutofit/>
          </a:bodyPr>
          <a:lstStyle/>
          <a:p>
            <a:r>
              <a:rPr lang="cs-CZ" sz="2600" b="1" u="sng" dirty="0" smtClean="0"/>
              <a:t>Zejména:</a:t>
            </a:r>
            <a:endParaRPr lang="cs-CZ" sz="2000" b="1" u="sng" dirty="0" smtClean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Administrativní změny protokolu (změna telef. čísla, adresy zadavatele, změna centrální laboratoře...)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Změna počtu SH (zvýšení o méně než 10 % původně plánovaných; zvýšení počtu v ČR, ale celkový počet v KH</a:t>
            </a:r>
            <a:br>
              <a:rPr lang="cs-CZ" dirty="0" smtClean="0"/>
            </a:br>
            <a:r>
              <a:rPr lang="cs-CZ" dirty="0" smtClean="0"/>
              <a:t>se nemění)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Upřesnění či vyjasnění uvedených dat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Změna centra a zkoušejícího </a:t>
            </a:r>
            <a:r>
              <a:rPr lang="cs-CZ" dirty="0" smtClean="0">
                <a:solidFill>
                  <a:srgbClr val="0070C0"/>
                </a:solidFill>
              </a:rPr>
              <a:t>(je to ale </a:t>
            </a:r>
            <a:r>
              <a:rPr lang="cs-CZ" b="1" dirty="0" smtClean="0">
                <a:solidFill>
                  <a:srgbClr val="0070C0"/>
                </a:solidFill>
              </a:rPr>
              <a:t>zásadní změna pro EK</a:t>
            </a:r>
            <a:r>
              <a:rPr lang="cs-CZ" dirty="0" smtClean="0">
                <a:solidFill>
                  <a:srgbClr val="0070C0"/>
                </a:solidFill>
              </a:rPr>
              <a:t>)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Změny IB </a:t>
            </a:r>
            <a:r>
              <a:rPr lang="cs-CZ" dirty="0" smtClean="0"/>
              <a:t>– pravidelná aktualizace </a:t>
            </a:r>
            <a:r>
              <a:rPr lang="cs-CZ" dirty="0" smtClean="0">
                <a:solidFill>
                  <a:srgbClr val="0070C0"/>
                </a:solidFill>
              </a:rPr>
              <a:t>nejméně </a:t>
            </a:r>
            <a:r>
              <a:rPr lang="cs-CZ" b="1" dirty="0" smtClean="0">
                <a:solidFill>
                  <a:srgbClr val="0070C0"/>
                </a:solidFill>
              </a:rPr>
              <a:t>1x</a:t>
            </a:r>
            <a:r>
              <a:rPr lang="cs-CZ" dirty="0" smtClean="0">
                <a:solidFill>
                  <a:srgbClr val="0070C0"/>
                </a:solidFill>
              </a:rPr>
              <a:t> ročně </a:t>
            </a:r>
            <a:r>
              <a:rPr lang="cs-CZ" dirty="0" smtClean="0"/>
              <a:t>(pokud není předloženo IB, je nutno předložit alespoň informaci, že předešlé IB zůstává v platnosti)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62600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908720"/>
            <a:ext cx="8229600" cy="495055"/>
          </a:xfrm>
        </p:spPr>
        <p:txBody>
          <a:bodyPr>
            <a:no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Informace pro pacienty v průběhu KH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525" y="1718810"/>
            <a:ext cx="8640959" cy="4590510"/>
          </a:xfrm>
        </p:spPr>
        <p:txBody>
          <a:bodyPr>
            <a:norm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ro již zařazené subjekty – dodatek k ICF nebo verze s vyznačenými změnami</a:t>
            </a:r>
          </a:p>
          <a:p>
            <a:r>
              <a:rPr lang="cs-CZ" sz="3200" dirty="0"/>
              <a:t>p</a:t>
            </a:r>
            <a:r>
              <a:rPr lang="cs-CZ" sz="3200" dirty="0" smtClean="0"/>
              <a:t>ři KH s dlouhodobým sledováním pacientů – možno poslat dodatečnou informaci poštou, zaznamenat, že SH byl informován</a:t>
            </a:r>
          </a:p>
          <a:p>
            <a:r>
              <a:rPr lang="cs-CZ" sz="3200" dirty="0"/>
              <a:t>n</a:t>
            </a:r>
            <a:r>
              <a:rPr lang="cs-CZ" sz="3200" dirty="0" smtClean="0"/>
              <a:t>epodléhá úhradě náhrady výdajů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15472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908720"/>
            <a:ext cx="8229600" cy="495055"/>
          </a:xfrm>
        </p:spPr>
        <p:txBody>
          <a:bodyPr>
            <a:no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Změna zadavatele X názvu zadavatele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525" y="1718810"/>
            <a:ext cx="8640959" cy="4590510"/>
          </a:xfrm>
        </p:spPr>
        <p:txBody>
          <a:bodyPr>
            <a:normAutofit/>
          </a:bodyPr>
          <a:lstStyle/>
          <a:p>
            <a:r>
              <a:rPr lang="cs-CZ" sz="2600" dirty="0" smtClean="0"/>
              <a:t>Změna zadavatele – podstatný dodatek, náležitosti dle §59 </a:t>
            </a:r>
            <a:r>
              <a:rPr lang="cs-CZ" sz="2600" dirty="0" err="1" smtClean="0"/>
              <a:t>ZoL</a:t>
            </a:r>
            <a:r>
              <a:rPr lang="cs-CZ" sz="2600" dirty="0" smtClean="0"/>
              <a:t> a §20 vyhlášky o SKP, podléhá úhradě náhrady výdajů</a:t>
            </a:r>
          </a:p>
          <a:p>
            <a:r>
              <a:rPr lang="cs-CZ" sz="2600" dirty="0" smtClean="0"/>
              <a:t>Změna zadavatele musí být oznámena předem, nikoliv zpětně</a:t>
            </a:r>
          </a:p>
          <a:p>
            <a:r>
              <a:rPr lang="cs-CZ" sz="2600" dirty="0" smtClean="0"/>
              <a:t>Změna názvu zadavatele – aktualizace CTA, oprava dokumentů, kde je zadavatel uveden</a:t>
            </a:r>
          </a:p>
          <a:p>
            <a:r>
              <a:rPr lang="cs-CZ" sz="2600" dirty="0" smtClean="0"/>
              <a:t>Sloučení společností – řešeno případ od případu (nástupnictví </a:t>
            </a:r>
            <a:r>
              <a:rPr lang="cs-CZ" sz="2600" dirty="0" err="1" smtClean="0"/>
              <a:t>a.j</a:t>
            </a:r>
            <a:r>
              <a:rPr lang="cs-CZ" sz="2600" dirty="0" smtClean="0"/>
              <a:t>.)</a:t>
            </a:r>
          </a:p>
          <a:p>
            <a:r>
              <a:rPr lang="cs-CZ" sz="2600" dirty="0" smtClean="0"/>
              <a:t>Změna </a:t>
            </a:r>
            <a:r>
              <a:rPr lang="cs-CZ" sz="2600" dirty="0" err="1" smtClean="0"/>
              <a:t>legal</a:t>
            </a:r>
            <a:r>
              <a:rPr lang="cs-CZ" sz="2600" dirty="0" smtClean="0"/>
              <a:t> </a:t>
            </a:r>
            <a:r>
              <a:rPr lang="cs-CZ" sz="2600" dirty="0" err="1" smtClean="0"/>
              <a:t>representative</a:t>
            </a:r>
            <a:r>
              <a:rPr lang="cs-CZ" sz="2600" dirty="0" smtClean="0"/>
              <a:t> – není podstatný dodatek, ale musí být předloženy plné moci a oznámeno dopředu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91288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86735" y="458670"/>
            <a:ext cx="3960440" cy="270030"/>
          </a:xfrm>
        </p:spPr>
        <p:txBody>
          <a:bodyPr>
            <a:noAutofit/>
          </a:bodyPr>
          <a:lstStyle/>
          <a:p>
            <a:r>
              <a:rPr lang="cs-CZ" sz="1200" dirty="0" smtClean="0">
                <a:solidFill>
                  <a:srgbClr val="002060"/>
                </a:solidFill>
              </a:rPr>
              <a:t/>
            </a:r>
            <a:br>
              <a:rPr lang="cs-CZ" sz="1200" dirty="0" smtClean="0">
                <a:solidFill>
                  <a:srgbClr val="002060"/>
                </a:solidFill>
              </a:rPr>
            </a:br>
            <a:r>
              <a:rPr lang="cs-CZ" sz="1200" dirty="0" smtClean="0">
                <a:solidFill>
                  <a:srgbClr val="002060"/>
                </a:solidFill>
              </a:rPr>
              <a:t>PRŮBĚH KH / </a:t>
            </a:r>
            <a:r>
              <a:rPr lang="cs-CZ" sz="1200" dirty="0">
                <a:solidFill>
                  <a:srgbClr val="002060"/>
                </a:solidFill>
              </a:rPr>
              <a:t>Předkládání </a:t>
            </a:r>
            <a:r>
              <a:rPr lang="cs-CZ" sz="1200" dirty="0" smtClean="0">
                <a:solidFill>
                  <a:srgbClr val="002060"/>
                </a:solidFill>
              </a:rPr>
              <a:t>dodatků</a:t>
            </a:r>
            <a:r>
              <a:rPr lang="cs-CZ" sz="1200" dirty="0">
                <a:solidFill>
                  <a:srgbClr val="002060"/>
                </a:solidFill>
              </a:rPr>
              <a:t/>
            </a:r>
            <a:br>
              <a:rPr lang="cs-CZ" sz="1200" dirty="0">
                <a:solidFill>
                  <a:srgbClr val="002060"/>
                </a:solidFill>
              </a:rPr>
            </a:br>
            <a:endParaRPr lang="cs-CZ" sz="1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9513010"/>
              </p:ext>
            </p:extLst>
          </p:nvPr>
        </p:nvGraphicFramePr>
        <p:xfrm>
          <a:off x="251520" y="233646"/>
          <a:ext cx="8640960" cy="658480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880320"/>
                <a:gridCol w="2880320"/>
                <a:gridCol w="2880320"/>
              </a:tblGrid>
              <a:tr h="374091">
                <a:tc>
                  <a:txBody>
                    <a:bodyPr/>
                    <a:lstStyle/>
                    <a:p>
                      <a:r>
                        <a:rPr lang="cs-CZ" dirty="0" smtClean="0"/>
                        <a:t>SCHVALUJEME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BEREME NA VĚDOMÍ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BEZ ZPĚTNÉ VAZBY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08169">
                <a:tc>
                  <a:txBody>
                    <a:bodyPr/>
                    <a:lstStyle/>
                    <a:p>
                      <a:r>
                        <a:rPr lang="cs-CZ" sz="1200" b="1" dirty="0" err="1" smtClean="0"/>
                        <a:t>Substantial</a:t>
                      </a:r>
                      <a:r>
                        <a:rPr lang="cs-CZ" sz="1200" b="1" dirty="0" smtClean="0"/>
                        <a:t> </a:t>
                      </a:r>
                      <a:r>
                        <a:rPr lang="cs-CZ" sz="1200" b="1" dirty="0" err="1" smtClean="0"/>
                        <a:t>Amendment</a:t>
                      </a:r>
                      <a:r>
                        <a:rPr lang="cs-CZ" sz="1200" b="1" dirty="0" smtClean="0"/>
                        <a:t>  (SA)</a:t>
                      </a:r>
                    </a:p>
                    <a:p>
                      <a:r>
                        <a:rPr lang="cs-CZ" sz="1000" dirty="0" smtClean="0"/>
                        <a:t>(úhrada nákladů)</a:t>
                      </a:r>
                      <a:endParaRPr lang="cs-CZ" sz="10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Aktualizace</a:t>
                      </a:r>
                      <a:r>
                        <a:rPr lang="cs-CZ" sz="1200" b="1" baseline="0" dirty="0" smtClean="0"/>
                        <a:t> </a:t>
                      </a:r>
                      <a:r>
                        <a:rPr lang="cs-CZ" sz="1200" b="1" dirty="0" err="1" smtClean="0"/>
                        <a:t>Investigator´s</a:t>
                      </a:r>
                      <a:r>
                        <a:rPr lang="cs-CZ" sz="1200" b="1" dirty="0" smtClean="0"/>
                        <a:t> </a:t>
                      </a:r>
                      <a:r>
                        <a:rPr lang="cs-CZ" sz="1200" b="1" dirty="0" err="1" smtClean="0"/>
                        <a:t>Brochure</a:t>
                      </a:r>
                      <a:endParaRPr lang="cs-CZ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Informace o zahájení KH</a:t>
                      </a:r>
                      <a:endParaRPr lang="cs-CZ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5629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Non-</a:t>
                      </a:r>
                      <a:r>
                        <a:rPr lang="cs-CZ" sz="1200" b="1" dirty="0" err="1" smtClean="0"/>
                        <a:t>substantial</a:t>
                      </a:r>
                      <a:r>
                        <a:rPr lang="cs-CZ" sz="1200" b="1" dirty="0" smtClean="0"/>
                        <a:t> </a:t>
                      </a:r>
                      <a:r>
                        <a:rPr lang="cs-CZ" sz="1200" b="1" dirty="0" err="1" smtClean="0"/>
                        <a:t>Amendment</a:t>
                      </a:r>
                      <a:endParaRPr lang="cs-CZ" sz="1200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/>
                        <a:t>(bez úhrady nákladů)</a:t>
                      </a:r>
                      <a:endParaRPr lang="cs-CZ" sz="10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Hlášení porušení protokolu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Průběžná zpráva o KH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73619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Nové verze IP/IS</a:t>
                      </a:r>
                      <a:endParaRPr lang="cs-CZ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Hlášení závady v jakosti </a:t>
                      </a:r>
                      <a:r>
                        <a:rPr lang="cs-CZ" sz="1200" b="0" dirty="0" smtClean="0"/>
                        <a:t>(</a:t>
                      </a:r>
                      <a:r>
                        <a:rPr lang="cs-CZ" sz="1000" b="0" dirty="0" smtClean="0"/>
                        <a:t>vyžadujeme</a:t>
                      </a:r>
                      <a:r>
                        <a:rPr lang="cs-CZ" sz="1200" b="0" dirty="0" smtClean="0"/>
                        <a:t> </a:t>
                      </a:r>
                      <a:r>
                        <a:rPr lang="cs-CZ" sz="1000" b="0" dirty="0" smtClean="0"/>
                        <a:t>další</a:t>
                      </a:r>
                      <a:r>
                        <a:rPr lang="cs-CZ" sz="1200" b="0" dirty="0" smtClean="0"/>
                        <a:t> </a:t>
                      </a:r>
                      <a:r>
                        <a:rPr lang="cs-CZ" sz="1000" b="0" dirty="0" smtClean="0"/>
                        <a:t>informace</a:t>
                      </a:r>
                      <a:r>
                        <a:rPr lang="cs-CZ" sz="1200" b="0" dirty="0" smtClean="0"/>
                        <a:t>)</a:t>
                      </a:r>
                      <a:endParaRPr lang="cs-CZ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DSUR / Hlášení</a:t>
                      </a:r>
                      <a:r>
                        <a:rPr lang="cs-CZ" sz="1200" b="1" baseline="0" dirty="0" smtClean="0"/>
                        <a:t> SUSAR</a:t>
                      </a:r>
                      <a:endParaRPr lang="cs-CZ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6031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Dodatek IP/IS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Urgent </a:t>
                      </a:r>
                      <a:r>
                        <a:rPr lang="cs-CZ" sz="1200" b="1" dirty="0" err="1" smtClean="0"/>
                        <a:t>Safety</a:t>
                      </a:r>
                      <a:r>
                        <a:rPr lang="cs-CZ" sz="1200" b="1" dirty="0" smtClean="0"/>
                        <a:t> </a:t>
                      </a:r>
                      <a:r>
                        <a:rPr lang="cs-CZ" sz="1200" b="1" dirty="0" err="1" smtClean="0"/>
                        <a:t>Restriction</a:t>
                      </a:r>
                      <a:endParaRPr lang="cs-CZ" sz="1200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dirty="0" smtClean="0"/>
                        <a:t>(vyžadujeme další informace)</a:t>
                      </a:r>
                      <a:endParaRPr lang="cs-CZ" sz="10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Zpráva o ukončení KH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5629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Dodatky k FD </a:t>
                      </a:r>
                      <a:r>
                        <a:rPr lang="cs-CZ" sz="1000" dirty="0" smtClean="0"/>
                        <a:t>(včetně prodloužení doby exp., stabilitních studií, anal. cert.)</a:t>
                      </a:r>
                      <a:endParaRPr lang="cs-CZ" sz="10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err="1" smtClean="0"/>
                        <a:t>Dear</a:t>
                      </a:r>
                      <a:r>
                        <a:rPr lang="cs-CZ" sz="1200" b="1" dirty="0" smtClean="0"/>
                        <a:t> </a:t>
                      </a:r>
                      <a:r>
                        <a:rPr lang="cs-CZ" sz="1200" b="1" dirty="0" err="1" smtClean="0"/>
                        <a:t>Doctor</a:t>
                      </a:r>
                      <a:r>
                        <a:rPr lang="cs-CZ" sz="1200" b="1" dirty="0" smtClean="0"/>
                        <a:t> </a:t>
                      </a:r>
                      <a:r>
                        <a:rPr lang="cs-CZ" sz="1200" b="1" dirty="0" err="1" smtClean="0"/>
                        <a:t>Letter</a:t>
                      </a:r>
                      <a:r>
                        <a:rPr lang="cs-CZ" sz="1200" b="1" dirty="0" smtClean="0"/>
                        <a:t>  </a:t>
                      </a:r>
                      <a:r>
                        <a:rPr lang="cs-CZ" sz="1000" b="0" dirty="0" smtClean="0"/>
                        <a:t>(jako non-SA)</a:t>
                      </a:r>
                      <a:endParaRPr lang="cs-CZ" sz="1000" b="1" dirty="0" smtClean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Závěrečná</a:t>
                      </a:r>
                      <a:r>
                        <a:rPr lang="cs-CZ" sz="1200" b="1" baseline="0" dirty="0" smtClean="0"/>
                        <a:t> zpráva o KH</a:t>
                      </a:r>
                      <a:endParaRPr lang="cs-CZ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73619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Formulář pro celní účely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Informace o pozastavení KH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err="1" smtClean="0"/>
                        <a:t>Amendovaný</a:t>
                      </a:r>
                      <a:r>
                        <a:rPr lang="cs-CZ" sz="1200" b="1" dirty="0" smtClean="0"/>
                        <a:t> protokol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56031">
                <a:tc>
                  <a:txBody>
                    <a:bodyPr/>
                    <a:lstStyle/>
                    <a:p>
                      <a:r>
                        <a:rPr lang="cs-CZ" sz="1200" b="1" dirty="0" err="1" smtClean="0"/>
                        <a:t>Dear</a:t>
                      </a:r>
                      <a:r>
                        <a:rPr lang="cs-CZ" sz="1200" b="1" dirty="0" smtClean="0"/>
                        <a:t> </a:t>
                      </a:r>
                      <a:r>
                        <a:rPr lang="cs-CZ" sz="1200" b="1" dirty="0" err="1" smtClean="0"/>
                        <a:t>Doctor</a:t>
                      </a:r>
                      <a:r>
                        <a:rPr lang="cs-CZ" sz="1200" b="1" dirty="0" smtClean="0"/>
                        <a:t> </a:t>
                      </a:r>
                      <a:r>
                        <a:rPr lang="cs-CZ" sz="1200" b="1" dirty="0" err="1" smtClean="0"/>
                        <a:t>Letter</a:t>
                      </a:r>
                      <a:r>
                        <a:rPr lang="cs-CZ" sz="1200" b="1" dirty="0" smtClean="0"/>
                        <a:t>  </a:t>
                      </a:r>
                      <a:r>
                        <a:rPr lang="cs-CZ" sz="1000" b="0" dirty="0" smtClean="0"/>
                        <a:t>(jako SA)</a:t>
                      </a:r>
                      <a:endParaRPr lang="cs-CZ" sz="10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/>
                        <a:t>Znovuzahájení KH</a:t>
                      </a:r>
                      <a:endParaRPr lang="cs-CZ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/>
                        <a:t>Deník pacienta, dotazníky pro SH, kartičky SH…</a:t>
                      </a:r>
                      <a:endParaRPr lang="cs-CZ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73619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Změna zadavatele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Nahlášení úmrtí SH v KH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Pojistné certifikáty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73619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Změna </a:t>
                      </a:r>
                      <a:r>
                        <a:rPr lang="cs-CZ" sz="1200" b="1" dirty="0" err="1" smtClean="0"/>
                        <a:t>legal</a:t>
                      </a:r>
                      <a:r>
                        <a:rPr lang="cs-CZ" sz="1200" b="1" dirty="0" smtClean="0"/>
                        <a:t> </a:t>
                      </a:r>
                      <a:r>
                        <a:rPr lang="cs-CZ" sz="1200" b="1" dirty="0" err="1" smtClean="0"/>
                        <a:t>representative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Aktualizované SPC k hodnocenému LP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Návrhy inzerce, reklamy na KH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77640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Změna značení obalů</a:t>
                      </a:r>
                      <a:endParaRPr lang="cs-CZ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Změna centra / Nové centrum</a:t>
                      </a:r>
                    </a:p>
                    <a:p>
                      <a:r>
                        <a:rPr lang="cs-CZ" sz="1000" b="0" dirty="0" smtClean="0"/>
                        <a:t>(nutno předložit CTA xml. + tištěnou, podepsanou verzi)</a:t>
                      </a:r>
                      <a:endParaRPr lang="cs-CZ" sz="1000" b="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776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/>
                        <a:t>Aktualizace </a:t>
                      </a:r>
                      <a:r>
                        <a:rPr lang="cs-CZ" sz="1200" b="1" dirty="0" err="1" smtClean="0"/>
                        <a:t>Investigator´s</a:t>
                      </a:r>
                      <a:r>
                        <a:rPr lang="cs-CZ" sz="1200" b="1" dirty="0" smtClean="0"/>
                        <a:t> </a:t>
                      </a:r>
                      <a:r>
                        <a:rPr lang="cs-CZ" sz="1200" b="1" dirty="0" err="1" smtClean="0"/>
                        <a:t>Brochure</a:t>
                      </a:r>
                      <a:endParaRPr lang="cs-CZ" sz="1200" b="1" dirty="0" smtClean="0"/>
                    </a:p>
                    <a:p>
                      <a:r>
                        <a:rPr lang="cs-CZ" sz="1000" dirty="0" smtClean="0"/>
                        <a:t>(jako SA – např. při změně RSI)</a:t>
                      </a:r>
                      <a:endParaRPr lang="cs-CZ" sz="10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Změna zkoušejícího</a:t>
                      </a:r>
                      <a:r>
                        <a:rPr lang="cs-CZ" sz="1200" b="1" baseline="0" dirty="0" smtClean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dirty="0" smtClean="0"/>
                        <a:t>(nutno předložit CTA xml. + tištěnou, podepsanou verzi)</a:t>
                      </a:r>
                      <a:endParaRPr lang="cs-CZ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820856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Znovuzahájení KH</a:t>
                      </a:r>
                    </a:p>
                    <a:p>
                      <a:r>
                        <a:rPr lang="cs-CZ" sz="1200" b="0" i="1" dirty="0" smtClean="0"/>
                        <a:t>-----</a:t>
                      </a:r>
                      <a:r>
                        <a:rPr lang="cs-CZ" sz="1200" b="1" dirty="0" smtClean="0"/>
                        <a:t> </a:t>
                      </a:r>
                    </a:p>
                    <a:p>
                      <a:r>
                        <a:rPr lang="cs-CZ" sz="1200" b="1" dirty="0" smtClean="0"/>
                        <a:t>Splnění závazného sdělení</a:t>
                      </a:r>
                      <a:r>
                        <a:rPr lang="cs-CZ" sz="1200" b="1" baseline="0" dirty="0" smtClean="0"/>
                        <a:t>                             v povolení/schválení KH</a:t>
                      </a:r>
                      <a:endParaRPr lang="cs-CZ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/>
                        <a:t>Změna CRO / kontaktní osoby </a:t>
                      </a:r>
                      <a:r>
                        <a:rPr lang="cs-CZ" sz="1000" b="0" dirty="0" smtClean="0"/>
                        <a:t>(nutno předložit zdůvodnění</a:t>
                      </a:r>
                      <a:r>
                        <a:rPr lang="cs-CZ" sz="1000" b="0" baseline="0" dirty="0" smtClean="0"/>
                        <a:t>, vyjádření původní i nové CRO  + od kdy změna platí, formulář</a:t>
                      </a:r>
                      <a:r>
                        <a:rPr lang="cs-CZ" sz="1000" b="0" dirty="0" smtClean="0"/>
                        <a:t> CTA xml. + tištěnou, podepsanou verzi)</a:t>
                      </a:r>
                      <a:endParaRPr lang="cs-CZ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7451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>
                          <a:solidFill>
                            <a:schemeClr val="tx1"/>
                          </a:solidFill>
                        </a:rPr>
                        <a:t>Case Report </a:t>
                      </a:r>
                      <a:r>
                        <a:rPr lang="cs-CZ" sz="1200" b="1" dirty="0" err="1" smtClean="0">
                          <a:solidFill>
                            <a:schemeClr val="tx1"/>
                          </a:solidFill>
                        </a:rPr>
                        <a:t>Form</a:t>
                      </a:r>
                      <a:endParaRPr lang="cs-CZ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3028814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630070"/>
          </a:xfrm>
        </p:spPr>
        <p:txBody>
          <a:bodyPr>
            <a:norm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Odchylky od protokolu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28800"/>
            <a:ext cx="8435280" cy="4491200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Zadavatel odpovědný za nastavení pravidel (SP)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Jasně daná pravidla pro dané KH, co je závažná odchylka               od protokolu</a:t>
            </a:r>
            <a:r>
              <a:rPr lang="cs-CZ" i="1" dirty="0" smtClean="0"/>
              <a:t> (např. chybné podání LP, podání zakázané léčby, zařazení SH bez jeho souhlasu...)</a:t>
            </a:r>
            <a:endParaRPr lang="cs-CZ" dirty="0" smtClean="0"/>
          </a:p>
          <a:p>
            <a:r>
              <a:rPr lang="cs-CZ" b="1" dirty="0" smtClean="0"/>
              <a:t>Opatření k nápravě 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Např. zajištění léčby SH, další sledování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Nové proškolení zkoušejícího / studijního týmu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Výměna zkoušejícího / člena studijního týmu / monitora / ukončení činnosti centra</a:t>
            </a:r>
          </a:p>
          <a:p>
            <a:r>
              <a:rPr lang="cs-CZ" b="1" dirty="0" smtClean="0"/>
              <a:t>Závažná porušení (bezpečnost SH</a:t>
            </a:r>
            <a:r>
              <a:rPr lang="cs-CZ" b="1" smtClean="0"/>
              <a:t>, validita dat)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Ohlásí zadavatel SÚKL a EK – včetně opatření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53630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818710"/>
            <a:ext cx="8229600" cy="450049"/>
          </a:xfrm>
        </p:spPr>
        <p:txBody>
          <a:bodyPr>
            <a:no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Závady v jakosti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58770"/>
            <a:ext cx="8435280" cy="5040560"/>
          </a:xfrm>
        </p:spPr>
        <p:txBody>
          <a:bodyPr>
            <a:normAutofit/>
          </a:bodyPr>
          <a:lstStyle/>
          <a:p>
            <a:r>
              <a:rPr lang="cs-CZ" sz="2600" b="1" dirty="0" smtClean="0"/>
              <a:t>Zadavatel – odpovědný za nahlášení závady v jakosti LP - </a:t>
            </a:r>
            <a:r>
              <a:rPr lang="cs-CZ" sz="2600" b="1" dirty="0" smtClean="0">
                <a:solidFill>
                  <a:srgbClr val="0070C0"/>
                </a:solidFill>
              </a:rPr>
              <a:t>hlásí neprodleně!</a:t>
            </a:r>
          </a:p>
          <a:p>
            <a:r>
              <a:rPr lang="cs-CZ" sz="2600" dirty="0"/>
              <a:t>Nastavení pravidel pro hlášení závad v jakosti z KH </a:t>
            </a:r>
            <a:r>
              <a:rPr lang="cs-CZ" sz="2600" b="1" dirty="0"/>
              <a:t>(SP)</a:t>
            </a:r>
          </a:p>
          <a:p>
            <a:r>
              <a:rPr lang="cs-CZ" sz="2600" b="1" dirty="0" smtClean="0"/>
              <a:t>Hlášení na </a:t>
            </a:r>
            <a:r>
              <a:rPr lang="cs-CZ" sz="2600" b="1" dirty="0"/>
              <a:t>SÚKL </a:t>
            </a:r>
            <a:endParaRPr lang="cs-CZ" sz="2600" b="1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b="1" u="sng" dirty="0" smtClean="0"/>
              <a:t>Odd. závad v jakos</a:t>
            </a:r>
            <a:r>
              <a:rPr lang="cs-CZ" b="1" dirty="0" smtClean="0"/>
              <a:t>ti – pokyn UST-15</a:t>
            </a:r>
          </a:p>
          <a:p>
            <a:pPr marL="457200" lvl="1" indent="0">
              <a:buNone/>
            </a:pPr>
            <a:r>
              <a:rPr lang="cs-CZ" b="1" dirty="0" smtClean="0">
                <a:solidFill>
                  <a:srgbClr val="0070C0"/>
                </a:solidFill>
                <a:hlinkClick r:id="rId2"/>
              </a:rPr>
              <a:t>www.sukl.cz</a:t>
            </a:r>
            <a:r>
              <a:rPr lang="cs-CZ" b="1" dirty="0" smtClean="0">
                <a:solidFill>
                  <a:srgbClr val="0070C0"/>
                </a:solidFill>
              </a:rPr>
              <a:t> – </a:t>
            </a:r>
            <a:r>
              <a:rPr lang="cs-CZ" b="1" dirty="0" err="1" smtClean="0">
                <a:solidFill>
                  <a:srgbClr val="0070C0"/>
                </a:solidFill>
              </a:rPr>
              <a:t>sukl</a:t>
            </a:r>
            <a:r>
              <a:rPr lang="cs-CZ" b="1" dirty="0" smtClean="0">
                <a:solidFill>
                  <a:srgbClr val="0070C0"/>
                </a:solidFill>
              </a:rPr>
              <a:t> – obecné pokyny a formuláře  - UST-15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b="1" u="sng" dirty="0" smtClean="0"/>
              <a:t>Odd. KH </a:t>
            </a:r>
            <a:r>
              <a:rPr lang="cs-CZ" b="1" dirty="0" smtClean="0"/>
              <a:t>– hlásit k danému KH (identifikace </a:t>
            </a:r>
            <a:r>
              <a:rPr lang="cs-CZ" b="1" dirty="0" err="1" smtClean="0"/>
              <a:t>EudraCT</a:t>
            </a:r>
            <a:r>
              <a:rPr lang="cs-CZ" b="1" dirty="0" smtClean="0"/>
              <a:t> čísla nebo </a:t>
            </a:r>
            <a:r>
              <a:rPr lang="cs-CZ" b="1" dirty="0" err="1" smtClean="0"/>
              <a:t>sp.zn</a:t>
            </a:r>
            <a:r>
              <a:rPr lang="cs-CZ" b="1" dirty="0" smtClean="0"/>
              <a:t>. SÚKL)</a:t>
            </a:r>
            <a:endParaRPr lang="cs-CZ" dirty="0" smtClean="0"/>
          </a:p>
          <a:p>
            <a:pPr lvl="2"/>
            <a:r>
              <a:rPr lang="cs-CZ" dirty="0" smtClean="0"/>
              <a:t>Co se stalo, jaký to může mít dopad na SH, proč k tomu došlo</a:t>
            </a:r>
          </a:p>
          <a:p>
            <a:pPr lvl="2"/>
            <a:r>
              <a:rPr lang="cs-CZ" dirty="0" smtClean="0"/>
              <a:t>Okamžitá opatření k zajištění bezpečnosti SH, opatření k nápravě </a:t>
            </a:r>
          </a:p>
          <a:p>
            <a:pPr lvl="2"/>
            <a:r>
              <a:rPr lang="cs-CZ" dirty="0" smtClean="0"/>
              <a:t>Zajištění informovanosti zkoušejících a SH</a:t>
            </a:r>
          </a:p>
          <a:p>
            <a:pPr lvl="2"/>
            <a:r>
              <a:rPr lang="cs-CZ" dirty="0" smtClean="0"/>
              <a:t>Popis současného stavu KH a dopadu na jeho průběh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20559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585064"/>
          </a:xfrm>
        </p:spPr>
        <p:txBody>
          <a:bodyPr>
            <a:norm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Urgent </a:t>
            </a:r>
            <a:r>
              <a:rPr lang="cs-CZ" u="sng" dirty="0" err="1" smtClean="0">
                <a:solidFill>
                  <a:srgbClr val="0070C0"/>
                </a:solidFill>
              </a:rPr>
              <a:t>Safety</a:t>
            </a:r>
            <a:r>
              <a:rPr lang="cs-CZ" u="sng" dirty="0" smtClean="0">
                <a:solidFill>
                  <a:srgbClr val="0070C0"/>
                </a:solidFill>
              </a:rPr>
              <a:t> </a:t>
            </a:r>
            <a:r>
              <a:rPr lang="cs-CZ" u="sng" dirty="0" err="1" smtClean="0">
                <a:solidFill>
                  <a:srgbClr val="0070C0"/>
                </a:solidFill>
              </a:rPr>
              <a:t>Restriction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28800"/>
            <a:ext cx="8435280" cy="4626215"/>
          </a:xfrm>
        </p:spPr>
        <p:txBody>
          <a:bodyPr>
            <a:normAutofit fontScale="92500"/>
          </a:bodyPr>
          <a:lstStyle/>
          <a:p>
            <a:r>
              <a:rPr lang="cs-CZ" sz="2600" b="1" dirty="0" smtClean="0"/>
              <a:t>Zadavatel odpovědný za nastavení pravidel (SP)</a:t>
            </a:r>
          </a:p>
          <a:p>
            <a:r>
              <a:rPr lang="cs-CZ" sz="2600" b="1" dirty="0" smtClean="0"/>
              <a:t>Hlášení SÚKL a EK </a:t>
            </a:r>
            <a:r>
              <a:rPr lang="cs-CZ" sz="2600" dirty="0" smtClean="0"/>
              <a:t>– neprodleně, telefonicky či mailem…</a:t>
            </a:r>
            <a:endParaRPr lang="cs-CZ" sz="2200" dirty="0" smtClean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Popis bezpečnostních opatření, důvod, plán zajištění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Popis současného stavu KH (počet center / zařazených SH/ počet SH na léčbě…)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Popis zajištění informovanosti zkoušejících či SH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err="1" smtClean="0"/>
              <a:t>Dear</a:t>
            </a:r>
            <a:r>
              <a:rPr lang="cs-CZ" dirty="0" smtClean="0"/>
              <a:t> </a:t>
            </a:r>
            <a:r>
              <a:rPr lang="cs-CZ" dirty="0" err="1" smtClean="0"/>
              <a:t>Doctor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r>
              <a:rPr lang="cs-CZ" dirty="0" smtClean="0"/>
              <a:t> /</a:t>
            </a:r>
            <a:r>
              <a:rPr lang="cs-CZ" dirty="0" err="1" smtClean="0"/>
              <a:t>Dear</a:t>
            </a:r>
            <a:r>
              <a:rPr lang="cs-CZ" dirty="0" smtClean="0"/>
              <a:t> </a:t>
            </a:r>
            <a:r>
              <a:rPr lang="cs-CZ" dirty="0" err="1" smtClean="0"/>
              <a:t>Investigator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endParaRPr lang="cs-CZ" dirty="0" smtClean="0"/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Dodatek k informacím pro pacienta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Nápravná opatření , je-li aplikovatelné</a:t>
            </a:r>
          </a:p>
          <a:p>
            <a:r>
              <a:rPr lang="cs-CZ" sz="2600" b="1" dirty="0" smtClean="0"/>
              <a:t>Podstatný dodatek – podléhá náhradě výdajů</a:t>
            </a:r>
          </a:p>
          <a:p>
            <a:r>
              <a:rPr lang="cs-CZ" sz="3200" b="1" dirty="0"/>
              <a:t>Sankce </a:t>
            </a:r>
            <a:r>
              <a:rPr lang="cs-CZ" i="1" dirty="0">
                <a:solidFill>
                  <a:srgbClr val="0070C0"/>
                </a:solidFill>
              </a:rPr>
              <a:t>(§ 105 odst. 6, </a:t>
            </a:r>
            <a:r>
              <a:rPr lang="cs-CZ" i="1" dirty="0" smtClean="0">
                <a:solidFill>
                  <a:srgbClr val="0070C0"/>
                </a:solidFill>
              </a:rPr>
              <a:t>e) </a:t>
            </a:r>
            <a:r>
              <a:rPr lang="cs-CZ" i="1" dirty="0" err="1">
                <a:solidFill>
                  <a:srgbClr val="0070C0"/>
                </a:solidFill>
              </a:rPr>
              <a:t>ZoL</a:t>
            </a:r>
            <a:r>
              <a:rPr lang="cs-CZ" i="1" dirty="0">
                <a:solidFill>
                  <a:srgbClr val="0070C0"/>
                </a:solidFill>
              </a:rPr>
              <a:t>) </a:t>
            </a:r>
            <a:r>
              <a:rPr lang="cs-CZ" dirty="0"/>
              <a:t>až </a:t>
            </a:r>
            <a:r>
              <a:rPr lang="cs-CZ" dirty="0" smtClean="0"/>
              <a:t>5 </a:t>
            </a:r>
            <a:r>
              <a:rPr lang="cs-CZ" dirty="0"/>
              <a:t>mil. Kč za nedodržení</a:t>
            </a:r>
            <a:endParaRPr lang="cs-CZ" b="1" dirty="0"/>
          </a:p>
          <a:p>
            <a:endParaRPr lang="cs-CZ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42954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15" y="1043735"/>
            <a:ext cx="8775975" cy="720080"/>
          </a:xfrm>
        </p:spPr>
        <p:txBody>
          <a:bodyPr>
            <a:noAutofit/>
          </a:bodyPr>
          <a:lstStyle/>
          <a:p>
            <a:r>
              <a:rPr lang="cs-CZ" sz="2600" u="sng" dirty="0" smtClean="0">
                <a:solidFill>
                  <a:srgbClr val="0070C0"/>
                </a:solidFill>
              </a:rPr>
              <a:t>Informace o ukončení, přerušení či předčasném ukončení KH </a:t>
            </a:r>
            <a:r>
              <a:rPr lang="cs-CZ" sz="2200" b="0" dirty="0" smtClean="0">
                <a:solidFill>
                  <a:srgbClr val="0070C0"/>
                </a:solidFill>
              </a:rPr>
              <a:t>(příloha č. 8 k vyhlášce SKP)</a:t>
            </a:r>
            <a:endParaRPr lang="cs-CZ" sz="2200" b="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5" y="2123855"/>
            <a:ext cx="8229600" cy="4320480"/>
          </a:xfrm>
        </p:spPr>
        <p:txBody>
          <a:bodyPr>
            <a:normAutofit/>
          </a:bodyPr>
          <a:lstStyle/>
          <a:p>
            <a:r>
              <a:rPr lang="cs-CZ" dirty="0" smtClean="0"/>
              <a:t>Do 90 dnů (ukončení) nebo do 15 dnů (předčasné ukončení)</a:t>
            </a:r>
          </a:p>
          <a:p>
            <a:r>
              <a:rPr lang="cs-CZ" dirty="0" smtClean="0"/>
              <a:t>Nedostatky – podobně jako u zprávy o průběhu</a:t>
            </a:r>
          </a:p>
          <a:p>
            <a:r>
              <a:rPr lang="cs-CZ" dirty="0" smtClean="0"/>
              <a:t>Často chybí informace o ukončení KH v ČR</a:t>
            </a:r>
          </a:p>
          <a:p>
            <a:r>
              <a:rPr lang="cs-CZ" dirty="0" smtClean="0"/>
              <a:t>U zahraničních zadavatelů – často chybí zpráva o ukončení KH</a:t>
            </a:r>
          </a:p>
          <a:p>
            <a:endParaRPr lang="cs-CZ" sz="24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43760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15" y="863715"/>
            <a:ext cx="8775975" cy="720080"/>
          </a:xfrm>
        </p:spPr>
        <p:txBody>
          <a:bodyPr>
            <a:noAutofit/>
          </a:bodyPr>
          <a:lstStyle/>
          <a:p>
            <a:r>
              <a:rPr lang="cs-CZ" sz="3000" u="sng" dirty="0" smtClean="0">
                <a:solidFill>
                  <a:srgbClr val="0070C0"/>
                </a:solidFill>
              </a:rPr>
              <a:t>Souhrnná zpráva o KH </a:t>
            </a:r>
            <a:r>
              <a:rPr lang="cs-CZ" sz="3000" dirty="0" smtClean="0">
                <a:solidFill>
                  <a:srgbClr val="0070C0"/>
                </a:solidFill>
              </a:rPr>
              <a:t>(CSR, </a:t>
            </a:r>
            <a:r>
              <a:rPr lang="cs-CZ" sz="3000" dirty="0" err="1" smtClean="0">
                <a:solidFill>
                  <a:srgbClr val="0070C0"/>
                </a:solidFill>
              </a:rPr>
              <a:t>Clinical</a:t>
            </a:r>
            <a:r>
              <a:rPr lang="cs-CZ" sz="3000" dirty="0" smtClean="0">
                <a:solidFill>
                  <a:srgbClr val="0070C0"/>
                </a:solidFill>
              </a:rPr>
              <a:t> Study Report)</a:t>
            </a:r>
            <a:endParaRPr lang="cs-CZ" sz="3000" b="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5" y="1853824"/>
            <a:ext cx="8370930" cy="4185465"/>
          </a:xfrm>
        </p:spPr>
        <p:txBody>
          <a:bodyPr>
            <a:normAutofit fontScale="92500" lnSpcReduction="10000"/>
          </a:bodyPr>
          <a:lstStyle/>
          <a:p>
            <a:r>
              <a:rPr lang="cs-CZ" sz="2400" b="1" dirty="0" smtClean="0"/>
              <a:t>Zadavatel vypracuje po ukončení KH bezodkladně souhrnnou zprávu o KH, ve které uvede závěry KH a jejich interpretaci.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Souhrnná zpráva obsahuje náležitosti uvedené v </a:t>
            </a:r>
            <a:r>
              <a:rPr lang="cs-CZ" sz="2400" b="1" dirty="0" smtClean="0">
                <a:solidFill>
                  <a:srgbClr val="0070C0"/>
                </a:solidFill>
              </a:rPr>
              <a:t>příloze č. 9   </a:t>
            </a:r>
            <a:br>
              <a:rPr lang="cs-CZ" sz="2400" b="1" dirty="0" smtClean="0">
                <a:solidFill>
                  <a:srgbClr val="0070C0"/>
                </a:solidFill>
              </a:rPr>
            </a:br>
            <a:r>
              <a:rPr lang="cs-CZ" sz="2400" b="1" dirty="0" smtClean="0">
                <a:solidFill>
                  <a:srgbClr val="0070C0"/>
                </a:solidFill>
              </a:rPr>
              <a:t> k vyhlášce SKP</a:t>
            </a:r>
          </a:p>
          <a:p>
            <a:endParaRPr lang="cs-CZ" sz="2400" b="1" dirty="0" smtClean="0">
              <a:solidFill>
                <a:srgbClr val="0070C0"/>
              </a:solidFill>
            </a:endParaRPr>
          </a:p>
          <a:p>
            <a:r>
              <a:rPr lang="cs-CZ" sz="2400" dirty="0" smtClean="0"/>
              <a:t>Vypracování zprávy do 1 roku od ukončení KH; u pediatrických KH do 6 měsíců.</a:t>
            </a:r>
          </a:p>
          <a:p>
            <a:endParaRPr lang="cs-CZ" sz="2400" dirty="0" smtClean="0"/>
          </a:p>
          <a:p>
            <a:r>
              <a:rPr lang="cs-CZ" sz="2400" strike="sngStrike" dirty="0" smtClean="0"/>
              <a:t>Předložení Souhrnné zprávy SÚKL v elektronické podobě (CD </a:t>
            </a:r>
            <a:r>
              <a:rPr lang="cs-CZ" sz="2400" i="1" strike="sngStrike" dirty="0" smtClean="0"/>
              <a:t>nebo</a:t>
            </a:r>
            <a:r>
              <a:rPr lang="cs-CZ" sz="2400" strike="sngStrike" dirty="0" smtClean="0"/>
              <a:t> DVD </a:t>
            </a:r>
            <a:r>
              <a:rPr lang="cs-CZ" sz="2400" i="1" strike="sngStrike" dirty="0" smtClean="0"/>
              <a:t>nebo</a:t>
            </a:r>
            <a:r>
              <a:rPr lang="cs-CZ" sz="2400" strike="sngStrike" dirty="0" smtClean="0"/>
              <a:t> zaslání zabezpečeným mailem) </a:t>
            </a:r>
            <a:r>
              <a:rPr lang="cs-CZ" sz="2400" dirty="0" smtClean="0"/>
              <a:t>nebo zveřejnění výsledků v </a:t>
            </a:r>
            <a:r>
              <a:rPr lang="cs-CZ" sz="2400" dirty="0" err="1" smtClean="0"/>
              <a:t>EudraCT</a:t>
            </a:r>
            <a:r>
              <a:rPr lang="cs-CZ" sz="2400" dirty="0" smtClean="0"/>
              <a:t> DB</a:t>
            </a:r>
          </a:p>
          <a:p>
            <a:pPr>
              <a:buNone/>
            </a:pPr>
            <a:endParaRPr lang="cs-CZ" sz="2400" b="1" dirty="0" smtClean="0"/>
          </a:p>
          <a:p>
            <a:endParaRPr lang="cs-CZ" sz="24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88109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15" y="863715"/>
            <a:ext cx="8775975" cy="720080"/>
          </a:xfrm>
        </p:spPr>
        <p:txBody>
          <a:bodyPr>
            <a:noAutofit/>
          </a:bodyPr>
          <a:lstStyle/>
          <a:p>
            <a:r>
              <a:rPr lang="cs-CZ" sz="3000" u="sng" dirty="0" smtClean="0">
                <a:solidFill>
                  <a:srgbClr val="0070C0"/>
                </a:solidFill>
              </a:rPr>
              <a:t>Vkládání výsledků do </a:t>
            </a:r>
            <a:r>
              <a:rPr lang="cs-CZ" sz="3000" u="sng" dirty="0" err="1" smtClean="0">
                <a:solidFill>
                  <a:srgbClr val="0070C0"/>
                </a:solidFill>
              </a:rPr>
              <a:t>EudraCT</a:t>
            </a:r>
            <a:r>
              <a:rPr lang="cs-CZ" sz="3000" u="sng" dirty="0" smtClean="0">
                <a:solidFill>
                  <a:srgbClr val="0070C0"/>
                </a:solidFill>
              </a:rPr>
              <a:t> databáze</a:t>
            </a:r>
            <a:endParaRPr lang="cs-CZ" sz="3000" b="0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5" y="1628799"/>
            <a:ext cx="8370930" cy="4995555"/>
          </a:xfrm>
        </p:spPr>
        <p:txBody>
          <a:bodyPr>
            <a:normAutofit fontScale="47500" lnSpcReduction="20000"/>
          </a:bodyPr>
          <a:lstStyle/>
          <a:p>
            <a:r>
              <a:rPr lang="cs-CZ" sz="4200" dirty="0" smtClean="0"/>
              <a:t>Zveřejňování </a:t>
            </a:r>
            <a:r>
              <a:rPr lang="cs-CZ" sz="4200" dirty="0"/>
              <a:t>výsledků se týká všech fází studií, kromě fáze I u dospělé populace (viz </a:t>
            </a:r>
            <a:r>
              <a:rPr lang="cs-CZ" sz="4200" dirty="0" smtClean="0"/>
              <a:t>pokyn </a:t>
            </a:r>
            <a:r>
              <a:rPr lang="cs-CZ" sz="4200" dirty="0"/>
              <a:t>Evropské komise 2012/C </a:t>
            </a:r>
            <a:r>
              <a:rPr lang="cs-CZ" sz="4200" dirty="0" smtClean="0"/>
              <a:t>302/03</a:t>
            </a:r>
            <a:r>
              <a:rPr lang="cs-CZ" sz="4200" dirty="0"/>
              <a:t>)</a:t>
            </a:r>
          </a:p>
          <a:p>
            <a:r>
              <a:rPr lang="cs-CZ" sz="4200" b="1" dirty="0"/>
              <a:t>Lhůty týkající se zveřejňování výsledků z </a:t>
            </a:r>
            <a:r>
              <a:rPr lang="cs-CZ" sz="4200" b="1" dirty="0" smtClean="0"/>
              <a:t>KH, </a:t>
            </a:r>
            <a:r>
              <a:rPr lang="cs-CZ" sz="4200" b="1" dirty="0"/>
              <a:t>která jsou ukončena </a:t>
            </a:r>
            <a:r>
              <a:rPr lang="cs-CZ" sz="4200" b="1" dirty="0" smtClean="0"/>
              <a:t>po </a:t>
            </a:r>
          </a:p>
          <a:p>
            <a:pPr marL="0" indent="0">
              <a:buNone/>
            </a:pPr>
            <a:r>
              <a:rPr lang="cs-CZ" sz="4200" b="1" dirty="0"/>
              <a:t> </a:t>
            </a:r>
            <a:r>
              <a:rPr lang="cs-CZ" sz="4200" b="1" dirty="0" smtClean="0"/>
              <a:t>     21</a:t>
            </a:r>
            <a:r>
              <a:rPr lang="cs-CZ" sz="4200" b="1" dirty="0"/>
              <a:t>. 7. 2014</a:t>
            </a:r>
            <a:r>
              <a:rPr lang="cs-CZ" sz="4200" dirty="0"/>
              <a:t>: zveřejnění dat z pediatrických KH do 6 ti měsíců od ukončení </a:t>
            </a:r>
            <a:endParaRPr lang="cs-CZ" sz="4200" dirty="0" smtClean="0"/>
          </a:p>
          <a:p>
            <a:pPr marL="0" indent="0">
              <a:buNone/>
            </a:pPr>
            <a:r>
              <a:rPr lang="cs-CZ" sz="4200" dirty="0"/>
              <a:t> </a:t>
            </a:r>
            <a:r>
              <a:rPr lang="cs-CZ" sz="4200" dirty="0" smtClean="0"/>
              <a:t>     KH, u ostatních KH do 12ti měsíců po ukončení (vyplnění přímo v </a:t>
            </a:r>
            <a:r>
              <a:rPr lang="cs-CZ" sz="4200" dirty="0" err="1" smtClean="0"/>
              <a:t>EudraCT</a:t>
            </a:r>
            <a:r>
              <a:rPr lang="cs-CZ" sz="4200" dirty="0" smtClean="0"/>
              <a:t> </a:t>
            </a:r>
          </a:p>
          <a:p>
            <a:pPr marL="0" indent="0">
              <a:buNone/>
            </a:pPr>
            <a:r>
              <a:rPr lang="cs-CZ" sz="4200" dirty="0" smtClean="0"/>
              <a:t>      databázi</a:t>
            </a:r>
            <a:r>
              <a:rPr lang="cs-CZ" sz="4200" dirty="0"/>
              <a:t>) </a:t>
            </a:r>
            <a:r>
              <a:rPr lang="cs-CZ" sz="4200" dirty="0" smtClean="0"/>
              <a:t> </a:t>
            </a:r>
            <a:endParaRPr lang="cs-CZ" sz="4200" dirty="0"/>
          </a:p>
          <a:p>
            <a:r>
              <a:rPr lang="cs-CZ" sz="4200" b="1" dirty="0"/>
              <a:t>Lhůty týkající se zveřejňování výsledků z </a:t>
            </a:r>
            <a:r>
              <a:rPr lang="cs-CZ" sz="4200" b="1" dirty="0" smtClean="0"/>
              <a:t>KH, </a:t>
            </a:r>
            <a:r>
              <a:rPr lang="cs-CZ" sz="4200" b="1" dirty="0"/>
              <a:t>která byla ukončena </a:t>
            </a:r>
            <a:r>
              <a:rPr lang="cs-CZ" sz="4200" b="1" dirty="0" smtClean="0"/>
              <a:t>před </a:t>
            </a:r>
          </a:p>
          <a:p>
            <a:pPr marL="0" indent="0">
              <a:buNone/>
            </a:pPr>
            <a:r>
              <a:rPr lang="cs-CZ" sz="4200" b="1"/>
              <a:t> </a:t>
            </a:r>
            <a:r>
              <a:rPr lang="cs-CZ" sz="4200" b="1" smtClean="0"/>
              <a:t>     21</a:t>
            </a:r>
            <a:r>
              <a:rPr lang="cs-CZ" sz="4200" b="1" dirty="0"/>
              <a:t>. 7. 2014</a:t>
            </a:r>
            <a:r>
              <a:rPr lang="cs-CZ" sz="4200" dirty="0"/>
              <a:t>: </a:t>
            </a:r>
          </a:p>
          <a:p>
            <a:r>
              <a:rPr lang="cs-CZ" sz="4200" dirty="0"/>
              <a:t>Do 1 roku od 21. 7. 2014 zveřejnění strukturovaných dat (vyplnění přímo v </a:t>
            </a:r>
            <a:r>
              <a:rPr lang="cs-CZ" sz="4200" dirty="0" err="1"/>
              <a:t>EudraCT</a:t>
            </a:r>
            <a:r>
              <a:rPr lang="cs-CZ" sz="4200" dirty="0"/>
              <a:t> databázi) pro: </a:t>
            </a:r>
          </a:p>
          <a:p>
            <a:pPr lvl="1"/>
            <a:r>
              <a:rPr lang="cs-CZ" sz="4200" dirty="0" smtClean="0"/>
              <a:t>KH ukončená </a:t>
            </a:r>
            <a:r>
              <a:rPr lang="cs-CZ" sz="4200" dirty="0"/>
              <a:t>včetně a po 21. 7. 2013 </a:t>
            </a:r>
          </a:p>
          <a:p>
            <a:pPr lvl="1"/>
            <a:r>
              <a:rPr lang="cs-CZ" sz="4200" dirty="0"/>
              <a:t>veškerá </a:t>
            </a:r>
            <a:r>
              <a:rPr lang="cs-CZ" sz="4200" dirty="0" smtClean="0"/>
              <a:t>KH zahrnující </a:t>
            </a:r>
            <a:r>
              <a:rPr lang="cs-CZ" sz="4200" dirty="0"/>
              <a:t>data z pediatrické populace – od r. 2004 </a:t>
            </a:r>
          </a:p>
          <a:p>
            <a:r>
              <a:rPr lang="cs-CZ" sz="4200" dirty="0"/>
              <a:t>Zveřejnění dat pomocí přílohy </a:t>
            </a:r>
            <a:r>
              <a:rPr lang="cs-CZ" sz="4200" dirty="0" smtClean="0"/>
              <a:t>(PDF</a:t>
            </a:r>
            <a:r>
              <a:rPr lang="cs-CZ" sz="4200" dirty="0"/>
              <a:t>, možno i článek, publikace) </a:t>
            </a:r>
            <a:r>
              <a:rPr lang="cs-CZ" sz="4200" dirty="0" smtClean="0"/>
              <a:t>do 2 let od 31.7.2014</a:t>
            </a:r>
            <a:endParaRPr lang="cs-CZ" sz="4200" dirty="0"/>
          </a:p>
          <a:p>
            <a:pPr lvl="1"/>
            <a:r>
              <a:rPr lang="cs-CZ" sz="4200" dirty="0" smtClean="0"/>
              <a:t>KH ukončená </a:t>
            </a:r>
            <a:r>
              <a:rPr lang="cs-CZ" sz="4200" dirty="0"/>
              <a:t>od r. 2004 až do 21. 7. 2013, která však nezahrnují data z pediatrické </a:t>
            </a:r>
            <a:r>
              <a:rPr lang="cs-CZ" sz="4200" dirty="0" smtClean="0"/>
              <a:t>populace</a:t>
            </a:r>
            <a:endParaRPr lang="cs-CZ" sz="4200" b="1" dirty="0" smtClean="0"/>
          </a:p>
          <a:p>
            <a:endParaRPr lang="cs-CZ" sz="2400" b="1" dirty="0" smtClean="0"/>
          </a:p>
          <a:p>
            <a:endParaRPr lang="cs-CZ" sz="24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82855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545" y="953725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70C0"/>
                </a:solidFill>
              </a:rPr>
              <a:t>Chyby a nedostatky v hlášení SUSAR</a:t>
            </a:r>
            <a:endParaRPr lang="en-US" sz="36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5" y="2303875"/>
            <a:ext cx="8229600" cy="3996145"/>
          </a:xfrm>
        </p:spPr>
        <p:txBody>
          <a:bodyPr>
            <a:normAutofit/>
          </a:bodyPr>
          <a:lstStyle/>
          <a:p>
            <a:r>
              <a:rPr lang="en-US" dirty="0" err="1" smtClean="0"/>
              <a:t>není</a:t>
            </a:r>
            <a:r>
              <a:rPr lang="en-US" dirty="0" smtClean="0"/>
              <a:t> </a:t>
            </a:r>
            <a:r>
              <a:rPr lang="en-US" dirty="0" err="1"/>
              <a:t>zhodnocena</a:t>
            </a:r>
            <a:r>
              <a:rPr lang="en-US" dirty="0"/>
              <a:t> </a:t>
            </a:r>
            <a:r>
              <a:rPr lang="en-US" dirty="0" err="1"/>
              <a:t>kauzalita</a:t>
            </a:r>
            <a:r>
              <a:rPr lang="en-US" dirty="0"/>
              <a:t> </a:t>
            </a:r>
            <a:r>
              <a:rPr lang="en-US" dirty="0" smtClean="0"/>
              <a:t>(pro </a:t>
            </a:r>
            <a:r>
              <a:rPr lang="en-US" dirty="0" err="1" smtClean="0"/>
              <a:t>všechny</a:t>
            </a:r>
            <a:r>
              <a:rPr lang="en-US" dirty="0" smtClean="0"/>
              <a:t> LP!)</a:t>
            </a:r>
          </a:p>
          <a:p>
            <a:r>
              <a:rPr lang="en-US" dirty="0" err="1" smtClean="0"/>
              <a:t>není</a:t>
            </a:r>
            <a:r>
              <a:rPr lang="en-US" dirty="0" smtClean="0"/>
              <a:t> </a:t>
            </a:r>
            <a:r>
              <a:rPr lang="en-US" dirty="0" err="1"/>
              <a:t>neoč</a:t>
            </a:r>
            <a:r>
              <a:rPr lang="en-US" dirty="0" err="1" smtClean="0"/>
              <a:t>ekávatelnost</a:t>
            </a:r>
            <a:endParaRPr lang="en-US" dirty="0"/>
          </a:p>
          <a:p>
            <a:r>
              <a:rPr lang="en-US" dirty="0" err="1" smtClean="0"/>
              <a:t>nen</a:t>
            </a:r>
            <a:r>
              <a:rPr lang="cs-CZ" dirty="0" smtClean="0"/>
              <a:t>í</a:t>
            </a:r>
            <a:r>
              <a:rPr lang="en-US" dirty="0" smtClean="0"/>
              <a:t> </a:t>
            </a:r>
            <a:r>
              <a:rPr lang="en-US" dirty="0" err="1"/>
              <a:t>závažnost</a:t>
            </a:r>
            <a:r>
              <a:rPr lang="en-US" dirty="0"/>
              <a:t> </a:t>
            </a:r>
          </a:p>
          <a:p>
            <a:r>
              <a:rPr lang="en-US" dirty="0" err="1"/>
              <a:t>c</a:t>
            </a:r>
            <a:r>
              <a:rPr lang="en-US" dirty="0" err="1" smtClean="0"/>
              <a:t>hybí</a:t>
            </a:r>
            <a:r>
              <a:rPr lang="en-US" dirty="0" smtClean="0"/>
              <a:t> </a:t>
            </a:r>
            <a:r>
              <a:rPr lang="en-US" dirty="0" err="1" smtClean="0"/>
              <a:t>údaje</a:t>
            </a:r>
            <a:r>
              <a:rPr lang="en-US" dirty="0" smtClean="0"/>
              <a:t> </a:t>
            </a:r>
            <a:r>
              <a:rPr lang="en-US" dirty="0"/>
              <a:t>o </a:t>
            </a:r>
            <a:r>
              <a:rPr lang="en-US" dirty="0" err="1"/>
              <a:t>hlásiteli</a:t>
            </a:r>
            <a:r>
              <a:rPr lang="en-US" dirty="0"/>
              <a:t>, </a:t>
            </a:r>
            <a:r>
              <a:rPr lang="en-US" dirty="0" err="1"/>
              <a:t>nástupu</a:t>
            </a:r>
            <a:r>
              <a:rPr lang="en-US" dirty="0"/>
              <a:t> </a:t>
            </a:r>
            <a:r>
              <a:rPr lang="en-US" dirty="0" err="1"/>
              <a:t>reakce</a:t>
            </a:r>
            <a:r>
              <a:rPr lang="en-US" dirty="0"/>
              <a:t>, </a:t>
            </a:r>
            <a:r>
              <a:rPr lang="en-US" dirty="0" err="1"/>
              <a:t>souběžne</a:t>
            </a:r>
            <a:r>
              <a:rPr lang="en-US" dirty="0"/>
              <a:t>́ </a:t>
            </a:r>
            <a:r>
              <a:rPr lang="en-US" dirty="0" err="1"/>
              <a:t>terapii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err="1" smtClean="0"/>
              <a:t>chyb</a:t>
            </a:r>
            <a:r>
              <a:rPr lang="cs-CZ" dirty="0" smtClean="0"/>
              <a:t>í</a:t>
            </a:r>
            <a:r>
              <a:rPr lang="en-US" dirty="0" smtClean="0"/>
              <a:t> </a:t>
            </a:r>
            <a:r>
              <a:rPr lang="en-US" dirty="0" err="1"/>
              <a:t>identifikace</a:t>
            </a:r>
            <a:r>
              <a:rPr lang="en-US" dirty="0"/>
              <a:t> KH (EudraCT </a:t>
            </a:r>
            <a:r>
              <a:rPr lang="en-US" dirty="0" err="1" smtClean="0"/>
              <a:t>číslem</a:t>
            </a:r>
            <a:r>
              <a:rPr lang="en-US" dirty="0" smtClean="0"/>
              <a:t>) </a:t>
            </a:r>
          </a:p>
          <a:p>
            <a:r>
              <a:rPr lang="en-US" dirty="0" err="1" smtClean="0"/>
              <a:t>není</a:t>
            </a:r>
            <a:r>
              <a:rPr lang="en-US" dirty="0" smtClean="0"/>
              <a:t> </a:t>
            </a:r>
            <a:r>
              <a:rPr lang="en-US" dirty="0" err="1" smtClean="0"/>
              <a:t>jasně</a:t>
            </a:r>
            <a:r>
              <a:rPr lang="en-US" dirty="0" smtClean="0"/>
              <a:t> </a:t>
            </a:r>
            <a:r>
              <a:rPr lang="en-US" dirty="0" err="1" smtClean="0"/>
              <a:t>stanovena</a:t>
            </a:r>
            <a:r>
              <a:rPr lang="en-US" dirty="0" smtClean="0"/>
              <a:t> RSI</a:t>
            </a:r>
            <a:endParaRPr lang="en-US" dirty="0">
              <a:effectLst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54212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953725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u="sng" dirty="0">
                <a:solidFill>
                  <a:srgbClr val="0070C0"/>
                </a:solidFill>
              </a:rPr>
              <a:t>Chyby a nedostatky v hlášení SUSAR</a:t>
            </a:r>
            <a:endParaRPr lang="en-US" sz="36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chybí</a:t>
            </a:r>
            <a:r>
              <a:rPr lang="en-US" dirty="0" smtClean="0"/>
              <a:t> follow-up</a:t>
            </a:r>
          </a:p>
          <a:p>
            <a:r>
              <a:rPr lang="en-US" dirty="0" err="1" smtClean="0"/>
              <a:t>chyb</a:t>
            </a:r>
            <a:r>
              <a:rPr lang="en-US" dirty="0" err="1"/>
              <a:t>í</a:t>
            </a:r>
            <a:r>
              <a:rPr lang="en-US" dirty="0" smtClean="0"/>
              <a:t> </a:t>
            </a:r>
            <a:r>
              <a:rPr lang="en-US" dirty="0" err="1" smtClean="0"/>
              <a:t>objektivn</a:t>
            </a:r>
            <a:r>
              <a:rPr lang="cs-CZ" dirty="0" smtClean="0"/>
              <a:t>í</a:t>
            </a:r>
            <a:r>
              <a:rPr lang="en-US" dirty="0" smtClean="0"/>
              <a:t> </a:t>
            </a:r>
            <a:r>
              <a:rPr lang="en-US" dirty="0"/>
              <a:t>data (</a:t>
            </a:r>
            <a:r>
              <a:rPr lang="en-US" dirty="0" err="1"/>
              <a:t>laborator</a:t>
            </a:r>
            <a:r>
              <a:rPr lang="en-US" dirty="0"/>
              <a:t>̌, </a:t>
            </a:r>
            <a:r>
              <a:rPr lang="en-US" dirty="0" err="1"/>
              <a:t>pitva</a:t>
            </a:r>
            <a:r>
              <a:rPr lang="en-US" dirty="0"/>
              <a:t>) </a:t>
            </a:r>
            <a:endParaRPr lang="en-US" dirty="0" smtClean="0"/>
          </a:p>
          <a:p>
            <a:r>
              <a:rPr lang="en-US" dirty="0" err="1" smtClean="0"/>
              <a:t>není</a:t>
            </a:r>
            <a:r>
              <a:rPr lang="en-US" dirty="0" smtClean="0"/>
              <a:t> </a:t>
            </a:r>
            <a:r>
              <a:rPr lang="en-US" dirty="0" err="1" smtClean="0"/>
              <a:t>odslepení</a:t>
            </a:r>
            <a:endParaRPr lang="en-US" dirty="0"/>
          </a:p>
          <a:p>
            <a:r>
              <a:rPr lang="en-US" dirty="0" err="1" smtClean="0"/>
              <a:t>opoz</a:t>
            </a:r>
            <a:r>
              <a:rPr lang="en-US" dirty="0" err="1"/>
              <a:t>̌děna</a:t>
            </a:r>
            <a:r>
              <a:rPr lang="en-US" dirty="0"/>
              <a:t>́ </a:t>
            </a:r>
            <a:r>
              <a:rPr lang="en-US" dirty="0" err="1"/>
              <a:t>hláš</a:t>
            </a:r>
            <a:r>
              <a:rPr lang="en-US" dirty="0" err="1" smtClean="0"/>
              <a:t>en</a:t>
            </a:r>
            <a:r>
              <a:rPr lang="cs-CZ" dirty="0" smtClean="0"/>
              <a:t>í</a:t>
            </a:r>
            <a:endParaRPr lang="en-US" dirty="0" smtClean="0"/>
          </a:p>
          <a:p>
            <a:r>
              <a:rPr lang="en-US" dirty="0" err="1" smtClean="0"/>
              <a:t>nesoulad</a:t>
            </a:r>
            <a:r>
              <a:rPr lang="en-US" dirty="0" smtClean="0"/>
              <a:t> </a:t>
            </a:r>
            <a:r>
              <a:rPr lang="en-US" dirty="0" err="1" smtClean="0"/>
              <a:t>informací</a:t>
            </a:r>
            <a:r>
              <a:rPr lang="en-US" dirty="0" smtClean="0"/>
              <a:t> </a:t>
            </a:r>
            <a:r>
              <a:rPr lang="en-US" dirty="0"/>
              <a:t>v ASR(DSUR) a EVCTM </a:t>
            </a:r>
            <a:endParaRPr lang="en-US" dirty="0" smtClean="0"/>
          </a:p>
          <a:p>
            <a:r>
              <a:rPr lang="en-US" dirty="0" err="1" smtClean="0"/>
              <a:t>na</a:t>
            </a:r>
            <a:r>
              <a:rPr lang="en-US" dirty="0" smtClean="0"/>
              <a:t> S</a:t>
            </a:r>
            <a:r>
              <a:rPr lang="cs-CZ" dirty="0" smtClean="0"/>
              <a:t>ÚKL hlášeny SUSAR z jiných zemí</a:t>
            </a:r>
          </a:p>
          <a:p>
            <a:r>
              <a:rPr lang="cs-CZ" dirty="0" smtClean="0">
                <a:effectLst/>
              </a:rPr>
              <a:t>AESI (</a:t>
            </a:r>
            <a:r>
              <a:rPr lang="cs-CZ" dirty="0" err="1" smtClean="0">
                <a:effectLst/>
              </a:rPr>
              <a:t>Adverse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Event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of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Special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Interest</a:t>
            </a:r>
            <a:r>
              <a:rPr lang="cs-CZ" dirty="0" smtClean="0">
                <a:effectLst/>
              </a:rPr>
              <a:t>) – nelze hlásit do EVCTM jako SUSAR</a:t>
            </a:r>
            <a:endParaRPr lang="en-US" dirty="0">
              <a:effectLst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6105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540" y="953725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u="sng" dirty="0">
                <a:solidFill>
                  <a:srgbClr val="0070C0"/>
                </a:solidFill>
              </a:rPr>
              <a:t>Chyby a nedostatky v hlášení </a:t>
            </a:r>
            <a:r>
              <a:rPr lang="cs-CZ" sz="3600" u="sng" dirty="0" smtClean="0">
                <a:solidFill>
                  <a:srgbClr val="0070C0"/>
                </a:solidFill>
              </a:rPr>
              <a:t>DSUR</a:t>
            </a:r>
            <a:endParaRPr lang="en-US" sz="36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Pozdní</a:t>
            </a:r>
            <a:r>
              <a:rPr lang="en-US" dirty="0" smtClean="0"/>
              <a:t> </a:t>
            </a:r>
            <a:r>
              <a:rPr lang="en-US" dirty="0" err="1" smtClean="0"/>
              <a:t>zaslání</a:t>
            </a:r>
            <a:r>
              <a:rPr lang="en-US" dirty="0" smtClean="0"/>
              <a:t> (&gt;60 </a:t>
            </a:r>
            <a:r>
              <a:rPr lang="en-US" dirty="0" err="1" smtClean="0"/>
              <a:t>dnů</a:t>
            </a:r>
            <a:r>
              <a:rPr lang="en-US" dirty="0" smtClean="0"/>
              <a:t> </a:t>
            </a:r>
            <a:r>
              <a:rPr lang="en-US" dirty="0" err="1" smtClean="0"/>
              <a:t>po</a:t>
            </a:r>
            <a:r>
              <a:rPr lang="en-US" dirty="0" smtClean="0"/>
              <a:t> </a:t>
            </a:r>
            <a:r>
              <a:rPr lang="en-US" dirty="0" err="1" smtClean="0"/>
              <a:t>ukončení</a:t>
            </a:r>
            <a:r>
              <a:rPr lang="en-US" dirty="0" smtClean="0"/>
              <a:t> </a:t>
            </a:r>
            <a:r>
              <a:rPr lang="en-US" dirty="0" err="1" smtClean="0"/>
              <a:t>sběru</a:t>
            </a:r>
            <a:r>
              <a:rPr lang="en-US" dirty="0" smtClean="0"/>
              <a:t> </a:t>
            </a:r>
            <a:r>
              <a:rPr lang="en-US" dirty="0" err="1" smtClean="0"/>
              <a:t>dat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Chybí</a:t>
            </a:r>
            <a:r>
              <a:rPr lang="en-US" dirty="0" smtClean="0"/>
              <a:t> </a:t>
            </a:r>
            <a:r>
              <a:rPr lang="en-US" dirty="0" err="1" smtClean="0"/>
              <a:t>informace</a:t>
            </a:r>
            <a:r>
              <a:rPr lang="en-US" dirty="0" smtClean="0"/>
              <a:t>, co je RSI pro </a:t>
            </a:r>
            <a:r>
              <a:rPr lang="en-US" dirty="0" err="1" smtClean="0"/>
              <a:t>daný</a:t>
            </a:r>
            <a:r>
              <a:rPr lang="en-US" dirty="0" smtClean="0"/>
              <a:t> DSUR</a:t>
            </a:r>
          </a:p>
          <a:p>
            <a:r>
              <a:rPr lang="en-US" dirty="0" smtClean="0">
                <a:effectLst/>
              </a:rPr>
              <a:t>DSUR </a:t>
            </a:r>
            <a:r>
              <a:rPr lang="en-US" dirty="0" err="1" smtClean="0">
                <a:effectLst/>
              </a:rPr>
              <a:t>není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ve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formátu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umož</a:t>
            </a:r>
            <a:r>
              <a:rPr lang="cs-CZ" dirty="0" err="1" smtClean="0"/>
              <a:t>ňujícím</a:t>
            </a:r>
            <a:r>
              <a:rPr lang="cs-CZ" dirty="0" smtClean="0"/>
              <a:t> vyhledávání</a:t>
            </a:r>
          </a:p>
          <a:p>
            <a:r>
              <a:rPr lang="cs-CZ" dirty="0" err="1" smtClean="0">
                <a:effectLst/>
              </a:rPr>
              <a:t>DSURy</a:t>
            </a:r>
            <a:r>
              <a:rPr lang="cs-CZ" dirty="0" smtClean="0">
                <a:effectLst/>
              </a:rPr>
              <a:t> se zasílají pouze elektronicky (</a:t>
            </a:r>
            <a:r>
              <a:rPr lang="cs-CZ" dirty="0" smtClean="0">
                <a:effectLst/>
                <a:hlinkClick r:id="rId3"/>
              </a:rPr>
              <a:t>klinisekret@sukl.cz</a:t>
            </a:r>
            <a:r>
              <a:rPr lang="cs-CZ" dirty="0" smtClean="0">
                <a:effectLst/>
              </a:rPr>
              <a:t>, CESP nebo </a:t>
            </a:r>
            <a:r>
              <a:rPr lang="cs-CZ" dirty="0" smtClean="0">
                <a:effectLst/>
                <a:hlinkClick r:id="rId4"/>
              </a:rPr>
              <a:t>posta@sukl.cz</a:t>
            </a:r>
            <a:r>
              <a:rPr lang="cs-CZ" dirty="0" smtClean="0">
                <a:effectLst/>
              </a:rPr>
              <a:t>, </a:t>
            </a:r>
            <a:r>
              <a:rPr lang="cs-CZ" dirty="0" err="1" smtClean="0">
                <a:effectLst/>
              </a:rPr>
              <a:t>Eudralink</a:t>
            </a:r>
            <a:r>
              <a:rPr lang="cs-CZ" dirty="0" smtClean="0">
                <a:effectLst/>
              </a:rPr>
              <a:t>)</a:t>
            </a:r>
          </a:p>
          <a:p>
            <a:r>
              <a:rPr lang="cs-CZ" dirty="0" smtClean="0"/>
              <a:t>Posuzování DSUR v rámci EU (CTFG)</a:t>
            </a:r>
            <a:endParaRPr lang="en-US" dirty="0">
              <a:effectLst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28. 6. 2016</a:t>
            </a:r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0803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4556</TotalTime>
  <Words>1912</Words>
  <Application>Microsoft Office PowerPoint</Application>
  <PresentationFormat>Předvádění na obrazovce (4:3)</PresentationFormat>
  <Paragraphs>318</Paragraphs>
  <Slides>24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Motiv sady Office</vt:lpstr>
      <vt:lpstr>1_Motiv sady Office</vt:lpstr>
      <vt:lpstr>Průběh KH – novinky a nedostatky</vt:lpstr>
      <vt:lpstr>OBSAH</vt:lpstr>
      <vt:lpstr>Zahájení KH</vt:lpstr>
      <vt:lpstr>Zahájení KH – nejčastější nedostatky</vt:lpstr>
      <vt:lpstr>Zpráva o průběhu KH  (§ 58 ZoL; § 15 a příloha 6 vyhlášky SKP)</vt:lpstr>
      <vt:lpstr>Zpráva o průběhu KH – nejčastější nedostatky</vt:lpstr>
      <vt:lpstr>Změny dokumentace v průběhu KH</vt:lpstr>
      <vt:lpstr>Podstatné dodatky k protokolu</vt:lpstr>
      <vt:lpstr>Podstatné dodatky k protokolu - nedostatky</vt:lpstr>
      <vt:lpstr>Podstatné dodatky k IB</vt:lpstr>
      <vt:lpstr>Podstatné dodatky k IB – nejčastější nedostatky</vt:lpstr>
      <vt:lpstr>Nepodstatné dodatky v průběhu KH</vt:lpstr>
      <vt:lpstr>Informace pro pacienty v průběhu KH</vt:lpstr>
      <vt:lpstr>Změna zadavatele X názvu zadavatele</vt:lpstr>
      <vt:lpstr> PRŮBĚH KH / Předkládání dodatků </vt:lpstr>
      <vt:lpstr>Odchylky od protokolu</vt:lpstr>
      <vt:lpstr>Závady v jakosti</vt:lpstr>
      <vt:lpstr>Urgent Safety Restriction</vt:lpstr>
      <vt:lpstr>Informace o ukončení, přerušení či předčasném ukončení KH (příloha č. 8 k vyhlášce SKP)</vt:lpstr>
      <vt:lpstr>Souhrnná zpráva o KH (CSR, Clinical Study Report)</vt:lpstr>
      <vt:lpstr>Vkládání výsledků do EudraCT databáze</vt:lpstr>
      <vt:lpstr>Chyby a nedostatky v hlášení SUSAR</vt:lpstr>
      <vt:lpstr>Chyby a nedostatky v hlášení SUSAR</vt:lpstr>
      <vt:lpstr>Chyby a nedostatky v hlášení DSUR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Němcová Alice</cp:lastModifiedBy>
  <cp:revision>300</cp:revision>
  <cp:lastPrinted>2016-05-10T13:00:42Z</cp:lastPrinted>
  <dcterms:created xsi:type="dcterms:W3CDTF">2012-11-07T12:54:42Z</dcterms:created>
  <dcterms:modified xsi:type="dcterms:W3CDTF">2017-01-02T16:22:02Z</dcterms:modified>
</cp:coreProperties>
</file>