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handoutMasterIdLst>
    <p:handoutMasterId r:id="rId28"/>
  </p:handoutMasterIdLst>
  <p:sldIdLst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3" r:id="rId16"/>
    <p:sldId id="274" r:id="rId17"/>
    <p:sldId id="275" r:id="rId18"/>
    <p:sldId id="276" r:id="rId19"/>
    <p:sldId id="277" r:id="rId20"/>
    <p:sldId id="278" r:id="rId21"/>
    <p:sldId id="283" r:id="rId22"/>
    <p:sldId id="279" r:id="rId23"/>
    <p:sldId id="280" r:id="rId24"/>
    <p:sldId id="281" r:id="rId25"/>
    <p:sldId id="282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81151" autoAdjust="0"/>
  </p:normalViewPr>
  <p:slideViewPr>
    <p:cSldViewPr>
      <p:cViewPr varScale="1">
        <p:scale>
          <a:sx n="59" d="100"/>
          <a:sy n="59" d="100"/>
        </p:scale>
        <p:origin x="-1152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2.1.2017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3657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2.1.2017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5457454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b="1" dirty="0" smtClean="0">
                <a:solidFill>
                  <a:srgbClr val="C00000"/>
                </a:solidFill>
              </a:rPr>
              <a:t>Stejný důraz je kladen na rozhovor subjektu hodnocení se zkoušejícím lékařem.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b="1" dirty="0" smtClean="0">
                <a:solidFill>
                  <a:srgbClr val="000000"/>
                </a:solidFill>
              </a:rPr>
              <a:t>Rozhodující je informace</a:t>
            </a:r>
            <a:r>
              <a:rPr lang="pl-PL" b="1" baseline="0" dirty="0" smtClean="0">
                <a:solidFill>
                  <a:srgbClr val="000000"/>
                </a:solidFill>
              </a:rPr>
              <a:t> přijatá, ne vydaná. Zásadní je pacienta dobře poučit.</a:t>
            </a:r>
            <a:endParaRPr lang="pl-PL" b="1" dirty="0" smtClean="0">
              <a:solidFill>
                <a:srgbClr val="000000"/>
              </a:solidFill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 smtClean="0">
              <a:solidFill>
                <a:srgbClr val="0070C0"/>
              </a:solidFill>
            </a:endParaRPr>
          </a:p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DE06FCB6-50D7-415C-8FA7-7C54D24B3421}" type="datetime1">
              <a:rPr lang="cs-CZ" smtClean="0"/>
              <a:pPr/>
              <a:t>2.1.2017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5182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dirty="0" smtClean="0"/>
              <a:t>V případě, že je </a:t>
            </a:r>
            <a:r>
              <a:rPr lang="cs-CZ" sz="1200" b="1" dirty="0" smtClean="0"/>
              <a:t>přípravek dostupný v dané indikaci v ČR</a:t>
            </a:r>
            <a:r>
              <a:rPr lang="cs-CZ" sz="1200" dirty="0" smtClean="0"/>
              <a:t>, </a:t>
            </a:r>
            <a:r>
              <a:rPr lang="cs-CZ" sz="1200" b="1" dirty="0" smtClean="0"/>
              <a:t>je nutné uvést, že je pro pacienty dostupný i v případě, že by se KH neúčastnili</a:t>
            </a:r>
          </a:p>
          <a:p>
            <a:endParaRPr lang="cs-CZ" dirty="0" smtClean="0"/>
          </a:p>
          <a:p>
            <a:r>
              <a:rPr lang="cs-CZ" dirty="0" smtClean="0"/>
              <a:t>Jeden název přípravku,</a:t>
            </a:r>
            <a:r>
              <a:rPr lang="cs-CZ" baseline="0" dirty="0" smtClean="0"/>
              <a:t> který se bude používat v celém dokumentu.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6ECF15A3-82FE-4494-8255-188233067111}" type="datetime1">
              <a:rPr lang="cs-CZ" smtClean="0"/>
              <a:pPr/>
              <a:t>2.1.2017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8183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dirty="0" smtClean="0"/>
              <a:t>V dokumentu se </a:t>
            </a:r>
            <a:r>
              <a:rPr lang="cs-CZ" sz="1200" b="1" dirty="0" smtClean="0"/>
              <a:t>neuvádějí zařazovací a vyřazovací kritéria</a:t>
            </a:r>
            <a:r>
              <a:rPr lang="cs-CZ" sz="1200" dirty="0" smtClean="0"/>
              <a:t>, jejich dodržení je na zodpovědnosti zkoušejícího lékaře.“</a:t>
            </a:r>
          </a:p>
          <a:p>
            <a:endParaRPr lang="cs-CZ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b="1" i="1" dirty="0" smtClean="0">
                <a:solidFill>
                  <a:srgbClr val="0070C0"/>
                </a:solidFill>
              </a:rPr>
              <a:t>Upozorňujeme, že za vhodnost výběru pacienta pro KH je zodpovědný zkoušející lékař. Navíc v některých případech by výčet zařazovacích kritérií mohl vést u pacienta k neposkytnutí úplné anamnézy či zatajení některých okolností např. kuřáctví, abusus alkoholu či omamných látek.</a:t>
            </a:r>
          </a:p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1452230-CFDE-4BC8-8E1A-BD30B493E84C}" type="datetime1">
              <a:rPr lang="cs-CZ" smtClean="0"/>
              <a:pPr/>
              <a:t>2.1.2017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39170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lvl="1">
              <a:spcAft>
                <a:spcPts val="200"/>
              </a:spcAft>
              <a:buFont typeface="Wingdings" panose="05000000000000000000" pitchFamily="2" charset="2"/>
              <a:buNone/>
            </a:pPr>
            <a:r>
              <a:rPr lang="cs-CZ" sz="1200" dirty="0" smtClean="0"/>
              <a:t>Popis průběhu podávání hodnoceného přípravku v rámci KH</a:t>
            </a:r>
          </a:p>
          <a:p>
            <a:pPr lvl="1">
              <a:spcAft>
                <a:spcPts val="200"/>
              </a:spcAft>
              <a:buFont typeface="Wingdings" panose="05000000000000000000" pitchFamily="2" charset="2"/>
              <a:buNone/>
            </a:pPr>
            <a:r>
              <a:rPr lang="cs-CZ" sz="1200" dirty="0" smtClean="0"/>
              <a:t>Srozumitelná definice placeba</a:t>
            </a:r>
          </a:p>
          <a:p>
            <a:pPr lvl="1">
              <a:spcAft>
                <a:spcPts val="200"/>
              </a:spcAft>
              <a:buFont typeface="Wingdings" panose="05000000000000000000" pitchFamily="2" charset="2"/>
              <a:buNone/>
            </a:pPr>
            <a:r>
              <a:rPr lang="cs-CZ" sz="1200" dirty="0" smtClean="0"/>
              <a:t>Pravděpodobnost zařazení do jednotlivých skupin</a:t>
            </a:r>
          </a:p>
          <a:p>
            <a:pPr lvl="1">
              <a:spcAft>
                <a:spcPts val="200"/>
              </a:spcAft>
              <a:buFont typeface="Wingdings" panose="05000000000000000000" pitchFamily="2" charset="2"/>
              <a:buNone/>
            </a:pPr>
            <a:r>
              <a:rPr lang="cs-CZ" sz="1200" dirty="0" smtClean="0"/>
              <a:t>Specifikace standardní léčby, pokud se v KH uplatňuje</a:t>
            </a:r>
          </a:p>
          <a:p>
            <a:pPr lvl="1">
              <a:spcAft>
                <a:spcPts val="200"/>
              </a:spcAft>
              <a:buFont typeface="Wingdings" panose="05000000000000000000" pitchFamily="2" charset="2"/>
              <a:buNone/>
            </a:pPr>
            <a:r>
              <a:rPr lang="cs-CZ" sz="1200" dirty="0" smtClean="0"/>
              <a:t>Odlišnosti od standardní léčby v rámci běžné klinické praxe</a:t>
            </a:r>
          </a:p>
          <a:p>
            <a:pPr lvl="1">
              <a:spcAft>
                <a:spcPts val="200"/>
              </a:spcAft>
              <a:buFont typeface="Wingdings" panose="05000000000000000000" pitchFamily="2" charset="2"/>
              <a:buNone/>
            </a:pPr>
            <a:r>
              <a:rPr lang="cs-CZ" sz="1200" dirty="0" smtClean="0"/>
              <a:t>Záchranná medikace a pravidla jejího užívání</a:t>
            </a:r>
          </a:p>
          <a:p>
            <a:endParaRPr lang="cs-CZ" sz="700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D6CF79A-0778-46FC-AF56-DECDD933605A}" type="datetime1">
              <a:rPr lang="cs-CZ" smtClean="0"/>
              <a:pPr/>
              <a:t>2.1.2017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18663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lang="cs-CZ" sz="1200" dirty="0" smtClean="0"/>
              <a:t>Rozpis jednotlivých vyšetření, nejlépe </a:t>
            </a:r>
            <a:r>
              <a:rPr lang="cs-CZ" sz="1200" b="1" dirty="0" smtClean="0"/>
              <a:t>formou přehledné tabulky </a:t>
            </a:r>
            <a:r>
              <a:rPr lang="cs-CZ" sz="1200" dirty="0" smtClean="0"/>
              <a:t>s vysvětlením jednotlivých typů vyšetření. </a:t>
            </a:r>
          </a:p>
          <a:p>
            <a:pPr lvl="1">
              <a:buFont typeface="Wingdings" panose="05000000000000000000" pitchFamily="2" charset="2"/>
              <a:buNone/>
            </a:pPr>
            <a:endParaRPr lang="cs-CZ" dirty="0" smtClean="0"/>
          </a:p>
          <a:p>
            <a:pPr lvl="1">
              <a:buFont typeface="Wingdings" panose="05000000000000000000" pitchFamily="2" charset="2"/>
              <a:buNone/>
            </a:pPr>
            <a:r>
              <a:rPr lang="cs-CZ" dirty="0" smtClean="0"/>
              <a:t>Rozpis jednotlivých vyšetření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cs-CZ" dirty="0" smtClean="0"/>
              <a:t>Vysvětlení jednotlivých typů vyšetření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cs-CZ" dirty="0" smtClean="0"/>
              <a:t>Četnost i doba trvání návštěv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cs-CZ" dirty="0" smtClean="0"/>
              <a:t>Případné odlišnosti od běžné praxe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cs-CZ" dirty="0" smtClean="0"/>
              <a:t>Předpokládané množství celkově odebrané krve v ml v průběhu KH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cs-CZ" dirty="0" smtClean="0"/>
              <a:t>U dětí musí být celkové množství odebrané krve v souladu s platnými doporučeními (guidelines), např. dokument „Blood sample volumes in child health research: review of safe limits“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cs-CZ" dirty="0" smtClean="0"/>
              <a:t>Invazivní a náročná vyšetření – míra nepohodlí, případná rizika, časová náročnost apod.</a:t>
            </a:r>
          </a:p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D024FE2E-FAFC-4A94-A29F-037627EFC03B}" type="datetime1">
              <a:rPr lang="cs-CZ" smtClean="0"/>
              <a:pPr/>
              <a:t>2.1.2017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00585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>
              <a:buFont typeface="Wingdings" panose="05000000000000000000" pitchFamily="2" charset="2"/>
              <a:buNone/>
            </a:pPr>
            <a:r>
              <a:rPr lang="cs-CZ" sz="1200" dirty="0" smtClean="0"/>
              <a:t>Jiná léčba mimo studijní medikaci – zakázané přípravky, povolené přípravky, doplňky stravy aj.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cs-CZ" sz="1200" dirty="0" smtClean="0"/>
              <a:t>Režimová opatření (např. slunění, konzumace určitých potravin, kouření, aktivity apod.)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cs-CZ" sz="1200" dirty="0" smtClean="0"/>
              <a:t>Konzumace alkoholu</a:t>
            </a:r>
          </a:p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94E971A4-8C7A-49FC-9D44-D76C8EF02435}" type="datetime1">
              <a:rPr lang="cs-CZ" smtClean="0"/>
              <a:pPr/>
              <a:t>2.1.2017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94858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lvl="1">
              <a:buFont typeface="Wingdings" panose="05000000000000000000" pitchFamily="2" charset="2"/>
              <a:buNone/>
            </a:pPr>
            <a:r>
              <a:rPr lang="cs-CZ" sz="1200" dirty="0" smtClean="0"/>
              <a:t>Nutnost kontaktovat zkoušejícího lékaře v případě výskytu nežádoucích účinků 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cs-CZ" sz="1200" dirty="0" smtClean="0"/>
              <a:t>Rizika léčby pro plod nebo kojené dítě + nutnost užívat vhodné metody antikoncepce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cs-CZ" sz="1200" dirty="0" smtClean="0"/>
              <a:t>Vliv užívání hodnocené medikace na plodnost mužů + vhodné metody antikoncepce pro muže i jeho partnerku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cs-CZ" sz="1200" dirty="0" smtClean="0"/>
              <a:t>Antikoncepce u mladistvých a dospívajících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b="1" i="1" dirty="0" smtClean="0">
                <a:solidFill>
                  <a:srgbClr val="0070C0"/>
                </a:solidFill>
              </a:rPr>
              <a:t>Doporučujeme dělení dle frekvence výskytu na velmi časté (více než 1 pacient z 10), časté (více než 1 pacient ze 100), méně časté (více než 1 pacient z 1000), vzácné (</a:t>
            </a:r>
            <a:r>
              <a:rPr lang="pl-PL" sz="1200" b="1" i="1" dirty="0" smtClean="0">
                <a:solidFill>
                  <a:srgbClr val="0070C0"/>
                </a:solidFill>
              </a:rPr>
              <a:t>více než 1 pacient z </a:t>
            </a:r>
            <a:r>
              <a:rPr lang="cs-CZ" sz="1200" b="1" i="1" dirty="0" smtClean="0">
                <a:solidFill>
                  <a:srgbClr val="0070C0"/>
                </a:solidFill>
              </a:rPr>
              <a:t>10 000), velmi vzácné (méně než 1 pacient z 10 000) a neznámé (četnost výskytu nelze určit).</a:t>
            </a:r>
          </a:p>
          <a:p>
            <a:endParaRPr lang="cs-CZ" dirty="0" smtClean="0"/>
          </a:p>
          <a:p>
            <a:r>
              <a:rPr lang="cs-CZ" b="1" dirty="0" smtClean="0">
                <a:solidFill>
                  <a:srgbClr val="FF0000"/>
                </a:solidFill>
              </a:rPr>
              <a:t>Nejčastější</a:t>
            </a:r>
            <a:r>
              <a:rPr lang="cs-CZ" b="1" baseline="0" dirty="0" smtClean="0">
                <a:solidFill>
                  <a:srgbClr val="FF0000"/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chyby – mělo by být asi spíš NEPŘEHLEDNÉ rozdělení NÚ</a:t>
            </a:r>
            <a:r>
              <a:rPr lang="cs-CZ" b="1" baseline="0" dirty="0" smtClean="0">
                <a:solidFill>
                  <a:srgbClr val="FF0000"/>
                </a:solidFill>
              </a:rPr>
              <a:t> –než přehledné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A9280E95-BDCF-4570-AD5E-5BE6BAFC9767}" type="datetime1">
              <a:rPr lang="cs-CZ" smtClean="0"/>
              <a:pPr/>
              <a:t>2.1.2017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98521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b="1" dirty="0" smtClean="0">
                <a:solidFill>
                  <a:srgbClr val="C00000"/>
                </a:solidFill>
              </a:rPr>
              <a:t>Pacientovi nelze doporučovat účast v jiném KH či možnost vzdát se jakékoliv léčby.“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b="1" i="1" dirty="0" smtClean="0">
                <a:solidFill>
                  <a:srgbClr val="0070C0"/>
                </a:solidFill>
              </a:rPr>
              <a:t>Je vhodné doplnit, že bližší informace pacientovi poskytne zkoušející lékař.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EC2A197-D01A-48D3-9C11-DEE941667AF8}" type="datetime1">
              <a:rPr lang="cs-CZ" smtClean="0"/>
              <a:pPr/>
              <a:t>2.1.2017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28830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dirty="0" smtClean="0"/>
              <a:t>Odměna může být subjektům hodnocení poskytnuta pouze u KH fáze I, u KH bioekvivalence a farmakokinetiky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dirty="0" smtClean="0"/>
              <a:t>Odměna nesmí být ze zákona poskytnuta zranitelným subjektům (příklady viz zákon o léčivech, § 52, odst. (2))</a:t>
            </a:r>
          </a:p>
          <a:p>
            <a:endParaRPr lang="cs-CZ" sz="70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800" b="1" dirty="0" smtClean="0">
                <a:solidFill>
                  <a:srgbClr val="0070C0"/>
                </a:solidFill>
              </a:rPr>
              <a:t>Podrobné </a:t>
            </a:r>
            <a:r>
              <a:rPr lang="cs-CZ" sz="800" b="1" u="sng" dirty="0" smtClean="0">
                <a:solidFill>
                  <a:srgbClr val="0070C0"/>
                </a:solidFill>
              </a:rPr>
              <a:t>informace</a:t>
            </a:r>
            <a:r>
              <a:rPr lang="cs-CZ" sz="800" b="1" dirty="0" smtClean="0">
                <a:solidFill>
                  <a:srgbClr val="0070C0"/>
                </a:solidFill>
              </a:rPr>
              <a:t> o způsobu proplacení náhrad výdajů obdrží subjekt hodnocení </a:t>
            </a:r>
            <a:r>
              <a:rPr lang="cs-CZ" sz="800" b="1" u="sng" dirty="0" smtClean="0">
                <a:solidFill>
                  <a:srgbClr val="0070C0"/>
                </a:solidFill>
              </a:rPr>
              <a:t>od zkoušejícího lékaře</a:t>
            </a:r>
            <a:r>
              <a:rPr lang="cs-CZ" sz="800" b="1" dirty="0" smtClean="0">
                <a:solidFill>
                  <a:srgbClr val="0070C0"/>
                </a:solidFill>
              </a:rPr>
              <a:t>. </a:t>
            </a:r>
          </a:p>
          <a:p>
            <a:endParaRPr lang="cs-CZ" sz="1200" dirty="0" smtClean="0"/>
          </a:p>
          <a:p>
            <a:r>
              <a:rPr lang="cs-CZ" sz="1200" dirty="0" smtClean="0"/>
              <a:t>Výše kompenzací a způsob proplácení – akceptujeme dohodu zadavatele s MEK ohledně formulace (nám stačí stručněji)</a:t>
            </a:r>
            <a:endParaRPr lang="cs-CZ" sz="1200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2552CBBE-BDBB-4ABA-A7F5-B6D98D7A8394}" type="datetime1">
              <a:rPr lang="cs-CZ" smtClean="0"/>
              <a:pPr/>
              <a:t>2.1.2017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56493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200" dirty="0" smtClean="0"/>
              <a:t>Do doby, než vstoupí v platnost připravované rozhodnutí Evropské komise </a:t>
            </a:r>
            <a:r>
              <a:rPr lang="cs-CZ" sz="1200" b="1" dirty="0" smtClean="0"/>
              <a:t>EU-US </a:t>
            </a:r>
            <a:r>
              <a:rPr lang="cs-CZ" sz="1200" b="1" dirty="0" err="1" smtClean="0"/>
              <a:t>Privacy</a:t>
            </a:r>
            <a:r>
              <a:rPr lang="cs-CZ" sz="1200" b="1" dirty="0" smtClean="0"/>
              <a:t> </a:t>
            </a:r>
            <a:r>
              <a:rPr lang="cs-CZ" sz="1200" b="1" dirty="0" err="1" smtClean="0"/>
              <a:t>Shield</a:t>
            </a:r>
            <a:r>
              <a:rPr lang="cs-CZ" sz="1200" dirty="0" smtClean="0"/>
              <a:t>, které nahradí původní rozhodnutí Safe </a:t>
            </a:r>
            <a:r>
              <a:rPr lang="cs-CZ" sz="1200" dirty="0" err="1" smtClean="0"/>
              <a:t>Harbor</a:t>
            </a:r>
            <a:r>
              <a:rPr lang="cs-CZ" sz="1200" dirty="0" smtClean="0"/>
              <a:t>, jsou USA považovány za zemi s nedostatečnou úrovní ochrany. 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76851AB0-52C1-4F7A-BDCD-A0376A339AD1}" type="datetime1">
              <a:rPr lang="cs-CZ" smtClean="0"/>
              <a:pPr/>
              <a:t>2.1.2017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90089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>
              <a:buFont typeface="Wingdings" panose="05000000000000000000" pitchFamily="2" charset="2"/>
              <a:buNone/>
            </a:pPr>
            <a:r>
              <a:rPr lang="cs-CZ" sz="1200" dirty="0" smtClean="0"/>
              <a:t>Subjektu hodnocení musí být nové informace sděleny neprodleně, a to především v případě, že by se jednalo o vliv na jeho bezpečnost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cs-CZ" sz="1200" dirty="0" smtClean="0"/>
              <a:t>Podepsání souhlasu s pokračováním účasti v KH formou dodatku k IP/IS</a:t>
            </a:r>
          </a:p>
          <a:p>
            <a:pPr lvl="1">
              <a:buFont typeface="Wingdings" panose="05000000000000000000" pitchFamily="2" charset="2"/>
              <a:buNone/>
            </a:pPr>
            <a:endParaRPr lang="cs-CZ" sz="1200" b="1" u="sng" dirty="0" smtClean="0"/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lang="cs-CZ" sz="1200" dirty="0" smtClean="0"/>
              <a:t>Pozn.: </a:t>
            </a:r>
            <a:r>
              <a:rPr lang="cs-CZ" sz="1200" b="1" dirty="0" smtClean="0"/>
              <a:t>vyhláška o SKP, § 12 odst. (7): </a:t>
            </a:r>
            <a:r>
              <a:rPr lang="cs-CZ" sz="1200" dirty="0" smtClean="0"/>
              <a:t>„Zadavatel ustanoví pro subjekty hodnocení nebo jejich zákonné zástupce náležitě kvalifikovaného a snadno dostupného lékaře pro poskytování konzultací o zdravotních problémech a otázkách vzniklých v souvislosti s klinickým hodnocením.“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endParaRPr lang="cs-CZ" dirty="0" smtClean="0"/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lang="cs-CZ" dirty="0" smtClean="0"/>
              <a:t>Lze uvést „přibližný počet“</a:t>
            </a:r>
          </a:p>
          <a:p>
            <a:pPr lvl="1">
              <a:buFont typeface="Wingdings" panose="05000000000000000000" pitchFamily="2" charset="2"/>
              <a:buNone/>
            </a:pPr>
            <a:endParaRPr lang="cs-CZ" sz="1200" b="1" u="sng" dirty="0" smtClean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5DAD11F3-A38C-4778-A99D-DD8BF228FF66}" type="datetime1">
              <a:rPr lang="cs-CZ" smtClean="0"/>
              <a:pPr/>
              <a:t>2.1.2017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39970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L="400050" lvl="1" indent="0">
              <a:buFont typeface="Wingdings" panose="05000000000000000000" pitchFamily="2" charset="2"/>
              <a:buNone/>
            </a:pPr>
            <a:r>
              <a:rPr lang="cs-CZ" sz="1200" b="1" dirty="0" smtClean="0"/>
              <a:t>Maximálně 8</a:t>
            </a:r>
            <a:r>
              <a:rPr lang="cs-CZ" sz="1200" dirty="0" smtClean="0"/>
              <a:t> stran (ve specifických případech lze akceptovat až 10 stran)</a:t>
            </a:r>
          </a:p>
          <a:p>
            <a:pPr marL="400050" lvl="1" indent="0">
              <a:buFont typeface="Wingdings" panose="05000000000000000000" pitchFamily="2" charset="2"/>
              <a:buNone/>
            </a:pPr>
            <a:r>
              <a:rPr lang="cs-CZ" sz="1200" b="1" dirty="0" smtClean="0"/>
              <a:t>Standardní velikosti písma</a:t>
            </a:r>
            <a:r>
              <a:rPr lang="cs-CZ" sz="1200" dirty="0" smtClean="0"/>
              <a:t> (např. Times New Roman 12, Arial 11 apod.)</a:t>
            </a:r>
          </a:p>
          <a:p>
            <a:pPr marL="400050" lvl="1" indent="0">
              <a:buFont typeface="Wingdings" panose="05000000000000000000" pitchFamily="2" charset="2"/>
              <a:buNone/>
            </a:pPr>
            <a:r>
              <a:rPr lang="cs-CZ" sz="1200" b="1" dirty="0" smtClean="0"/>
              <a:t>Členění textu do kapitol a odstavců</a:t>
            </a:r>
          </a:p>
          <a:p>
            <a:pPr marL="400050" lvl="1" indent="0">
              <a:buFont typeface="Wingdings" panose="05000000000000000000" pitchFamily="2" charset="2"/>
              <a:buNone/>
            </a:pPr>
            <a:r>
              <a:rPr lang="cs-CZ" sz="1200" dirty="0" smtClean="0"/>
              <a:t>Ohled na léčebné i věkové skupiny pacientů se sníženou schopností číst a vnímat </a:t>
            </a:r>
          </a:p>
          <a:p>
            <a:pPr marL="400050" lvl="1" indent="0">
              <a:buFont typeface="Wingdings" panose="05000000000000000000" pitchFamily="2" charset="2"/>
              <a:buNone/>
            </a:pPr>
            <a:endParaRPr lang="cs-CZ" sz="1200" dirty="0" smtClean="0"/>
          </a:p>
          <a:p>
            <a:pPr marL="40005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lang="cs-CZ" sz="1200" dirty="0" smtClean="0"/>
              <a:t>Citlivě</a:t>
            </a:r>
            <a:r>
              <a:rPr lang="cs-CZ" sz="1200" baseline="0" dirty="0" smtClean="0"/>
              <a:t> - </a:t>
            </a:r>
            <a:r>
              <a:rPr lang="cs-CZ" sz="1200" dirty="0" smtClean="0"/>
              <a:t>Doporučujeme vyhnout se termínům „</a:t>
            </a:r>
            <a:r>
              <a:rPr lang="cs-CZ" sz="1200" b="1" dirty="0" smtClean="0"/>
              <a:t>musíte</a:t>
            </a:r>
            <a:r>
              <a:rPr lang="cs-CZ" sz="1200" dirty="0" smtClean="0"/>
              <a:t>“, „</a:t>
            </a:r>
            <a:r>
              <a:rPr lang="cs-CZ" sz="1200" b="1" dirty="0" smtClean="0"/>
              <a:t>nesmíte</a:t>
            </a:r>
            <a:r>
              <a:rPr lang="cs-CZ" sz="1200" dirty="0" smtClean="0"/>
              <a:t>“, „</a:t>
            </a:r>
            <a:r>
              <a:rPr lang="cs-CZ" sz="1200" b="1" dirty="0" smtClean="0"/>
              <a:t>trpíte</a:t>
            </a:r>
            <a:r>
              <a:rPr lang="cs-CZ" sz="1200" dirty="0" smtClean="0"/>
              <a:t>“ a podobně.“</a:t>
            </a:r>
          </a:p>
          <a:p>
            <a:pPr marL="40005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lang="cs-CZ" sz="1200" dirty="0" smtClean="0"/>
              <a:t>	- citlivě kapitola antikoncepce s ohledem na indikaci a věk SH</a:t>
            </a:r>
          </a:p>
          <a:p>
            <a:pPr marL="400050" lvl="1" indent="0">
              <a:buFont typeface="Wingdings" panose="05000000000000000000" pitchFamily="2" charset="2"/>
              <a:buNone/>
            </a:pPr>
            <a:endParaRPr lang="cs-CZ" sz="1200" dirty="0" smtClean="0"/>
          </a:p>
          <a:p>
            <a:pPr marL="40005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lang="cs-CZ" dirty="0" smtClean="0"/>
              <a:t>DÁLE LZE ZVÁŽIT</a:t>
            </a:r>
            <a:r>
              <a:rPr lang="cs-CZ" baseline="0" dirty="0" smtClean="0"/>
              <a:t> DÁT SLIDY S KONKRÉTNÍMI PŘÍKLADY CHYB – T.J. KOPII TEXTU (SAMOZŘEJMĚ ZAČERNIT IDENTIFIKACI PŘÍPRAVKU ČI ZADAVATELE...) TYTO SLIDY BYCHOM DO PODKLADŮ NETISKLI, ALE JISTĚ BY TO MOHLO BÝT UŽITEČNÉ, NAPŘ. PŘI GRAMATICKÝCH CHYBÁCH, PŘI ŠPATNÉ ČEŠTINĚ...</a:t>
            </a:r>
            <a:endParaRPr lang="cs-CZ" dirty="0" smtClean="0"/>
          </a:p>
          <a:p>
            <a:pPr marL="400050" lvl="1" indent="0">
              <a:buFont typeface="Wingdings" panose="05000000000000000000" pitchFamily="2" charset="2"/>
              <a:buNone/>
            </a:pPr>
            <a:endParaRPr lang="cs-CZ" sz="1200" dirty="0" smtClean="0"/>
          </a:p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ADEE1E2E-53D9-4069-9EAE-88E2C83F581A}" type="datetime1">
              <a:rPr lang="cs-CZ" smtClean="0"/>
              <a:pPr/>
              <a:t>2.1.2017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02064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pPr lvl="1">
              <a:buFont typeface="Wingdings" panose="05000000000000000000" pitchFamily="2" charset="2"/>
              <a:buNone/>
            </a:pPr>
            <a:r>
              <a:rPr lang="cs-CZ" sz="1200" dirty="0" smtClean="0"/>
              <a:t>O účasti subjektu v klinickém hodnocení musí být informován jeho praktický lékař – v souladu s požadavkem přílohy č. 2 vyhlášky o SKP a zákonem o zdravotních službách – § 45 práva a povinnosti poskytovatele, odst. (2)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cs-CZ" sz="1200" dirty="0" smtClean="0"/>
              <a:t>Toto neplatí v případě KH, která nemají léčebný, preventivní či diagnostický účel a tudíž nejsou ani subjektu hodnocení poskytovány zdravotní služby,  tzn. v KH farmakokinetiky, bioekvivalencí, v KH fáze I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b="1" i="1" dirty="0" smtClean="0">
                <a:solidFill>
                  <a:srgbClr val="0070C0"/>
                </a:solidFill>
              </a:rPr>
              <a:t>Není povinnost praktického lékaře poskytnout zkoušejícímu lékaři zdravotní dokumentaci pacienta a není povinnost pacienta s tímto souhlasit, pokud toto není v podmínkách vstupu do studie (zařazovacích kritérií).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b="1" i="1" dirty="0" smtClean="0">
                <a:solidFill>
                  <a:srgbClr val="0070C0"/>
                </a:solidFill>
              </a:rPr>
              <a:t>Pokud chce tedy zadavatel získat informace o pacientovi od jeho praktického lékaře, musí mít souhlas pacienta a pacient musí mít možnost volby souhlas poskytnout.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b="1" i="1" dirty="0" smtClean="0">
                <a:solidFill>
                  <a:srgbClr val="0070C0"/>
                </a:solidFill>
              </a:rPr>
              <a:t>Z tohoto důvodu doporučujeme větu: „Souhlasím s tím, aby byl můj praktický lékař kontaktován a požádán o informace o mém zdravotním stavu.“ + zaškrtávací boxy ano/ne + samostatný podpis pacienty k těmto boxům.</a:t>
            </a:r>
          </a:p>
          <a:p>
            <a:pPr lvl="1">
              <a:buFont typeface="Wingdings" panose="05000000000000000000" pitchFamily="2" charset="2"/>
              <a:buNone/>
            </a:pPr>
            <a:endParaRPr lang="cs-CZ" sz="1200" b="1" u="sng" dirty="0" smtClean="0"/>
          </a:p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424FDC2-3A81-4FD8-AB5D-3966AC7BF9C5}" type="datetime1">
              <a:rPr lang="cs-CZ" smtClean="0"/>
              <a:pPr/>
              <a:t>2.1.2017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95990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b="1" i="1" dirty="0" smtClean="0">
                <a:solidFill>
                  <a:srgbClr val="0070C0"/>
                </a:solidFill>
              </a:rPr>
              <a:t>Vzhledem k potencionálním nežádoucím účinkům především hormonální</a:t>
            </a:r>
            <a:r>
              <a:rPr lang="cs-CZ" sz="1200" b="1" i="1" baseline="0" dirty="0" smtClean="0">
                <a:solidFill>
                  <a:srgbClr val="0070C0"/>
                </a:solidFill>
              </a:rPr>
              <a:t> antikoncepce nelze nutit mladistvé k jejímu užívání, pokud dosud nejsou sexuálně aktivní jen kvůli účasti v KH.</a:t>
            </a:r>
          </a:p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91E99991-ABF3-425E-8200-307461EC4392}" type="datetime1">
              <a:rPr lang="cs-CZ" smtClean="0"/>
              <a:pPr/>
              <a:t>2.1.2017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6419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dirty="0" smtClean="0"/>
              <a:t>Specifický přístup a zkrácený rozsah informací musí být použit </a:t>
            </a:r>
            <a:r>
              <a:rPr lang="cs-CZ" sz="1200" b="1" dirty="0" smtClean="0">
                <a:solidFill>
                  <a:srgbClr val="0070C0"/>
                </a:solidFill>
              </a:rPr>
              <a:t>u pacientů s psychiatrickým onemocněním, u pacientů s demencí, u seniorů, u pacientů s bolestivými stavy a obecně u pacientů v akutním a závažně zhoršeném stavu </a:t>
            </a:r>
            <a:r>
              <a:rPr lang="cs-CZ" sz="1200" dirty="0" smtClean="0"/>
              <a:t>(např. infarkt myokardu, akutní fáze srdečního selhání, cévní mozková příhoda apod.). 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45D03A7-3607-4C84-B58C-12E9130E112E}" type="datetime1">
              <a:rPr lang="cs-CZ" smtClean="0"/>
              <a:pPr/>
              <a:t>2.1.2017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55904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28.6.2016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sldNum="0"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28.6.2016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sldNum="0"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2160000" y="1898830"/>
            <a:ext cx="6480000" cy="1890209"/>
          </a:xfrm>
        </p:spPr>
        <p:txBody>
          <a:bodyPr>
            <a:normAutofit fontScale="90000"/>
          </a:bodyPr>
          <a:lstStyle/>
          <a:p>
            <a:r>
              <a:rPr lang="cs-CZ" cap="all" dirty="0" smtClean="0">
                <a:solidFill>
                  <a:schemeClr val="bg1"/>
                </a:solidFill>
              </a:rPr>
              <a:t>Nejčastější chyby v dokumentu Informací pro pacienty/Informovaném souhlasu (IP/IS)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200" dirty="0">
                <a:solidFill>
                  <a:schemeClr val="bg1"/>
                </a:solidFill>
              </a:rPr>
              <a:t>MUDr. Eva Hrušková Reinová</a:t>
            </a:r>
          </a:p>
          <a:p>
            <a:r>
              <a:rPr lang="cs-CZ" sz="2200" dirty="0">
                <a:solidFill>
                  <a:schemeClr val="bg1"/>
                </a:solidFill>
              </a:rPr>
              <a:t>Státní Ústav pro Kontrolu Léčiv</a:t>
            </a: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Nejčastější chyby v IP/IS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46400" y="953830"/>
            <a:ext cx="8229600" cy="604859"/>
          </a:xfrm>
        </p:spPr>
        <p:txBody>
          <a:bodyPr/>
          <a:lstStyle/>
          <a:p>
            <a:pPr algn="ctr"/>
            <a:r>
              <a:rPr lang="cs-CZ" dirty="0"/>
              <a:t>Úvod</a:t>
            </a:r>
          </a:p>
        </p:txBody>
      </p:sp>
      <p:sp>
        <p:nvSpPr>
          <p:cNvPr id="9" name="Zástupný symbol pro obsah 2"/>
          <p:cNvSpPr>
            <a:spLocks noGrp="1"/>
          </p:cNvSpPr>
          <p:nvPr>
            <p:ph idx="1"/>
          </p:nvPr>
        </p:nvSpPr>
        <p:spPr>
          <a:xfrm>
            <a:off x="457199" y="1628799"/>
            <a:ext cx="8300265" cy="4815535"/>
          </a:xfrm>
        </p:spPr>
        <p:txBody>
          <a:bodyPr>
            <a:normAutofit/>
          </a:bodyPr>
          <a:lstStyle/>
          <a:p>
            <a:r>
              <a:rPr lang="cs-CZ" sz="2400" dirty="0"/>
              <a:t>Dokument </a:t>
            </a:r>
            <a:r>
              <a:rPr lang="cs-CZ" sz="2400" dirty="0" smtClean="0"/>
              <a:t>IP/IS je </a:t>
            </a:r>
            <a:r>
              <a:rPr lang="cs-CZ" sz="2400" dirty="0"/>
              <a:t>dokument zajišťující informovanost těchto osob (jejich zástupců, resp. jejich zákonných zástupců) </a:t>
            </a:r>
            <a:r>
              <a:rPr lang="cs-CZ" sz="2400" dirty="0" smtClean="0"/>
              <a:t>             o </a:t>
            </a:r>
            <a:r>
              <a:rPr lang="cs-CZ" sz="2400" dirty="0"/>
              <a:t>základních principech daného KH </a:t>
            </a:r>
            <a:r>
              <a:rPr lang="cs-CZ" sz="2400" dirty="0" smtClean="0"/>
              <a:t>a o dobrovolnosti </a:t>
            </a:r>
            <a:r>
              <a:rPr lang="cs-CZ" sz="2400" dirty="0"/>
              <a:t>účasti </a:t>
            </a:r>
            <a:r>
              <a:rPr lang="cs-CZ" sz="2400" dirty="0" smtClean="0"/>
              <a:t>    v </a:t>
            </a:r>
            <a:r>
              <a:rPr lang="cs-CZ" sz="2400" dirty="0"/>
              <a:t>něm. </a:t>
            </a:r>
            <a:r>
              <a:rPr lang="cs-CZ" sz="2400" b="1" dirty="0"/>
              <a:t>Dokument má být přehledný, jasný, snadno srozumitelný a má být psán </a:t>
            </a:r>
            <a:r>
              <a:rPr lang="cs-CZ" sz="2400" b="1" dirty="0" smtClean="0"/>
              <a:t>v citlivém </a:t>
            </a:r>
            <a:r>
              <a:rPr lang="cs-CZ" sz="2400" b="1" dirty="0"/>
              <a:t>a přátelském duchu.</a:t>
            </a:r>
          </a:p>
          <a:p>
            <a:r>
              <a:rPr lang="cs-CZ" sz="2400" dirty="0"/>
              <a:t>Nejedná se o dokument vypracovaný za účelem ochrany zájmů </a:t>
            </a:r>
            <a:r>
              <a:rPr lang="cs-CZ" sz="2400" dirty="0" smtClean="0"/>
              <a:t>zadavatele</a:t>
            </a:r>
          </a:p>
          <a:p>
            <a:r>
              <a:rPr lang="cs-CZ" sz="2400" b="1" u="sng" dirty="0" smtClean="0"/>
              <a:t>Pokyn </a:t>
            </a:r>
            <a:r>
              <a:rPr lang="cs-CZ" sz="2400" b="1" u="sng" dirty="0"/>
              <a:t>KLH-22</a:t>
            </a:r>
            <a:r>
              <a:rPr lang="cs-CZ" sz="2400" dirty="0"/>
              <a:t> specifikuje požadavky SÚKL na text obsažený </a:t>
            </a:r>
            <a:r>
              <a:rPr lang="cs-CZ" sz="2400" dirty="0" smtClean="0"/>
              <a:t>    v </a:t>
            </a:r>
            <a:r>
              <a:rPr lang="cs-CZ" sz="2400" dirty="0"/>
              <a:t>dokumentu </a:t>
            </a:r>
            <a:r>
              <a:rPr lang="cs-CZ" sz="2400" dirty="0" smtClean="0"/>
              <a:t>IP/IS</a:t>
            </a:r>
          </a:p>
          <a:p>
            <a:pPr lvl="1"/>
            <a:r>
              <a:rPr lang="cs-CZ" dirty="0"/>
              <a:t>Platnost pokynu od 1. 2. 2015 – aktuálně verze 2 </a:t>
            </a:r>
            <a:r>
              <a:rPr lang="pl-PL" dirty="0"/>
              <a:t>s platností od 22. 3. 2016</a:t>
            </a:r>
          </a:p>
          <a:p>
            <a:pPr lvl="1"/>
            <a:endParaRPr lang="cs-CZ" sz="2000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10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 smtClean="0"/>
              <a:t>Nejčastější chyby v IP/IS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2030620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410400" y="1433155"/>
            <a:ext cx="8229600" cy="456113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2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400" b="1" dirty="0" smtClean="0"/>
              <a:t>Požadavky na dokument informace pro subjekty hodnocení/informovaný souhlas (</a:t>
            </a:r>
            <a:r>
              <a:rPr lang="cs-CZ" sz="2400" b="1" cap="all" dirty="0"/>
              <a:t>IP/IS</a:t>
            </a:r>
            <a:r>
              <a:rPr lang="cs-CZ" sz="2400" b="1" dirty="0" smtClean="0"/>
              <a:t>) vychází ze: </a:t>
            </a:r>
            <a:endParaRPr lang="cs-CZ" sz="2400" dirty="0" smtClean="0"/>
          </a:p>
          <a:p>
            <a:endParaRPr lang="cs-CZ" sz="2400" dirty="0" smtClean="0"/>
          </a:p>
          <a:p>
            <a:r>
              <a:rPr lang="cs-CZ" sz="2400" b="1" dirty="0" smtClean="0"/>
              <a:t>Zákona č. 378/2007 Sb</a:t>
            </a:r>
            <a:r>
              <a:rPr lang="cs-CZ" sz="2400" dirty="0" smtClean="0"/>
              <a:t>., o léčivech a o změnách některých souvisejících zákonů (zákon o léčivech) ve znění pozdějších předpisů (dále jen „zákon o léčivech“) </a:t>
            </a:r>
          </a:p>
          <a:p>
            <a:pPr marL="0" indent="0">
              <a:buFontTx/>
              <a:buNone/>
            </a:pPr>
            <a:endParaRPr lang="cs-CZ" sz="2400" dirty="0" smtClean="0"/>
          </a:p>
          <a:p>
            <a:r>
              <a:rPr lang="cs-CZ" sz="2400" b="1" dirty="0" smtClean="0"/>
              <a:t>Vyhlášky 226/2008 Sb</a:t>
            </a:r>
            <a:r>
              <a:rPr lang="cs-CZ" sz="2400" dirty="0" smtClean="0"/>
              <a:t>., o správné klinické praxi a bližších podmínkách klinického hodnocení léčivých přípravků ve znění pozdějších předpisů (dále jen „vyhláška o SKP“) </a:t>
            </a:r>
            <a:endParaRPr lang="cs-CZ" sz="2400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 smtClean="0"/>
              <a:t>Nejčastější chyby v IP/IS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592717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Nadpis 18"/>
          <p:cNvSpPr txBox="1">
            <a:spLocks/>
          </p:cNvSpPr>
          <p:nvPr/>
        </p:nvSpPr>
        <p:spPr>
          <a:xfrm>
            <a:off x="457200" y="886365"/>
            <a:ext cx="8229600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mtClean="0"/>
              <a:t>Legislativní požadavky:</a:t>
            </a:r>
            <a:endParaRPr lang="cs-CZ" dirty="0"/>
          </a:p>
        </p:txBody>
      </p:sp>
      <p:sp>
        <p:nvSpPr>
          <p:cNvPr id="7" name="Zástupný symbol pro obsah 19"/>
          <p:cNvSpPr txBox="1">
            <a:spLocks/>
          </p:cNvSpPr>
          <p:nvPr/>
        </p:nvSpPr>
        <p:spPr>
          <a:xfrm>
            <a:off x="476545" y="1583795"/>
            <a:ext cx="8229600" cy="4637539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cs-CZ" sz="2400" b="1" u="sng" dirty="0" smtClean="0"/>
              <a:t>Upozornění, že klinické hodnocení (KH) je výzkumnou činností</a:t>
            </a:r>
          </a:p>
          <a:p>
            <a:pPr marL="457200" lvl="1" indent="0">
              <a:buNone/>
            </a:pPr>
            <a:r>
              <a:rPr lang="cs-CZ" dirty="0" smtClean="0"/>
              <a:t>+ Charakteristika hodnoceného léčivého přípravku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sz="1200" u="sng" dirty="0" smtClean="0">
              <a:solidFill>
                <a:srgbClr val="A50021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u="sng" dirty="0" smtClean="0">
                <a:solidFill>
                  <a:srgbClr val="A50021"/>
                </a:solidFill>
              </a:rPr>
              <a:t>Nejčastější </a:t>
            </a:r>
            <a:r>
              <a:rPr lang="cs-CZ" sz="2400" u="sng" dirty="0">
                <a:solidFill>
                  <a:srgbClr val="A50021"/>
                </a:solidFill>
              </a:rPr>
              <a:t>chyby: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>
                <a:solidFill>
                  <a:srgbClr val="A50021"/>
                </a:solidFill>
              </a:rPr>
              <a:t>Pokud je hodnocený přípravek již někde registrován </a:t>
            </a:r>
            <a:r>
              <a:rPr lang="cs-CZ" dirty="0" smtClean="0">
                <a:solidFill>
                  <a:srgbClr val="A50021"/>
                </a:solidFill>
              </a:rPr>
              <a:t>           – </a:t>
            </a:r>
            <a:r>
              <a:rPr lang="cs-CZ" dirty="0">
                <a:solidFill>
                  <a:srgbClr val="A50021"/>
                </a:solidFill>
              </a:rPr>
              <a:t>zmínit, v jaké zemi a v jaké indikaci + dostupnost v České republice (ČR</a:t>
            </a:r>
            <a:r>
              <a:rPr lang="cs-CZ" dirty="0" smtClean="0">
                <a:solidFill>
                  <a:srgbClr val="A50021"/>
                </a:solidFill>
              </a:rPr>
              <a:t>)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>
                <a:solidFill>
                  <a:srgbClr val="A50021"/>
                </a:solidFill>
              </a:rPr>
              <a:t>Nejednotný název testovaného přípravku v textu                  – firemní; dle účinné látky, kódové označení</a:t>
            </a:r>
            <a:endParaRPr lang="cs-CZ" dirty="0">
              <a:solidFill>
                <a:srgbClr val="A50021"/>
              </a:solidFill>
            </a:endParaRPr>
          </a:p>
          <a:p>
            <a:pPr marL="457200" lvl="1" indent="0">
              <a:buNone/>
            </a:pPr>
            <a:endParaRPr lang="cs-CZ" sz="2500" dirty="0" smtClean="0"/>
          </a:p>
          <a:p>
            <a:pPr lvl="1">
              <a:buFont typeface="Wingdings" panose="05000000000000000000" pitchFamily="2" charset="2"/>
              <a:buChar char="Ø"/>
            </a:pPr>
            <a:endParaRPr lang="cs-CZ" sz="2500" dirty="0"/>
          </a:p>
        </p:txBody>
      </p:sp>
      <p:sp>
        <p:nvSpPr>
          <p:cNvPr id="8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 smtClean="0"/>
              <a:t>Nejčastější chyby v IP/IS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833523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457200" y="1403774"/>
            <a:ext cx="8229600" cy="4716225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</a:pPr>
            <a:r>
              <a:rPr lang="cs-CZ" sz="2400" b="1" dirty="0" smtClean="0"/>
              <a:t>2.  </a:t>
            </a:r>
            <a:r>
              <a:rPr lang="cs-CZ" sz="2400" b="1" u="sng" dirty="0" smtClean="0"/>
              <a:t>Cíle klinického hodnocení</a:t>
            </a:r>
            <a:endParaRPr lang="cs-CZ" sz="2400" u="sng" dirty="0" smtClean="0">
              <a:solidFill>
                <a:srgbClr val="A50021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endParaRPr lang="cs-CZ" sz="1400" u="sng" dirty="0" smtClean="0">
              <a:solidFill>
                <a:srgbClr val="A50021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u="sng" dirty="0" smtClean="0">
                <a:solidFill>
                  <a:srgbClr val="A50021"/>
                </a:solidFill>
              </a:rPr>
              <a:t>Nejčastější chyby: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>
                <a:solidFill>
                  <a:srgbClr val="A50021"/>
                </a:solidFill>
              </a:rPr>
              <a:t>Stále se ještě objevuje výčet toho, co musí pacient splňovat pro to, aby mohl být do klinického hodnocení zařazen </a:t>
            </a:r>
            <a:endParaRPr lang="cs-CZ" b="1" i="1" dirty="0" smtClean="0">
              <a:solidFill>
                <a:srgbClr val="0070C0"/>
              </a:solidFill>
            </a:endParaRPr>
          </a:p>
          <a:p>
            <a:pPr marL="457200" lvl="1" indent="0">
              <a:buFont typeface="Arial" pitchFamily="34" charset="0"/>
              <a:buNone/>
            </a:pPr>
            <a:endParaRPr lang="cs-CZ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6685" y="3429000"/>
            <a:ext cx="4770530" cy="2510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 smtClean="0"/>
              <a:t>Nejčastější chyby v IP/IS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51616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457200" y="1088740"/>
            <a:ext cx="8229600" cy="524961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 startAt="3"/>
            </a:pPr>
            <a:r>
              <a:rPr lang="cs-CZ" sz="2400" b="1" u="sng" dirty="0" smtClean="0"/>
              <a:t>Léčebné postupy a upozornění na pravděpodobnost náhodného zařazení do jednotlivých skupin lišících se léčbou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u="sng" dirty="0">
                <a:solidFill>
                  <a:srgbClr val="A50021"/>
                </a:solidFill>
              </a:rPr>
              <a:t>Nejčastější chyby: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>
                <a:solidFill>
                  <a:srgbClr val="A50021"/>
                </a:solidFill>
              </a:rPr>
              <a:t>Špatně definovaný způsob randomizace – poměr X pravděpodobnost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400" b="1" dirty="0">
                <a:solidFill>
                  <a:srgbClr val="A50021"/>
                </a:solidFill>
              </a:rPr>
              <a:t>Poměr</a:t>
            </a:r>
            <a:r>
              <a:rPr lang="cs-CZ" sz="2400" dirty="0">
                <a:solidFill>
                  <a:srgbClr val="A50021"/>
                </a:solidFill>
              </a:rPr>
              <a:t> při 4 ramenech je 1:3 (jedna ku třem)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400" b="1" dirty="0">
                <a:solidFill>
                  <a:srgbClr val="A50021"/>
                </a:solidFill>
              </a:rPr>
              <a:t>Pravděpodobnost</a:t>
            </a:r>
            <a:r>
              <a:rPr lang="cs-CZ" sz="2400" dirty="0">
                <a:solidFill>
                  <a:srgbClr val="A50021"/>
                </a:solidFill>
              </a:rPr>
              <a:t> při 4 ramenech je 25</a:t>
            </a:r>
            <a:r>
              <a:rPr lang="cs-CZ" sz="2400" dirty="0" smtClean="0">
                <a:solidFill>
                  <a:srgbClr val="A50021"/>
                </a:solidFill>
              </a:rPr>
              <a:t>%</a:t>
            </a:r>
            <a:endParaRPr lang="cs-CZ" sz="1400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>
                <a:solidFill>
                  <a:srgbClr val="A50021"/>
                </a:solidFill>
              </a:rPr>
              <a:t>Záchranná medikace – pravidla jejího užívání resp. maximální dávka, jež pacient muže užít. Nutnost kontaktovat neprodleně zkoušejícího lékaře při užití maximální </a:t>
            </a:r>
            <a:r>
              <a:rPr lang="cs-CZ" dirty="0" smtClean="0">
                <a:solidFill>
                  <a:srgbClr val="A50021"/>
                </a:solidFill>
              </a:rPr>
              <a:t>dávky (dle protokolu)</a:t>
            </a:r>
            <a:endParaRPr lang="cs-CZ" dirty="0">
              <a:solidFill>
                <a:srgbClr val="A50021"/>
              </a:solidFill>
            </a:endParaRPr>
          </a:p>
          <a:p>
            <a:pPr marL="0" indent="0">
              <a:buFontTx/>
              <a:buNone/>
            </a:pPr>
            <a:endParaRPr lang="cs-CZ" b="1" u="sng" dirty="0" smtClean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 smtClean="0"/>
              <a:t>Nejčastější chyby v IP/IS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880029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457200" y="1223755"/>
            <a:ext cx="8229600" cy="5265584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 startAt="4"/>
            </a:pPr>
            <a:r>
              <a:rPr lang="pl-PL" sz="2400" b="1" u="sng" dirty="0" smtClean="0"/>
              <a:t>Postupy a výkony v průběhu klinického hodnocení včetně všech invazivních výkonů</a:t>
            </a:r>
          </a:p>
          <a:p>
            <a:pPr marL="0" indent="0">
              <a:buNone/>
            </a:pPr>
            <a:endParaRPr lang="cs-CZ" sz="1800" u="sng" dirty="0" smtClean="0">
              <a:solidFill>
                <a:srgbClr val="A50021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u="sng" dirty="0" smtClean="0">
                <a:solidFill>
                  <a:srgbClr val="A50021"/>
                </a:solidFill>
              </a:rPr>
              <a:t>Nejčastější </a:t>
            </a:r>
            <a:r>
              <a:rPr lang="cs-CZ" sz="2400" u="sng" dirty="0">
                <a:solidFill>
                  <a:srgbClr val="A50021"/>
                </a:solidFill>
              </a:rPr>
              <a:t>chyby: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>
                <a:solidFill>
                  <a:srgbClr val="A50021"/>
                </a:solidFill>
              </a:rPr>
              <a:t>Rozsáhlé  a nepřehledné rozepisování postupů v rámci jednotlivých návštěv</a:t>
            </a:r>
            <a:r>
              <a:rPr lang="cs-CZ" dirty="0" smtClean="0">
                <a:solidFill>
                  <a:srgbClr val="A50021"/>
                </a:solidFill>
              </a:rPr>
              <a:t>.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>
                <a:solidFill>
                  <a:srgbClr val="A50021"/>
                </a:solidFill>
              </a:rPr>
              <a:t>Uvádění </a:t>
            </a:r>
            <a:r>
              <a:rPr lang="cs-CZ" dirty="0">
                <a:solidFill>
                  <a:srgbClr val="A50021"/>
                </a:solidFill>
              </a:rPr>
              <a:t>nepohodlí a rizik souvisejícími s běžnými vyšetřeními, např. odběry krve, neinvazivní měření </a:t>
            </a:r>
            <a:r>
              <a:rPr lang="cs-CZ" dirty="0" smtClean="0">
                <a:solidFill>
                  <a:srgbClr val="A50021"/>
                </a:solidFill>
              </a:rPr>
              <a:t>krevného tlaku</a:t>
            </a:r>
            <a:r>
              <a:rPr lang="cs-CZ" dirty="0">
                <a:solidFill>
                  <a:srgbClr val="A50021"/>
                </a:solidFill>
              </a:rPr>
              <a:t>, EKG apod.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>
                <a:solidFill>
                  <a:srgbClr val="A50021"/>
                </a:solidFill>
              </a:rPr>
              <a:t>Hospitalizace – </a:t>
            </a:r>
            <a:r>
              <a:rPr lang="cs-CZ" dirty="0" smtClean="0">
                <a:solidFill>
                  <a:srgbClr val="A50021"/>
                </a:solidFill>
              </a:rPr>
              <a:t>neuvádění </a:t>
            </a:r>
            <a:r>
              <a:rPr lang="cs-CZ" dirty="0">
                <a:solidFill>
                  <a:srgbClr val="A50021"/>
                </a:solidFill>
              </a:rPr>
              <a:t>délky hospitalizace; hospitalizace rodiče s dítětem</a:t>
            </a:r>
          </a:p>
          <a:p>
            <a:pPr marL="457200" lvl="1" indent="0">
              <a:buFont typeface="Arial" pitchFamily="34" charset="0"/>
              <a:buNone/>
            </a:pP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6634" y="4869160"/>
            <a:ext cx="1564203" cy="1144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 smtClean="0"/>
              <a:t>Nejčastější chyby v IP/IS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4691774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457200" y="1178750"/>
            <a:ext cx="8229600" cy="494125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 startAt="5"/>
            </a:pPr>
            <a:r>
              <a:rPr lang="cs-CZ" sz="2400" b="1" u="sng" dirty="0" smtClean="0"/>
              <a:t>Odpovědnosti subjektu hodnocení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b="1" dirty="0" smtClean="0"/>
              <a:t>Zdůraznit vliv hodnoceného přípravku na řízení motorových vozidel a obsluhu těžkých strojů </a:t>
            </a:r>
            <a:r>
              <a:rPr lang="cs-CZ" dirty="0" smtClean="0"/>
              <a:t>pokud         se uplatňuje</a:t>
            </a:r>
          </a:p>
          <a:p>
            <a:pPr marL="457200" lvl="1" indent="0">
              <a:buNone/>
            </a:pPr>
            <a:endParaRPr lang="cs-CZ" b="1" dirty="0" smtClean="0"/>
          </a:p>
          <a:p>
            <a:pPr marL="514350" lvl="0" indent="-514350">
              <a:buFont typeface="+mj-lt"/>
              <a:buAutoNum type="arabicPeriod" startAt="6"/>
            </a:pPr>
            <a:r>
              <a:rPr lang="cs-CZ" sz="2400" b="1" u="sng" dirty="0" smtClean="0">
                <a:solidFill>
                  <a:srgbClr val="2D3291"/>
                </a:solidFill>
              </a:rPr>
              <a:t>Zdůraznění </a:t>
            </a:r>
            <a:r>
              <a:rPr lang="cs-CZ" sz="2400" b="1" u="sng" dirty="0">
                <a:solidFill>
                  <a:srgbClr val="2D3291"/>
                </a:solidFill>
              </a:rPr>
              <a:t>těch prvků klinického hodnocení, které </a:t>
            </a:r>
            <a:r>
              <a:rPr lang="cs-CZ" sz="2400" b="1" u="sng" dirty="0" smtClean="0">
                <a:solidFill>
                  <a:srgbClr val="2D3291"/>
                </a:solidFill>
              </a:rPr>
              <a:t>mají </a:t>
            </a:r>
            <a:r>
              <a:rPr lang="cs-CZ" sz="2400" b="1" u="sng" dirty="0">
                <a:solidFill>
                  <a:srgbClr val="2D3291"/>
                </a:solidFill>
              </a:rPr>
              <a:t>povahu </a:t>
            </a:r>
            <a:r>
              <a:rPr lang="cs-CZ" sz="2400" b="1" u="sng" dirty="0" smtClean="0">
                <a:solidFill>
                  <a:srgbClr val="2D3291"/>
                </a:solidFill>
              </a:rPr>
              <a:t>výzkumu</a:t>
            </a:r>
          </a:p>
          <a:p>
            <a:pPr marL="0" indent="0">
              <a:buNone/>
            </a:pPr>
            <a:endParaRPr lang="cs-CZ" sz="1600" u="sng" dirty="0" smtClean="0">
              <a:solidFill>
                <a:srgbClr val="A50021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u="sng" dirty="0" smtClean="0">
                <a:solidFill>
                  <a:srgbClr val="A50021"/>
                </a:solidFill>
              </a:rPr>
              <a:t>Nejčastější </a:t>
            </a:r>
            <a:r>
              <a:rPr lang="cs-CZ" sz="2400" u="sng" dirty="0">
                <a:solidFill>
                  <a:srgbClr val="A50021"/>
                </a:solidFill>
              </a:rPr>
              <a:t>chyby: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>
                <a:solidFill>
                  <a:srgbClr val="A50021"/>
                </a:solidFill>
              </a:rPr>
              <a:t>Délka návštěv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>
                <a:solidFill>
                  <a:srgbClr val="A50021"/>
                </a:solidFill>
              </a:rPr>
              <a:t>Dotazníky - množství,</a:t>
            </a:r>
          </a:p>
          <a:p>
            <a:pPr marL="1371600" lvl="3" indent="0">
              <a:buNone/>
            </a:pPr>
            <a:r>
              <a:rPr lang="cs-CZ" sz="2400" dirty="0" smtClean="0">
                <a:solidFill>
                  <a:srgbClr val="A50021"/>
                </a:solidFill>
              </a:rPr>
              <a:t>          - časová náročnost</a:t>
            </a:r>
            <a:endParaRPr lang="cs-CZ" sz="2400" dirty="0">
              <a:solidFill>
                <a:srgbClr val="A50021"/>
              </a:solidFill>
            </a:endParaRPr>
          </a:p>
          <a:p>
            <a:pPr marL="0" lvl="0" indent="0">
              <a:buNone/>
            </a:pPr>
            <a:endParaRPr lang="cs-CZ" b="1" u="sng" dirty="0">
              <a:solidFill>
                <a:srgbClr val="2D3291"/>
              </a:solidFill>
            </a:endParaRPr>
          </a:p>
          <a:p>
            <a:pPr marL="457200" lvl="1" indent="0">
              <a:buNone/>
            </a:pPr>
            <a:endParaRPr lang="cs-CZ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8386" y="3834045"/>
            <a:ext cx="4328636" cy="183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 smtClean="0"/>
              <a:t>Nejčastější chyby v IP/IS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028530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457200" y="1088740"/>
            <a:ext cx="8229600" cy="54006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 startAt="7"/>
            </a:pPr>
            <a:r>
              <a:rPr lang="cs-CZ" sz="2400" b="1" u="sng" dirty="0" smtClean="0"/>
              <a:t>Předvídatelná rizika či nepříjemnosti pro subjekt hodnocení, včetně případného rizika pro plod nebo kojené dítě</a:t>
            </a:r>
          </a:p>
          <a:p>
            <a:pPr marL="0" indent="0">
              <a:buNone/>
            </a:pPr>
            <a:endParaRPr lang="cs-CZ" sz="2400" u="sng" dirty="0" smtClean="0">
              <a:solidFill>
                <a:srgbClr val="A50021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u="sng" dirty="0">
                <a:solidFill>
                  <a:srgbClr val="A50021"/>
                </a:solidFill>
              </a:rPr>
              <a:t>Nejčastější chyby: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>
                <a:solidFill>
                  <a:srgbClr val="A50021"/>
                </a:solidFill>
              </a:rPr>
              <a:t>Přehledné rozdělení nežádoucích účinků</a:t>
            </a:r>
            <a:endParaRPr lang="cs-CZ" b="1" i="1" dirty="0">
              <a:solidFill>
                <a:srgbClr val="0070C0"/>
              </a:solidFill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>
                <a:solidFill>
                  <a:srgbClr val="A50021"/>
                </a:solidFill>
              </a:rPr>
              <a:t>Terminologie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>
                <a:solidFill>
                  <a:srgbClr val="A50021"/>
                </a:solidFill>
              </a:rPr>
              <a:t>Nesoulad antikoncepce s protokolem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>
                <a:solidFill>
                  <a:srgbClr val="A50021"/>
                </a:solidFill>
              </a:rPr>
              <a:t>Metody antikoncepce s ohledem na věk a indikaci zařazovaných pacientů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>
                <a:solidFill>
                  <a:srgbClr val="A50021"/>
                </a:solidFill>
              </a:rPr>
              <a:t>Těhotenství partnerky účastníka v klinickém hodnocení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cs-CZ" sz="2000" dirty="0" smtClean="0"/>
          </a:p>
          <a:p>
            <a:pPr lvl="1">
              <a:buFont typeface="Wingdings" panose="05000000000000000000" pitchFamily="2" charset="2"/>
              <a:buChar char="Ø"/>
            </a:pPr>
            <a:endParaRPr lang="cs-CZ" sz="2000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 smtClean="0"/>
              <a:t>Nejčastější chyby v IP/IS</a:t>
            </a: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215" y="2132573"/>
            <a:ext cx="2066257" cy="2235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750031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457200" y="1178750"/>
            <a:ext cx="8229600" cy="5159599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 startAt="8"/>
            </a:pPr>
            <a:r>
              <a:rPr lang="cs-CZ" sz="2400" b="1" u="sng" dirty="0" smtClean="0"/>
              <a:t>Očekávané přínosy; subjekt hodnocení se informuje           i v případech, že žádný klinický přínos pro něho není očekáván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Uvést, že stav pacienta se může zlepšit, zůstat stejný nebo se i zhoršit</a:t>
            </a:r>
          </a:p>
          <a:p>
            <a:pPr marL="0" indent="0">
              <a:buFontTx/>
              <a:buNone/>
            </a:pPr>
            <a:endParaRPr lang="cs-CZ" sz="1100" dirty="0" smtClean="0"/>
          </a:p>
          <a:p>
            <a:pPr marL="514350" indent="-514350">
              <a:buFont typeface="+mj-lt"/>
              <a:buAutoNum type="arabicPeriod" startAt="9"/>
            </a:pPr>
            <a:r>
              <a:rPr lang="cs-CZ" sz="2400" b="1" u="sng" dirty="0" smtClean="0"/>
              <a:t>Alternativní léčebné postupy, které mohou být pro léčbu subjektu hodnocení použity, jejich výhody a rizika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Kapitolu je vhodné nazvat jako „Jiné dostupné možnosti léčby“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cs-CZ" dirty="0" smtClean="0"/>
          </a:p>
          <a:p>
            <a:pPr marL="457200" lvl="1" indent="0">
              <a:buFont typeface="Arial" pitchFamily="34" charset="0"/>
              <a:buNone/>
            </a:pPr>
            <a:endParaRPr lang="cs-CZ" dirty="0" smtClean="0"/>
          </a:p>
          <a:p>
            <a:pPr marL="457200" lvl="1" indent="0">
              <a:buFont typeface="Arial" pitchFamily="34" charset="0"/>
              <a:buNone/>
            </a:pPr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1820" y="4554125"/>
            <a:ext cx="4133850" cy="2095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 smtClean="0"/>
              <a:t>Nejčastější chyby v IP/IS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357147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457200" y="1178750"/>
            <a:ext cx="8229600" cy="522058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+mj-lt"/>
              <a:buAutoNum type="arabicPeriod" startAt="10"/>
            </a:pPr>
            <a:r>
              <a:rPr lang="cs-CZ" sz="2400" b="1" u="sng" dirty="0" smtClean="0"/>
              <a:t>Léčba a podmínky odškodnění, které budou subjektu hodnocení poskytnuty v případě újmy na zdraví vzniklé               v souvislosti s jeho účastí v klinickém hodnocení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Subjektu hodnocení bude </a:t>
            </a:r>
            <a:r>
              <a:rPr lang="cs-CZ" b="1" u="sng" dirty="0" smtClean="0"/>
              <a:t>zajištěna a uhrazena </a:t>
            </a:r>
            <a:r>
              <a:rPr lang="cs-CZ" b="1" dirty="0" smtClean="0"/>
              <a:t>odpovídající lékařská péče, a má právo na odškodnění      </a:t>
            </a:r>
            <a:r>
              <a:rPr lang="cs-CZ" dirty="0" smtClean="0"/>
              <a:t>v souladu s platnými právními předpisy</a:t>
            </a:r>
          </a:p>
          <a:p>
            <a:pPr marL="457200" lvl="0" indent="-457200">
              <a:buFont typeface="+mj-lt"/>
              <a:buAutoNum type="arabicPeriod" startAt="11"/>
            </a:pPr>
            <a:r>
              <a:rPr lang="cs-CZ" sz="2400" b="1" u="sng" dirty="0" smtClean="0">
                <a:solidFill>
                  <a:srgbClr val="2D3291"/>
                </a:solidFill>
              </a:rPr>
              <a:t>Předpokládaná </a:t>
            </a:r>
            <a:r>
              <a:rPr lang="cs-CZ" sz="2400" b="1" u="sng" dirty="0">
                <a:solidFill>
                  <a:srgbClr val="2D3291"/>
                </a:solidFill>
              </a:rPr>
              <a:t>výše odměny subjektu za jeho účast </a:t>
            </a:r>
            <a:r>
              <a:rPr lang="cs-CZ" sz="2400" b="1" u="sng" dirty="0" smtClean="0">
                <a:solidFill>
                  <a:srgbClr val="2D3291"/>
                </a:solidFill>
              </a:rPr>
              <a:t>             v </a:t>
            </a:r>
            <a:r>
              <a:rPr lang="cs-CZ" sz="2400" b="1" u="sng" dirty="0">
                <a:solidFill>
                  <a:srgbClr val="2D3291"/>
                </a:solidFill>
              </a:rPr>
              <a:t>klinickém </a:t>
            </a:r>
            <a:r>
              <a:rPr lang="cs-CZ" sz="2400" b="1" u="sng" dirty="0" smtClean="0">
                <a:solidFill>
                  <a:srgbClr val="2D3291"/>
                </a:solidFill>
              </a:rPr>
              <a:t>hodnocení</a:t>
            </a:r>
          </a:p>
          <a:p>
            <a:pPr marL="457200" lvl="0" indent="-457200">
              <a:buFont typeface="+mj-lt"/>
              <a:buAutoNum type="arabicPeriod" startAt="11"/>
            </a:pPr>
            <a:r>
              <a:rPr lang="cs-CZ" sz="2400" b="1" u="sng" dirty="0" smtClean="0">
                <a:solidFill>
                  <a:srgbClr val="2D3291"/>
                </a:solidFill>
              </a:rPr>
              <a:t>Předpokládané </a:t>
            </a:r>
            <a:r>
              <a:rPr lang="cs-CZ" sz="2400" b="1" u="sng" dirty="0">
                <a:solidFill>
                  <a:srgbClr val="2D3291"/>
                </a:solidFill>
              </a:rPr>
              <a:t>výdaje subjektu v souvislosti s jeho účastí </a:t>
            </a:r>
            <a:r>
              <a:rPr lang="cs-CZ" sz="2400" b="1" u="sng" dirty="0" smtClean="0">
                <a:solidFill>
                  <a:srgbClr val="2D3291"/>
                </a:solidFill>
              </a:rPr>
              <a:t>   v </a:t>
            </a:r>
            <a:r>
              <a:rPr lang="cs-CZ" sz="2400" b="1" u="sng" dirty="0">
                <a:solidFill>
                  <a:srgbClr val="2D3291"/>
                </a:solidFill>
              </a:rPr>
              <a:t>klinickém hodnocení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>
                <a:solidFill>
                  <a:srgbClr val="2D3291"/>
                </a:solidFill>
              </a:rPr>
              <a:t>Výše kompenzace musí být adekvátní a má být uvedena v textu konkrétně</a:t>
            </a:r>
            <a:endParaRPr lang="cs-CZ" u="sng" dirty="0">
              <a:solidFill>
                <a:srgbClr val="2D3291"/>
              </a:solidFill>
            </a:endParaRPr>
          </a:p>
          <a:p>
            <a:pPr marL="457200" lvl="1" indent="0">
              <a:buNone/>
            </a:pP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 smtClean="0"/>
              <a:t>Nejčastější chyby v IP/IS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553344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457200" y="1088740"/>
            <a:ext cx="8229600" cy="5220580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 startAt="13"/>
            </a:pPr>
            <a:r>
              <a:rPr lang="pl-PL" sz="2600" b="1" u="sng" dirty="0" smtClean="0"/>
              <a:t>Přímý </a:t>
            </a:r>
            <a:r>
              <a:rPr lang="pl-PL" sz="2600" b="1" u="sng" dirty="0"/>
              <a:t>přístup k původní klinické dokumentaci </a:t>
            </a:r>
            <a:r>
              <a:rPr lang="pl-PL" sz="2600" b="1" u="sng" dirty="0" smtClean="0"/>
              <a:t>+</a:t>
            </a:r>
          </a:p>
          <a:p>
            <a:pPr marL="514350" indent="-514350">
              <a:buFont typeface="+mj-lt"/>
              <a:buAutoNum type="arabicPeriod" startAt="13"/>
            </a:pPr>
            <a:r>
              <a:rPr lang="pl-PL" sz="2600" b="1" u="sng" dirty="0" smtClean="0"/>
              <a:t>Uchovávání </a:t>
            </a:r>
            <a:r>
              <a:rPr lang="pl-PL" sz="2600" b="1" u="sng" dirty="0"/>
              <a:t>záznamů o subjektech </a:t>
            </a:r>
            <a:r>
              <a:rPr lang="pl-PL" sz="2600" b="1" u="sng" dirty="0" smtClean="0"/>
              <a:t>hodnocení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pl-PL" sz="2600" b="1" u="sng" dirty="0"/>
              <a:t>Předávání údajů do třetích zemí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cs-CZ" sz="2600" dirty="0" smtClean="0">
                <a:solidFill>
                  <a:srgbClr val="2D3291"/>
                </a:solidFill>
              </a:rPr>
              <a:t>Platná </a:t>
            </a:r>
            <a:r>
              <a:rPr lang="cs-CZ" sz="2600" dirty="0">
                <a:solidFill>
                  <a:srgbClr val="2D3291"/>
                </a:solidFill>
              </a:rPr>
              <a:t>legislativa proto podmiňuje možnost předávání osobních údajů do třetích zemí pouze v případě garance zachování adekvátního stupně ochrany osobních dat</a:t>
            </a:r>
            <a:endParaRPr lang="cs-CZ" sz="2600" u="sng" dirty="0">
              <a:solidFill>
                <a:srgbClr val="2D3291"/>
              </a:solidFill>
            </a:endParaRPr>
          </a:p>
          <a:p>
            <a:pPr marL="457200" lvl="1" indent="0" algn="just">
              <a:buNone/>
            </a:pPr>
            <a:r>
              <a:rPr lang="cs-CZ" sz="2600" u="sng" dirty="0">
                <a:solidFill>
                  <a:srgbClr val="2D3291"/>
                </a:solidFill>
              </a:rPr>
              <a:t>Doporučená formulace:</a:t>
            </a:r>
          </a:p>
          <a:p>
            <a:pPr marL="457200" lvl="1" indent="0" algn="just">
              <a:buNone/>
            </a:pPr>
            <a:r>
              <a:rPr lang="cs-CZ" sz="2600" i="1" dirty="0">
                <a:solidFill>
                  <a:srgbClr val="2D3291"/>
                </a:solidFill>
              </a:rPr>
              <a:t>„Informace o Vaší osobě, které jsou zasílány zadavateli, mohou být předávány do dalších zemí včetně USA a Japonska, kde nemusejí platit tak přísné zákony na ochranu osobních údajů jako v České republice; avšak zadavatel má povinnost na území těchto zemí zajistit adekvátní úroveň ochrany osobních údajů jako na území EU.“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pl-PL" sz="2000" b="1" u="sng" dirty="0"/>
          </a:p>
          <a:p>
            <a:pPr marL="0" indent="0">
              <a:buFontTx/>
              <a:buNone/>
            </a:pPr>
            <a:endParaRPr lang="pl-PL" sz="2400" b="1" u="sng" dirty="0" smtClean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 smtClean="0"/>
              <a:t>Nejčastější chyby v IP/IS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61515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457200" y="998730"/>
            <a:ext cx="8229600" cy="5580620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 startAt="15"/>
            </a:pPr>
            <a:r>
              <a:rPr lang="cs-CZ" sz="2600" b="1" u="sng" dirty="0" smtClean="0"/>
              <a:t>Kontakt </a:t>
            </a:r>
            <a:r>
              <a:rPr lang="cs-CZ" sz="2600" b="1" u="sng" dirty="0"/>
              <a:t>na osoby, od kterých může subjekt obdržet další informace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2600" dirty="0">
                <a:solidFill>
                  <a:srgbClr val="2D3291"/>
                </a:solidFill>
              </a:rPr>
              <a:t>Kontakt na zkoušejícího lékaře nebo lékaře určeného </a:t>
            </a:r>
            <a:r>
              <a:rPr lang="cs-CZ" sz="2600" dirty="0" smtClean="0">
                <a:solidFill>
                  <a:srgbClr val="2D3291"/>
                </a:solidFill>
              </a:rPr>
              <a:t>zadavatelem, jež bude pro pacienta kdykoliv dostupný </a:t>
            </a:r>
          </a:p>
          <a:p>
            <a:pPr marL="514350" indent="-514350">
              <a:buFont typeface="+mj-lt"/>
              <a:buAutoNum type="arabicPeriod" startAt="15"/>
            </a:pPr>
            <a:endParaRPr lang="cs-CZ" sz="1500" b="1" u="sng" dirty="0" smtClean="0"/>
          </a:p>
          <a:p>
            <a:pPr marL="514350" indent="-514350">
              <a:buFont typeface="+mj-lt"/>
              <a:buAutoNum type="arabicPeriod" startAt="16"/>
            </a:pPr>
            <a:r>
              <a:rPr lang="cs-CZ" sz="2600" b="1" u="sng" dirty="0" smtClean="0"/>
              <a:t>Předpokládaná doba trvání účasti subjektu v klinickém hodnocení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2600" dirty="0" smtClean="0"/>
              <a:t>Celková </a:t>
            </a:r>
            <a:r>
              <a:rPr lang="cs-CZ" sz="2600" dirty="0"/>
              <a:t>maximální doba trvání účasti </a:t>
            </a:r>
            <a:r>
              <a:rPr lang="cs-CZ" sz="2600" b="1" dirty="0"/>
              <a:t>jednoho subjektu</a:t>
            </a:r>
          </a:p>
          <a:p>
            <a:pPr marL="0" indent="0">
              <a:buNone/>
            </a:pPr>
            <a:endParaRPr lang="cs-CZ" sz="1700" b="1" dirty="0"/>
          </a:p>
          <a:p>
            <a:pPr marL="514350" indent="-514350">
              <a:buFont typeface="+mj-lt"/>
              <a:buAutoNum type="arabicPeriod" startAt="17"/>
            </a:pPr>
            <a:r>
              <a:rPr lang="cs-CZ" sz="2600" b="1" u="sng" dirty="0" smtClean="0"/>
              <a:t>Přibližný </a:t>
            </a:r>
            <a:r>
              <a:rPr lang="cs-CZ" sz="2600" b="1" u="sng" dirty="0"/>
              <a:t>počet subjektů, které se budou klinického hodnocení účastnit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2600" dirty="0"/>
              <a:t>Počet subjektů v ČR i celosvětově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600" u="sng" dirty="0">
                <a:solidFill>
                  <a:srgbClr val="A50021"/>
                </a:solidFill>
              </a:rPr>
              <a:t>Nejčastější chyby: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2600" dirty="0">
                <a:solidFill>
                  <a:srgbClr val="A50021"/>
                </a:solidFill>
              </a:rPr>
              <a:t>Počet subjektů v ČR neodpovídá údaji uvedenému v CTA a/nebo v souhrnu protokolu</a:t>
            </a:r>
            <a:endParaRPr lang="cs-CZ" sz="2600" dirty="0"/>
          </a:p>
          <a:p>
            <a:pPr marL="514350" indent="-514350">
              <a:buFont typeface="+mj-lt"/>
              <a:buAutoNum type="arabicPeriod" startAt="15"/>
            </a:pPr>
            <a:endParaRPr lang="cs-CZ" sz="2400" b="1" u="sng" dirty="0" smtClean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 smtClean="0"/>
              <a:t>Nejčastější chyby v IP/IS</a:t>
            </a:r>
            <a:endParaRPr lang="cs-CZ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545623"/>
            <a:ext cx="1980220" cy="923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444384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953725"/>
            <a:ext cx="8229600" cy="50075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2800" dirty="0" smtClean="0"/>
              <a:t>Náležitosti IP/IS a obecná doporučení</a:t>
            </a:r>
            <a:endParaRPr lang="cs-CZ" sz="2800" dirty="0"/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457200" y="1454481"/>
            <a:ext cx="8229600" cy="4901869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Tx/>
              <a:buAutoNum type="arabicPeriod"/>
            </a:pPr>
            <a:r>
              <a:rPr lang="cs-CZ" sz="2400" b="1" u="sng" dirty="0" smtClean="0"/>
              <a:t>Rozsah, členění textu a velikost písma</a:t>
            </a:r>
          </a:p>
          <a:p>
            <a:pPr marL="0" indent="0" algn="ctr">
              <a:buFontTx/>
              <a:buNone/>
            </a:pPr>
            <a:r>
              <a:rPr lang="cs-CZ" sz="2400" b="1" dirty="0" smtClean="0">
                <a:solidFill>
                  <a:srgbClr val="009900"/>
                </a:solidFill>
              </a:rPr>
              <a:t>STRUČNĚ, JASNĚ, PŘEHLEDNĚ, CITLIVĚ</a:t>
            </a:r>
          </a:p>
          <a:p>
            <a:pPr marL="0" lvl="0" indent="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cs-CZ" sz="2400" u="sng" dirty="0">
                <a:solidFill>
                  <a:srgbClr val="C00000"/>
                </a:solidFill>
              </a:rPr>
              <a:t>Nejčastější chyby</a:t>
            </a:r>
            <a:r>
              <a:rPr lang="cs-CZ" sz="2400" u="sng" dirty="0" smtClean="0">
                <a:solidFill>
                  <a:srgbClr val="C00000"/>
                </a:solidFill>
              </a:rPr>
              <a:t>:</a:t>
            </a:r>
            <a:endParaRPr lang="cs-CZ" sz="2400" b="1" dirty="0" smtClean="0">
              <a:solidFill>
                <a:srgbClr val="C00000"/>
              </a:solidFill>
            </a:endParaRPr>
          </a:p>
          <a:p>
            <a:pPr marL="914400" lvl="1" indent="-514350">
              <a:buFont typeface="Wingdings" panose="05000000000000000000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</a:rPr>
              <a:t>Rozsah dokumentu větší než 8 (10) stran </a:t>
            </a:r>
          </a:p>
          <a:p>
            <a:pPr marL="914400" lvl="1" indent="-514350">
              <a:buFont typeface="Wingdings" panose="05000000000000000000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</a:rPr>
              <a:t>Nepřizpůsobení obsahu dokumentu specifickým skupinám pacientů</a:t>
            </a:r>
          </a:p>
          <a:p>
            <a:pPr marL="914400" lvl="1" indent="-514350">
              <a:buFont typeface="Wingdings" panose="05000000000000000000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</a:rPr>
              <a:t>Menší  velikosti písma (např. Times New                    Roman 11.5, Arial 10.5 apod.)</a:t>
            </a:r>
          </a:p>
          <a:p>
            <a:pPr marL="914400" lvl="1" indent="-514350">
              <a:buFont typeface="Wingdings" panose="05000000000000000000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</a:rPr>
              <a:t>Nepřehledný a nahuštěný text</a:t>
            </a:r>
          </a:p>
          <a:p>
            <a:pPr marL="914400" lvl="1" indent="-514350">
              <a:buFont typeface="Wingdings" panose="05000000000000000000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</a:rPr>
              <a:t>Užívání odborných termínů</a:t>
            </a:r>
          </a:p>
          <a:p>
            <a:pPr marL="914400" lvl="1" indent="-514350">
              <a:buFont typeface="Wingdings" panose="05000000000000000000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</a:rPr>
              <a:t>Chyby v překladu, gramatické chyby</a:t>
            </a:r>
          </a:p>
          <a:p>
            <a:pPr marL="914400" lvl="1" indent="-514350">
              <a:buFont typeface="Wingdings" panose="05000000000000000000" pitchFamily="2" charset="2"/>
              <a:buChar char="Ø"/>
            </a:pPr>
            <a:endParaRPr lang="cs-CZ" b="1" u="sng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834045"/>
            <a:ext cx="1954560" cy="2522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 smtClean="0"/>
              <a:t>Nejčastější chyby v IP/IS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1972930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457200" y="1223755"/>
            <a:ext cx="8229600" cy="489624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 startAt="2"/>
            </a:pPr>
            <a:r>
              <a:rPr lang="cs-CZ" sz="2400" b="1" u="sng" dirty="0"/>
              <a:t>Identifikovatelnost dokumentu</a:t>
            </a:r>
          </a:p>
          <a:p>
            <a:pPr marL="914400" lvl="1" indent="-514350">
              <a:buFont typeface="Wingdings" panose="05000000000000000000" pitchFamily="2" charset="2"/>
              <a:buChar char="Ø"/>
            </a:pPr>
            <a:r>
              <a:rPr lang="cs-CZ" dirty="0"/>
              <a:t>Stránky musí být číslovány a každá strana by měla být označena příslušným číslem verze, datem vydání a identifikací KH (číslo protokolu nebo EudraCT číslo)</a:t>
            </a:r>
          </a:p>
          <a:p>
            <a:pPr marL="0" indent="0">
              <a:buNone/>
            </a:pPr>
            <a:endParaRPr lang="cs-CZ" sz="2400" b="1" u="sng" dirty="0" smtClean="0"/>
          </a:p>
          <a:p>
            <a:pPr marL="457200" indent="-457200">
              <a:buFont typeface="+mj-lt"/>
              <a:buAutoNum type="arabicPeriod" startAt="3"/>
            </a:pPr>
            <a:r>
              <a:rPr lang="cs-CZ" sz="2400" b="1" u="sng" dirty="0" smtClean="0"/>
              <a:t>Informovanost praktického lékaře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u="sng" dirty="0">
                <a:solidFill>
                  <a:srgbClr val="C00000"/>
                </a:solidFill>
              </a:rPr>
              <a:t>Nejčastější chyby: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>
                <a:solidFill>
                  <a:srgbClr val="C00000"/>
                </a:solidFill>
              </a:rPr>
              <a:t>Je uváděno, že pacient spolu s informovaností praktického lékaře souhlasí i s tím, že si zadavatel může od praktického lékaře vyžádat pacientovy předchozí zdravotní záznamy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cs-CZ" sz="2400" b="1" dirty="0"/>
              <a:t>Toto lze pouze se souhlasem pacienta</a:t>
            </a:r>
          </a:p>
          <a:p>
            <a:pPr marL="514350" indent="-514350">
              <a:buFont typeface="+mj-lt"/>
              <a:buAutoNum type="arabicPeriod" startAt="4"/>
            </a:pPr>
            <a:endParaRPr lang="cs-CZ" b="1" u="sng" dirty="0" smtClean="0"/>
          </a:p>
          <a:p>
            <a:pPr lvl="1">
              <a:buFont typeface="Wingdings" panose="05000000000000000000" pitchFamily="2" charset="2"/>
              <a:buChar char="Ø"/>
            </a:pP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2180" y="3102059"/>
            <a:ext cx="1440160" cy="984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 smtClean="0"/>
              <a:t>Nejčastější chyby v IP/IS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957447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457200" y="1268760"/>
            <a:ext cx="8229600" cy="5087590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2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 startAt="4"/>
            </a:pPr>
            <a:r>
              <a:rPr lang="cs-CZ" sz="2600" b="1" u="sng" dirty="0" smtClean="0"/>
              <a:t>Podpisová strana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600" dirty="0" smtClean="0"/>
              <a:t>V souladu s vyhláškou o SKP § 7, odst. (2) musí být uvedeno: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600" dirty="0" smtClean="0"/>
              <a:t>Datum, jméno a podpis účastníka hodnocení (popř.           ve specifických případech podpis jeho zákonného zástupce, či podpis nezávislého svědka – viz dále), v opodstatněných případech účastník uvede i čas podpisu</a:t>
            </a:r>
          </a:p>
          <a:p>
            <a:pPr marL="457200" lvl="1" indent="0">
              <a:buFont typeface="Arial" pitchFamily="34" charset="0"/>
              <a:buNone/>
            </a:pPr>
            <a:r>
              <a:rPr lang="cs-CZ" sz="2600" dirty="0" smtClean="0"/>
              <a:t>a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600" dirty="0" smtClean="0"/>
              <a:t>Datum, jméno a podpis zkoušejícího. </a:t>
            </a:r>
            <a:r>
              <a:rPr lang="cs-CZ" sz="2600" b="1" dirty="0" smtClean="0">
                <a:solidFill>
                  <a:srgbClr val="C00000"/>
                </a:solidFill>
              </a:rPr>
              <a:t>Místo zkoušejícího nelze uvádět „podpis osoby, která získala souhlas“.           </a:t>
            </a:r>
            <a:r>
              <a:rPr lang="cs-CZ" sz="2600" dirty="0" smtClean="0"/>
              <a:t>V ČR musí vždy souhlas pacienta/dobrovolníka s účastí        v KH získat zkoušející lékař. </a:t>
            </a:r>
          </a:p>
          <a:p>
            <a:pPr marL="457200" lvl="1" indent="0">
              <a:buNone/>
            </a:pPr>
            <a:r>
              <a:rPr lang="cs-CZ" sz="2600" dirty="0"/>
              <a:t>Po podpisu účastníka hodnocení i zkoušejícího obdrží subjekt </a:t>
            </a:r>
            <a:r>
              <a:rPr lang="cs-CZ" sz="2600" b="1" dirty="0">
                <a:solidFill>
                  <a:srgbClr val="0070C0"/>
                </a:solidFill>
              </a:rPr>
              <a:t>stejnopis</a:t>
            </a:r>
            <a:r>
              <a:rPr lang="cs-CZ" sz="2600" dirty="0">
                <a:solidFill>
                  <a:srgbClr val="0070C0"/>
                </a:solidFill>
              </a:rPr>
              <a:t> </a:t>
            </a:r>
            <a:r>
              <a:rPr lang="cs-CZ" sz="2600" dirty="0"/>
              <a:t>dokumentu (ne kopii).</a:t>
            </a:r>
            <a:endParaRPr lang="cs-CZ" sz="2600" b="1" u="sng" dirty="0"/>
          </a:p>
          <a:p>
            <a:pPr lvl="1">
              <a:buFont typeface="Wingdings" panose="05000000000000000000" pitchFamily="2" charset="2"/>
              <a:buChar char="§"/>
            </a:pPr>
            <a:endParaRPr lang="cs-CZ" sz="2600" dirty="0" smtClean="0"/>
          </a:p>
          <a:p>
            <a:pPr lvl="1">
              <a:buFont typeface="Wingdings" panose="05000000000000000000" pitchFamily="2" charset="2"/>
              <a:buChar char="§"/>
            </a:pPr>
            <a:endParaRPr lang="cs-CZ" sz="2000" dirty="0" smtClean="0"/>
          </a:p>
          <a:p>
            <a:pPr lvl="1">
              <a:buFont typeface="Wingdings" panose="05000000000000000000" pitchFamily="2" charset="2"/>
              <a:buChar char="Ø"/>
            </a:pP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 smtClean="0"/>
              <a:t>Nejčastější chyby v IP/IS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026173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448" y="1043735"/>
            <a:ext cx="7712075" cy="720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Zástupný symbol pro obsah 2"/>
          <p:cNvSpPr txBox="1">
            <a:spLocks/>
          </p:cNvSpPr>
          <p:nvPr/>
        </p:nvSpPr>
        <p:spPr>
          <a:xfrm>
            <a:off x="457200" y="1763814"/>
            <a:ext cx="8229600" cy="4592535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</a:pPr>
            <a:r>
              <a:rPr lang="cs-CZ" sz="2400" b="1" u="sng" dirty="0" smtClean="0"/>
              <a:t>Informace pro subjekty hodnocení ohledně účasti v podstudii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Podstudie musí být popsána v protokolu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Samostatný IP/IS jen pokud je účast v podstudii pro pacienty volitelná nezávisle na účasti v hlavní části KH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sz="2400" u="sng" dirty="0" smtClean="0">
              <a:solidFill>
                <a:srgbClr val="A50021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u="sng" dirty="0" smtClean="0">
                <a:solidFill>
                  <a:srgbClr val="C00000"/>
                </a:solidFill>
              </a:rPr>
              <a:t>Nejčastější </a:t>
            </a:r>
            <a:r>
              <a:rPr lang="cs-CZ" sz="2400" u="sng" dirty="0">
                <a:solidFill>
                  <a:srgbClr val="C00000"/>
                </a:solidFill>
              </a:rPr>
              <a:t>chyby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</a:rPr>
              <a:t>Zaškrtávací boxy v hlavních IP/IS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</a:rPr>
              <a:t>Nedostatečná informovanost o časové náročnosti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</a:rPr>
              <a:t>Opakování informací z hlavních IP/IS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cs-CZ" sz="2600" dirty="0">
              <a:solidFill>
                <a:srgbClr val="A50021"/>
              </a:solidFill>
            </a:endParaRPr>
          </a:p>
          <a:p>
            <a:pPr marL="457200" lvl="1" indent="0">
              <a:buNone/>
            </a:pPr>
            <a:endParaRPr lang="cs-CZ" dirty="0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2170" y="3628169"/>
            <a:ext cx="1915945" cy="1163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 smtClean="0"/>
              <a:t>Nejčastější chyby v IP/IS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781712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457200" y="1268760"/>
            <a:ext cx="8229600" cy="506959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2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</a:pPr>
            <a:r>
              <a:rPr lang="cs-CZ" sz="2400" b="1" u="sng" dirty="0" smtClean="0"/>
              <a:t>Informace pro rodiče/zákonné zástupce dítěte nebo zástupce dítěte určeného soudem</a:t>
            </a:r>
            <a:r>
              <a:rPr lang="cs-CZ" sz="2400" b="1" dirty="0" smtClean="0"/>
              <a:t> (tj. může být jeho osvojitel             nebo poručník)</a:t>
            </a:r>
          </a:p>
          <a:p>
            <a:pPr marL="0" indent="0">
              <a:buFontTx/>
              <a:buNone/>
            </a:pPr>
            <a:endParaRPr lang="cs-CZ" sz="2400" b="1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sz="2600" u="sng" dirty="0">
                <a:solidFill>
                  <a:srgbClr val="C00000"/>
                </a:solidFill>
              </a:rPr>
              <a:t>Nejčastější chyby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2600" dirty="0">
                <a:solidFill>
                  <a:srgbClr val="C00000"/>
                </a:solidFill>
              </a:rPr>
              <a:t>Text je veden v první osobě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2600" dirty="0">
                <a:solidFill>
                  <a:srgbClr val="C00000"/>
                </a:solidFill>
              </a:rPr>
              <a:t>Antikoncepce – nelze nutit užívat hormonální či jinou antikoncepci dívky, jež dosud nejsou sexuálně aktivní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2600" dirty="0">
                <a:solidFill>
                  <a:srgbClr val="C00000"/>
                </a:solidFill>
              </a:rPr>
              <a:t> Hospitalizace – neuvádění délky hospitalizace; hospitalizace rodiče s dítětem</a:t>
            </a:r>
          </a:p>
          <a:p>
            <a:pPr marL="457200" lvl="1" indent="0">
              <a:buNone/>
            </a:pPr>
            <a:endParaRPr lang="cs-CZ" sz="2600" dirty="0" smtClean="0"/>
          </a:p>
          <a:p>
            <a:pPr lvl="1">
              <a:buFont typeface="Wingdings" panose="05000000000000000000" pitchFamily="2" charset="2"/>
              <a:buChar char="Ø"/>
            </a:pPr>
            <a:endParaRPr lang="cs-CZ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150" y="2168860"/>
            <a:ext cx="2435362" cy="1634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 smtClean="0"/>
              <a:t>Nejčastější chyby v IP/IS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628752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457200" y="1313764"/>
            <a:ext cx="8229600" cy="5060585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</a:pPr>
            <a:r>
              <a:rPr lang="cs-CZ" sz="2400" b="1" u="sng" dirty="0" smtClean="0"/>
              <a:t>Informace pro mladistvé a dospívající pacienty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/>
              <a:t>Písemné IP/IS vyžadují SÚKL a etické komise od 12 let věku dítěte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/>
              <a:t>Pokud pacient v průběhu KH dovrší 18 let, musí podepsat nově IP/IS s účastí v KH – plnou verzi pro dospělé </a:t>
            </a:r>
            <a:endParaRPr lang="cs-CZ" dirty="0" smtClean="0"/>
          </a:p>
          <a:p>
            <a:pPr lvl="1">
              <a:buFont typeface="Wingdings" panose="05000000000000000000" pitchFamily="2" charset="2"/>
              <a:buChar char="Ø"/>
            </a:pPr>
            <a:endParaRPr lang="cs-CZ" sz="14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400" u="sng" dirty="0">
                <a:solidFill>
                  <a:srgbClr val="C00000"/>
                </a:solidFill>
              </a:rPr>
              <a:t>Nejčastější chyby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>
                <a:solidFill>
                  <a:srgbClr val="C00000"/>
                </a:solidFill>
              </a:rPr>
              <a:t>Tykání pacientům starším 15 let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>
                <a:solidFill>
                  <a:srgbClr val="C00000"/>
                </a:solidFill>
              </a:rPr>
              <a:t>Antikoncepce pouze pokud je mladiství již sexuálně aktivní</a:t>
            </a:r>
          </a:p>
          <a:p>
            <a:pPr marL="457200" lvl="1" indent="0">
              <a:buNone/>
            </a:pPr>
            <a:endParaRPr lang="cs-CZ" sz="2600" dirty="0" smtClean="0"/>
          </a:p>
          <a:p>
            <a:pPr marL="457200" lvl="1" indent="0">
              <a:buNone/>
            </a:pPr>
            <a:endParaRPr lang="cs-CZ" dirty="0" smtClean="0"/>
          </a:p>
          <a:p>
            <a:pPr lvl="1">
              <a:buFont typeface="Wingdings" panose="05000000000000000000" pitchFamily="2" charset="2"/>
              <a:buChar char="Ø"/>
            </a:pPr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3232" y="5139190"/>
            <a:ext cx="4114800" cy="146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 smtClean="0"/>
              <a:t>Nejčastější chyby v IP/IS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141235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457200" y="1088740"/>
            <a:ext cx="8229600" cy="5400599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</a:pPr>
            <a:r>
              <a:rPr lang="cs-CZ" sz="2600" b="1" u="sng" dirty="0" smtClean="0"/>
              <a:t>Informace pro pacienty se sníženou schopností vnímat obsah dokumentu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2600" dirty="0" smtClean="0"/>
              <a:t>Rozsah dokumentu musí reflektovat schopnost pacienta v daném zdravotním i psychickém stavu bez problémů informace přečíst a vnímat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2600" dirty="0" smtClean="0"/>
              <a:t>V odůvodněných případech lze předložit pacientům dvě verze: </a:t>
            </a:r>
          </a:p>
          <a:p>
            <a:pPr marL="1371600" lvl="2" indent="-457200">
              <a:buFont typeface="+mj-lt"/>
              <a:buAutoNum type="arabicPeriod"/>
            </a:pPr>
            <a:r>
              <a:rPr lang="cs-CZ" sz="2600" b="1" dirty="0" smtClean="0"/>
              <a:t>zkrácenou verzi</a:t>
            </a:r>
            <a:r>
              <a:rPr lang="cs-CZ" sz="2600" dirty="0" smtClean="0"/>
              <a:t> - obsahuje základní informace (podle 20 bodů stanovených v GCP a promítnutých               do přílohy č. 2 vyhlášky SKP) a bude pacientovi předložena v jeho zhoršeném klinickém stavu</a:t>
            </a:r>
          </a:p>
          <a:p>
            <a:pPr marL="1371600" lvl="2" indent="-457200">
              <a:buFont typeface="+mj-lt"/>
              <a:buAutoNum type="arabicPeriod"/>
            </a:pPr>
            <a:r>
              <a:rPr lang="cs-CZ" sz="2600" b="1" dirty="0" smtClean="0"/>
              <a:t>základní verzi</a:t>
            </a:r>
            <a:r>
              <a:rPr lang="cs-CZ" sz="2600" dirty="0" smtClean="0"/>
              <a:t>, která bude pacientovi předložena      po stabilizaci jeho klinického stavu (</a:t>
            </a:r>
            <a:r>
              <a:rPr lang="cs-CZ" sz="2600" b="1" dirty="0" smtClean="0"/>
              <a:t>souhlas s pokračováním v KH)</a:t>
            </a:r>
            <a:endParaRPr lang="cs-CZ" sz="2600" b="1" u="sng" dirty="0" smtClean="0"/>
          </a:p>
          <a:p>
            <a:pPr lvl="1">
              <a:buFont typeface="Wingdings" panose="05000000000000000000" pitchFamily="2" charset="2"/>
              <a:buChar char="Ø"/>
            </a:pP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Nejčastější chyby v IP/IS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038315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992350"/>
            <a:ext cx="8229600" cy="90648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2800" dirty="0" smtClean="0"/>
              <a:t>Nově předkládané verze informací v průběhu klinického hodnocení </a:t>
            </a:r>
            <a:endParaRPr lang="cs-CZ" sz="2800" dirty="0"/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457200" y="2117180"/>
            <a:ext cx="8229600" cy="4327155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2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Aktualizované verze IP/IS se SÚKL předkládají k posouzení </a:t>
            </a:r>
            <a:br>
              <a:rPr lang="cs-CZ" dirty="0" smtClean="0"/>
            </a:br>
            <a:r>
              <a:rPr lang="cs-CZ" dirty="0" smtClean="0"/>
              <a:t>s vyznačením změn, tzv. „</a:t>
            </a:r>
            <a:r>
              <a:rPr lang="cs-CZ" b="1" dirty="0" smtClean="0"/>
              <a:t>revizí</a:t>
            </a:r>
            <a:r>
              <a:rPr lang="cs-CZ" dirty="0" smtClean="0"/>
              <a:t>“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Požadujeme změny vyznačit oproti předchozí verzi i v dokumentu, který je pak přímo předkládán subjektům hodnocení, kteří již podepisovali předchozí verzi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Každá nová verze informací musí mít další posloupné číslo verze a aktuální datum jeho vzniku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Není možné ignorovat a zrušit předchozí změny, které byly  vyžadovány SÚKL či EK při schvalování předchozí verze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Pokud je již do KH ukončen nábor nových subjektů hodnocení, je ve specifických případech požadováno předkládání pouze dodatků k informacím, v kterých budou uvedeny pouze změněné skutečnosti</a:t>
            </a:r>
          </a:p>
        </p:txBody>
      </p:sp>
      <p:sp>
        <p:nvSpPr>
          <p:cNvPr id="8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 smtClean="0"/>
              <a:t>Nejčastější chyby v IP/IS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852108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457200" y="1268760"/>
            <a:ext cx="8229600" cy="485124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2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</a:pPr>
            <a:r>
              <a:rPr lang="cs-CZ" sz="2400" b="1" u="sng" dirty="0" smtClean="0"/>
              <a:t>IP/IS pro již zařazené pacienty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400" dirty="0" smtClean="0"/>
              <a:t>Lze upravit buď formou dodatku k IP/IS, ve kterém budou uveden pouze výčet aktuálních změn nebo formou dokumentu IP/IS s barevně vyznačenými změnami oproti verzi předchozí, tedy tzv. </a:t>
            </a:r>
            <a:r>
              <a:rPr lang="cs-CZ" sz="2400" b="1" dirty="0" smtClean="0"/>
              <a:t>highlight verze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400" dirty="0" smtClean="0"/>
              <a:t>Tzv. </a:t>
            </a:r>
            <a:r>
              <a:rPr lang="cs-CZ" sz="2400" b="1" dirty="0" smtClean="0"/>
              <a:t>Highlight verze </a:t>
            </a:r>
            <a:r>
              <a:rPr lang="cs-CZ" sz="2400" dirty="0" smtClean="0"/>
              <a:t>musí mít v záhlaví či v zápatí jasně uvedeno, že se jedná o verzi dokumentu IP/IS pro již zařazené pacienty</a:t>
            </a:r>
          </a:p>
          <a:p>
            <a:pPr marL="342900" lvl="1" indent="-342900">
              <a:buFont typeface="Wingdings" panose="05000000000000000000" pitchFamily="2" charset="2"/>
              <a:buChar char="Ø"/>
            </a:pPr>
            <a:r>
              <a:rPr lang="cs-CZ" dirty="0" smtClean="0"/>
              <a:t>Pokud se nejedná o závažnou bezpečnostní informaci či zásadní změnu v provádění KH, pak toto není nutné u IP/IS   pro nezletilé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b="1" dirty="0" smtClean="0"/>
          </a:p>
          <a:p>
            <a:pPr marL="0" indent="0">
              <a:buFontTx/>
              <a:buNone/>
            </a:pP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 smtClean="0"/>
              <a:t>Nejčastější chyby v IP/IS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090892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1440000"/>
            <a:ext cx="8229600" cy="503835"/>
          </a:xfrm>
          <a:prstGeom prst="rect">
            <a:avLst/>
          </a:prstGeom>
        </p:spPr>
        <p:txBody>
          <a:bodyPr>
            <a:normAutofit fontScale="900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0" smtClean="0"/>
              <a:t>Verze tracking changes</a:t>
            </a:r>
            <a:endParaRPr lang="cs-CZ" b="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" y="2562224"/>
            <a:ext cx="8953500" cy="2126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 smtClean="0"/>
              <a:t>Nejčastější chyby v IP/IS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503467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28.6.2016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2016  STÁTNÍ ÚSTAV PRO KONTROLU LÉČIV</a:t>
            </a:r>
            <a:endParaRPr lang="cs-CZ" dirty="0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521550" y="953725"/>
            <a:ext cx="8229600" cy="503835"/>
          </a:xfrm>
          <a:prstGeom prst="rect">
            <a:avLst/>
          </a:prstGeom>
        </p:spPr>
        <p:txBody>
          <a:bodyPr>
            <a:normAutofit fontScale="900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0" dirty="0" smtClean="0"/>
              <a:t>Tzv. Highlight verze</a:t>
            </a:r>
            <a:endParaRPr lang="cs-CZ" b="0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923" y="1448780"/>
            <a:ext cx="7356856" cy="4802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 smtClean="0"/>
              <a:t>Nejčastější chyby v IP/IS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89289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854</TotalTime>
  <Words>2122</Words>
  <Application>Microsoft Office PowerPoint</Application>
  <PresentationFormat>Předvádění na obrazovce (4:3)</PresentationFormat>
  <Paragraphs>340</Paragraphs>
  <Slides>24</Slides>
  <Notes>15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24</vt:i4>
      </vt:variant>
    </vt:vector>
  </HeadingPairs>
  <TitlesOfParts>
    <vt:vector size="26" baseType="lpstr">
      <vt:lpstr>Motiv sady Office</vt:lpstr>
      <vt:lpstr>1_Motiv sady Office</vt:lpstr>
      <vt:lpstr>Nejčastější chyby v dokumentu Informací pro pacienty/Informovaném souhlasu (IP/IS)</vt:lpstr>
      <vt:lpstr>Úvod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Němcová Alice</cp:lastModifiedBy>
  <cp:revision>57</cp:revision>
  <dcterms:created xsi:type="dcterms:W3CDTF">2012-11-07T12:54:42Z</dcterms:created>
  <dcterms:modified xsi:type="dcterms:W3CDTF">2017-01-02T16:23:16Z</dcterms:modified>
</cp:coreProperties>
</file>