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handoutMasterIdLst>
    <p:handoutMasterId r:id="rId23"/>
  </p:handoutMasterIdLst>
  <p:sldIdLst>
    <p:sldId id="283" r:id="rId3"/>
    <p:sldId id="258" r:id="rId4"/>
    <p:sldId id="269" r:id="rId5"/>
    <p:sldId id="270" r:id="rId6"/>
    <p:sldId id="276" r:id="rId7"/>
    <p:sldId id="275" r:id="rId8"/>
    <p:sldId id="274" r:id="rId9"/>
    <p:sldId id="262" r:id="rId10"/>
    <p:sldId id="277" r:id="rId11"/>
    <p:sldId id="278" r:id="rId12"/>
    <p:sldId id="264" r:id="rId13"/>
    <p:sldId id="279" r:id="rId14"/>
    <p:sldId id="265" r:id="rId15"/>
    <p:sldId id="280" r:id="rId16"/>
    <p:sldId id="281" r:id="rId17"/>
    <p:sldId id="282" r:id="rId18"/>
    <p:sldId id="267" r:id="rId19"/>
    <p:sldId id="268" r:id="rId20"/>
    <p:sldId id="271" r:id="rId2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>
        <p:scale>
          <a:sx n="104" d="100"/>
          <a:sy n="104" d="100"/>
        </p:scale>
        <p:origin x="-582" y="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/>
              <a:t>Název prezentace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10633E49-CC55-47F2-AC03-132BBB468102}" type="datetimeFigureOut">
              <a:rPr lang="cs-CZ"/>
              <a:pPr>
                <a:defRPr/>
              </a:pPr>
              <a:t>2.1.2017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844F0C7B-2480-4DE7-9F03-8FB4A5E7CE1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1958664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/>
              <a:t>Název prezentace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4924775-F6BB-4778-A739-89D5F503127D}" type="datetimeFigureOut">
              <a:rPr lang="cs-CZ"/>
              <a:pPr>
                <a:defRPr/>
              </a:pPr>
              <a:t>2.1.2017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2B55585-EA00-4626-8BE5-22DF7605110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788872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6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smtClean="0"/>
              <a:t>CTD formát není eCTD formát!!!!</a:t>
            </a:r>
          </a:p>
          <a:p>
            <a:pPr>
              <a:spcBef>
                <a:spcPct val="0"/>
              </a:spcBef>
            </a:pPr>
            <a:r>
              <a:rPr lang="cs-CZ" smtClean="0"/>
              <a:t>Čitelné, všechny stejně orientované</a:t>
            </a:r>
          </a:p>
        </p:txBody>
      </p:sp>
      <p:sp>
        <p:nvSpPr>
          <p:cNvPr id="41987" name="Zástupný symbol pro záhlaví 3"/>
          <p:cNvSpPr>
            <a:spLocks noGrp="1"/>
          </p:cNvSpPr>
          <p:nvPr>
            <p:ph type="hdr" sz="quarter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>
                <a:cs typeface="Arial" charset="0"/>
              </a:rPr>
              <a:t>Název prezentace</a:t>
            </a:r>
          </a:p>
        </p:txBody>
      </p:sp>
      <p:sp>
        <p:nvSpPr>
          <p:cNvPr id="41988" name="Zástupný symbol pro datum 4"/>
          <p:cNvSpPr>
            <a:spLocks noGrp="1"/>
          </p:cNvSpPr>
          <p:nvPr>
            <p:ph type="dt" sz="quarter"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27842D7-B2DA-4F96-8CCC-9E0E34B8A510}" type="datetime1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2.1.2017</a:t>
            </a:fld>
            <a:endParaRPr lang="cs-CZ">
              <a:cs typeface="Arial" charset="0"/>
            </a:endParaRPr>
          </a:p>
        </p:txBody>
      </p:sp>
      <p:sp>
        <p:nvSpPr>
          <p:cNvPr id="41989" name="Zástupný symbol pro zápatí 5"/>
          <p:cNvSpPr>
            <a:spLocks noGrp="1"/>
          </p:cNvSpPr>
          <p:nvPr>
            <p:ph type="ftr" sz="quarter" idx="4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>
                <a:cs typeface="Arial" charset="0"/>
              </a:rPr>
              <a:t>© 2012  STÁTNÍ ÚSTAV PRO KONTROLU LÉČIV</a:t>
            </a:r>
          </a:p>
        </p:txBody>
      </p:sp>
      <p:sp>
        <p:nvSpPr>
          <p:cNvPr id="41990" name="Zástupný symbol pro číslo snímku 6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1D87019-DC93-4773-A9C1-273F411160B4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4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smtClean="0"/>
              <a:t>Styl babuška (složka ve složce ve složce)</a:t>
            </a:r>
          </a:p>
        </p:txBody>
      </p:sp>
      <p:sp>
        <p:nvSpPr>
          <p:cNvPr id="44035" name="Zástupný symbol pro záhlaví 3"/>
          <p:cNvSpPr>
            <a:spLocks noGrp="1"/>
          </p:cNvSpPr>
          <p:nvPr>
            <p:ph type="hdr" sz="quarter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>
                <a:cs typeface="Arial" charset="0"/>
              </a:rPr>
              <a:t>Název prezentace</a:t>
            </a:r>
          </a:p>
        </p:txBody>
      </p:sp>
      <p:sp>
        <p:nvSpPr>
          <p:cNvPr id="44036" name="Zástupný symbol pro datum 4"/>
          <p:cNvSpPr>
            <a:spLocks noGrp="1"/>
          </p:cNvSpPr>
          <p:nvPr>
            <p:ph type="dt" sz="quarter"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0979684-9975-456D-81BE-EBA09DD67F3D}" type="datetime1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2.1.2017</a:t>
            </a:fld>
            <a:endParaRPr lang="cs-CZ">
              <a:cs typeface="Arial" charset="0"/>
            </a:endParaRPr>
          </a:p>
        </p:txBody>
      </p:sp>
      <p:sp>
        <p:nvSpPr>
          <p:cNvPr id="44037" name="Zástupný symbol pro zápatí 5"/>
          <p:cNvSpPr>
            <a:spLocks noGrp="1"/>
          </p:cNvSpPr>
          <p:nvPr>
            <p:ph type="ftr" sz="quarter" idx="4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>
                <a:cs typeface="Arial" charset="0"/>
              </a:rPr>
              <a:t>© 2012  STÁTNÍ ÚSTAV PRO KONTROLU LÉČIV</a:t>
            </a:r>
          </a:p>
        </p:txBody>
      </p:sp>
      <p:sp>
        <p:nvSpPr>
          <p:cNvPr id="44038" name="Zástupný symbol pro číslo snímku 6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9409219-B7BB-4D5E-B97A-AD25DECF3309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smtClean="0"/>
              <a:t>Nepoužívat více srovnávacích tabulek - </a:t>
            </a:r>
          </a:p>
          <a:p>
            <a:pPr>
              <a:spcBef>
                <a:spcPct val="0"/>
              </a:spcBef>
            </a:pPr>
            <a:r>
              <a:rPr lang="cs-CZ" smtClean="0"/>
              <a:t>Dochází k problémům, kdy není upozorněno na nějakou změnu, posuzovatel se řídí předloženým výčtem změn a nevšimne si toho</a:t>
            </a:r>
          </a:p>
        </p:txBody>
      </p:sp>
      <p:sp>
        <p:nvSpPr>
          <p:cNvPr id="33795" name="Zástupný symbol pro záhlaví 3"/>
          <p:cNvSpPr txBox="1">
            <a:spLocks noGrp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cs-CZ" sz="1200">
                <a:latin typeface="+mn-lt"/>
              </a:rPr>
              <a:t>Název prezentace</a:t>
            </a:r>
          </a:p>
        </p:txBody>
      </p:sp>
      <p:sp>
        <p:nvSpPr>
          <p:cNvPr id="33796" name="Zástupný symbol pro datum 4"/>
          <p:cNvSpPr txBox="1">
            <a:spLocks noGrp="1"/>
          </p:cNvSpPr>
          <p:nvPr/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r">
              <a:defRPr/>
            </a:pPr>
            <a:fld id="{E08B8E06-1633-461B-A8A2-53FF64B71C70}" type="datetime1">
              <a:rPr lang="cs-CZ" sz="1200">
                <a:latin typeface="+mn-lt"/>
              </a:rPr>
              <a:pPr algn="r">
                <a:defRPr/>
              </a:pPr>
              <a:t>2.1.2017</a:t>
            </a:fld>
            <a:endParaRPr lang="cs-CZ" sz="1200">
              <a:latin typeface="+mn-lt"/>
            </a:endParaRPr>
          </a:p>
        </p:txBody>
      </p:sp>
      <p:sp>
        <p:nvSpPr>
          <p:cNvPr id="33797" name="Zástupný symbol pro zápatí 5"/>
          <p:cNvSpPr txBox="1">
            <a:spLocks noGrp="1"/>
          </p:cNvSpPr>
          <p:nvPr/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>
              <a:defRPr/>
            </a:pPr>
            <a:r>
              <a:rPr lang="cs-CZ" sz="1200">
                <a:latin typeface="+mn-lt"/>
              </a:rPr>
              <a:t>© 2012  STÁTNÍ ÚSTAV PRO KONTROLU LÉČIV</a:t>
            </a:r>
          </a:p>
        </p:txBody>
      </p:sp>
      <p:sp>
        <p:nvSpPr>
          <p:cNvPr id="33798" name="Zástupný symbol pro číslo snímku 6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59D7B9BE-0EA9-450A-A6D1-75A105DE3866}" type="slidenum">
              <a:rPr lang="cs-CZ" sz="1200">
                <a:latin typeface="+mn-lt"/>
              </a:rPr>
              <a:pPr algn="r">
                <a:defRPr/>
              </a:pPr>
              <a:t>9</a:t>
            </a:fld>
            <a:endParaRPr lang="cs-CZ" sz="1200">
              <a:latin typeface="+mn-lt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cs-CZ" smtClean="0"/>
              <a:t>Až začne platit nové klinické nařízení, bude povinnost značit i tento typ přípravků ve stejném rozsahu jako pro hodnocené přípravky</a:t>
            </a:r>
          </a:p>
        </p:txBody>
      </p:sp>
      <p:sp>
        <p:nvSpPr>
          <p:cNvPr id="4" name="Zástupný symbol pro záhlaví 3"/>
          <p:cNvSpPr txBox="1">
            <a:spLocks noGrp="1"/>
          </p:cNvSpPr>
          <p:nvPr/>
        </p:nvSpPr>
        <p:spPr>
          <a:xfrm>
            <a:off x="0" y="0"/>
            <a:ext cx="2971800" cy="457200"/>
          </a:xfrm>
          <a:prstGeom prst="rect">
            <a:avLst/>
          </a:prstGeom>
          <a:noFill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200">
                <a:latin typeface="+mn-lt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/>
        </p:nvSpPr>
        <p:spPr>
          <a:xfrm>
            <a:off x="3884613" y="0"/>
            <a:ext cx="2971800" cy="457200"/>
          </a:xfrm>
          <a:prstGeom prst="rect">
            <a:avLst/>
          </a:prstGeom>
          <a:noFill/>
        </p:spPr>
        <p:txBody>
          <a:bodyPr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585D15EB-984D-4290-BA37-80693916775E}" type="datetime1">
              <a:rPr lang="cs-CZ" sz="1200"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2.1.2017</a:t>
            </a:fld>
            <a:endParaRPr lang="cs-CZ" sz="1200">
              <a:latin typeface="+mn-lt"/>
              <a:cs typeface="+mn-cs"/>
            </a:endParaRPr>
          </a:p>
        </p:txBody>
      </p:sp>
      <p:sp>
        <p:nvSpPr>
          <p:cNvPr id="6" name="Zástupný symbol pro zápatí 5"/>
          <p:cNvSpPr txBox="1">
            <a:spLocks noGrp="1"/>
          </p:cNvSpPr>
          <p:nvPr/>
        </p:nvSpPr>
        <p:spPr>
          <a:xfrm>
            <a:off x="0" y="8685213"/>
            <a:ext cx="2971800" cy="457200"/>
          </a:xfrm>
          <a:prstGeom prst="rect">
            <a:avLst/>
          </a:prstGeom>
          <a:noFill/>
        </p:spPr>
        <p:txBody>
          <a:bodyPr anchor="b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200">
                <a:latin typeface="+mn-lt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</p:spPr>
        <p:txBody>
          <a:bodyPr anchor="b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C5AA2CB4-C067-4488-99F0-91D3E84956FF}" type="slidenum">
              <a:rPr lang="cs-CZ" sz="1200"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12</a:t>
            </a:fld>
            <a:endParaRPr lang="cs-CZ" sz="1200">
              <a:latin typeface="+mn-lt"/>
              <a:cs typeface="+mn-cs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smtClean="0"/>
              <a:t>Prostě je dávat nebudeme, když se ukáža, že to nedodržují. </a:t>
            </a:r>
          </a:p>
        </p:txBody>
      </p:sp>
      <p:sp>
        <p:nvSpPr>
          <p:cNvPr id="46083" name="Zástupný symbol pro záhlaví 3"/>
          <p:cNvSpPr>
            <a:spLocks noGrp="1"/>
          </p:cNvSpPr>
          <p:nvPr>
            <p:ph type="hdr" sz="quarter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>
                <a:cs typeface="Arial" charset="0"/>
              </a:rPr>
              <a:t>Název prezentace</a:t>
            </a:r>
          </a:p>
        </p:txBody>
      </p:sp>
      <p:sp>
        <p:nvSpPr>
          <p:cNvPr id="46084" name="Zástupný symbol pro datum 4"/>
          <p:cNvSpPr>
            <a:spLocks noGrp="1"/>
          </p:cNvSpPr>
          <p:nvPr>
            <p:ph type="dt" sz="quarter"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7D11EFB-8103-4EDC-B089-C97B3807AC53}" type="datetime1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2.1.2017</a:t>
            </a:fld>
            <a:endParaRPr lang="cs-CZ">
              <a:cs typeface="Arial" charset="0"/>
            </a:endParaRPr>
          </a:p>
        </p:txBody>
      </p:sp>
      <p:sp>
        <p:nvSpPr>
          <p:cNvPr id="46085" name="Zástupný symbol pro zápatí 5"/>
          <p:cNvSpPr>
            <a:spLocks noGrp="1"/>
          </p:cNvSpPr>
          <p:nvPr>
            <p:ph type="ftr" sz="quarter" idx="4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>
                <a:cs typeface="Arial" charset="0"/>
              </a:rPr>
              <a:t>© 2012  STÁTNÍ ÚSTAV PRO KONTROLU LÉČIV</a:t>
            </a:r>
          </a:p>
        </p:txBody>
      </p:sp>
      <p:sp>
        <p:nvSpPr>
          <p:cNvPr id="46086" name="Zástupný symbol pro číslo snímku 6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08BFFEC-1DA4-48AA-87E9-8B7727A4F17F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28.6.2016</a:t>
            </a:r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FC317D-729D-41DF-9846-DFE7400EBDC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28.6.2016</a:t>
            </a:r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940A89-5B3B-4DAA-AD11-F1512D22D53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28.6.2016</a:t>
            </a:r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A62E57-8EA2-48F6-A580-CE180DC7315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28.6.2016</a:t>
            </a:r>
            <a:endParaRPr lang="cs-CZ" dirty="0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24906F-627C-41E2-8BD2-23313291848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8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28.6.2016</a:t>
            </a:r>
            <a:endParaRPr lang="cs-CZ" dirty="0"/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11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EFB942-FB1E-48EB-950E-CC528A5976D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28.6.2016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461B08-97B6-4D78-A13F-98832A19A81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28.6.2016</a:t>
            </a:r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97435E-0E4F-430A-9E52-FF43B079AFF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28.6.2016</a:t>
            </a:r>
            <a:endParaRPr lang="cs-CZ" dirty="0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F18A26-620E-41F6-8898-9E9A50A3DE1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28.6.2016</a:t>
            </a:r>
            <a:endParaRPr lang="cs-CZ" dirty="0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A111B0-D8A7-46CC-8605-43CBA5848B0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28.6.2016</a:t>
            </a:r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6CDB52-3B71-426A-8C6D-175169EC8CE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28.6.2016</a:t>
            </a:r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1595EB-8F0B-4799-9B13-2A87429C0B5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6875463" y="6356350"/>
            <a:ext cx="1800225" cy="36036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28.6.2016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59675" y="539750"/>
            <a:ext cx="1081088" cy="2159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795A4A-0C48-4124-B876-ED8D6492A15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28.6.2016</a:t>
            </a:r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FD93D5-1059-48CD-8063-01CB15E1E45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28.6.2016</a:t>
            </a:r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DF58F4-1320-4AA4-BC5C-C9DC2377644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28.6.2016</a:t>
            </a:r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1FB761-E962-45D4-AA37-4F05C42C97B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28.6.2016</a:t>
            </a:r>
            <a:endParaRPr lang="cs-CZ" dirty="0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5BFAD0-537C-42DC-AD0E-E3111078471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8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28.6.2016</a:t>
            </a:r>
            <a:endParaRPr lang="cs-CZ" dirty="0"/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11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972C5F-731E-4B54-8358-D7033773D66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28.6.2016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EB381E-E71C-465D-87A6-680B5D21822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3" name="Zástupný symbol pro datum 1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28.6.2016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B9B3AF-CFA4-4D6E-BB0B-1B826438676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 algn="l">
              <a:defRPr sz="900" dirty="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cs-CZ" smtClean="0"/>
              <a:t>© 2016  STÁTNÍ ÚSTAV PRO KONTROLU LÉČIV</a:t>
            </a:r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28.6.2016</a:t>
            </a:r>
            <a:endParaRPr lang="cs-CZ" dirty="0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286826-148F-400A-A64E-5C957F0CBEB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28.6.2016</a:t>
            </a:r>
            <a:endParaRPr lang="cs-CZ" dirty="0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C6D658-FE25-4740-A1FD-7A41C2DF644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28.6.2016</a:t>
            </a:r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D103A0-144A-4A34-B247-48F4A89C247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28.6.2016</a:t>
            </a:r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73931B-9DE4-4DCF-98BA-924DD28695C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w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143986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2519363"/>
            <a:ext cx="82296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 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5463" y="6356350"/>
            <a:ext cx="1800225" cy="3603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 smtClean="0"/>
              <a:t>28.6.2016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 dirty="0" smtClean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59675" y="539750"/>
            <a:ext cx="1081088" cy="2159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b="0" smtClean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BD2A50C-6FC9-4526-A5CC-4AB90A1CBD7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pic>
        <p:nvPicPr>
          <p:cNvPr id="1031" name="Obrázek 6" descr="SÚKL - logo modré.wmf"/>
          <p:cNvPicPr>
            <a:picLocks noChangeAspect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457200" y="457200"/>
            <a:ext cx="1439863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5988" y="773113"/>
            <a:ext cx="648017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0" r:id="rId3"/>
    <p:sldLayoutId id="2147483669" r:id="rId4"/>
    <p:sldLayoutId id="2147483668" r:id="rId5"/>
    <p:sldLayoutId id="2147483667" r:id="rId6"/>
    <p:sldLayoutId id="2147483666" r:id="rId7"/>
    <p:sldLayoutId id="2147483665" r:id="rId8"/>
    <p:sldLayoutId id="2147483664" r:id="rId9"/>
    <p:sldLayoutId id="2147483663" r:id="rId10"/>
    <p:sldLayoutId id="2147483662" r:id="rId11"/>
    <p:sldLayoutId id="2147483683" r:id="rId12"/>
  </p:sldLayoutIdLst>
  <p:transition>
    <p:fade/>
  </p:transition>
  <p:hf hdr="0"/>
  <p:txStyles>
    <p:titleStyle>
      <a:lvl1pPr algn="l" rtl="0" fontAlgn="base">
        <a:spcBef>
          <a:spcPct val="0"/>
        </a:spcBef>
        <a:spcAft>
          <a:spcPct val="0"/>
        </a:spcAft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Blip>
          <a:blip r:embed="rId15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143986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3315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2519363"/>
            <a:ext cx="82296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 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5463" y="6356350"/>
            <a:ext cx="1800225" cy="3603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 smtClean="0"/>
              <a:t>28.6.2016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 dirty="0" smtClean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59675" y="512763"/>
            <a:ext cx="1081088" cy="2159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b="0" smtClean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2BB7F28-C13A-4275-8E40-D2067B24E89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pic>
        <p:nvPicPr>
          <p:cNvPr id="13319" name="Obrázek 6" descr="SÚKL - logo modré.wmf"/>
          <p:cNvPicPr>
            <a:picLocks noChangeAspect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457200" y="457200"/>
            <a:ext cx="1439863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5988" y="773113"/>
            <a:ext cx="648017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1" r:id="rId2"/>
    <p:sldLayoutId id="2147483680" r:id="rId3"/>
    <p:sldLayoutId id="2147483679" r:id="rId4"/>
    <p:sldLayoutId id="2147483678" r:id="rId5"/>
    <p:sldLayoutId id="2147483677" r:id="rId6"/>
    <p:sldLayoutId id="2147483684" r:id="rId7"/>
    <p:sldLayoutId id="2147483676" r:id="rId8"/>
    <p:sldLayoutId id="2147483675" r:id="rId9"/>
    <p:sldLayoutId id="2147483674" r:id="rId10"/>
    <p:sldLayoutId id="2147483673" r:id="rId11"/>
  </p:sldLayoutIdLst>
  <p:transition>
    <p:fade/>
  </p:transition>
  <p:hf hdr="0"/>
  <p:txStyles>
    <p:titleStyle>
      <a:lvl1pPr algn="l" rtl="0" fontAlgn="base">
        <a:spcBef>
          <a:spcPct val="0"/>
        </a:spcBef>
        <a:spcAft>
          <a:spcPct val="0"/>
        </a:spcAft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881063" y="2124075"/>
            <a:ext cx="7759700" cy="1439863"/>
          </a:xfrm>
        </p:spPr>
        <p:txBody>
          <a:bodyPr>
            <a:normAutofit/>
          </a:bodyPr>
          <a:lstStyle/>
          <a:p>
            <a:r>
              <a:rPr lang="cs-CZ" dirty="0" smtClean="0"/>
              <a:t>NEJČASTĚJŠÍ</a:t>
            </a:r>
            <a:r>
              <a:rPr lang="cs-CZ" dirty="0" smtClean="0">
                <a:latin typeface="Arial" charset="0"/>
              </a:rPr>
              <a:t> </a:t>
            </a:r>
            <a:r>
              <a:rPr lang="cs-CZ" dirty="0" smtClean="0"/>
              <a:t>NEDOSTATKY V PŘEDKLÁDANÉ FARMACEUTICKÉ DOKUMENTACI</a:t>
            </a:r>
          </a:p>
        </p:txBody>
      </p:sp>
      <p:sp>
        <p:nvSpPr>
          <p:cNvPr id="27651" name="Podnadpis 14"/>
          <p:cNvSpPr>
            <a:spLocks noGrp="1"/>
          </p:cNvSpPr>
          <p:nvPr>
            <p:ph type="subTitle" idx="1"/>
          </p:nvPr>
        </p:nvSpPr>
        <p:spPr>
          <a:xfrm>
            <a:off x="1376363" y="4464050"/>
            <a:ext cx="6480175" cy="1349375"/>
          </a:xfrm>
        </p:spPr>
        <p:txBody>
          <a:bodyPr/>
          <a:lstStyle/>
          <a:p>
            <a:r>
              <a:rPr lang="cs-CZ" sz="2200" dirty="0" smtClean="0">
                <a:solidFill>
                  <a:schemeClr val="tx1">
                    <a:lumMod val="75000"/>
                  </a:schemeClr>
                </a:solidFill>
              </a:rPr>
              <a:t>Ing. Tereza Stefflová</a:t>
            </a:r>
          </a:p>
          <a:p>
            <a:r>
              <a:rPr lang="cs-CZ" sz="2200" dirty="0" smtClean="0">
                <a:solidFill>
                  <a:schemeClr val="tx1">
                    <a:lumMod val="75000"/>
                  </a:schemeClr>
                </a:solidFill>
              </a:rPr>
              <a:t>Mgr. Jiřina Humpolíková</a:t>
            </a:r>
          </a:p>
          <a:p>
            <a:r>
              <a:rPr lang="cs-CZ" sz="2200" dirty="0" smtClean="0">
                <a:solidFill>
                  <a:schemeClr val="tx1">
                    <a:lumMod val="75000"/>
                  </a:schemeClr>
                </a:solidFill>
              </a:rPr>
              <a:t>SÚKL, Praha</a:t>
            </a:r>
          </a:p>
        </p:txBody>
      </p:sp>
      <p:sp>
        <p:nvSpPr>
          <p:cNvPr id="27652" name="Zástupný symbol pro datum 1"/>
          <p:cNvSpPr>
            <a:spLocks noGrp="1"/>
          </p:cNvSpPr>
          <p:nvPr>
            <p:ph type="dt" sz="quarter" idx="14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mtClean="0">
                <a:cs typeface="Arial" charset="0"/>
              </a:rPr>
              <a:t>28.6.2016</a:t>
            </a:r>
            <a:endParaRPr lang="cs-CZ">
              <a:cs typeface="Arial" charset="0"/>
            </a:endParaRPr>
          </a:p>
        </p:txBody>
      </p:sp>
      <p:sp>
        <p:nvSpPr>
          <p:cNvPr id="27653" name="Zástupný symbol pro zápatí 3"/>
          <p:cNvSpPr>
            <a:spLocks noGrp="1"/>
          </p:cNvSpPr>
          <p:nvPr>
            <p:ph type="ftr" sz="quarter" idx="1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mtClean="0">
                <a:cs typeface="Arial" charset="0"/>
              </a:rPr>
              <a:t>© 2016  STÁTNÍ ÚSTAV PRO KONTROLU LÉČIV</a:t>
            </a:r>
            <a:endParaRPr lang="cs-CZ">
              <a:cs typeface="Arial" charset="0"/>
            </a:endParaRPr>
          </a:p>
        </p:txBody>
      </p:sp>
      <p:sp>
        <p:nvSpPr>
          <p:cNvPr id="27654" name="Zástupný symbol pro číslo snímku 2"/>
          <p:cNvSpPr>
            <a:spLocks noGrp="1"/>
          </p:cNvSpPr>
          <p:nvPr>
            <p:ph type="sldNum" sz="quarter" idx="16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7308E39-8AF4-42A2-B800-A3010B9564CC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cs typeface="Arial" charset="0"/>
            </a:endParaRPr>
          </a:p>
        </p:txBody>
      </p:sp>
      <p:sp>
        <p:nvSpPr>
          <p:cNvPr id="27655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9163" y="503238"/>
            <a:ext cx="5040312" cy="252412"/>
          </a:xfrm>
        </p:spPr>
        <p:txBody>
          <a:bodyPr/>
          <a:lstStyle/>
          <a:p>
            <a:pPr>
              <a:buFontTx/>
              <a:buNone/>
            </a:pPr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255064017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Nadpis 18"/>
          <p:cNvSpPr>
            <a:spLocks noGrp="1"/>
          </p:cNvSpPr>
          <p:nvPr>
            <p:ph type="title"/>
          </p:nvPr>
        </p:nvSpPr>
        <p:spPr>
          <a:xfrm>
            <a:off x="431800" y="1042988"/>
            <a:ext cx="8229600" cy="639762"/>
          </a:xfrm>
        </p:spPr>
        <p:txBody>
          <a:bodyPr/>
          <a:lstStyle/>
          <a:p>
            <a:r>
              <a:rPr lang="cs-CZ" sz="3600" smtClean="0"/>
              <a:t>Nejčastější nedostatky </a:t>
            </a:r>
          </a:p>
        </p:txBody>
      </p:sp>
      <p:sp>
        <p:nvSpPr>
          <p:cNvPr id="28674" name="Zástupný symbol pro obsah 19"/>
          <p:cNvSpPr>
            <a:spLocks noGrp="1"/>
          </p:cNvSpPr>
          <p:nvPr>
            <p:ph idx="1"/>
          </p:nvPr>
        </p:nvSpPr>
        <p:spPr>
          <a:xfrm>
            <a:off x="457200" y="1898650"/>
            <a:ext cx="8229600" cy="4221163"/>
          </a:xfrm>
        </p:spPr>
        <p:txBody>
          <a:bodyPr/>
          <a:lstStyle/>
          <a:p>
            <a:r>
              <a:rPr lang="cs-CZ" sz="2600" smtClean="0"/>
              <a:t>Formát dokumentace</a:t>
            </a:r>
          </a:p>
          <a:p>
            <a:r>
              <a:rPr lang="cs-CZ" sz="2600" smtClean="0"/>
              <a:t>Průvodní dopis, formulář žádosti</a:t>
            </a:r>
          </a:p>
          <a:p>
            <a:r>
              <a:rPr lang="cs-CZ" sz="2600" smtClean="0"/>
              <a:t>Srovnávací tabulky, dotazník SÚKL</a:t>
            </a:r>
          </a:p>
          <a:p>
            <a:r>
              <a:rPr lang="cs-CZ" sz="2600" smtClean="0"/>
              <a:t>Použití registrovaných léčivých přípravků v KH</a:t>
            </a:r>
          </a:p>
          <a:p>
            <a:r>
              <a:rPr lang="cs-CZ" sz="2600" smtClean="0"/>
              <a:t>Prodlužování doby použitelnosti léčivých přípravků</a:t>
            </a:r>
          </a:p>
          <a:p>
            <a:r>
              <a:rPr lang="cs-CZ" sz="2600" smtClean="0"/>
              <a:t>Analytické certifikáty </a:t>
            </a:r>
          </a:p>
          <a:p>
            <a:r>
              <a:rPr lang="cs-CZ" sz="2600" smtClean="0"/>
              <a:t>SVP doklady</a:t>
            </a:r>
          </a:p>
          <a:p>
            <a:r>
              <a:rPr lang="cs-CZ" sz="2600" smtClean="0"/>
              <a:t>Štítky</a:t>
            </a:r>
          </a:p>
          <a:p>
            <a:r>
              <a:rPr lang="cs-CZ" sz="2600" smtClean="0"/>
              <a:t>Závazná sdělení</a:t>
            </a:r>
          </a:p>
        </p:txBody>
      </p:sp>
      <p:sp>
        <p:nvSpPr>
          <p:cNvPr id="28675" name="Zástupný symbol pro datum 3"/>
          <p:cNvSpPr>
            <a:spLocks noGrp="1"/>
          </p:cNvSpPr>
          <p:nvPr>
            <p:ph type="dt" sz="quarter" idx="14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mtClean="0">
                <a:cs typeface="Arial" charset="0"/>
              </a:rPr>
              <a:t>28.6.2016</a:t>
            </a:r>
            <a:endParaRPr lang="cs-CZ">
              <a:cs typeface="Arial" charset="0"/>
            </a:endParaRPr>
          </a:p>
        </p:txBody>
      </p:sp>
      <p:sp>
        <p:nvSpPr>
          <p:cNvPr id="28676" name="Zástupný symbol pro zápatí 4"/>
          <p:cNvSpPr>
            <a:spLocks noGrp="1"/>
          </p:cNvSpPr>
          <p:nvPr>
            <p:ph type="ftr" sz="quarter" idx="1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mtClean="0">
                <a:cs typeface="Arial" charset="0"/>
              </a:rPr>
              <a:t>© 2016  STÁTNÍ ÚSTAV PRO KONTROLU LÉČIV</a:t>
            </a:r>
            <a:endParaRPr lang="cs-CZ">
              <a:cs typeface="Arial" charset="0"/>
            </a:endParaRPr>
          </a:p>
        </p:txBody>
      </p:sp>
      <p:sp>
        <p:nvSpPr>
          <p:cNvPr id="28677" name="Zástupný symbol pro číslo snímku 5"/>
          <p:cNvSpPr>
            <a:spLocks noGrp="1"/>
          </p:cNvSpPr>
          <p:nvPr>
            <p:ph type="sldNum" sz="quarter" idx="16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67A020D-A520-4DEC-A0EF-82A951B8D2E6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cs-CZ">
              <a:cs typeface="Arial" charset="0"/>
            </a:endParaRPr>
          </a:p>
        </p:txBody>
      </p:sp>
      <p:sp>
        <p:nvSpPr>
          <p:cNvPr id="28678" name="Zástupný symbol pro text 20"/>
          <p:cNvSpPr>
            <a:spLocks noGrp="1"/>
          </p:cNvSpPr>
          <p:nvPr>
            <p:ph type="body" sz="quarter" idx="13"/>
          </p:nvPr>
        </p:nvSpPr>
        <p:spPr>
          <a:xfrm>
            <a:off x="2189163" y="503238"/>
            <a:ext cx="5040312" cy="252412"/>
          </a:xfrm>
        </p:spPr>
        <p:txBody>
          <a:bodyPr/>
          <a:lstStyle/>
          <a:p>
            <a:pPr>
              <a:buFontTx/>
              <a:buNone/>
            </a:pPr>
            <a:r>
              <a:rPr lang="cs-CZ" smtClean="0"/>
              <a:t>NEDOSTATKY V PŘEDKLÁDANÉ FARMACEUTICKÉ DOKUMENTACI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Nadpis 18"/>
          <p:cNvSpPr>
            <a:spLocks noGrp="1"/>
          </p:cNvSpPr>
          <p:nvPr>
            <p:ph type="title"/>
          </p:nvPr>
        </p:nvSpPr>
        <p:spPr>
          <a:xfrm>
            <a:off x="431800" y="998538"/>
            <a:ext cx="8229600" cy="639762"/>
          </a:xfrm>
        </p:spPr>
        <p:txBody>
          <a:bodyPr/>
          <a:lstStyle/>
          <a:p>
            <a:r>
              <a:rPr lang="cs-CZ" smtClean="0"/>
              <a:t>Formát dokumentace</a:t>
            </a:r>
          </a:p>
        </p:txBody>
      </p:sp>
      <p:sp>
        <p:nvSpPr>
          <p:cNvPr id="40962" name="Zástupný symbol pro obsah 19"/>
          <p:cNvSpPr>
            <a:spLocks noGrp="1"/>
          </p:cNvSpPr>
          <p:nvPr>
            <p:ph idx="1"/>
          </p:nvPr>
        </p:nvSpPr>
        <p:spPr>
          <a:xfrm>
            <a:off x="476250" y="1808163"/>
            <a:ext cx="8229600" cy="1306512"/>
          </a:xfrm>
        </p:spPr>
        <p:txBody>
          <a:bodyPr/>
          <a:lstStyle/>
          <a:p>
            <a:r>
              <a:rPr lang="cs-CZ" sz="2000" smtClean="0"/>
              <a:t>dokumentace musí být ve strukturované formě (CTD formát)</a:t>
            </a:r>
          </a:p>
          <a:p>
            <a:r>
              <a:rPr lang="cs-CZ" sz="2000" smtClean="0"/>
              <a:t>jednotlivé soubory musí být </a:t>
            </a:r>
            <a:r>
              <a:rPr lang="cs-CZ" sz="2000" u="sng" smtClean="0"/>
              <a:t>jasně pojmenovány</a:t>
            </a:r>
          </a:p>
          <a:p>
            <a:r>
              <a:rPr lang="cs-CZ" sz="2000" smtClean="0"/>
              <a:t>v IMPD by měly být </a:t>
            </a:r>
            <a:r>
              <a:rPr lang="cs-CZ" sz="2000" u="sng" smtClean="0"/>
              <a:t>funkční záložky a odkazy</a:t>
            </a:r>
            <a:r>
              <a:rPr lang="cs-CZ" sz="2000" smtClean="0"/>
              <a:t> na jednotlivé kapitoly</a:t>
            </a:r>
          </a:p>
          <a:p>
            <a:pPr algn="just"/>
            <a:endParaRPr lang="cs-CZ" sz="2000" b="1" smtClean="0"/>
          </a:p>
        </p:txBody>
      </p:sp>
      <p:sp>
        <p:nvSpPr>
          <p:cNvPr id="40963" name="Zástupný symbol pro datum 3"/>
          <p:cNvSpPr>
            <a:spLocks noGrp="1"/>
          </p:cNvSpPr>
          <p:nvPr>
            <p:ph type="dt" sz="quarter" idx="14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mtClean="0">
                <a:cs typeface="Arial" charset="0"/>
              </a:rPr>
              <a:t>28.6.2016</a:t>
            </a:r>
            <a:endParaRPr lang="cs-CZ">
              <a:cs typeface="Arial" charset="0"/>
            </a:endParaRPr>
          </a:p>
        </p:txBody>
      </p:sp>
      <p:sp>
        <p:nvSpPr>
          <p:cNvPr id="40964" name="Zástupný symbol pro zápatí 4"/>
          <p:cNvSpPr>
            <a:spLocks noGrp="1"/>
          </p:cNvSpPr>
          <p:nvPr>
            <p:ph type="ftr" sz="quarter" idx="1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mtClean="0">
                <a:cs typeface="Arial" charset="0"/>
              </a:rPr>
              <a:t>© 2016  STÁTNÍ ÚSTAV PRO KONTROLU LÉČIV</a:t>
            </a:r>
            <a:endParaRPr lang="cs-CZ">
              <a:cs typeface="Arial" charset="0"/>
            </a:endParaRPr>
          </a:p>
        </p:txBody>
      </p:sp>
      <p:sp>
        <p:nvSpPr>
          <p:cNvPr id="40965" name="Zástupný symbol pro číslo snímku 5"/>
          <p:cNvSpPr>
            <a:spLocks noGrp="1"/>
          </p:cNvSpPr>
          <p:nvPr>
            <p:ph type="sldNum" sz="quarter" idx="16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6069449-5A9B-4931-A584-96E56DDFCAE2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cs-CZ">
              <a:cs typeface="Arial" charset="0"/>
            </a:endParaRPr>
          </a:p>
        </p:txBody>
      </p:sp>
      <p:sp>
        <p:nvSpPr>
          <p:cNvPr id="40966" name="Zástupný symbol pro text 20"/>
          <p:cNvSpPr>
            <a:spLocks noGrp="1"/>
          </p:cNvSpPr>
          <p:nvPr>
            <p:ph type="body" sz="quarter" idx="13"/>
          </p:nvPr>
        </p:nvSpPr>
        <p:spPr>
          <a:xfrm>
            <a:off x="2189163" y="503238"/>
            <a:ext cx="5040312" cy="252412"/>
          </a:xfrm>
        </p:spPr>
        <p:txBody>
          <a:bodyPr/>
          <a:lstStyle/>
          <a:p>
            <a:pPr>
              <a:buFontTx/>
              <a:buNone/>
            </a:pPr>
            <a:r>
              <a:rPr lang="cs-CZ" smtClean="0"/>
              <a:t>NEDOSTATKY V PŘEDKLÁDANÉ FARMACEUTICKÉ DOKUMENTACI</a:t>
            </a:r>
          </a:p>
          <a:p>
            <a:pPr>
              <a:buFontTx/>
              <a:buNone/>
            </a:pPr>
            <a:endParaRPr lang="cs-CZ" smtClean="0"/>
          </a:p>
        </p:txBody>
      </p:sp>
      <p:pic>
        <p:nvPicPr>
          <p:cNvPr id="4096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36950" y="3024188"/>
            <a:ext cx="4754563" cy="302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8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71550" y="3752850"/>
            <a:ext cx="2286000" cy="156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Nadpis 18"/>
          <p:cNvSpPr>
            <a:spLocks noGrp="1"/>
          </p:cNvSpPr>
          <p:nvPr>
            <p:ph type="title"/>
          </p:nvPr>
        </p:nvSpPr>
        <p:spPr>
          <a:xfrm>
            <a:off x="431800" y="998538"/>
            <a:ext cx="8229600" cy="639762"/>
          </a:xfrm>
        </p:spPr>
        <p:txBody>
          <a:bodyPr/>
          <a:lstStyle/>
          <a:p>
            <a:r>
              <a:rPr lang="cs-CZ" smtClean="0"/>
              <a:t>Formát dokumentace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76250" y="1808163"/>
            <a:ext cx="8229600" cy="4411662"/>
          </a:xfrm>
        </p:spPr>
        <p:txBody>
          <a:bodyPr>
            <a:noAutofit/>
          </a:bodyPr>
          <a:lstStyle/>
          <a:p>
            <a:r>
              <a:rPr lang="cs-CZ" b="1" smtClean="0"/>
              <a:t>Nejčastější nedostatky</a:t>
            </a:r>
          </a:p>
          <a:p>
            <a:pPr lvl="1"/>
            <a:endParaRPr lang="cs-CZ" sz="1400" smtClean="0"/>
          </a:p>
          <a:p>
            <a:pPr lvl="1"/>
            <a:r>
              <a:rPr lang="cs-CZ" smtClean="0"/>
              <a:t>špatná čitelnost naskenovaných dokumentů</a:t>
            </a:r>
          </a:p>
          <a:p>
            <a:pPr lvl="1">
              <a:buFont typeface="Arial" charset="0"/>
              <a:buNone/>
            </a:pPr>
            <a:endParaRPr lang="cs-CZ" sz="900" smtClean="0"/>
          </a:p>
          <a:p>
            <a:pPr lvl="1"/>
            <a:r>
              <a:rPr lang="cs-CZ" smtClean="0"/>
              <a:t>naskenované stránky mají odlišnou orientaci</a:t>
            </a:r>
          </a:p>
          <a:p>
            <a:pPr lvl="1">
              <a:buFont typeface="Arial" charset="0"/>
              <a:buNone/>
            </a:pPr>
            <a:endParaRPr lang="cs-CZ" sz="900" smtClean="0"/>
          </a:p>
          <a:p>
            <a:pPr lvl="1"/>
            <a:r>
              <a:rPr lang="cs-CZ" smtClean="0"/>
              <a:t>vlastní číslování každé kapitoly místo číslování celého dokumentu nebo zcela chybějící číslování stránek</a:t>
            </a:r>
          </a:p>
          <a:p>
            <a:pPr lvl="1"/>
            <a:endParaRPr lang="cs-CZ" sz="900" smtClean="0"/>
          </a:p>
          <a:p>
            <a:pPr lvl="1"/>
            <a:r>
              <a:rPr lang="cs-CZ" smtClean="0"/>
              <a:t>kapitoly nejsou v jednom dokumentu, ale každá ve své složce</a:t>
            </a:r>
          </a:p>
          <a:p>
            <a:pPr algn="just">
              <a:buFontTx/>
              <a:buNone/>
            </a:pPr>
            <a:endParaRPr lang="cs-CZ" sz="2000" b="1" smtClean="0"/>
          </a:p>
        </p:txBody>
      </p:sp>
      <p:sp>
        <p:nvSpPr>
          <p:cNvPr id="43011" name="Zástupný symbol pro datum 3"/>
          <p:cNvSpPr>
            <a:spLocks noGrp="1"/>
          </p:cNvSpPr>
          <p:nvPr>
            <p:ph type="dt" sz="quarter" idx="14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mtClean="0">
                <a:cs typeface="Arial" charset="0"/>
              </a:rPr>
              <a:t>28.6.2016</a:t>
            </a:r>
            <a:endParaRPr lang="cs-CZ">
              <a:cs typeface="Arial" charset="0"/>
            </a:endParaRPr>
          </a:p>
        </p:txBody>
      </p:sp>
      <p:sp>
        <p:nvSpPr>
          <p:cNvPr id="43012" name="Zástupný symbol pro zápatí 4"/>
          <p:cNvSpPr>
            <a:spLocks noGrp="1"/>
          </p:cNvSpPr>
          <p:nvPr>
            <p:ph type="ftr" sz="quarter" idx="1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mtClean="0">
                <a:cs typeface="Arial" charset="0"/>
              </a:rPr>
              <a:t>© 2016  STÁTNÍ ÚSTAV PRO KONTROLU LÉČIV</a:t>
            </a:r>
            <a:endParaRPr lang="cs-CZ">
              <a:cs typeface="Arial" charset="0"/>
            </a:endParaRPr>
          </a:p>
        </p:txBody>
      </p:sp>
      <p:sp>
        <p:nvSpPr>
          <p:cNvPr id="43013" name="Zástupný symbol pro číslo snímku 5"/>
          <p:cNvSpPr>
            <a:spLocks noGrp="1"/>
          </p:cNvSpPr>
          <p:nvPr>
            <p:ph type="sldNum" sz="quarter" idx="16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1A1B4AA-1AA3-431E-B826-6B5A160912FB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cs-CZ">
              <a:cs typeface="Arial" charset="0"/>
            </a:endParaRPr>
          </a:p>
        </p:txBody>
      </p:sp>
      <p:sp>
        <p:nvSpPr>
          <p:cNvPr id="43014" name="Zástupný symbol pro text 20"/>
          <p:cNvSpPr>
            <a:spLocks noGrp="1"/>
          </p:cNvSpPr>
          <p:nvPr>
            <p:ph type="body" sz="quarter" idx="13"/>
          </p:nvPr>
        </p:nvSpPr>
        <p:spPr>
          <a:xfrm>
            <a:off x="2189163" y="503238"/>
            <a:ext cx="5040312" cy="252412"/>
          </a:xfrm>
        </p:spPr>
        <p:txBody>
          <a:bodyPr/>
          <a:lstStyle/>
          <a:p>
            <a:pPr>
              <a:buFontTx/>
              <a:buNone/>
            </a:pPr>
            <a:r>
              <a:rPr lang="cs-CZ" smtClean="0"/>
              <a:t>NEDOSTATKY V PŘEDKLÁDANÉ FARMACEUTICKÉ DOKUMENTACI</a:t>
            </a:r>
          </a:p>
          <a:p>
            <a:pPr>
              <a:buFontTx/>
              <a:buNone/>
            </a:pPr>
            <a:endParaRPr lang="cs-CZ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/>
          </p:cNvSpPr>
          <p:nvPr>
            <p:ph type="title" idx="4294967295"/>
          </p:nvPr>
        </p:nvSpPr>
        <p:spPr>
          <a:xfrm>
            <a:off x="476250" y="1042988"/>
            <a:ext cx="8229600" cy="676275"/>
          </a:xfrm>
        </p:spPr>
        <p:txBody>
          <a:bodyPr/>
          <a:lstStyle/>
          <a:p>
            <a:r>
              <a:rPr lang="cs-CZ" sz="3600" smtClean="0"/>
              <a:t>Průvodní dopis</a:t>
            </a:r>
          </a:p>
        </p:txBody>
      </p:sp>
      <p:sp>
        <p:nvSpPr>
          <p:cNvPr id="54275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1854200"/>
            <a:ext cx="8229600" cy="4265613"/>
          </a:xfrm>
        </p:spPr>
        <p:txBody>
          <a:bodyPr/>
          <a:lstStyle/>
          <a:p>
            <a:pPr>
              <a:buFontTx/>
              <a:buNone/>
            </a:pPr>
            <a:endParaRPr lang="cs-CZ" sz="1200" smtClean="0"/>
          </a:p>
          <a:p>
            <a:pPr algn="ctr">
              <a:buFontTx/>
              <a:buNone/>
            </a:pPr>
            <a:r>
              <a:rPr lang="cs-CZ" smtClean="0"/>
              <a:t>Do průvodního dopisu je vhodné uvést informace, které jinde v dokumentaci nejsou, a přitom jsou podstatné pro posouzení. </a:t>
            </a:r>
          </a:p>
          <a:p>
            <a:pPr>
              <a:buFontTx/>
              <a:buNone/>
            </a:pPr>
            <a:endParaRPr lang="cs-CZ" smtClean="0"/>
          </a:p>
          <a:p>
            <a:pPr>
              <a:buFontTx/>
              <a:buChar char="•"/>
            </a:pPr>
            <a:r>
              <a:rPr lang="cs-CZ" sz="2400" smtClean="0"/>
              <a:t>Stručná informace o studii/použité medikaci</a:t>
            </a:r>
          </a:p>
          <a:p>
            <a:pPr>
              <a:buFontTx/>
              <a:buChar char="•"/>
            </a:pPr>
            <a:r>
              <a:rPr lang="cs-CZ" sz="2400" smtClean="0"/>
              <a:t>Informace o nehodnocených přípravcích </a:t>
            </a:r>
          </a:p>
          <a:p>
            <a:pPr>
              <a:buFontTx/>
              <a:buChar char="•"/>
            </a:pPr>
            <a:r>
              <a:rPr lang="cs-CZ" sz="2400" smtClean="0"/>
              <a:t>Doplňující informace k IMPD</a:t>
            </a:r>
          </a:p>
          <a:p>
            <a:pPr>
              <a:buFontTx/>
              <a:buChar char="•"/>
            </a:pPr>
            <a:r>
              <a:rPr lang="cs-CZ" sz="2400" smtClean="0"/>
              <a:t>Štítky – vysvětlení chybějících informací/kódů/specifik</a:t>
            </a:r>
          </a:p>
          <a:p>
            <a:pPr>
              <a:buFontTx/>
              <a:buNone/>
            </a:pPr>
            <a:endParaRPr lang="cs-CZ" sz="2400" smtClean="0"/>
          </a:p>
        </p:txBody>
      </p:sp>
      <p:sp>
        <p:nvSpPr>
          <p:cNvPr id="2" name="Zástupný symbol pro datum 1"/>
          <p:cNvSpPr txBox="1">
            <a:spLocks noGrp="1"/>
          </p:cNvSpPr>
          <p:nvPr/>
        </p:nvSpPr>
        <p:spPr>
          <a:xfrm>
            <a:off x="6875463" y="6356350"/>
            <a:ext cx="1800225" cy="360363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B100A6D6-255A-418C-9F9E-97447A5DD064}" type="datetime1">
              <a:rPr lang="cs-CZ" sz="900"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2.1.2017</a:t>
            </a:fld>
            <a:endParaRPr lang="cs-CZ" sz="900" dirty="0">
              <a:latin typeface="+mn-lt"/>
              <a:cs typeface="+mn-cs"/>
            </a:endParaRPr>
          </a:p>
        </p:txBody>
      </p:sp>
      <p:sp>
        <p:nvSpPr>
          <p:cNvPr id="3" name="Zástupný symbol pro zápatí 2"/>
          <p:cNvSpPr txBox="1">
            <a:spLocks noGrp="1"/>
          </p:cNvSpPr>
          <p:nvPr/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900">
                <a:latin typeface="+mn-lt"/>
                <a:cs typeface="+mn-cs"/>
              </a:rPr>
              <a:t>© 2012  STÁTNÍ ÚSTAV PRO KONTROLU LÉČIV</a:t>
            </a:r>
          </a:p>
        </p:txBody>
      </p:sp>
      <p:sp>
        <p:nvSpPr>
          <p:cNvPr id="4" name="Zástupný symbol pro číslo snímku 3"/>
          <p:cNvSpPr txBox="1">
            <a:spLocks noGrp="1"/>
          </p:cNvSpPr>
          <p:nvPr/>
        </p:nvSpPr>
        <p:spPr>
          <a:xfrm>
            <a:off x="7559675" y="539750"/>
            <a:ext cx="1081088" cy="215900"/>
          </a:xfrm>
          <a:prstGeom prst="rect">
            <a:avLst/>
          </a:prstGeom>
          <a:noFill/>
        </p:spPr>
        <p:txBody>
          <a:bodyPr lIns="0" tIns="0" rIns="0" bIns="0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AEE123F6-5A1F-421B-B0BC-D04CE7BAEAE4}" type="slidenum">
              <a:rPr lang="cs-CZ" sz="900"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5</a:t>
            </a:fld>
            <a:endParaRPr lang="cs-CZ" sz="900" dirty="0">
              <a:latin typeface="+mn-lt"/>
              <a:cs typeface="+mn-cs"/>
            </a:endParaRPr>
          </a:p>
        </p:txBody>
      </p:sp>
      <p:sp>
        <p:nvSpPr>
          <p:cNvPr id="7" name="Zástupný symbol pro text 20"/>
          <p:cNvSpPr txBox="1">
            <a:spLocks/>
          </p:cNvSpPr>
          <p:nvPr/>
        </p:nvSpPr>
        <p:spPr bwMode="auto">
          <a:xfrm>
            <a:off x="2189163" y="503238"/>
            <a:ext cx="5040312" cy="252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Blip>
                <a:blip r:embed="rId2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cs-CZ" sz="1200" b="1" smtClean="0">
                <a:solidFill>
                  <a:srgbClr val="2D3291"/>
                </a:solidFill>
              </a:rPr>
              <a:t>NEDOSTATKY V PŘEDKLÁDANÉ FARMACEUTICKÉ DOKUMENTACI</a:t>
            </a:r>
          </a:p>
          <a:p>
            <a:pPr>
              <a:buFontTx/>
              <a:buNone/>
            </a:pPr>
            <a:endParaRPr lang="cs-CZ" sz="1200" b="1" dirty="0" smtClean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28.6.2016</a:t>
            </a:r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795A4A-0C48-4124-B876-ED8D6492A159}" type="slidenum">
              <a:rPr lang="cs-CZ" smtClean="0"/>
              <a:pPr>
                <a:defRPr/>
              </a:pPr>
              <a:t>5</a:t>
            </a:fld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/>
          </p:cNvSpPr>
          <p:nvPr>
            <p:ph type="title" idx="4294967295"/>
          </p:nvPr>
        </p:nvSpPr>
        <p:spPr>
          <a:xfrm>
            <a:off x="431800" y="998538"/>
            <a:ext cx="8229600" cy="593725"/>
          </a:xfrm>
        </p:spPr>
        <p:txBody>
          <a:bodyPr/>
          <a:lstStyle/>
          <a:p>
            <a:r>
              <a:rPr lang="cs-CZ" sz="3600" smtClean="0"/>
              <a:t>Formulář žádosti</a:t>
            </a:r>
          </a:p>
        </p:txBody>
      </p:sp>
      <p:sp>
        <p:nvSpPr>
          <p:cNvPr id="51203" name="Rectangle 3"/>
          <p:cNvSpPr>
            <a:spLocks noGrp="1"/>
          </p:cNvSpPr>
          <p:nvPr>
            <p:ph type="body" idx="4294967295"/>
          </p:nvPr>
        </p:nvSpPr>
        <p:spPr>
          <a:xfrm>
            <a:off x="206375" y="1673225"/>
            <a:ext cx="8686800" cy="4635500"/>
          </a:xfrm>
        </p:spPr>
        <p:txBody>
          <a:bodyPr/>
          <a:lstStyle/>
          <a:p>
            <a:pPr algn="ctr">
              <a:buFontTx/>
              <a:buNone/>
            </a:pPr>
            <a:r>
              <a:rPr lang="cs-CZ" b="1" smtClean="0"/>
              <a:t>!!Číst pečlivě vysvětlivky k jednotlivým bodům formuláře žádosti!!</a:t>
            </a:r>
          </a:p>
          <a:p>
            <a:pPr>
              <a:buFontTx/>
              <a:buNone/>
            </a:pPr>
            <a:r>
              <a:rPr lang="cs-CZ" i="1" u="sng" smtClean="0"/>
              <a:t>Informace o přípravku</a:t>
            </a:r>
          </a:p>
          <a:p>
            <a:pPr lvl="1"/>
            <a:r>
              <a:rPr lang="cs-CZ" smtClean="0"/>
              <a:t>Neregistrované přípravky – v části D.2.1 se uvede „NO“ a dál se pokračuje přímo na část D.2.3</a:t>
            </a:r>
          </a:p>
          <a:p>
            <a:pPr lvl="1"/>
            <a:r>
              <a:rPr lang="cs-CZ" smtClean="0"/>
              <a:t>D.2.1 – registrované přípravky</a:t>
            </a:r>
            <a:r>
              <a:rPr lang="cs-CZ" sz="2000" smtClean="0"/>
              <a:t> (jméno, držitel, reg. číslo, event. modifikace, země původu)</a:t>
            </a:r>
          </a:p>
          <a:p>
            <a:pPr lvl="1"/>
            <a:r>
              <a:rPr lang="cs-CZ" smtClean="0"/>
              <a:t>D.2.2. – registrované přípravky definované léčivou látkou/ATC kódem/dle místní praxe </a:t>
            </a:r>
            <a:r>
              <a:rPr lang="cs-CZ" sz="2000" smtClean="0"/>
              <a:t>– pouze v případě, že jsou odebírány z </a:t>
            </a:r>
            <a:r>
              <a:rPr lang="cs-CZ" sz="2000" u="sng" smtClean="0"/>
              <a:t>českého</a:t>
            </a:r>
            <a:r>
              <a:rPr lang="cs-CZ" sz="2000" smtClean="0"/>
              <a:t> trhu</a:t>
            </a:r>
          </a:p>
          <a:p>
            <a:pPr>
              <a:buFontTx/>
              <a:buNone/>
            </a:pPr>
            <a:endParaRPr lang="cs-CZ" sz="1200" smtClean="0"/>
          </a:p>
          <a:p>
            <a:pPr algn="ctr">
              <a:buFontTx/>
              <a:buNone/>
            </a:pPr>
            <a:r>
              <a:rPr lang="cs-CZ" sz="2400" u="sng" smtClean="0"/>
              <a:t>NENÍ MOŽNÉ, ABY BYLA VYPLNĚNA ČÁST D.2.1 A SOUČASNĚ D.2.2</a:t>
            </a:r>
            <a:endParaRPr lang="cs-CZ" u="sng" smtClean="0"/>
          </a:p>
        </p:txBody>
      </p:sp>
      <p:sp>
        <p:nvSpPr>
          <p:cNvPr id="2" name="Zástupný symbol pro datum 1"/>
          <p:cNvSpPr txBox="1">
            <a:spLocks noGrp="1"/>
          </p:cNvSpPr>
          <p:nvPr/>
        </p:nvSpPr>
        <p:spPr>
          <a:xfrm>
            <a:off x="6875463" y="6356350"/>
            <a:ext cx="1800225" cy="360363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A656D812-0962-426A-89B5-D855FF040B2D}" type="datetime1">
              <a:rPr lang="cs-CZ" sz="900"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2.1.2017</a:t>
            </a:fld>
            <a:endParaRPr lang="cs-CZ" sz="900" dirty="0">
              <a:latin typeface="+mn-lt"/>
              <a:cs typeface="+mn-cs"/>
            </a:endParaRPr>
          </a:p>
        </p:txBody>
      </p:sp>
      <p:sp>
        <p:nvSpPr>
          <p:cNvPr id="3" name="Zástupný symbol pro zápatí 2"/>
          <p:cNvSpPr txBox="1">
            <a:spLocks noGrp="1"/>
          </p:cNvSpPr>
          <p:nvPr/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900">
                <a:latin typeface="+mn-lt"/>
                <a:cs typeface="+mn-cs"/>
              </a:rPr>
              <a:t>© 2012  STÁTNÍ ÚSTAV PRO KONTROLU LÉČIV</a:t>
            </a:r>
          </a:p>
        </p:txBody>
      </p:sp>
      <p:sp>
        <p:nvSpPr>
          <p:cNvPr id="4" name="Zástupný symbol pro číslo snímku 3"/>
          <p:cNvSpPr txBox="1">
            <a:spLocks noGrp="1"/>
          </p:cNvSpPr>
          <p:nvPr/>
        </p:nvSpPr>
        <p:spPr>
          <a:xfrm>
            <a:off x="7559675" y="539750"/>
            <a:ext cx="1081088" cy="215900"/>
          </a:xfrm>
          <a:prstGeom prst="rect">
            <a:avLst/>
          </a:prstGeom>
          <a:noFill/>
        </p:spPr>
        <p:txBody>
          <a:bodyPr lIns="0" tIns="0" rIns="0" bIns="0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CAE76B14-70B1-42AD-A84A-9AE99DE7A004}" type="slidenum">
              <a:rPr lang="cs-CZ" sz="900"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6</a:t>
            </a:fld>
            <a:endParaRPr lang="cs-CZ" sz="900" dirty="0">
              <a:latin typeface="+mn-lt"/>
              <a:cs typeface="+mn-cs"/>
            </a:endParaRPr>
          </a:p>
        </p:txBody>
      </p:sp>
      <p:sp>
        <p:nvSpPr>
          <p:cNvPr id="7" name="Zástupný symbol pro text 20"/>
          <p:cNvSpPr txBox="1">
            <a:spLocks/>
          </p:cNvSpPr>
          <p:nvPr/>
        </p:nvSpPr>
        <p:spPr bwMode="auto">
          <a:xfrm>
            <a:off x="2189163" y="503238"/>
            <a:ext cx="5040312" cy="252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Blip>
                <a:blip r:embed="rId2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cs-CZ" sz="1200" b="1" smtClean="0">
                <a:solidFill>
                  <a:srgbClr val="2D3291"/>
                </a:solidFill>
              </a:rPr>
              <a:t>NEDOSTATKY V PŘEDKLÁDANÉ FARMACEUTICKÉ DOKUMENTACI</a:t>
            </a:r>
          </a:p>
          <a:p>
            <a:pPr>
              <a:buFontTx/>
              <a:buNone/>
            </a:pPr>
            <a:endParaRPr lang="cs-CZ" sz="1200" b="1" dirty="0" smtClean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28.6.2016</a:t>
            </a:r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795A4A-0C48-4124-B876-ED8D6492A159}" type="slidenum">
              <a:rPr lang="cs-CZ" smtClean="0"/>
              <a:pPr>
                <a:defRPr/>
              </a:pPr>
              <a:t>6</a:t>
            </a:fld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/>
          </p:cNvSpPr>
          <p:nvPr>
            <p:ph type="title" idx="4294967295"/>
          </p:nvPr>
        </p:nvSpPr>
        <p:spPr>
          <a:xfrm>
            <a:off x="431800" y="998538"/>
            <a:ext cx="8229600" cy="593725"/>
          </a:xfrm>
        </p:spPr>
        <p:txBody>
          <a:bodyPr/>
          <a:lstStyle/>
          <a:p>
            <a:r>
              <a:rPr lang="cs-CZ" sz="3600" smtClean="0"/>
              <a:t>Formulář žádosti</a:t>
            </a:r>
          </a:p>
        </p:txBody>
      </p:sp>
      <p:sp>
        <p:nvSpPr>
          <p:cNvPr id="50179" name="Rectangle 3"/>
          <p:cNvSpPr>
            <a:spLocks noGrp="1"/>
          </p:cNvSpPr>
          <p:nvPr>
            <p:ph type="body" idx="4294967295"/>
          </p:nvPr>
        </p:nvSpPr>
        <p:spPr>
          <a:xfrm>
            <a:off x="206375" y="1854200"/>
            <a:ext cx="8686800" cy="4589463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cs-CZ" i="1" u="sng" smtClean="0"/>
              <a:t>Informace o dovozci/o místě propouštění přípravku</a:t>
            </a:r>
          </a:p>
          <a:p>
            <a:pPr marL="633413" lvl="1"/>
            <a:r>
              <a:rPr lang="cs-CZ" smtClean="0"/>
              <a:t>D.9.1 – nemodifikované registrované přípravky z EU, značené v lékárně</a:t>
            </a:r>
          </a:p>
          <a:p>
            <a:pPr marL="633413" lvl="1"/>
            <a:r>
              <a:rPr lang="cs-CZ" smtClean="0"/>
              <a:t>D.9.2. – všechny ostatní přípravky (neregistrované/registrované modifikované/dovážené ze zemí MRA či ICH/značené výrobcem)</a:t>
            </a:r>
          </a:p>
          <a:p>
            <a:pPr marL="0" indent="0">
              <a:spcBef>
                <a:spcPct val="0"/>
              </a:spcBef>
              <a:buFontTx/>
              <a:buNone/>
            </a:pPr>
            <a:endParaRPr lang="cs-CZ" sz="2400" smtClean="0"/>
          </a:p>
          <a:p>
            <a:pPr marL="0" indent="0" algn="ctr">
              <a:spcBef>
                <a:spcPct val="0"/>
              </a:spcBef>
              <a:buFontTx/>
              <a:buNone/>
            </a:pPr>
            <a:r>
              <a:rPr lang="cs-CZ" sz="2400" smtClean="0"/>
              <a:t>NENÍ MOŽNÉ, ABY BYL JEDEN PŘÍPRAVEK UVEDEN SOUČASNĚ V BODĚ D.9.1 A D.9.2</a:t>
            </a:r>
            <a:endParaRPr lang="cs-CZ" smtClean="0"/>
          </a:p>
          <a:p>
            <a:pPr marL="0" indent="0">
              <a:spcBef>
                <a:spcPct val="0"/>
              </a:spcBef>
              <a:buFontTx/>
              <a:buNone/>
            </a:pPr>
            <a:endParaRPr lang="cs-CZ" sz="1000" smtClean="0"/>
          </a:p>
          <a:p>
            <a:pPr marL="0" indent="0" algn="ctr">
              <a:spcBef>
                <a:spcPct val="0"/>
              </a:spcBef>
              <a:buFontTx/>
              <a:buNone/>
            </a:pPr>
            <a:r>
              <a:rPr lang="cs-CZ" sz="2400" smtClean="0"/>
              <a:t>OVŠEM NĚKTERÉ PŘÍPRAVKY MOHOU BÝT UVEDENY V BODĚ D.9.1 A JINÉ V D.9.2</a:t>
            </a:r>
          </a:p>
        </p:txBody>
      </p:sp>
      <p:sp>
        <p:nvSpPr>
          <p:cNvPr id="2" name="Zástupný symbol pro datum 1"/>
          <p:cNvSpPr txBox="1">
            <a:spLocks noGrp="1"/>
          </p:cNvSpPr>
          <p:nvPr/>
        </p:nvSpPr>
        <p:spPr>
          <a:xfrm>
            <a:off x="6875463" y="6356350"/>
            <a:ext cx="1800225" cy="360363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8856CA2E-3A7E-4984-AA22-567DB8FE40F7}" type="datetime1">
              <a:rPr lang="cs-CZ" sz="900"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2.1.2017</a:t>
            </a:fld>
            <a:endParaRPr lang="cs-CZ" sz="900" dirty="0">
              <a:latin typeface="+mn-lt"/>
              <a:cs typeface="+mn-cs"/>
            </a:endParaRPr>
          </a:p>
        </p:txBody>
      </p:sp>
      <p:sp>
        <p:nvSpPr>
          <p:cNvPr id="3" name="Zástupný symbol pro zápatí 2"/>
          <p:cNvSpPr txBox="1">
            <a:spLocks noGrp="1"/>
          </p:cNvSpPr>
          <p:nvPr/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900">
                <a:latin typeface="+mn-lt"/>
                <a:cs typeface="+mn-cs"/>
              </a:rPr>
              <a:t>© 2012  STÁTNÍ ÚSTAV PRO KONTROLU LÉČIV</a:t>
            </a:r>
          </a:p>
        </p:txBody>
      </p:sp>
      <p:sp>
        <p:nvSpPr>
          <p:cNvPr id="4" name="Zástupný symbol pro číslo snímku 3"/>
          <p:cNvSpPr txBox="1">
            <a:spLocks noGrp="1"/>
          </p:cNvSpPr>
          <p:nvPr/>
        </p:nvSpPr>
        <p:spPr>
          <a:xfrm>
            <a:off x="7559675" y="539750"/>
            <a:ext cx="1081088" cy="215900"/>
          </a:xfrm>
          <a:prstGeom prst="rect">
            <a:avLst/>
          </a:prstGeom>
          <a:noFill/>
        </p:spPr>
        <p:txBody>
          <a:bodyPr lIns="0" tIns="0" rIns="0" bIns="0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4E450C02-FBAA-487F-8B62-985B0BBDCC03}" type="slidenum">
              <a:rPr lang="cs-CZ" sz="900"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7</a:t>
            </a:fld>
            <a:endParaRPr lang="cs-CZ" sz="900" dirty="0">
              <a:latin typeface="+mn-lt"/>
              <a:cs typeface="+mn-cs"/>
            </a:endParaRPr>
          </a:p>
        </p:txBody>
      </p:sp>
      <p:sp>
        <p:nvSpPr>
          <p:cNvPr id="7" name="Zástupný symbol pro text 20"/>
          <p:cNvSpPr txBox="1">
            <a:spLocks/>
          </p:cNvSpPr>
          <p:nvPr/>
        </p:nvSpPr>
        <p:spPr bwMode="auto">
          <a:xfrm>
            <a:off x="2189163" y="503238"/>
            <a:ext cx="5040312" cy="252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Blip>
                <a:blip r:embed="rId2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cs-CZ" sz="1200" b="1" smtClean="0">
                <a:solidFill>
                  <a:srgbClr val="2D3291"/>
                </a:solidFill>
              </a:rPr>
              <a:t>NEDOSTATKY V PŘEDKLÁDANÉ FARMACEUTICKÉ DOKUMENTACI</a:t>
            </a:r>
          </a:p>
          <a:p>
            <a:pPr>
              <a:buFontTx/>
              <a:buNone/>
            </a:pPr>
            <a:endParaRPr lang="cs-CZ" sz="1200" b="1" dirty="0" smtClean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28.6.2016</a:t>
            </a:r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795A4A-0C48-4124-B876-ED8D6492A159}" type="slidenum">
              <a:rPr lang="cs-CZ" smtClean="0"/>
              <a:pPr>
                <a:defRPr/>
              </a:pPr>
              <a:t>7</a:t>
            </a:fld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Nadpis 18"/>
          <p:cNvSpPr>
            <a:spLocks noGrp="1"/>
          </p:cNvSpPr>
          <p:nvPr>
            <p:ph type="title"/>
          </p:nvPr>
        </p:nvSpPr>
        <p:spPr>
          <a:xfrm>
            <a:off x="446088" y="1089025"/>
            <a:ext cx="8229600" cy="638175"/>
          </a:xfrm>
        </p:spPr>
        <p:txBody>
          <a:bodyPr/>
          <a:lstStyle/>
          <a:p>
            <a:r>
              <a:rPr lang="cs-CZ" smtClean="0"/>
              <a:t>Srovnávací tabulky – Pokyn KLH-20 verze 5</a:t>
            </a:r>
          </a:p>
        </p:txBody>
      </p:sp>
      <p:sp>
        <p:nvSpPr>
          <p:cNvPr id="31746" name="Zástupný symbol pro obsah 19"/>
          <p:cNvSpPr>
            <a:spLocks noGrp="1"/>
          </p:cNvSpPr>
          <p:nvPr>
            <p:ph idx="1"/>
          </p:nvPr>
        </p:nvSpPr>
        <p:spPr>
          <a:xfrm>
            <a:off x="457200" y="1943100"/>
            <a:ext cx="8229600" cy="4500563"/>
          </a:xfrm>
        </p:spPr>
        <p:txBody>
          <a:bodyPr/>
          <a:lstStyle/>
          <a:p>
            <a:pPr algn="just"/>
            <a:r>
              <a:rPr lang="cs-CZ" sz="2400" b="1" smtClean="0"/>
              <a:t>příloha č. 1 - dotazník SÚKL</a:t>
            </a:r>
          </a:p>
          <a:p>
            <a:pPr lvl="1">
              <a:buFont typeface="Arial" charset="0"/>
              <a:buNone/>
            </a:pPr>
            <a:endParaRPr lang="cs-CZ" sz="1800" smtClean="0">
              <a:latin typeface="Arial" charset="0"/>
            </a:endParaRPr>
          </a:p>
          <a:p>
            <a:pPr lvl="1">
              <a:buFont typeface="Arial" charset="0"/>
              <a:buNone/>
            </a:pPr>
            <a:endParaRPr lang="cs-CZ" sz="1800" smtClean="0">
              <a:latin typeface="Arial" charset="0"/>
            </a:endParaRPr>
          </a:p>
          <a:p>
            <a:endParaRPr lang="cs-CZ" sz="1400" b="1" smtClean="0"/>
          </a:p>
          <a:p>
            <a:r>
              <a:rPr lang="cs-CZ" sz="2400" b="1" smtClean="0"/>
              <a:t>příloha č. 5</a:t>
            </a:r>
          </a:p>
          <a:p>
            <a:pPr lvl="1"/>
            <a:r>
              <a:rPr lang="cs-CZ" sz="2000" smtClean="0"/>
              <a:t>prohlášení zadavatele, zda došlo ke změnám ve farmaceutické dokumentaci oproti dříve schválené verzi    </a:t>
            </a:r>
            <a:r>
              <a:rPr lang="cs-CZ" sz="1400" smtClean="0"/>
              <a:t>(formulář 1)</a:t>
            </a:r>
          </a:p>
          <a:p>
            <a:pPr lvl="2"/>
            <a:r>
              <a:rPr lang="cs-CZ" u="sng" smtClean="0"/>
              <a:t>pokud došlo ke změnám</a:t>
            </a:r>
            <a:r>
              <a:rPr lang="cs-CZ" smtClean="0"/>
              <a:t>: souhrn všech změn </a:t>
            </a:r>
            <a:r>
              <a:rPr lang="cs-CZ" sz="1800" smtClean="0"/>
              <a:t>(např. formou srovnávací tabulky)</a:t>
            </a:r>
          </a:p>
          <a:p>
            <a:pPr lvl="2">
              <a:buFont typeface="Arial" charset="0"/>
              <a:buNone/>
            </a:pPr>
            <a:r>
              <a:rPr lang="cs-CZ" smtClean="0"/>
              <a:t>nebo</a:t>
            </a:r>
          </a:p>
          <a:p>
            <a:pPr lvl="2"/>
            <a:r>
              <a:rPr lang="cs-CZ" u="sng" smtClean="0"/>
              <a:t>pokud nedošlo ke změnám</a:t>
            </a:r>
            <a:r>
              <a:rPr lang="cs-CZ" smtClean="0"/>
              <a:t>: seznam výrobců + SVP, specifikace, doba použitelnosti </a:t>
            </a:r>
            <a:r>
              <a:rPr lang="cs-CZ" sz="1600" smtClean="0"/>
              <a:t>(event. schválený plán prodlužování)</a:t>
            </a:r>
            <a:r>
              <a:rPr lang="cs-CZ" smtClean="0"/>
              <a:t> + podmínky uchovávání pro léčivou látku, léčivý přípravek a placebo</a:t>
            </a:r>
            <a:r>
              <a:rPr lang="cs-CZ" sz="1100" smtClean="0"/>
              <a:t>   </a:t>
            </a:r>
            <a:r>
              <a:rPr lang="cs-CZ" sz="1400" smtClean="0"/>
              <a:t>(formulář 2)</a:t>
            </a:r>
            <a:endParaRPr lang="cs-CZ" sz="2800" smtClean="0"/>
          </a:p>
        </p:txBody>
      </p:sp>
      <p:sp>
        <p:nvSpPr>
          <p:cNvPr id="31747" name="Zástupný symbol pro datum 3"/>
          <p:cNvSpPr>
            <a:spLocks noGrp="1"/>
          </p:cNvSpPr>
          <p:nvPr>
            <p:ph type="dt" sz="quarter" idx="14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mtClean="0">
                <a:cs typeface="Arial" charset="0"/>
              </a:rPr>
              <a:t>28.6.2016</a:t>
            </a:r>
            <a:endParaRPr lang="cs-CZ">
              <a:cs typeface="Arial" charset="0"/>
            </a:endParaRPr>
          </a:p>
        </p:txBody>
      </p:sp>
      <p:sp>
        <p:nvSpPr>
          <p:cNvPr id="31748" name="Zástupný symbol pro zápatí 4"/>
          <p:cNvSpPr>
            <a:spLocks noGrp="1"/>
          </p:cNvSpPr>
          <p:nvPr>
            <p:ph type="ftr" sz="quarter" idx="1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mtClean="0">
                <a:cs typeface="Arial" charset="0"/>
              </a:rPr>
              <a:t>© 2016  STÁTNÍ ÚSTAV PRO KONTROLU LÉČIV</a:t>
            </a:r>
            <a:endParaRPr lang="cs-CZ">
              <a:cs typeface="Arial" charset="0"/>
            </a:endParaRPr>
          </a:p>
        </p:txBody>
      </p:sp>
      <p:sp>
        <p:nvSpPr>
          <p:cNvPr id="31749" name="Zástupný symbol pro číslo snímku 5"/>
          <p:cNvSpPr>
            <a:spLocks noGrp="1"/>
          </p:cNvSpPr>
          <p:nvPr>
            <p:ph type="sldNum" sz="quarter" idx="16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BCAFFAA-F016-42B3-B48D-1DC31ED5945B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cs-CZ">
              <a:cs typeface="Arial" charset="0"/>
            </a:endParaRPr>
          </a:p>
        </p:txBody>
      </p:sp>
      <p:sp>
        <p:nvSpPr>
          <p:cNvPr id="31750" name="Zástupný symbol pro text 20"/>
          <p:cNvSpPr>
            <a:spLocks noGrp="1"/>
          </p:cNvSpPr>
          <p:nvPr>
            <p:ph type="body" sz="quarter" idx="13"/>
          </p:nvPr>
        </p:nvSpPr>
        <p:spPr>
          <a:xfrm>
            <a:off x="2189163" y="503238"/>
            <a:ext cx="5040312" cy="252412"/>
          </a:xfrm>
        </p:spPr>
        <p:txBody>
          <a:bodyPr/>
          <a:lstStyle/>
          <a:p>
            <a:pPr>
              <a:buFontTx/>
              <a:buNone/>
            </a:pPr>
            <a:r>
              <a:rPr lang="cs-CZ" dirty="0" smtClean="0"/>
              <a:t>NEDOSTATKY V PŘEDKLÁDANÉ FARMACEUTICKÉ DOKUMENTACI</a:t>
            </a:r>
          </a:p>
          <a:p>
            <a:pPr>
              <a:buFontTx/>
              <a:buNone/>
            </a:pPr>
            <a:endParaRPr lang="cs-CZ" dirty="0" smtClean="0"/>
          </a:p>
        </p:txBody>
      </p:sp>
      <p:pic>
        <p:nvPicPr>
          <p:cNvPr id="3175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1613" y="2573338"/>
            <a:ext cx="8718550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Nadpis 18"/>
          <p:cNvSpPr>
            <a:spLocks noGrp="1"/>
          </p:cNvSpPr>
          <p:nvPr>
            <p:ph type="title" idx="4294967295"/>
          </p:nvPr>
        </p:nvSpPr>
        <p:spPr>
          <a:xfrm>
            <a:off x="431800" y="954088"/>
            <a:ext cx="8229600" cy="765175"/>
          </a:xfrm>
        </p:spPr>
        <p:txBody>
          <a:bodyPr/>
          <a:lstStyle/>
          <a:p>
            <a:r>
              <a:rPr lang="cs-CZ" sz="3600" smtClean="0"/>
              <a:t>Srovnávací tabulky</a:t>
            </a:r>
            <a:r>
              <a:rPr lang="cs-CZ" smtClean="0"/>
              <a:t> </a:t>
            </a:r>
            <a:r>
              <a:rPr lang="cs-CZ" sz="2800" smtClean="0"/>
              <a:t> </a:t>
            </a:r>
            <a:r>
              <a:rPr lang="cs-CZ" sz="1400" smtClean="0"/>
              <a:t> </a:t>
            </a:r>
            <a:r>
              <a:rPr lang="cs-CZ" sz="2800" smtClean="0"/>
              <a:t/>
            </a:r>
            <a:br>
              <a:rPr lang="cs-CZ" sz="2800" smtClean="0"/>
            </a:br>
            <a:r>
              <a:rPr lang="cs-CZ" sz="2000" smtClean="0"/>
              <a:t>odkaz na již posouzené studie/</a:t>
            </a:r>
            <a:r>
              <a:rPr lang="cs-CZ" sz="2400" smtClean="0"/>
              <a:t> </a:t>
            </a:r>
            <a:r>
              <a:rPr lang="cs-CZ" sz="2000" smtClean="0"/>
              <a:t>podstatné doplňky</a:t>
            </a:r>
            <a:endParaRPr lang="cs-CZ" sz="2400" smtClean="0"/>
          </a:p>
        </p:txBody>
      </p:sp>
      <p:sp>
        <p:nvSpPr>
          <p:cNvPr id="20" name="Zástupný symbol pro obsah 19"/>
          <p:cNvSpPr>
            <a:spLocks noGrp="1"/>
          </p:cNvSpPr>
          <p:nvPr>
            <p:ph idx="4294967295"/>
          </p:nvPr>
        </p:nvSpPr>
        <p:spPr>
          <a:xfrm>
            <a:off x="476250" y="1943100"/>
            <a:ext cx="8229600" cy="4230688"/>
          </a:xfrm>
        </p:spPr>
        <p:txBody>
          <a:bodyPr>
            <a:noAutofit/>
          </a:bodyPr>
          <a:lstStyle/>
          <a:p>
            <a:pPr marL="0" indent="0" algn="ctr">
              <a:buFontTx/>
              <a:buNone/>
              <a:defRPr/>
            </a:pPr>
            <a:r>
              <a:rPr lang="cs-CZ" b="1" u="sng" dirty="0" smtClean="0"/>
              <a:t>Nenahraditelná funkce, urychlují posouzení</a:t>
            </a:r>
          </a:p>
          <a:p>
            <a:pPr marL="0" indent="0" algn="ctr">
              <a:buFontTx/>
              <a:buNone/>
              <a:defRPr/>
            </a:pPr>
            <a:endParaRPr lang="cs-CZ" sz="1000" b="1" dirty="0" smtClean="0"/>
          </a:p>
          <a:p>
            <a:pPr algn="just">
              <a:buFontTx/>
              <a:buBlip>
                <a:blip r:embed="rId3"/>
              </a:buBlip>
              <a:defRPr/>
            </a:pPr>
            <a:r>
              <a:rPr lang="cs-CZ" sz="2000" b="1" dirty="0" smtClean="0"/>
              <a:t>V případě většího množství změn v IMPD („full update“) je nutné dodat</a:t>
            </a:r>
          </a:p>
          <a:p>
            <a:pPr lvl="1" algn="just">
              <a:defRPr/>
            </a:pPr>
            <a:r>
              <a:rPr lang="cs-CZ" sz="2000" dirty="0" smtClean="0"/>
              <a:t>srovnávací tabulku, která zahrnuje </a:t>
            </a:r>
            <a:r>
              <a:rPr lang="cs-CZ" sz="2000" u="sng" dirty="0" smtClean="0"/>
              <a:t>všechny změny</a:t>
            </a:r>
            <a:r>
              <a:rPr lang="cs-CZ" sz="2000" dirty="0" smtClean="0"/>
              <a:t>, které byly v dokumentaci provedeny oproti poslední schválené verzi</a:t>
            </a:r>
          </a:p>
          <a:p>
            <a:pPr lvl="1" algn="just">
              <a:buFont typeface="Arial" charset="0"/>
              <a:buNone/>
              <a:defRPr/>
            </a:pPr>
            <a:r>
              <a:rPr lang="cs-CZ" sz="2000" dirty="0" smtClean="0"/>
              <a:t>nebo</a:t>
            </a:r>
          </a:p>
          <a:p>
            <a:pPr lvl="1" algn="just">
              <a:defRPr/>
            </a:pPr>
            <a:r>
              <a:rPr lang="cs-CZ" sz="2000" dirty="0" smtClean="0"/>
              <a:t>novou verzi IMPD s vyznačenými změnami (např. pomocí revizí)</a:t>
            </a:r>
          </a:p>
          <a:p>
            <a:pPr marL="0" indent="0" algn="just">
              <a:buFontTx/>
              <a:buNone/>
              <a:defRPr/>
            </a:pPr>
            <a:endParaRPr lang="cs-CZ" sz="2000" dirty="0" smtClean="0"/>
          </a:p>
          <a:p>
            <a:pPr marL="0" indent="0" algn="ctr">
              <a:buFontTx/>
              <a:buNone/>
              <a:defRPr/>
            </a:pPr>
            <a:r>
              <a:rPr lang="cs-CZ" sz="2000" u="sng" dirty="0" smtClean="0"/>
              <a:t>Stručné</a:t>
            </a:r>
            <a:r>
              <a:rPr lang="cs-CZ" sz="2000" dirty="0" smtClean="0"/>
              <a:t> informace ve formuláři žádosti pro podstatný doplněk nejsou postačující, obzvláště když jsou uvedeny pouze „důležité“ (dle zadavatele) změny. Není účelem doplňků, aby musel posuzovatel projít a posoudit </a:t>
            </a:r>
            <a:r>
              <a:rPr lang="cs-CZ" sz="2000" u="sng" dirty="0" smtClean="0"/>
              <a:t>celé nové IMPD</a:t>
            </a:r>
            <a:endParaRPr lang="cs-CZ" sz="2000" dirty="0" smtClean="0"/>
          </a:p>
        </p:txBody>
      </p:sp>
      <p:sp>
        <p:nvSpPr>
          <p:cNvPr id="32771" name="Zástupný symbol pro datum 3"/>
          <p:cNvSpPr txBox="1">
            <a:spLocks noGrp="1"/>
          </p:cNvSpPr>
          <p:nvPr/>
        </p:nvSpPr>
        <p:spPr bwMode="auto">
          <a:xfrm>
            <a:off x="6875463" y="6356350"/>
            <a:ext cx="1800225" cy="3603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>
              <a:defRPr/>
            </a:pPr>
            <a:fld id="{6B484AC1-B0F1-41CC-8CD2-7C9EC21532A9}" type="datetime1">
              <a:rPr lang="cs-CZ" sz="900">
                <a:latin typeface="+mn-lt"/>
              </a:rPr>
              <a:pPr algn="r">
                <a:defRPr/>
              </a:pPr>
              <a:t>2.1.2017</a:t>
            </a:fld>
            <a:endParaRPr lang="cs-CZ" sz="900">
              <a:latin typeface="+mn-lt"/>
            </a:endParaRPr>
          </a:p>
        </p:txBody>
      </p:sp>
      <p:sp>
        <p:nvSpPr>
          <p:cNvPr id="32772" name="Zástupný symbol pro zápatí 4"/>
          <p:cNvSpPr txBox="1">
            <a:spLocks noGrp="1"/>
          </p:cNvSpPr>
          <p:nvPr/>
        </p:nvSpPr>
        <p:spPr bwMode="auto">
          <a:xfrm>
            <a:off x="457200" y="6356350"/>
            <a:ext cx="28956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cs-CZ" sz="900">
                <a:latin typeface="+mn-lt"/>
              </a:rPr>
              <a:t>© 2012  STÁTNÍ ÚSTAV PRO KONTROLU LÉČIV</a:t>
            </a:r>
          </a:p>
        </p:txBody>
      </p:sp>
      <p:sp>
        <p:nvSpPr>
          <p:cNvPr id="32773" name="Zástupný symbol pro číslo snímku 5"/>
          <p:cNvSpPr txBox="1">
            <a:spLocks noGrp="1"/>
          </p:cNvSpPr>
          <p:nvPr/>
        </p:nvSpPr>
        <p:spPr bwMode="auto">
          <a:xfrm>
            <a:off x="7559675" y="539750"/>
            <a:ext cx="1081088" cy="2159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0" tIns="0" rIns="0" bIns="0"/>
          <a:lstStyle/>
          <a:p>
            <a:pPr algn="r">
              <a:defRPr/>
            </a:pPr>
            <a:fld id="{E4E65387-C6C2-4AF2-8897-3A40261A1485}" type="slidenum">
              <a:rPr lang="cs-CZ" sz="900">
                <a:latin typeface="+mn-lt"/>
              </a:rPr>
              <a:pPr algn="r">
                <a:defRPr/>
              </a:pPr>
              <a:t>9</a:t>
            </a:fld>
            <a:endParaRPr lang="cs-CZ" sz="900">
              <a:latin typeface="+mn-lt"/>
            </a:endParaRPr>
          </a:p>
        </p:txBody>
      </p:sp>
      <p:sp>
        <p:nvSpPr>
          <p:cNvPr id="53255" name="Zástupný symbol pro text 20"/>
          <p:cNvSpPr>
            <a:spLocks noGrp="1"/>
          </p:cNvSpPr>
          <p:nvPr>
            <p:ph type="body" sz="quarter" idx="4294967295"/>
          </p:nvPr>
        </p:nvSpPr>
        <p:spPr>
          <a:xfrm>
            <a:off x="2189163" y="503238"/>
            <a:ext cx="5040312" cy="252412"/>
          </a:xfrm>
        </p:spPr>
        <p:txBody>
          <a:bodyPr wrap="none" lIns="0" tIns="0" rIns="0" bIns="0"/>
          <a:lstStyle/>
          <a:p>
            <a:pPr lvl="0">
              <a:buNone/>
            </a:pPr>
            <a:r>
              <a:rPr lang="cs-CZ" sz="1200" b="1" dirty="0">
                <a:solidFill>
                  <a:srgbClr val="2D3291"/>
                </a:solidFill>
              </a:rPr>
              <a:t>NEDOSTATKY V PŘEDKLÁDANÉ FARMACEUTICKÉ DOKUMENTACI</a:t>
            </a:r>
          </a:p>
          <a:p>
            <a:pPr>
              <a:buFontTx/>
              <a:buNone/>
            </a:pPr>
            <a:endParaRPr lang="cs-CZ" sz="1200" b="1" dirty="0" smtClean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28.6.2016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795A4A-0C48-4124-B876-ED8D6492A159}" type="slidenum">
              <a:rPr lang="cs-CZ" smtClean="0"/>
              <a:pPr>
                <a:defRPr/>
              </a:pPr>
              <a:t>9</a:t>
            </a:fld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Nadpis 18"/>
          <p:cNvSpPr>
            <a:spLocks noGrp="1"/>
          </p:cNvSpPr>
          <p:nvPr>
            <p:ph type="title" idx="4294967295"/>
          </p:nvPr>
        </p:nvSpPr>
        <p:spPr>
          <a:xfrm>
            <a:off x="431800" y="954088"/>
            <a:ext cx="8229600" cy="855662"/>
          </a:xfrm>
        </p:spPr>
        <p:txBody>
          <a:bodyPr/>
          <a:lstStyle/>
          <a:p>
            <a:r>
              <a:rPr lang="cs-CZ" smtClean="0"/>
              <a:t>Registrované přípravky</a:t>
            </a:r>
            <a:r>
              <a:rPr lang="cs-CZ" sz="1800" smtClean="0"/>
              <a:t/>
            </a:r>
            <a:br>
              <a:rPr lang="cs-CZ" sz="1800" smtClean="0"/>
            </a:br>
            <a:r>
              <a:rPr lang="cs-CZ" sz="1800" smtClean="0"/>
              <a:t>(hodnocené i srovnávací)</a:t>
            </a:r>
            <a:endParaRPr lang="cs-CZ" smtClean="0"/>
          </a:p>
        </p:txBody>
      </p:sp>
      <p:sp>
        <p:nvSpPr>
          <p:cNvPr id="20" name="Zástupný symbol pro obsah 19"/>
          <p:cNvSpPr>
            <a:spLocks noGrp="1"/>
          </p:cNvSpPr>
          <p:nvPr>
            <p:ph idx="4294967295"/>
          </p:nvPr>
        </p:nvSpPr>
        <p:spPr>
          <a:xfrm>
            <a:off x="206375" y="1898650"/>
            <a:ext cx="8455025" cy="4500563"/>
          </a:xfrm>
        </p:spPr>
        <p:txBody>
          <a:bodyPr>
            <a:noAutofit/>
          </a:bodyPr>
          <a:lstStyle/>
          <a:p>
            <a:pPr marL="360363" indent="-360363" algn="just"/>
            <a:r>
              <a:rPr lang="cs-CZ" sz="2000" smtClean="0"/>
              <a:t>Uznávané jsou registrace ze zemí EU/EHP, MRA a ICH</a:t>
            </a:r>
          </a:p>
          <a:p>
            <a:pPr marL="825500" lvl="1" algn="just"/>
            <a:r>
              <a:rPr lang="cs-CZ" sz="1600" smtClean="0"/>
              <a:t>MRA (Mutual Recognition Agreement): Austrálie, Nový Zéland, Kanada, Švýcarsko, Izrael</a:t>
            </a:r>
          </a:p>
          <a:p>
            <a:pPr marL="825500" lvl="1" algn="just"/>
            <a:r>
              <a:rPr lang="cs-CZ" sz="1600" smtClean="0"/>
              <a:t>ICH (International Conference of Harmonisation): USA, Japonsko</a:t>
            </a:r>
          </a:p>
          <a:p>
            <a:pPr marL="360363" indent="-360363" algn="just">
              <a:buFontTx/>
              <a:buBlip>
                <a:blip r:embed="rId2"/>
              </a:buBlip>
            </a:pPr>
            <a:r>
              <a:rPr lang="cs-CZ" sz="2000" smtClean="0"/>
              <a:t>Předkládá se </a:t>
            </a:r>
            <a:r>
              <a:rPr lang="cs-CZ" sz="2000" u="sng" smtClean="0"/>
              <a:t>originální SPC</a:t>
            </a:r>
            <a:r>
              <a:rPr lang="cs-CZ" sz="2000" smtClean="0"/>
              <a:t> ze země, odkud bude přípravek odebírán (bod D.2.1.2 formuláře žádosti), </a:t>
            </a:r>
            <a:r>
              <a:rPr lang="cs-CZ" sz="2000" u="sng" smtClean="0"/>
              <a:t>společně s jeho překladem</a:t>
            </a:r>
            <a:r>
              <a:rPr lang="cs-CZ" sz="2000" smtClean="0"/>
              <a:t> do angličtiny nebo češtiny, </a:t>
            </a:r>
            <a:r>
              <a:rPr lang="cs-CZ" sz="2000" u="sng" smtClean="0"/>
              <a:t>ne české nebo anglické SPC</a:t>
            </a:r>
          </a:p>
          <a:p>
            <a:pPr marL="360363" indent="-360363" algn="just">
              <a:buFontTx/>
              <a:buBlip>
                <a:blip r:embed="rId2"/>
              </a:buBlip>
            </a:pPr>
            <a:endParaRPr lang="cs-CZ" sz="300" smtClean="0"/>
          </a:p>
          <a:p>
            <a:pPr marL="360363" indent="-360363" algn="just">
              <a:buFontTx/>
              <a:buBlip>
                <a:blip r:embed="rId2"/>
              </a:buBlip>
            </a:pPr>
            <a:r>
              <a:rPr lang="cs-CZ" sz="2000" smtClean="0"/>
              <a:t>Vždy musí být uvedena informace, kdo je odpovědný za značení přípravku pro účely daného klinického hodnocení</a:t>
            </a:r>
          </a:p>
          <a:p>
            <a:pPr marL="825500" lvl="1" algn="just"/>
            <a:r>
              <a:rPr lang="cs-CZ" sz="1600" smtClean="0"/>
              <a:t>za značení odpovídá lékárna náležející k danému centru – není nutné předkládat žádné další dokumenty</a:t>
            </a:r>
          </a:p>
          <a:p>
            <a:pPr marL="825500" lvl="1" algn="just"/>
            <a:r>
              <a:rPr lang="cs-CZ" sz="1600" smtClean="0"/>
              <a:t>za značení odpovídá určitý výrobce – je nutné navíc předložit odpovídající doklady SVP</a:t>
            </a:r>
          </a:p>
          <a:p>
            <a:pPr marL="360363" indent="-360363" algn="just">
              <a:buFontTx/>
              <a:buBlip>
                <a:blip r:embed="rId2"/>
              </a:buBlip>
            </a:pPr>
            <a:r>
              <a:rPr lang="cs-CZ" sz="2000" smtClean="0"/>
              <a:t>V případě modifikace nutno uvést rozsah změn oproti registraci + dodat dokumentaci + uvést do bodu D.9.2 formuláře žádosti místo propouštění</a:t>
            </a:r>
          </a:p>
        </p:txBody>
      </p:sp>
      <p:sp>
        <p:nvSpPr>
          <p:cNvPr id="34819" name="Zástupný symbol pro datum 3"/>
          <p:cNvSpPr txBox="1">
            <a:spLocks noGrp="1"/>
          </p:cNvSpPr>
          <p:nvPr/>
        </p:nvSpPr>
        <p:spPr bwMode="auto">
          <a:xfrm>
            <a:off x="6875463" y="6356350"/>
            <a:ext cx="1800225" cy="3603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>
              <a:defRPr/>
            </a:pPr>
            <a:fld id="{95047A82-0BFA-4D1E-825C-B9323641BBCA}" type="datetime1">
              <a:rPr lang="cs-CZ" sz="900">
                <a:latin typeface="+mn-lt"/>
              </a:rPr>
              <a:pPr algn="r">
                <a:defRPr/>
              </a:pPr>
              <a:t>2.1.2017</a:t>
            </a:fld>
            <a:endParaRPr lang="cs-CZ" sz="900" dirty="0">
              <a:latin typeface="+mn-lt"/>
            </a:endParaRPr>
          </a:p>
        </p:txBody>
      </p:sp>
      <p:sp>
        <p:nvSpPr>
          <p:cNvPr id="34820" name="Zástupný symbol pro zápatí 4"/>
          <p:cNvSpPr txBox="1">
            <a:spLocks noGrp="1"/>
          </p:cNvSpPr>
          <p:nvPr/>
        </p:nvSpPr>
        <p:spPr bwMode="auto">
          <a:xfrm>
            <a:off x="457200" y="6356350"/>
            <a:ext cx="28956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cs-CZ" sz="900">
                <a:latin typeface="+mn-lt"/>
              </a:rPr>
              <a:t>© 2012  STÁTNÍ ÚSTAV PRO KONTROLU LÉČIV</a:t>
            </a:r>
          </a:p>
        </p:txBody>
      </p:sp>
      <p:sp>
        <p:nvSpPr>
          <p:cNvPr id="34821" name="Zástupný symbol pro číslo snímku 5"/>
          <p:cNvSpPr txBox="1">
            <a:spLocks noGrp="1"/>
          </p:cNvSpPr>
          <p:nvPr/>
        </p:nvSpPr>
        <p:spPr bwMode="auto">
          <a:xfrm>
            <a:off x="7559675" y="539750"/>
            <a:ext cx="1081088" cy="2159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0" tIns="0" rIns="0" bIns="0"/>
          <a:lstStyle/>
          <a:p>
            <a:pPr algn="r">
              <a:defRPr/>
            </a:pPr>
            <a:fld id="{78837FF5-4D28-4EE7-AB81-1CA8B75ACE34}" type="slidenum">
              <a:rPr lang="cs-CZ" sz="900">
                <a:latin typeface="+mn-lt"/>
              </a:rPr>
              <a:pPr algn="r">
                <a:defRPr/>
              </a:pPr>
              <a:t>10</a:t>
            </a:fld>
            <a:endParaRPr lang="cs-CZ" sz="900">
              <a:latin typeface="+mn-lt"/>
            </a:endParaRPr>
          </a:p>
        </p:txBody>
      </p:sp>
      <p:sp>
        <p:nvSpPr>
          <p:cNvPr id="55303" name="Zástupný symbol pro text 20"/>
          <p:cNvSpPr>
            <a:spLocks noGrp="1"/>
          </p:cNvSpPr>
          <p:nvPr>
            <p:ph type="body" sz="quarter" idx="4294967295"/>
          </p:nvPr>
        </p:nvSpPr>
        <p:spPr>
          <a:xfrm>
            <a:off x="2189163" y="503238"/>
            <a:ext cx="5040312" cy="252412"/>
          </a:xfrm>
        </p:spPr>
        <p:txBody>
          <a:bodyPr wrap="none" lIns="0" tIns="0" rIns="0" bIns="0"/>
          <a:lstStyle/>
          <a:p>
            <a:pPr lvl="0">
              <a:buNone/>
            </a:pPr>
            <a:r>
              <a:rPr lang="cs-CZ" sz="1200" b="1" dirty="0">
                <a:solidFill>
                  <a:srgbClr val="2D3291"/>
                </a:solidFill>
              </a:rPr>
              <a:t>NEDOSTATKY V PŘEDKLÁDANÉ FARMACEUTICKÉ DOKUMENTACI</a:t>
            </a:r>
          </a:p>
          <a:p>
            <a:pPr>
              <a:buFontTx/>
              <a:buNone/>
            </a:pPr>
            <a:endParaRPr lang="cs-CZ" sz="1200" b="1" dirty="0" smtClean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28.6.2016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795A4A-0C48-4124-B876-ED8D6492A159}" type="slidenum">
              <a:rPr lang="cs-CZ" smtClean="0"/>
              <a:pPr>
                <a:defRPr/>
              </a:pPr>
              <a:t>10</a:t>
            </a:fld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Nadpis 18"/>
          <p:cNvSpPr>
            <a:spLocks noGrp="1"/>
          </p:cNvSpPr>
          <p:nvPr>
            <p:ph type="title"/>
          </p:nvPr>
        </p:nvSpPr>
        <p:spPr>
          <a:xfrm>
            <a:off x="431800" y="998538"/>
            <a:ext cx="8229600" cy="639762"/>
          </a:xfrm>
        </p:spPr>
        <p:txBody>
          <a:bodyPr/>
          <a:lstStyle/>
          <a:p>
            <a:r>
              <a:rPr lang="cs-CZ" smtClean="0"/>
              <a:t>Registrované přípravky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76250" y="2079625"/>
            <a:ext cx="8229600" cy="3870325"/>
          </a:xfrm>
        </p:spPr>
        <p:txBody>
          <a:bodyPr>
            <a:noAutofit/>
          </a:bodyPr>
          <a:lstStyle/>
          <a:p>
            <a:r>
              <a:rPr lang="cs-CZ" sz="2400" b="1" smtClean="0"/>
              <a:t>V případě použití registrovaného přípravku dováženého ze zemí MRA či ICH (např. USA, Kanada) se předkládá: </a:t>
            </a:r>
          </a:p>
          <a:p>
            <a:pPr lvl="1">
              <a:buFont typeface="Arial" charset="0"/>
              <a:buNone/>
            </a:pPr>
            <a:endParaRPr lang="cs-CZ" sz="500" smtClean="0"/>
          </a:p>
          <a:p>
            <a:pPr lvl="1"/>
            <a:r>
              <a:rPr lang="cs-CZ" sz="2000" smtClean="0"/>
              <a:t>SPC z dané země či ekvivalent k tomuto dokumentu + event. překlad</a:t>
            </a:r>
          </a:p>
          <a:p>
            <a:pPr lvl="1"/>
            <a:r>
              <a:rPr lang="cs-CZ" sz="2000" smtClean="0"/>
              <a:t>informace o tom, kdo provede značení pro účely tohoto KH + příslušné doklady SVP, pokud značení neprovede lékárna</a:t>
            </a:r>
          </a:p>
          <a:p>
            <a:pPr lvl="1"/>
            <a:r>
              <a:rPr lang="cs-CZ" sz="2000" smtClean="0"/>
              <a:t>povolení k dovozu a/nebo SVP certifikát v rozsahu dovozu pro dovozce (musí být uveden ve formuláři žádosti)</a:t>
            </a:r>
          </a:p>
          <a:p>
            <a:pPr lvl="1"/>
            <a:r>
              <a:rPr lang="cs-CZ" sz="2000" u="sng" smtClean="0"/>
              <a:t>přípravek se musí uvést do bodu D.9.2 ve formuláři žádosti (i kdyby se jednalo o nemodifikovaný přípravek!)</a:t>
            </a:r>
          </a:p>
          <a:p>
            <a:pPr>
              <a:buFontTx/>
              <a:buNone/>
            </a:pPr>
            <a:endParaRPr lang="cs-CZ" sz="1600" u="sng" smtClean="0"/>
          </a:p>
        </p:txBody>
      </p:sp>
      <p:sp>
        <p:nvSpPr>
          <p:cNvPr id="35843" name="Zástupný symbol pro datum 3"/>
          <p:cNvSpPr>
            <a:spLocks noGrp="1"/>
          </p:cNvSpPr>
          <p:nvPr>
            <p:ph type="dt" sz="quarter" idx="14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mtClean="0">
                <a:cs typeface="Arial" charset="0"/>
              </a:rPr>
              <a:t>28.6.2016</a:t>
            </a:r>
            <a:endParaRPr lang="cs-CZ">
              <a:cs typeface="Arial" charset="0"/>
            </a:endParaRPr>
          </a:p>
        </p:txBody>
      </p:sp>
      <p:sp>
        <p:nvSpPr>
          <p:cNvPr id="35844" name="Zástupný symbol pro zápatí 4"/>
          <p:cNvSpPr>
            <a:spLocks noGrp="1"/>
          </p:cNvSpPr>
          <p:nvPr>
            <p:ph type="ftr" sz="quarter" idx="1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mtClean="0">
                <a:cs typeface="Arial" charset="0"/>
              </a:rPr>
              <a:t>© 2016  STÁTNÍ ÚSTAV PRO KONTROLU LÉČIV</a:t>
            </a:r>
            <a:endParaRPr lang="cs-CZ">
              <a:cs typeface="Arial" charset="0"/>
            </a:endParaRPr>
          </a:p>
        </p:txBody>
      </p:sp>
      <p:sp>
        <p:nvSpPr>
          <p:cNvPr id="35845" name="Zástupný symbol pro číslo snímku 5"/>
          <p:cNvSpPr>
            <a:spLocks noGrp="1"/>
          </p:cNvSpPr>
          <p:nvPr>
            <p:ph type="sldNum" sz="quarter" idx="16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ACF2EF3-7FF7-4908-A50E-392852698EB1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cs-CZ">
              <a:cs typeface="Arial" charset="0"/>
            </a:endParaRPr>
          </a:p>
        </p:txBody>
      </p:sp>
      <p:sp>
        <p:nvSpPr>
          <p:cNvPr id="35846" name="Zástupný symbol pro text 20"/>
          <p:cNvSpPr>
            <a:spLocks noGrp="1"/>
          </p:cNvSpPr>
          <p:nvPr>
            <p:ph type="body" sz="quarter" idx="13"/>
          </p:nvPr>
        </p:nvSpPr>
        <p:spPr>
          <a:xfrm>
            <a:off x="2189163" y="503238"/>
            <a:ext cx="5040312" cy="252412"/>
          </a:xfrm>
        </p:spPr>
        <p:txBody>
          <a:bodyPr/>
          <a:lstStyle/>
          <a:p>
            <a:pPr>
              <a:buFontTx/>
              <a:buNone/>
            </a:pPr>
            <a:r>
              <a:rPr lang="cs-CZ" smtClean="0"/>
              <a:t>NEDOSTATKY V PŘEDKLÁDANÉ FARMACEUTICKÉ DOKUMENTACI</a:t>
            </a:r>
          </a:p>
          <a:p>
            <a:pPr>
              <a:buFontTx/>
              <a:buNone/>
            </a:pPr>
            <a:endParaRPr lang="cs-CZ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Nadpis 18"/>
          <p:cNvSpPr>
            <a:spLocks noGrp="1"/>
          </p:cNvSpPr>
          <p:nvPr>
            <p:ph type="title" idx="4294967295"/>
          </p:nvPr>
        </p:nvSpPr>
        <p:spPr>
          <a:xfrm>
            <a:off x="431800" y="908050"/>
            <a:ext cx="8229600" cy="765175"/>
          </a:xfrm>
        </p:spPr>
        <p:txBody>
          <a:bodyPr/>
          <a:lstStyle/>
          <a:p>
            <a:r>
              <a:rPr lang="cs-CZ" smtClean="0"/>
              <a:t>Nehodnocené léčivé přípravky (NIMP)</a:t>
            </a:r>
            <a:r>
              <a:rPr lang="cs-CZ" sz="2000" smtClean="0"/>
              <a:t/>
            </a:r>
            <a:br>
              <a:rPr lang="cs-CZ" sz="2000" smtClean="0"/>
            </a:br>
            <a:r>
              <a:rPr lang="cs-CZ" sz="2000" smtClean="0"/>
              <a:t>(standardní léčba, záchranná léčba…)</a:t>
            </a:r>
            <a:endParaRPr lang="cs-CZ" smtClean="0"/>
          </a:p>
        </p:txBody>
      </p:sp>
      <p:sp>
        <p:nvSpPr>
          <p:cNvPr id="56323" name="Zástupný symbol pro obsah 19"/>
          <p:cNvSpPr>
            <a:spLocks noGrp="1"/>
          </p:cNvSpPr>
          <p:nvPr>
            <p:ph idx="4294967295"/>
          </p:nvPr>
        </p:nvSpPr>
        <p:spPr>
          <a:xfrm>
            <a:off x="476250" y="1854200"/>
            <a:ext cx="8229600" cy="4500563"/>
          </a:xfrm>
        </p:spPr>
        <p:txBody>
          <a:bodyPr/>
          <a:lstStyle/>
          <a:p>
            <a:pPr algn="just">
              <a:buFontTx/>
              <a:buBlip>
                <a:blip r:embed="rId3"/>
              </a:buBlip>
            </a:pPr>
            <a:r>
              <a:rPr lang="cs-CZ" sz="2000" smtClean="0"/>
              <a:t>Mělo by se jednat o registrované přípravky, primárně odebírané z českého trhu</a:t>
            </a:r>
          </a:p>
          <a:p>
            <a:pPr algn="just">
              <a:buFontTx/>
              <a:buBlip>
                <a:blip r:embed="rId3"/>
              </a:buBlip>
            </a:pPr>
            <a:r>
              <a:rPr lang="cs-CZ" sz="2000" smtClean="0"/>
              <a:t>Uznávané jsou registrace ze zemí EU/EHP, MRA a ICH</a:t>
            </a:r>
          </a:p>
          <a:p>
            <a:pPr lvl="1" algn="just"/>
            <a:r>
              <a:rPr lang="cs-CZ" sz="1600" smtClean="0"/>
              <a:t>MRA (Mutual Recognition Agreement): Austrálie, Nový Zéland, Kanada, Švýcarsko, Izrael</a:t>
            </a:r>
          </a:p>
          <a:p>
            <a:pPr lvl="1" algn="just"/>
            <a:r>
              <a:rPr lang="cs-CZ" sz="1600" smtClean="0"/>
              <a:t>ICH (International Conference of Harmonisation): USA, Japonsko</a:t>
            </a:r>
          </a:p>
          <a:p>
            <a:pPr algn="just">
              <a:buFontTx/>
              <a:buBlip>
                <a:blip r:embed="rId3"/>
              </a:buBlip>
            </a:pPr>
            <a:r>
              <a:rPr lang="cs-CZ" sz="2000" smtClean="0"/>
              <a:t>Ve výjimečných případech lze použít i přípravky registrované ve třetích zemích, pak ale nutno dodat dokumentaci </a:t>
            </a:r>
          </a:p>
          <a:p>
            <a:pPr algn="just">
              <a:buFontTx/>
              <a:buBlip>
                <a:blip r:embed="rId3"/>
              </a:buBlip>
            </a:pPr>
            <a:r>
              <a:rPr lang="cs-CZ" sz="2000" smtClean="0"/>
              <a:t>Předkládá se </a:t>
            </a:r>
            <a:r>
              <a:rPr lang="cs-CZ" sz="2000" u="sng" smtClean="0"/>
              <a:t>originální SPC</a:t>
            </a:r>
            <a:r>
              <a:rPr lang="cs-CZ" sz="2000" smtClean="0"/>
              <a:t> ze země, odkud bude přípravek odebírán, </a:t>
            </a:r>
            <a:r>
              <a:rPr lang="cs-CZ" sz="2000" u="sng" smtClean="0"/>
              <a:t>společně s jeho překladem</a:t>
            </a:r>
            <a:r>
              <a:rPr lang="cs-CZ" sz="2000" smtClean="0"/>
              <a:t> do angličtiny nebo češtiny, </a:t>
            </a:r>
            <a:r>
              <a:rPr lang="cs-CZ" sz="2000" u="sng" smtClean="0"/>
              <a:t>ne české nebo anglické SPC</a:t>
            </a:r>
          </a:p>
          <a:p>
            <a:pPr algn="just">
              <a:buFontTx/>
              <a:buBlip>
                <a:blip r:embed="rId3"/>
              </a:buBlip>
            </a:pPr>
            <a:r>
              <a:rPr lang="cs-CZ" sz="2000" smtClean="0"/>
              <a:t>Neuvádí se do formuláře žádosti</a:t>
            </a:r>
          </a:p>
          <a:p>
            <a:pPr algn="just">
              <a:buFontTx/>
              <a:buBlip>
                <a:blip r:embed="rId3"/>
              </a:buBlip>
            </a:pPr>
            <a:r>
              <a:rPr lang="cs-CZ" sz="2000" smtClean="0"/>
              <a:t>Značení nepodléhá požadavkům dle Annexu 13, ale zadavatel odpovídá za to, že s přípravkem bude nakládáno správně </a:t>
            </a:r>
          </a:p>
          <a:p>
            <a:pPr algn="just">
              <a:buFontTx/>
              <a:buBlip>
                <a:blip r:embed="rId3"/>
              </a:buBlip>
            </a:pPr>
            <a:endParaRPr lang="cs-CZ" smtClean="0"/>
          </a:p>
        </p:txBody>
      </p:sp>
      <p:sp>
        <p:nvSpPr>
          <p:cNvPr id="34819" name="Zástupný symbol pro datum 3"/>
          <p:cNvSpPr txBox="1">
            <a:spLocks noGrp="1"/>
          </p:cNvSpPr>
          <p:nvPr/>
        </p:nvSpPr>
        <p:spPr bwMode="auto">
          <a:xfrm>
            <a:off x="6875463" y="6356350"/>
            <a:ext cx="1800225" cy="3603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>
              <a:defRPr/>
            </a:pPr>
            <a:fld id="{9587E216-9980-4FDD-82C4-6F5F79DC560A}" type="datetime1">
              <a:rPr lang="cs-CZ" sz="900">
                <a:latin typeface="+mn-lt"/>
              </a:rPr>
              <a:pPr algn="r">
                <a:defRPr/>
              </a:pPr>
              <a:t>2.1.2017</a:t>
            </a:fld>
            <a:endParaRPr lang="cs-CZ" sz="900">
              <a:latin typeface="+mn-lt"/>
            </a:endParaRPr>
          </a:p>
        </p:txBody>
      </p:sp>
      <p:sp>
        <p:nvSpPr>
          <p:cNvPr id="34820" name="Zástupný symbol pro zápatí 4"/>
          <p:cNvSpPr txBox="1">
            <a:spLocks noGrp="1"/>
          </p:cNvSpPr>
          <p:nvPr/>
        </p:nvSpPr>
        <p:spPr bwMode="auto">
          <a:xfrm>
            <a:off x="457200" y="6356350"/>
            <a:ext cx="28956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cs-CZ" sz="900">
                <a:latin typeface="+mn-lt"/>
              </a:rPr>
              <a:t>© 2012  STÁTNÍ ÚSTAV PRO KONTROLU LÉČIV</a:t>
            </a:r>
          </a:p>
        </p:txBody>
      </p:sp>
      <p:sp>
        <p:nvSpPr>
          <p:cNvPr id="34821" name="Zástupný symbol pro číslo snímku 5"/>
          <p:cNvSpPr txBox="1">
            <a:spLocks noGrp="1"/>
          </p:cNvSpPr>
          <p:nvPr/>
        </p:nvSpPr>
        <p:spPr bwMode="auto">
          <a:xfrm>
            <a:off x="7559675" y="539750"/>
            <a:ext cx="1081088" cy="2159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0" tIns="0" rIns="0" bIns="0"/>
          <a:lstStyle/>
          <a:p>
            <a:pPr algn="r">
              <a:defRPr/>
            </a:pPr>
            <a:fld id="{C2C9A038-61BB-4605-9DC0-43AD40C07EE6}" type="slidenum">
              <a:rPr lang="cs-CZ" sz="900">
                <a:latin typeface="+mn-lt"/>
              </a:rPr>
              <a:pPr algn="r">
                <a:defRPr/>
              </a:pPr>
              <a:t>12</a:t>
            </a:fld>
            <a:endParaRPr lang="cs-CZ" sz="900">
              <a:latin typeface="+mn-lt"/>
            </a:endParaRPr>
          </a:p>
        </p:txBody>
      </p:sp>
      <p:sp>
        <p:nvSpPr>
          <p:cNvPr id="56327" name="Zástupný symbol pro text 20"/>
          <p:cNvSpPr>
            <a:spLocks noGrp="1"/>
          </p:cNvSpPr>
          <p:nvPr>
            <p:ph type="body" sz="quarter" idx="4294967295"/>
          </p:nvPr>
        </p:nvSpPr>
        <p:spPr>
          <a:xfrm>
            <a:off x="2189163" y="503238"/>
            <a:ext cx="5040312" cy="252412"/>
          </a:xfrm>
        </p:spPr>
        <p:txBody>
          <a:bodyPr wrap="none" lIns="0" tIns="0" rIns="0" bIns="0"/>
          <a:lstStyle/>
          <a:p>
            <a:pPr lvl="0">
              <a:buNone/>
            </a:pPr>
            <a:r>
              <a:rPr lang="cs-CZ" sz="1200" b="1" dirty="0">
                <a:solidFill>
                  <a:srgbClr val="2D3291"/>
                </a:solidFill>
              </a:rPr>
              <a:t>NEDOSTATKY V PŘEDKLÁDANÉ FARMACEUTICKÉ DOKUMENTACI</a:t>
            </a:r>
          </a:p>
          <a:p>
            <a:pPr>
              <a:buFontTx/>
              <a:buNone/>
            </a:pPr>
            <a:endParaRPr lang="cs-CZ" sz="1200" b="1" dirty="0" smtClean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28.6.2016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795A4A-0C48-4124-B876-ED8D6492A159}" type="slidenum">
              <a:rPr lang="cs-CZ" smtClean="0"/>
              <a:pPr>
                <a:defRPr/>
              </a:pPr>
              <a:t>12</a:t>
            </a:fld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Nadpis 18"/>
          <p:cNvSpPr>
            <a:spLocks noGrp="1"/>
          </p:cNvSpPr>
          <p:nvPr>
            <p:ph type="title"/>
          </p:nvPr>
        </p:nvSpPr>
        <p:spPr>
          <a:xfrm>
            <a:off x="431800" y="908050"/>
            <a:ext cx="8229600" cy="639763"/>
          </a:xfrm>
        </p:spPr>
        <p:txBody>
          <a:bodyPr/>
          <a:lstStyle/>
          <a:p>
            <a:r>
              <a:rPr lang="cs-CZ" smtClean="0"/>
              <a:t>Samostatné prodlužování doby použitelnosti: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76250" y="1628775"/>
            <a:ext cx="8229600" cy="4725988"/>
          </a:xfrm>
        </p:spPr>
        <p:txBody>
          <a:bodyPr>
            <a:noAutofit/>
          </a:bodyPr>
          <a:lstStyle/>
          <a:p>
            <a:r>
              <a:rPr lang="cs-CZ" sz="2200" smtClean="0">
                <a:cs typeface="Arial" charset="0"/>
              </a:rPr>
              <a:t>stabilitní plán</a:t>
            </a:r>
          </a:p>
          <a:p>
            <a:pPr lvl="1"/>
            <a:r>
              <a:rPr lang="cs-CZ" sz="1800" smtClean="0">
                <a:cs typeface="Arial" charset="0"/>
              </a:rPr>
              <a:t>musí proběhnout studie za zrychlených podmínek</a:t>
            </a:r>
          </a:p>
          <a:p>
            <a:pPr lvl="1"/>
            <a:r>
              <a:rPr lang="cs-CZ" sz="1800" smtClean="0">
                <a:cs typeface="Arial" charset="0"/>
              </a:rPr>
              <a:t>jakékoliv prodloužení doby použitelnosti je nutné následně ověřit reálnými výsledky stabilitní studie</a:t>
            </a:r>
          </a:p>
          <a:p>
            <a:r>
              <a:rPr lang="cs-CZ" sz="2200" smtClean="0">
                <a:cs typeface="Arial" charset="0"/>
              </a:rPr>
              <a:t>plán prodlužování</a:t>
            </a:r>
          </a:p>
          <a:p>
            <a:pPr lvl="1"/>
            <a:r>
              <a:rPr lang="cs-CZ" sz="1800" smtClean="0">
                <a:cs typeface="Arial" charset="0"/>
              </a:rPr>
              <a:t>prodloužení je obecně možné na dvojnásobek doby doložené dlouhodobou stabilitní studií, maximálně však o 12 měsíců</a:t>
            </a:r>
          </a:p>
          <a:p>
            <a:pPr algn="just"/>
            <a:r>
              <a:rPr lang="cs-CZ" sz="2200" smtClean="0">
                <a:cs typeface="Arial" charset="0"/>
              </a:rPr>
              <a:t>závazek zadavatele, že bude SÚKL okamžitě informovat v případě jakýchkoliv odchylek či hodnot mimo specifikační limity</a:t>
            </a:r>
          </a:p>
          <a:p>
            <a:pPr algn="just">
              <a:buFontTx/>
              <a:buNone/>
            </a:pPr>
            <a:endParaRPr lang="cs-CZ" sz="1000" smtClean="0">
              <a:cs typeface="Arial" charset="0"/>
            </a:endParaRPr>
          </a:p>
          <a:p>
            <a:pPr algn="ctr">
              <a:buFontTx/>
              <a:buNone/>
            </a:pPr>
            <a:r>
              <a:rPr lang="cs-CZ" sz="2000" b="1" smtClean="0">
                <a:cs typeface="Arial" charset="0"/>
              </a:rPr>
              <a:t>!!! Pokud není v dokumentaci jasně uvedeno, že prodlužování doby použitelnosti bude probíhat bez předkládání doplňků, je nutné </a:t>
            </a:r>
            <a:r>
              <a:rPr lang="cs-CZ" sz="2000" b="1" u="sng" smtClean="0">
                <a:cs typeface="Arial" charset="0"/>
              </a:rPr>
              <a:t>vždy</a:t>
            </a:r>
            <a:r>
              <a:rPr lang="cs-CZ" sz="2000" b="1" smtClean="0">
                <a:cs typeface="Arial" charset="0"/>
              </a:rPr>
              <a:t> předkládat žádost o prodloužení doby použitelnosti formou podstatných doplňků (substantial amendments) !!!</a:t>
            </a:r>
            <a:endParaRPr lang="cs-CZ" sz="2400" b="1" smtClean="0"/>
          </a:p>
        </p:txBody>
      </p:sp>
      <p:sp>
        <p:nvSpPr>
          <p:cNvPr id="36867" name="Zástupný symbol pro datum 3"/>
          <p:cNvSpPr>
            <a:spLocks noGrp="1"/>
          </p:cNvSpPr>
          <p:nvPr>
            <p:ph type="dt" sz="quarter" idx="14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mtClean="0">
                <a:cs typeface="Arial" charset="0"/>
              </a:rPr>
              <a:t>28.6.2016</a:t>
            </a:r>
            <a:endParaRPr lang="cs-CZ">
              <a:cs typeface="Arial" charset="0"/>
            </a:endParaRPr>
          </a:p>
        </p:txBody>
      </p:sp>
      <p:sp>
        <p:nvSpPr>
          <p:cNvPr id="36868" name="Zástupný symbol pro zápatí 4"/>
          <p:cNvSpPr>
            <a:spLocks noGrp="1"/>
          </p:cNvSpPr>
          <p:nvPr>
            <p:ph type="ftr" sz="quarter" idx="1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mtClean="0">
                <a:cs typeface="Arial" charset="0"/>
              </a:rPr>
              <a:t>© 2016  STÁTNÍ ÚSTAV PRO KONTROLU LÉČIV</a:t>
            </a:r>
            <a:endParaRPr lang="cs-CZ">
              <a:cs typeface="Arial" charset="0"/>
            </a:endParaRPr>
          </a:p>
        </p:txBody>
      </p:sp>
      <p:sp>
        <p:nvSpPr>
          <p:cNvPr id="36869" name="Zástupný symbol pro číslo snímku 5"/>
          <p:cNvSpPr>
            <a:spLocks noGrp="1"/>
          </p:cNvSpPr>
          <p:nvPr>
            <p:ph type="sldNum" sz="quarter" idx="16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B595666-4955-404F-ADC0-5C504C798E01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cs-CZ">
              <a:cs typeface="Arial" charset="0"/>
            </a:endParaRPr>
          </a:p>
        </p:txBody>
      </p:sp>
      <p:sp>
        <p:nvSpPr>
          <p:cNvPr id="36870" name="Zástupný symbol pro text 20"/>
          <p:cNvSpPr>
            <a:spLocks noGrp="1"/>
          </p:cNvSpPr>
          <p:nvPr>
            <p:ph type="body" sz="quarter" idx="13"/>
          </p:nvPr>
        </p:nvSpPr>
        <p:spPr>
          <a:xfrm>
            <a:off x="2189163" y="503238"/>
            <a:ext cx="5040312" cy="252412"/>
          </a:xfrm>
        </p:spPr>
        <p:txBody>
          <a:bodyPr/>
          <a:lstStyle/>
          <a:p>
            <a:pPr>
              <a:buFontTx/>
              <a:buNone/>
            </a:pPr>
            <a:r>
              <a:rPr lang="cs-CZ" smtClean="0"/>
              <a:t>NEDOSTATKY V PŘEDKLÁDANÉ FARMACEUTICKÉ DOKUMENTACI</a:t>
            </a:r>
          </a:p>
          <a:p>
            <a:pPr>
              <a:buFontTx/>
              <a:buNone/>
            </a:pPr>
            <a:endParaRPr lang="cs-CZ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Nadpis 18"/>
          <p:cNvSpPr>
            <a:spLocks noGrp="1"/>
          </p:cNvSpPr>
          <p:nvPr>
            <p:ph type="title" idx="4294967295"/>
          </p:nvPr>
        </p:nvSpPr>
        <p:spPr>
          <a:xfrm>
            <a:off x="431800" y="998538"/>
            <a:ext cx="8229600" cy="639762"/>
          </a:xfrm>
        </p:spPr>
        <p:txBody>
          <a:bodyPr/>
          <a:lstStyle/>
          <a:p>
            <a:r>
              <a:rPr lang="cs-CZ" smtClean="0"/>
              <a:t>Analytické certifikáty</a:t>
            </a:r>
          </a:p>
        </p:txBody>
      </p:sp>
      <p:sp>
        <p:nvSpPr>
          <p:cNvPr id="58371" name="Zástupný symbol pro obsah 19"/>
          <p:cNvSpPr>
            <a:spLocks noGrp="1"/>
          </p:cNvSpPr>
          <p:nvPr>
            <p:ph idx="4294967295"/>
          </p:nvPr>
        </p:nvSpPr>
        <p:spPr>
          <a:xfrm>
            <a:off x="476250" y="1719263"/>
            <a:ext cx="8229600" cy="4500562"/>
          </a:xfrm>
        </p:spPr>
        <p:txBody>
          <a:bodyPr/>
          <a:lstStyle/>
          <a:p>
            <a:pPr algn="just">
              <a:buFontTx/>
              <a:buBlip>
                <a:blip r:embed="rId2"/>
              </a:buBlip>
            </a:pPr>
            <a:r>
              <a:rPr lang="cs-CZ" sz="2400" u="sng" smtClean="0"/>
              <a:t>Obecně</a:t>
            </a:r>
            <a:r>
              <a:rPr lang="cs-CZ" sz="2400" smtClean="0"/>
              <a:t> není nutné, aby byly součástí iniciálního podání analytické certifikáty pro konkrétní šarže léčivého přípravku, které budou použity v rámci KH v České republice</a:t>
            </a:r>
          </a:p>
          <a:p>
            <a:pPr algn="just">
              <a:buFontTx/>
              <a:buNone/>
            </a:pPr>
            <a:endParaRPr lang="cs-CZ" sz="600" smtClean="0"/>
          </a:p>
          <a:p>
            <a:pPr lvl="1" algn="just"/>
            <a:r>
              <a:rPr lang="cs-CZ" sz="2000" smtClean="0"/>
              <a:t>Pokud jsou k dispozici </a:t>
            </a:r>
            <a:r>
              <a:rPr lang="cs-CZ" sz="2000" smtClean="0">
                <a:solidFill>
                  <a:srgbClr val="2D3291"/>
                </a:solidFill>
              </a:rPr>
              <a:t>→</a:t>
            </a:r>
            <a:r>
              <a:rPr lang="cs-CZ" sz="2000" smtClean="0"/>
              <a:t> předložit</a:t>
            </a:r>
          </a:p>
          <a:p>
            <a:pPr lvl="1" algn="just"/>
            <a:r>
              <a:rPr lang="cs-CZ" sz="2000" smtClean="0"/>
              <a:t>Pokud nejsou k dispozici, je možné studii schválit i bez nich → záleží na posuzovateli a posuzované dokumentaci </a:t>
            </a:r>
          </a:p>
          <a:p>
            <a:pPr lvl="2">
              <a:buFont typeface="Arial" charset="0"/>
              <a:buChar char="–"/>
            </a:pPr>
            <a:r>
              <a:rPr lang="cs-CZ" sz="1600" smtClean="0"/>
              <a:t>posuzovatel si je vyžádá v rámci připomínek</a:t>
            </a:r>
          </a:p>
          <a:p>
            <a:pPr lvl="2" algn="just">
              <a:buFont typeface="Arial" charset="0"/>
              <a:buChar char="–"/>
            </a:pPr>
            <a:r>
              <a:rPr lang="cs-CZ" sz="1600" smtClean="0"/>
              <a:t>informace v IMPD budou dostatečné (např. výsledky reprezentativních šarží) a pak je možné studii schválit i bez konkrétních analytických certifikátů</a:t>
            </a:r>
          </a:p>
          <a:p>
            <a:pPr>
              <a:buFontTx/>
              <a:buBlip>
                <a:blip r:embed="rId2"/>
              </a:buBlip>
            </a:pPr>
            <a:endParaRPr lang="cs-CZ" sz="1400" b="1" smtClean="0"/>
          </a:p>
          <a:p>
            <a:pPr algn="ctr">
              <a:buFontTx/>
              <a:buNone/>
            </a:pPr>
            <a:r>
              <a:rPr lang="cs-CZ" sz="2400" smtClean="0"/>
              <a:t>Analytické certifikáty </a:t>
            </a:r>
            <a:r>
              <a:rPr lang="cs-CZ" sz="2400" u="sng" smtClean="0"/>
              <a:t>nových</a:t>
            </a:r>
            <a:r>
              <a:rPr lang="cs-CZ" sz="2400" smtClean="0"/>
              <a:t> šarží je nutné předkládat formou doplňku </a:t>
            </a:r>
            <a:r>
              <a:rPr lang="cs-CZ" sz="2400" u="sng" smtClean="0"/>
              <a:t>pouze v případech, kdy to bylo vyžádáno</a:t>
            </a:r>
            <a:r>
              <a:rPr lang="cs-CZ" sz="2400" smtClean="0"/>
              <a:t> posuzovatelem  </a:t>
            </a:r>
          </a:p>
          <a:p>
            <a:pPr>
              <a:buFontTx/>
              <a:buNone/>
            </a:pPr>
            <a:endParaRPr lang="cs-CZ" sz="2000" b="1" smtClean="0"/>
          </a:p>
        </p:txBody>
      </p:sp>
      <p:sp>
        <p:nvSpPr>
          <p:cNvPr id="37891" name="Zástupný symbol pro datum 3"/>
          <p:cNvSpPr txBox="1">
            <a:spLocks noGrp="1"/>
          </p:cNvSpPr>
          <p:nvPr/>
        </p:nvSpPr>
        <p:spPr bwMode="auto">
          <a:xfrm>
            <a:off x="6875463" y="6356350"/>
            <a:ext cx="1800225" cy="3603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r">
              <a:defRPr/>
            </a:pPr>
            <a:fld id="{AC871323-2957-4F20-A632-8C7F8EAB3BAE}" type="datetime1">
              <a:rPr lang="cs-CZ" sz="900">
                <a:latin typeface="+mn-lt"/>
              </a:rPr>
              <a:pPr algn="r">
                <a:defRPr/>
              </a:pPr>
              <a:t>2.1.2017</a:t>
            </a:fld>
            <a:endParaRPr lang="cs-CZ" sz="900">
              <a:latin typeface="+mn-lt"/>
            </a:endParaRPr>
          </a:p>
        </p:txBody>
      </p:sp>
      <p:sp>
        <p:nvSpPr>
          <p:cNvPr id="37892" name="Zástupný symbol pro zápatí 4"/>
          <p:cNvSpPr txBox="1">
            <a:spLocks noGrp="1"/>
          </p:cNvSpPr>
          <p:nvPr/>
        </p:nvSpPr>
        <p:spPr bwMode="auto">
          <a:xfrm>
            <a:off x="457200" y="6356350"/>
            <a:ext cx="28956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cs-CZ" sz="900">
                <a:latin typeface="+mn-lt"/>
              </a:rPr>
              <a:t>© 2012  STÁTNÍ ÚSTAV PRO KONTROLU LÉČIV</a:t>
            </a:r>
          </a:p>
        </p:txBody>
      </p:sp>
      <p:sp>
        <p:nvSpPr>
          <p:cNvPr id="37893" name="Zástupný symbol pro číslo snímku 5"/>
          <p:cNvSpPr txBox="1">
            <a:spLocks noGrp="1"/>
          </p:cNvSpPr>
          <p:nvPr/>
        </p:nvSpPr>
        <p:spPr bwMode="auto">
          <a:xfrm>
            <a:off x="7559675" y="539750"/>
            <a:ext cx="1081088" cy="2159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0" tIns="0" rIns="0" bIns="0"/>
          <a:lstStyle/>
          <a:p>
            <a:pPr algn="r">
              <a:defRPr/>
            </a:pPr>
            <a:fld id="{FC19B43B-547A-4851-A34A-0E0AD29B6CF8}" type="slidenum">
              <a:rPr lang="cs-CZ" sz="900">
                <a:latin typeface="+mn-lt"/>
              </a:rPr>
              <a:pPr algn="r">
                <a:defRPr/>
              </a:pPr>
              <a:t>14</a:t>
            </a:fld>
            <a:endParaRPr lang="cs-CZ" sz="900">
              <a:latin typeface="+mn-lt"/>
            </a:endParaRPr>
          </a:p>
        </p:txBody>
      </p:sp>
      <p:sp>
        <p:nvSpPr>
          <p:cNvPr id="58375" name="Zástupný symbol pro text 20"/>
          <p:cNvSpPr>
            <a:spLocks noGrp="1"/>
          </p:cNvSpPr>
          <p:nvPr>
            <p:ph type="body" sz="quarter" idx="4294967295"/>
          </p:nvPr>
        </p:nvSpPr>
        <p:spPr>
          <a:xfrm>
            <a:off x="2189163" y="503238"/>
            <a:ext cx="5040312" cy="252412"/>
          </a:xfrm>
        </p:spPr>
        <p:txBody>
          <a:bodyPr wrap="none" lIns="0" tIns="0" rIns="0" bIns="0"/>
          <a:lstStyle/>
          <a:p>
            <a:pPr lvl="0">
              <a:buNone/>
            </a:pPr>
            <a:r>
              <a:rPr lang="cs-CZ" sz="1200" b="1" dirty="0">
                <a:solidFill>
                  <a:srgbClr val="2D3291"/>
                </a:solidFill>
              </a:rPr>
              <a:t>NEDOSTATKY V PŘEDKLÁDANÉ FARMACEUTICKÉ DOKUMENTACI</a:t>
            </a:r>
          </a:p>
          <a:p>
            <a:pPr>
              <a:buFontTx/>
              <a:buNone/>
            </a:pPr>
            <a:endParaRPr lang="cs-CZ" sz="1200" b="1" dirty="0" smtClean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28.6.2016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795A4A-0C48-4124-B876-ED8D6492A159}" type="slidenum">
              <a:rPr lang="cs-CZ" smtClean="0"/>
              <a:pPr>
                <a:defRPr/>
              </a:pPr>
              <a:t>14</a:t>
            </a:fld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Nadpis 1"/>
          <p:cNvSpPr>
            <a:spLocks noGrp="1"/>
          </p:cNvSpPr>
          <p:nvPr>
            <p:ph type="title" idx="4294967295"/>
          </p:nvPr>
        </p:nvSpPr>
        <p:spPr>
          <a:xfrm>
            <a:off x="431800" y="954088"/>
            <a:ext cx="8229600" cy="674687"/>
          </a:xfrm>
        </p:spPr>
        <p:txBody>
          <a:bodyPr/>
          <a:lstStyle/>
          <a:p>
            <a:r>
              <a:rPr lang="cs-CZ" smtClean="0"/>
              <a:t>Doklady Správné výrobní praxe (SVP)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763713"/>
            <a:ext cx="8229600" cy="4356100"/>
          </a:xfrm>
        </p:spPr>
        <p:txBody>
          <a:bodyPr/>
          <a:lstStyle/>
          <a:p>
            <a:pPr>
              <a:buFontTx/>
              <a:buBlip>
                <a:blip r:embed="rId2"/>
              </a:buBlip>
            </a:pPr>
            <a:r>
              <a:rPr lang="cs-CZ" sz="2400" smtClean="0"/>
              <a:t>3 typy dokumentů</a:t>
            </a:r>
          </a:p>
          <a:p>
            <a:pPr lvl="1"/>
            <a:r>
              <a:rPr lang="cs-CZ" sz="2000" smtClean="0"/>
              <a:t>Povolení k výrobě (Manufacturer‘s Authorisation) či Povolení k dovozu (Importer‘s Authorisation)</a:t>
            </a:r>
          </a:p>
          <a:p>
            <a:pPr lvl="1"/>
            <a:r>
              <a:rPr lang="cs-CZ" sz="2000" smtClean="0"/>
              <a:t>SVP certifikát (GMP Certificate)</a:t>
            </a:r>
          </a:p>
          <a:p>
            <a:pPr lvl="1"/>
            <a:r>
              <a:rPr lang="cs-CZ" sz="2000" smtClean="0"/>
              <a:t>Prohlášení kvalifikované osoby (QP Declaration)</a:t>
            </a:r>
          </a:p>
          <a:p>
            <a:pPr>
              <a:buFontTx/>
              <a:buNone/>
            </a:pPr>
            <a:endParaRPr lang="cs-CZ" sz="500" smtClean="0"/>
          </a:p>
          <a:p>
            <a:pPr>
              <a:buFontTx/>
              <a:buBlip>
                <a:blip r:embed="rId2"/>
              </a:buBlip>
            </a:pPr>
            <a:r>
              <a:rPr lang="cs-CZ" sz="2000" smtClean="0"/>
              <a:t>Předkládají se pouze pro místa podílející se na výrobě neregistrovaného léčivého přípravku/placeba </a:t>
            </a:r>
            <a:r>
              <a:rPr lang="cs-CZ" sz="2000" u="sng" smtClean="0"/>
              <a:t>(ne léčivé látky)</a:t>
            </a:r>
            <a:r>
              <a:rPr lang="cs-CZ" sz="2000" smtClean="0"/>
              <a:t>, ovšem předkládají se pro všechna výrobní místa (výroba, balení, testování, štítkování, dovoz)</a:t>
            </a:r>
          </a:p>
          <a:p>
            <a:pPr>
              <a:buFontTx/>
              <a:buNone/>
            </a:pPr>
            <a:endParaRPr lang="cs-CZ" sz="500" smtClean="0"/>
          </a:p>
          <a:p>
            <a:pPr>
              <a:buFontTx/>
              <a:buBlip>
                <a:blip r:embed="rId2"/>
              </a:buBlip>
            </a:pPr>
            <a:r>
              <a:rPr lang="cs-CZ" sz="2000" smtClean="0"/>
              <a:t>Musí být vydané pro hodnocené léčivé přípravky = </a:t>
            </a:r>
            <a:r>
              <a:rPr lang="cs-CZ" sz="2000" b="1" smtClean="0"/>
              <a:t>investigational medicinal products</a:t>
            </a:r>
          </a:p>
          <a:p>
            <a:pPr>
              <a:buFontTx/>
              <a:buBlip>
                <a:blip r:embed="rId2"/>
              </a:buBlip>
            </a:pPr>
            <a:endParaRPr lang="cs-CZ" sz="1100" smtClean="0"/>
          </a:p>
          <a:p>
            <a:pPr algn="ctr">
              <a:buFontTx/>
              <a:buNone/>
            </a:pPr>
            <a:r>
              <a:rPr lang="cs-CZ" sz="2400" smtClean="0"/>
              <a:t>Požadavky shrnuty v pokynu SÚKL </a:t>
            </a:r>
            <a:r>
              <a:rPr lang="cs-CZ" sz="2400" b="1" smtClean="0"/>
              <a:t>KLH-12 verze 3</a:t>
            </a:r>
          </a:p>
        </p:txBody>
      </p:sp>
      <p:sp>
        <p:nvSpPr>
          <p:cNvPr id="59396" name="Zástupný symbol pro text 3"/>
          <p:cNvSpPr>
            <a:spLocks noGrp="1"/>
          </p:cNvSpPr>
          <p:nvPr>
            <p:ph type="body" sz="quarter" idx="4294967295"/>
          </p:nvPr>
        </p:nvSpPr>
        <p:spPr>
          <a:xfrm>
            <a:off x="2189163" y="503238"/>
            <a:ext cx="5040312" cy="252412"/>
          </a:xfrm>
        </p:spPr>
        <p:txBody>
          <a:bodyPr wrap="none" lIns="0" tIns="0" rIns="0" bIns="0"/>
          <a:lstStyle/>
          <a:p>
            <a:pPr lvl="0">
              <a:buNone/>
            </a:pPr>
            <a:r>
              <a:rPr lang="cs-CZ" sz="1200" b="1" dirty="0">
                <a:solidFill>
                  <a:srgbClr val="2D3291"/>
                </a:solidFill>
              </a:rPr>
              <a:t>NEDOSTATKY V PŘEDKLÁDANÉ FARMACEUTICKÉ DOKUMENTACI</a:t>
            </a:r>
          </a:p>
          <a:p>
            <a:pPr>
              <a:buFontTx/>
              <a:buNone/>
            </a:pPr>
            <a:endParaRPr lang="cs-CZ" sz="1200" b="1" dirty="0" smtClean="0"/>
          </a:p>
        </p:txBody>
      </p:sp>
      <p:sp>
        <p:nvSpPr>
          <p:cNvPr id="5" name="Zástupný symbol pro datum 4"/>
          <p:cNvSpPr txBox="1">
            <a:spLocks noGrp="1"/>
          </p:cNvSpPr>
          <p:nvPr/>
        </p:nvSpPr>
        <p:spPr>
          <a:xfrm>
            <a:off x="6875463" y="6356350"/>
            <a:ext cx="1800225" cy="360363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B88456AB-5CA6-445E-A87D-14C4DA824B58}" type="datetime1">
              <a:rPr lang="cs-CZ" sz="900"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2.1.2017</a:t>
            </a:fld>
            <a:endParaRPr lang="cs-CZ" sz="900" dirty="0">
              <a:latin typeface="+mn-lt"/>
              <a:cs typeface="+mn-cs"/>
            </a:endParaRPr>
          </a:p>
        </p:txBody>
      </p:sp>
      <p:sp>
        <p:nvSpPr>
          <p:cNvPr id="6" name="Zástupný symbol pro zápatí 5"/>
          <p:cNvSpPr txBox="1">
            <a:spLocks noGrp="1"/>
          </p:cNvSpPr>
          <p:nvPr/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900">
                <a:latin typeface="+mn-lt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 txBox="1">
            <a:spLocks noGrp="1"/>
          </p:cNvSpPr>
          <p:nvPr/>
        </p:nvSpPr>
        <p:spPr>
          <a:xfrm>
            <a:off x="7559675" y="539750"/>
            <a:ext cx="1081088" cy="215900"/>
          </a:xfrm>
          <a:prstGeom prst="rect">
            <a:avLst/>
          </a:prstGeom>
          <a:noFill/>
        </p:spPr>
        <p:txBody>
          <a:bodyPr lIns="0" tIns="0" rIns="0" bIns="0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72E27F9E-BE2A-4987-9FF2-8695B8794544}" type="slidenum">
              <a:rPr lang="cs-CZ" sz="900"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15</a:t>
            </a:fld>
            <a:endParaRPr lang="cs-CZ" sz="900" dirty="0">
              <a:latin typeface="+mn-lt"/>
              <a:cs typeface="+mn-cs"/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28.6.2016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795A4A-0C48-4124-B876-ED8D6492A159}" type="slidenum">
              <a:rPr lang="cs-CZ" smtClean="0"/>
              <a:pPr>
                <a:defRPr/>
              </a:pPr>
              <a:t>15</a:t>
            </a:fld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Nadpis 1"/>
          <p:cNvSpPr>
            <a:spLocks noGrp="1"/>
          </p:cNvSpPr>
          <p:nvPr>
            <p:ph type="title" idx="4294967295"/>
          </p:nvPr>
        </p:nvSpPr>
        <p:spPr>
          <a:xfrm>
            <a:off x="431800" y="954088"/>
            <a:ext cx="8229600" cy="674687"/>
          </a:xfrm>
        </p:spPr>
        <p:txBody>
          <a:bodyPr/>
          <a:lstStyle/>
          <a:p>
            <a:r>
              <a:rPr lang="cs-CZ" smtClean="0"/>
              <a:t>Doklady Správné výrobní praxe (SVP)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763713"/>
            <a:ext cx="8229600" cy="4356100"/>
          </a:xfrm>
        </p:spPr>
        <p:txBody>
          <a:bodyPr/>
          <a:lstStyle/>
          <a:p>
            <a:pPr marL="342900" lvl="1" indent="-342900">
              <a:buFont typeface="Arial" charset="0"/>
              <a:buBlip>
                <a:blip r:embed="rId2"/>
              </a:buBlip>
            </a:pPr>
            <a:r>
              <a:rPr lang="cs-CZ" sz="2200" u="sng" smtClean="0"/>
              <a:t>Místo odpovědné za propouštění přípravků</a:t>
            </a:r>
            <a:r>
              <a:rPr lang="cs-CZ" smtClean="0"/>
              <a:t> </a:t>
            </a:r>
            <a:r>
              <a:rPr lang="cs-CZ" sz="1800" smtClean="0"/>
              <a:t>(místo/a uvedené/á ve formuláři žádosti v D.9.2)</a:t>
            </a:r>
            <a:endParaRPr lang="cs-CZ" sz="2000" smtClean="0"/>
          </a:p>
          <a:p>
            <a:pPr marL="342900" lvl="1" indent="-342900"/>
            <a:r>
              <a:rPr lang="cs-CZ" sz="1800" smtClean="0">
                <a:solidFill>
                  <a:srgbClr val="2D3291"/>
                </a:solidFill>
              </a:rPr>
              <a:t>Povolení k výrobě (Manufacturer‘s Authorisation) či Povolení k dovozu (Importer‘s Authorisation), ev. SVP certifikát (GMP Certificate) v daném rozsahu</a:t>
            </a:r>
          </a:p>
          <a:p>
            <a:pPr marL="342900" lvl="1" indent="-342900"/>
            <a:endParaRPr lang="cs-CZ" sz="500" smtClean="0">
              <a:solidFill>
                <a:srgbClr val="2D3291"/>
              </a:solidFill>
            </a:endParaRPr>
          </a:p>
          <a:p>
            <a:pPr>
              <a:buFontTx/>
              <a:buBlip>
                <a:blip r:embed="rId2"/>
              </a:buBlip>
            </a:pPr>
            <a:r>
              <a:rPr lang="cs-CZ" sz="2200" u="sng" smtClean="0"/>
              <a:t>Místa výroby/balení/testování v EU</a:t>
            </a:r>
            <a:r>
              <a:rPr lang="cs-CZ" sz="2200" smtClean="0"/>
              <a:t> </a:t>
            </a:r>
          </a:p>
          <a:p>
            <a:pPr marL="342900" lvl="1" indent="-342900"/>
            <a:r>
              <a:rPr lang="cs-CZ" sz="1800" smtClean="0"/>
              <a:t>Povolení k výrobě (Manufacturer‘s Authorisation) nebo SVP certifikát (GMP Certificate)</a:t>
            </a:r>
          </a:p>
          <a:p>
            <a:pPr>
              <a:buFontTx/>
              <a:buNone/>
            </a:pPr>
            <a:endParaRPr lang="cs-CZ" sz="500" smtClean="0"/>
          </a:p>
          <a:p>
            <a:pPr>
              <a:buFontTx/>
              <a:buBlip>
                <a:blip r:embed="rId2"/>
              </a:buBlip>
            </a:pPr>
            <a:r>
              <a:rPr lang="cs-CZ" sz="2200" u="sng" smtClean="0"/>
              <a:t>Místa výroby/balení/testování mimo území EU</a:t>
            </a:r>
            <a:r>
              <a:rPr lang="cs-CZ" sz="2200" smtClean="0"/>
              <a:t> </a:t>
            </a:r>
          </a:p>
          <a:p>
            <a:pPr marL="342900" lvl="1" indent="-342900"/>
            <a:r>
              <a:rPr lang="cs-CZ" sz="1800" smtClean="0"/>
              <a:t>Prohlášení kvalifikované osoby (QP Declaration) z místa odpovědného za propouštění/dovoz</a:t>
            </a:r>
          </a:p>
          <a:p>
            <a:pPr>
              <a:buFontTx/>
              <a:buNone/>
            </a:pPr>
            <a:endParaRPr lang="cs-CZ" sz="500" smtClean="0"/>
          </a:p>
          <a:p>
            <a:pPr>
              <a:buFontTx/>
              <a:buBlip>
                <a:blip r:embed="rId2"/>
              </a:buBlip>
            </a:pPr>
            <a:r>
              <a:rPr lang="cs-CZ" sz="2000" smtClean="0"/>
              <a:t>Kopie originálu + certifikovaný překlad do čj/aj, obecně ne starší než 3 roky</a:t>
            </a:r>
            <a:endParaRPr lang="cs-CZ" sz="1100" smtClean="0"/>
          </a:p>
        </p:txBody>
      </p:sp>
      <p:sp>
        <p:nvSpPr>
          <p:cNvPr id="60420" name="Zástupný symbol pro text 3"/>
          <p:cNvSpPr>
            <a:spLocks noGrp="1"/>
          </p:cNvSpPr>
          <p:nvPr>
            <p:ph type="body" sz="quarter" idx="4294967295"/>
          </p:nvPr>
        </p:nvSpPr>
        <p:spPr>
          <a:xfrm>
            <a:off x="2189163" y="503238"/>
            <a:ext cx="5040312" cy="252412"/>
          </a:xfrm>
        </p:spPr>
        <p:txBody>
          <a:bodyPr wrap="none" lIns="0" tIns="0" rIns="0" bIns="0"/>
          <a:lstStyle/>
          <a:p>
            <a:pPr lvl="0">
              <a:buNone/>
            </a:pPr>
            <a:r>
              <a:rPr lang="cs-CZ" sz="1200" b="1" dirty="0">
                <a:solidFill>
                  <a:srgbClr val="2D3291"/>
                </a:solidFill>
              </a:rPr>
              <a:t>NEDOSTATKY V PŘEDKLÁDANÉ FARMACEUTICKÉ DOKUMENTACI</a:t>
            </a:r>
          </a:p>
          <a:p>
            <a:pPr>
              <a:buFontTx/>
              <a:buNone/>
            </a:pPr>
            <a:endParaRPr lang="cs-CZ" sz="1200" b="1" dirty="0" smtClean="0"/>
          </a:p>
        </p:txBody>
      </p:sp>
      <p:sp>
        <p:nvSpPr>
          <p:cNvPr id="5" name="Zástupný symbol pro datum 4"/>
          <p:cNvSpPr txBox="1">
            <a:spLocks noGrp="1"/>
          </p:cNvSpPr>
          <p:nvPr/>
        </p:nvSpPr>
        <p:spPr>
          <a:xfrm>
            <a:off x="6875463" y="6356350"/>
            <a:ext cx="1800225" cy="360363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8C0E8DB0-21AA-4A4C-BF8F-0B228666B3BF}" type="datetime1">
              <a:rPr lang="cs-CZ" sz="900"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2.1.2017</a:t>
            </a:fld>
            <a:endParaRPr lang="cs-CZ" sz="900" dirty="0">
              <a:latin typeface="+mn-lt"/>
              <a:cs typeface="+mn-cs"/>
            </a:endParaRPr>
          </a:p>
        </p:txBody>
      </p:sp>
      <p:sp>
        <p:nvSpPr>
          <p:cNvPr id="6" name="Zástupný symbol pro zápatí 5"/>
          <p:cNvSpPr txBox="1">
            <a:spLocks noGrp="1"/>
          </p:cNvSpPr>
          <p:nvPr/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900">
                <a:latin typeface="+mn-lt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 txBox="1">
            <a:spLocks noGrp="1"/>
          </p:cNvSpPr>
          <p:nvPr/>
        </p:nvSpPr>
        <p:spPr>
          <a:xfrm>
            <a:off x="7559675" y="539750"/>
            <a:ext cx="1081088" cy="215900"/>
          </a:xfrm>
          <a:prstGeom prst="rect">
            <a:avLst/>
          </a:prstGeom>
          <a:noFill/>
        </p:spPr>
        <p:txBody>
          <a:bodyPr lIns="0" tIns="0" rIns="0" bIns="0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066AC033-2E05-4B6A-9EDA-58DB1E7F7841}" type="slidenum">
              <a:rPr lang="cs-CZ" sz="900"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16</a:t>
            </a:fld>
            <a:endParaRPr lang="cs-CZ" sz="900" dirty="0">
              <a:latin typeface="+mn-lt"/>
              <a:cs typeface="+mn-cs"/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28.6.2016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© 2016  STÁTNÍ ÚSTAV PRO KONTROLU LÉČIV</a:t>
            </a:r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795A4A-0C48-4124-B876-ED8D6492A159}" type="slidenum">
              <a:rPr lang="cs-CZ" smtClean="0"/>
              <a:pPr>
                <a:defRPr/>
              </a:pPr>
              <a:t>16</a:t>
            </a:fld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Nadpis 18"/>
          <p:cNvSpPr>
            <a:spLocks noGrp="1"/>
          </p:cNvSpPr>
          <p:nvPr>
            <p:ph type="title"/>
          </p:nvPr>
        </p:nvSpPr>
        <p:spPr>
          <a:xfrm>
            <a:off x="431800" y="998538"/>
            <a:ext cx="8229600" cy="639762"/>
          </a:xfrm>
        </p:spPr>
        <p:txBody>
          <a:bodyPr/>
          <a:lstStyle/>
          <a:p>
            <a:r>
              <a:rPr lang="cs-CZ" smtClean="0"/>
              <a:t>Štítky – požadavky/časté nedostatky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76250" y="1763713"/>
            <a:ext cx="8326438" cy="4410075"/>
          </a:xfrm>
        </p:spPr>
        <p:txBody>
          <a:bodyPr>
            <a:noAutofit/>
          </a:bodyPr>
          <a:lstStyle/>
          <a:p>
            <a:pPr algn="just"/>
            <a:r>
              <a:rPr lang="cs-CZ" sz="2600" smtClean="0"/>
              <a:t>Rozsah informací na štítcích je dán pokynem </a:t>
            </a:r>
            <a:r>
              <a:rPr lang="cs-CZ" sz="2600" b="1" u="sng" smtClean="0"/>
              <a:t>VYR-32 doplněk 13 verze 1</a:t>
            </a:r>
            <a:r>
              <a:rPr lang="cs-CZ" sz="2400" smtClean="0"/>
              <a:t> </a:t>
            </a:r>
          </a:p>
          <a:p>
            <a:pPr algn="just">
              <a:buFontTx/>
              <a:buNone/>
            </a:pPr>
            <a:r>
              <a:rPr lang="cs-CZ" sz="1800" smtClean="0"/>
              <a:t>(Tento pokyn je překladem </a:t>
            </a:r>
            <a:r>
              <a:rPr lang="en-US" sz="1800" smtClean="0"/>
              <a:t>The Rules Governing Medicinal Products</a:t>
            </a:r>
            <a:r>
              <a:rPr lang="cs-CZ" sz="1800" smtClean="0"/>
              <a:t> </a:t>
            </a:r>
            <a:r>
              <a:rPr lang="en-US" sz="1800" smtClean="0"/>
              <a:t>in the</a:t>
            </a:r>
            <a:r>
              <a:rPr lang="cs-CZ" sz="1800" smtClean="0"/>
              <a:t> </a:t>
            </a:r>
            <a:r>
              <a:rPr lang="en-US" sz="1800" smtClean="0"/>
              <a:t>European Union, Volume 4, EU Guidelines to Good Manufacturing Practice, Annex 13, Investigational Medicinal Products</a:t>
            </a:r>
            <a:r>
              <a:rPr lang="cs-CZ" sz="1800" smtClean="0"/>
              <a:t>)</a:t>
            </a:r>
          </a:p>
          <a:p>
            <a:pPr algn="just">
              <a:buFontTx/>
              <a:buNone/>
            </a:pPr>
            <a:endParaRPr lang="cs-CZ" sz="600" smtClean="0"/>
          </a:p>
          <a:p>
            <a:r>
              <a:rPr lang="cs-CZ" sz="2600" smtClean="0"/>
              <a:t>Informace v češtině</a:t>
            </a:r>
          </a:p>
          <a:p>
            <a:endParaRPr lang="cs-CZ" sz="600" smtClean="0"/>
          </a:p>
          <a:p>
            <a:r>
              <a:rPr lang="cs-CZ" sz="2600" smtClean="0"/>
              <a:t>Návrhy pro vnitřní i vnější obal</a:t>
            </a:r>
          </a:p>
          <a:p>
            <a:pPr>
              <a:buFontTx/>
              <a:buNone/>
            </a:pPr>
            <a:endParaRPr lang="cs-CZ" sz="600" smtClean="0"/>
          </a:p>
          <a:p>
            <a:r>
              <a:rPr lang="cs-CZ" sz="2600" smtClean="0"/>
              <a:t>Návrhy pro srovnávací i hodnocený přípravek, včetně placeba</a:t>
            </a:r>
          </a:p>
          <a:p>
            <a:endParaRPr lang="cs-CZ" sz="600" smtClean="0"/>
          </a:p>
          <a:p>
            <a:pPr algn="just"/>
            <a:r>
              <a:rPr lang="cs-CZ" sz="2600" smtClean="0">
                <a:solidFill>
                  <a:srgbClr val="2D3291"/>
                </a:solidFill>
              </a:rPr>
              <a:t>Chybějící vysvětlivky k interním kódům</a:t>
            </a:r>
            <a:endParaRPr lang="cs-CZ" sz="2400" smtClean="0"/>
          </a:p>
        </p:txBody>
      </p:sp>
      <p:sp>
        <p:nvSpPr>
          <p:cNvPr id="38915" name="Zástupný symbol pro datum 3"/>
          <p:cNvSpPr>
            <a:spLocks noGrp="1"/>
          </p:cNvSpPr>
          <p:nvPr>
            <p:ph type="dt" sz="quarter" idx="14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mtClean="0">
                <a:cs typeface="Arial" charset="0"/>
              </a:rPr>
              <a:t>28.6.2016</a:t>
            </a:r>
            <a:endParaRPr lang="cs-CZ">
              <a:cs typeface="Arial" charset="0"/>
            </a:endParaRPr>
          </a:p>
        </p:txBody>
      </p:sp>
      <p:sp>
        <p:nvSpPr>
          <p:cNvPr id="38916" name="Zástupný symbol pro zápatí 4"/>
          <p:cNvSpPr>
            <a:spLocks noGrp="1"/>
          </p:cNvSpPr>
          <p:nvPr>
            <p:ph type="ftr" sz="quarter" idx="1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mtClean="0">
                <a:cs typeface="Arial" charset="0"/>
              </a:rPr>
              <a:t>© 2016  STÁTNÍ ÚSTAV PRO KONTROLU LÉČIV</a:t>
            </a:r>
            <a:endParaRPr lang="cs-CZ">
              <a:cs typeface="Arial" charset="0"/>
            </a:endParaRPr>
          </a:p>
        </p:txBody>
      </p:sp>
      <p:sp>
        <p:nvSpPr>
          <p:cNvPr id="38917" name="Zástupný symbol pro číslo snímku 5"/>
          <p:cNvSpPr>
            <a:spLocks noGrp="1"/>
          </p:cNvSpPr>
          <p:nvPr>
            <p:ph type="sldNum" sz="quarter" idx="16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1BAE5FF-6CE0-4B92-AC18-9C5BF1ED82FE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cs-CZ">
              <a:cs typeface="Arial" charset="0"/>
            </a:endParaRPr>
          </a:p>
        </p:txBody>
      </p:sp>
      <p:sp>
        <p:nvSpPr>
          <p:cNvPr id="38918" name="Zástupný symbol pro text 20"/>
          <p:cNvSpPr>
            <a:spLocks noGrp="1"/>
          </p:cNvSpPr>
          <p:nvPr>
            <p:ph type="body" sz="quarter" idx="13"/>
          </p:nvPr>
        </p:nvSpPr>
        <p:spPr>
          <a:xfrm>
            <a:off x="2189163" y="503238"/>
            <a:ext cx="5040312" cy="252412"/>
          </a:xfrm>
        </p:spPr>
        <p:txBody>
          <a:bodyPr/>
          <a:lstStyle/>
          <a:p>
            <a:pPr>
              <a:buFontTx/>
              <a:buNone/>
            </a:pPr>
            <a:r>
              <a:rPr lang="cs-CZ" dirty="0" smtClean="0"/>
              <a:t>NEDOSTATKY V PŘEDKLÁDANÉ FARMACEUTICKÉ DOKUMENTACI</a:t>
            </a:r>
          </a:p>
          <a:p>
            <a:pPr>
              <a:buFontTx/>
              <a:buNone/>
            </a:pPr>
            <a:endParaRPr lang="cs-CZ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Nadpis 18"/>
          <p:cNvSpPr>
            <a:spLocks noGrp="1"/>
          </p:cNvSpPr>
          <p:nvPr>
            <p:ph type="title"/>
          </p:nvPr>
        </p:nvSpPr>
        <p:spPr>
          <a:xfrm>
            <a:off x="431800" y="998538"/>
            <a:ext cx="8229600" cy="639762"/>
          </a:xfrm>
        </p:spPr>
        <p:txBody>
          <a:bodyPr/>
          <a:lstStyle/>
          <a:p>
            <a:r>
              <a:rPr lang="cs-CZ" smtClean="0"/>
              <a:t>Štítky – požadavky/časté nedostatky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76250" y="1808163"/>
            <a:ext cx="8229600" cy="4411662"/>
          </a:xfrm>
        </p:spPr>
        <p:txBody>
          <a:bodyPr>
            <a:noAutofit/>
          </a:bodyPr>
          <a:lstStyle/>
          <a:p>
            <a:pPr algn="just"/>
            <a:r>
              <a:rPr lang="cs-CZ" sz="2600" smtClean="0"/>
              <a:t>Zdůvodnění chybějících informací</a:t>
            </a:r>
            <a:r>
              <a:rPr lang="cs-CZ" sz="2400" b="1" smtClean="0"/>
              <a:t> </a:t>
            </a:r>
            <a:r>
              <a:rPr lang="cs-CZ" sz="2000" smtClean="0"/>
              <a:t>(např. tel. kontakt je uveden na pacientské kartě, použití validovaného IVRS)</a:t>
            </a:r>
          </a:p>
          <a:p>
            <a:pPr algn="just">
              <a:buFontTx/>
              <a:buNone/>
            </a:pPr>
            <a:endParaRPr lang="cs-CZ" sz="600" b="1" smtClean="0"/>
          </a:p>
          <a:p>
            <a:pPr algn="just"/>
            <a:r>
              <a:rPr lang="cs-CZ" sz="2600" smtClean="0"/>
              <a:t>Chybějící informace o tom, kdo provede značení</a:t>
            </a:r>
            <a:r>
              <a:rPr lang="cs-CZ" sz="2400" b="1" smtClean="0"/>
              <a:t> </a:t>
            </a:r>
            <a:r>
              <a:rPr lang="cs-CZ" sz="2000" smtClean="0"/>
              <a:t>(často chybí pro srovnávací přípravky)</a:t>
            </a:r>
          </a:p>
          <a:p>
            <a:pPr algn="just">
              <a:buFontTx/>
              <a:buNone/>
            </a:pPr>
            <a:endParaRPr lang="cs-CZ" sz="600" b="1" smtClean="0"/>
          </a:p>
          <a:p>
            <a:r>
              <a:rPr lang="cs-CZ" sz="2600" smtClean="0"/>
              <a:t>Chybějící první stránky bookletu s obecnými informacemi</a:t>
            </a:r>
          </a:p>
          <a:p>
            <a:pPr>
              <a:buFontTx/>
              <a:buNone/>
            </a:pPr>
            <a:endParaRPr lang="cs-CZ" sz="600" smtClean="0"/>
          </a:p>
          <a:p>
            <a:r>
              <a:rPr lang="cs-CZ" sz="2600" smtClean="0"/>
              <a:t>Chybějící doplňkové štítky</a:t>
            </a:r>
          </a:p>
          <a:p>
            <a:pPr>
              <a:buFontTx/>
              <a:buNone/>
            </a:pPr>
            <a:endParaRPr lang="cs-CZ" sz="600" smtClean="0"/>
          </a:p>
          <a:p>
            <a:r>
              <a:rPr lang="cs-CZ" sz="2600" smtClean="0"/>
              <a:t>Nečitelnost</a:t>
            </a:r>
          </a:p>
          <a:p>
            <a:pPr>
              <a:buFontTx/>
              <a:buNone/>
            </a:pPr>
            <a:endParaRPr lang="cs-CZ" sz="1600" smtClean="0"/>
          </a:p>
          <a:p>
            <a:pPr algn="ctr">
              <a:buFontTx/>
              <a:buNone/>
            </a:pPr>
            <a:r>
              <a:rPr lang="cs-CZ" sz="2000" b="1" smtClean="0"/>
              <a:t>!!!Štítky se posuzují až pro studie podané po 1.1.2013, doplňky se změnami štítků pro dříve schválené studie nejsou nutné!!!</a:t>
            </a:r>
          </a:p>
        </p:txBody>
      </p:sp>
      <p:sp>
        <p:nvSpPr>
          <p:cNvPr id="39939" name="Zástupný symbol pro datum 3"/>
          <p:cNvSpPr>
            <a:spLocks noGrp="1"/>
          </p:cNvSpPr>
          <p:nvPr>
            <p:ph type="dt" sz="quarter" idx="14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mtClean="0">
                <a:cs typeface="Arial" charset="0"/>
              </a:rPr>
              <a:t>28.6.2016</a:t>
            </a:r>
            <a:endParaRPr lang="cs-CZ">
              <a:cs typeface="Arial" charset="0"/>
            </a:endParaRPr>
          </a:p>
        </p:txBody>
      </p:sp>
      <p:sp>
        <p:nvSpPr>
          <p:cNvPr id="39940" name="Zástupný symbol pro zápatí 4"/>
          <p:cNvSpPr>
            <a:spLocks noGrp="1"/>
          </p:cNvSpPr>
          <p:nvPr>
            <p:ph type="ftr" sz="quarter" idx="1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mtClean="0">
                <a:cs typeface="Arial" charset="0"/>
              </a:rPr>
              <a:t>© 2016  STÁTNÍ ÚSTAV PRO KONTROLU LÉČIV</a:t>
            </a:r>
            <a:endParaRPr lang="cs-CZ">
              <a:cs typeface="Arial" charset="0"/>
            </a:endParaRPr>
          </a:p>
        </p:txBody>
      </p:sp>
      <p:sp>
        <p:nvSpPr>
          <p:cNvPr id="39941" name="Zástupný symbol pro číslo snímku 5"/>
          <p:cNvSpPr>
            <a:spLocks noGrp="1"/>
          </p:cNvSpPr>
          <p:nvPr>
            <p:ph type="sldNum" sz="quarter" idx="16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275211B-16BA-4CB1-8728-DC9A9F25DFD9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cs-CZ">
              <a:cs typeface="Arial" charset="0"/>
            </a:endParaRPr>
          </a:p>
        </p:txBody>
      </p:sp>
      <p:sp>
        <p:nvSpPr>
          <p:cNvPr id="39942" name="Zástupný symbol pro text 20"/>
          <p:cNvSpPr>
            <a:spLocks noGrp="1"/>
          </p:cNvSpPr>
          <p:nvPr>
            <p:ph type="body" sz="quarter" idx="13"/>
          </p:nvPr>
        </p:nvSpPr>
        <p:spPr>
          <a:xfrm>
            <a:off x="2189163" y="503238"/>
            <a:ext cx="5040312" cy="252412"/>
          </a:xfrm>
        </p:spPr>
        <p:txBody>
          <a:bodyPr/>
          <a:lstStyle/>
          <a:p>
            <a:pPr>
              <a:buFontTx/>
              <a:buNone/>
            </a:pPr>
            <a:r>
              <a:rPr lang="cs-CZ" smtClean="0"/>
              <a:t>NEDOSTATKY V PŘEDKLÁDANÉ FARMACEUTICKÉ DOKUMENTACI</a:t>
            </a:r>
          </a:p>
          <a:p>
            <a:pPr>
              <a:buFontTx/>
              <a:buNone/>
            </a:pPr>
            <a:endParaRPr lang="cs-CZ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Nadpis 18"/>
          <p:cNvSpPr>
            <a:spLocks noGrp="1"/>
          </p:cNvSpPr>
          <p:nvPr>
            <p:ph type="title"/>
          </p:nvPr>
        </p:nvSpPr>
        <p:spPr>
          <a:xfrm>
            <a:off x="431800" y="998538"/>
            <a:ext cx="8229600" cy="639762"/>
          </a:xfrm>
        </p:spPr>
        <p:txBody>
          <a:bodyPr/>
          <a:lstStyle/>
          <a:p>
            <a:r>
              <a:rPr lang="cs-CZ" smtClean="0"/>
              <a:t>Závazná sdělení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76250" y="1808163"/>
            <a:ext cx="8229600" cy="4411662"/>
          </a:xfrm>
        </p:spPr>
        <p:txBody>
          <a:bodyPr>
            <a:noAutofit/>
          </a:bodyPr>
          <a:lstStyle/>
          <a:p>
            <a:pPr marL="0" indent="0" eaLnBrk="0" hangingPunct="0">
              <a:lnSpc>
                <a:spcPct val="95000"/>
              </a:lnSpc>
              <a:spcBef>
                <a:spcPct val="30000"/>
              </a:spcBef>
              <a:buFontTx/>
              <a:buNone/>
            </a:pPr>
            <a:r>
              <a:rPr lang="cs-CZ" sz="2400" dirty="0" smtClean="0">
                <a:cs typeface="Arial" charset="0"/>
              </a:rPr>
              <a:t>Závazná sdělení lze využívat pouze ve výjimečných případech, rozhodně se nejedná o běžný postup v případě </a:t>
            </a:r>
            <a:r>
              <a:rPr lang="cs-CZ" sz="2400" dirty="0" err="1" smtClean="0">
                <a:cs typeface="Arial" charset="0"/>
              </a:rPr>
              <a:t>přetrvávajích</a:t>
            </a:r>
            <a:r>
              <a:rPr lang="cs-CZ" sz="2400" dirty="0" smtClean="0">
                <a:cs typeface="Arial" charset="0"/>
              </a:rPr>
              <a:t> nedostatků.</a:t>
            </a:r>
          </a:p>
          <a:p>
            <a:pPr marL="0" indent="0" eaLnBrk="0" hangingPunct="0">
              <a:lnSpc>
                <a:spcPct val="95000"/>
              </a:lnSpc>
              <a:spcBef>
                <a:spcPct val="30000"/>
              </a:spcBef>
              <a:buFontTx/>
              <a:buNone/>
            </a:pPr>
            <a:endParaRPr lang="cs-CZ" sz="2400" dirty="0" smtClean="0">
              <a:cs typeface="Arial" charset="0"/>
            </a:endParaRPr>
          </a:p>
          <a:p>
            <a:pPr marL="1588" lvl="1" indent="-1588" algn="ctr" eaLnBrk="0" hangingPunct="0">
              <a:spcBef>
                <a:spcPct val="30000"/>
              </a:spcBef>
              <a:buFont typeface="Arial" charset="0"/>
              <a:buNone/>
            </a:pPr>
            <a:r>
              <a:rPr lang="cs-CZ" sz="2800" b="1" dirty="0" smtClean="0">
                <a:cs typeface="Arial" charset="0"/>
              </a:rPr>
              <a:t>!!!Závazná sdělení jsou od toho, </a:t>
            </a:r>
            <a:r>
              <a:rPr lang="cs-CZ" sz="2800" b="1" u="sng" dirty="0" smtClean="0">
                <a:cs typeface="Arial" charset="0"/>
              </a:rPr>
              <a:t>aby byla plněna</a:t>
            </a:r>
            <a:r>
              <a:rPr lang="cs-CZ" sz="2800" b="1" dirty="0" smtClean="0">
                <a:cs typeface="Arial" charset="0"/>
              </a:rPr>
              <a:t>!!! </a:t>
            </a:r>
          </a:p>
          <a:p>
            <a:pPr marL="1588" lvl="1" indent="-1588" algn="ctr" eaLnBrk="0" hangingPunct="0">
              <a:spcBef>
                <a:spcPct val="30000"/>
              </a:spcBef>
              <a:buFont typeface="Arial" charset="0"/>
              <a:buNone/>
              <a:tabLst>
                <a:tab pos="92075" algn="l"/>
              </a:tabLst>
            </a:pPr>
            <a:r>
              <a:rPr lang="cs-CZ" sz="2800" b="1" dirty="0" smtClean="0">
                <a:cs typeface="Arial" charset="0"/>
              </a:rPr>
              <a:t>!!!Když se zadavatel zaváže, že něco změní, opraví, doplní…není možné, aby v rámci doplňku opět podal neopravené IMPD!!!</a:t>
            </a:r>
          </a:p>
          <a:p>
            <a:pPr marL="180975" lvl="1" indent="-1588" eaLnBrk="0" hangingPunct="0">
              <a:spcBef>
                <a:spcPct val="30000"/>
              </a:spcBef>
              <a:buFont typeface="Arial" charset="0"/>
              <a:buNone/>
            </a:pPr>
            <a:endParaRPr lang="cs-CZ" sz="2800" b="1" dirty="0" smtClean="0">
              <a:cs typeface="Arial" charset="0"/>
            </a:endParaRPr>
          </a:p>
          <a:p>
            <a:pPr marL="0" indent="0" algn="just">
              <a:buFontTx/>
              <a:buNone/>
            </a:pPr>
            <a:endParaRPr lang="cs-CZ" sz="2000" b="1" dirty="0" smtClean="0"/>
          </a:p>
        </p:txBody>
      </p:sp>
      <p:sp>
        <p:nvSpPr>
          <p:cNvPr id="45059" name="Zástupný symbol pro datum 3"/>
          <p:cNvSpPr>
            <a:spLocks noGrp="1"/>
          </p:cNvSpPr>
          <p:nvPr>
            <p:ph type="dt" sz="quarter" idx="14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mtClean="0">
                <a:cs typeface="Arial" charset="0"/>
              </a:rPr>
              <a:t>28.6.2016</a:t>
            </a:r>
            <a:endParaRPr lang="cs-CZ">
              <a:cs typeface="Arial" charset="0"/>
            </a:endParaRPr>
          </a:p>
        </p:txBody>
      </p:sp>
      <p:sp>
        <p:nvSpPr>
          <p:cNvPr id="45060" name="Zástupný symbol pro zápatí 4"/>
          <p:cNvSpPr>
            <a:spLocks noGrp="1"/>
          </p:cNvSpPr>
          <p:nvPr>
            <p:ph type="ftr" sz="quarter" idx="1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mtClean="0">
                <a:cs typeface="Arial" charset="0"/>
              </a:rPr>
              <a:t>© 2016  STÁTNÍ ÚSTAV PRO KONTROLU LÉČIV</a:t>
            </a:r>
            <a:endParaRPr lang="cs-CZ">
              <a:cs typeface="Arial" charset="0"/>
            </a:endParaRPr>
          </a:p>
        </p:txBody>
      </p:sp>
      <p:sp>
        <p:nvSpPr>
          <p:cNvPr id="45061" name="Zástupný symbol pro číslo snímku 5"/>
          <p:cNvSpPr>
            <a:spLocks noGrp="1"/>
          </p:cNvSpPr>
          <p:nvPr>
            <p:ph type="sldNum" sz="quarter" idx="16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5B775BF-E54A-4FB8-A7BF-31A210C84675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cs-CZ">
              <a:cs typeface="Arial" charset="0"/>
            </a:endParaRPr>
          </a:p>
        </p:txBody>
      </p:sp>
      <p:sp>
        <p:nvSpPr>
          <p:cNvPr id="45062" name="Zástupný symbol pro text 20"/>
          <p:cNvSpPr>
            <a:spLocks noGrp="1"/>
          </p:cNvSpPr>
          <p:nvPr>
            <p:ph type="body" sz="quarter" idx="13"/>
          </p:nvPr>
        </p:nvSpPr>
        <p:spPr>
          <a:xfrm>
            <a:off x="2189163" y="503238"/>
            <a:ext cx="5040312" cy="252412"/>
          </a:xfrm>
        </p:spPr>
        <p:txBody>
          <a:bodyPr/>
          <a:lstStyle/>
          <a:p>
            <a:pPr>
              <a:buFontTx/>
              <a:buNone/>
            </a:pPr>
            <a:r>
              <a:rPr lang="cs-CZ" dirty="0" smtClean="0"/>
              <a:t>NEDOSTATKY V PŘEDKLÁDANÉ FARMACEUTICKÉ DOKUMENTACI</a:t>
            </a:r>
          </a:p>
          <a:p>
            <a:pPr>
              <a:buFontTx/>
              <a:buNone/>
            </a:pPr>
            <a:endParaRPr lang="cs-CZ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611</TotalTime>
  <Words>1895</Words>
  <Application>Microsoft Office PowerPoint</Application>
  <PresentationFormat>Předvádění na obrazovce (4:3)</PresentationFormat>
  <Paragraphs>294</Paragraphs>
  <Slides>19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19</vt:i4>
      </vt:variant>
    </vt:vector>
  </HeadingPairs>
  <TitlesOfParts>
    <vt:vector size="21" baseType="lpstr">
      <vt:lpstr>Motiv sady Office</vt:lpstr>
      <vt:lpstr>1_Motiv sady Office</vt:lpstr>
      <vt:lpstr>NEJČASTĚJŠÍ NEDOSTATKY V PŘEDKLÁDANÉ FARMACEUTICKÉ DOKUMENTACI</vt:lpstr>
      <vt:lpstr>Nejčastější nedostatky </vt:lpstr>
      <vt:lpstr>Formát dokumentace</vt:lpstr>
      <vt:lpstr>Formát dokumentace</vt:lpstr>
      <vt:lpstr>Průvodní dopis</vt:lpstr>
      <vt:lpstr>Formulář žádosti</vt:lpstr>
      <vt:lpstr>Formulář žádosti</vt:lpstr>
      <vt:lpstr>Srovnávací tabulky – Pokyn KLH-20 verze 5</vt:lpstr>
      <vt:lpstr>Srovnávací tabulky    odkaz na již posouzené studie/ podstatné doplňky</vt:lpstr>
      <vt:lpstr>Registrované přípravky (hodnocené i srovnávací)</vt:lpstr>
      <vt:lpstr>Registrované přípravky</vt:lpstr>
      <vt:lpstr>Nehodnocené léčivé přípravky (NIMP) (standardní léčba, záchranná léčba…)</vt:lpstr>
      <vt:lpstr>Samostatné prodlužování doby použitelnosti:</vt:lpstr>
      <vt:lpstr>Analytické certifikáty</vt:lpstr>
      <vt:lpstr>Doklady Správné výrobní praxe (SVP)</vt:lpstr>
      <vt:lpstr>Doklady Správné výrobní praxe (SVP)</vt:lpstr>
      <vt:lpstr>Štítky – požadavky/časté nedostatky</vt:lpstr>
      <vt:lpstr>Štítky – požadavky/časté nedostatky</vt:lpstr>
      <vt:lpstr>Závazná sdělení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Němcová Alice</cp:lastModifiedBy>
  <cp:revision>38</cp:revision>
  <dcterms:created xsi:type="dcterms:W3CDTF">2012-11-07T12:54:42Z</dcterms:created>
  <dcterms:modified xsi:type="dcterms:W3CDTF">2017-01-02T16:21:38Z</dcterms:modified>
</cp:coreProperties>
</file>