
<file path=[Content_Types].xml><?xml version="1.0" encoding="utf-8"?>
<Types xmlns="http://schemas.openxmlformats.org/package/2006/content-types">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4"/>
  </p:notesMasterIdLst>
  <p:handoutMasterIdLst>
    <p:handoutMasterId r:id="rId25"/>
  </p:handoutMasterIdLst>
  <p:sldIdLst>
    <p:sldId id="382" r:id="rId3"/>
    <p:sldId id="348" r:id="rId4"/>
    <p:sldId id="328" r:id="rId5"/>
    <p:sldId id="352" r:id="rId6"/>
    <p:sldId id="353" r:id="rId7"/>
    <p:sldId id="356" r:id="rId8"/>
    <p:sldId id="359" r:id="rId9"/>
    <p:sldId id="354" r:id="rId10"/>
    <p:sldId id="368" r:id="rId11"/>
    <p:sldId id="375" r:id="rId12"/>
    <p:sldId id="360" r:id="rId13"/>
    <p:sldId id="361" r:id="rId14"/>
    <p:sldId id="362" r:id="rId15"/>
    <p:sldId id="376" r:id="rId16"/>
    <p:sldId id="378" r:id="rId17"/>
    <p:sldId id="377" r:id="rId18"/>
    <p:sldId id="363" r:id="rId19"/>
    <p:sldId id="383" r:id="rId20"/>
    <p:sldId id="366" r:id="rId21"/>
    <p:sldId id="385" r:id="rId22"/>
    <p:sldId id="386" r:id="rId23"/>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6426"/>
    <a:srgbClr val="439638"/>
    <a:srgbClr val="89A2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51" autoAdjust="0"/>
    <p:restoredTop sz="94660"/>
  </p:normalViewPr>
  <p:slideViewPr>
    <p:cSldViewPr>
      <p:cViewPr varScale="1">
        <p:scale>
          <a:sx n="70" d="100"/>
          <a:sy n="70" d="100"/>
        </p:scale>
        <p:origin x="-840"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379"/>
    </p:cViewPr>
  </p:sorterViewPr>
  <p:gridSpacing cx="45005" cy="45005"/>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cs-CZ" smtClean="0"/>
              <a:t>Název prezentace</a:t>
            </a:r>
            <a:endParaRPr lang="cs-CZ"/>
          </a:p>
        </p:txBody>
      </p:sp>
      <p:sp>
        <p:nvSpPr>
          <p:cNvPr id="3" name="Zástupný symbol pro datum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0903745-04E8-42A2-A8D1-9C706D111395}" type="datetimeFigureOut">
              <a:rPr lang="cs-CZ" smtClean="0"/>
              <a:pPr/>
              <a:t>2.1.2017</a:t>
            </a:fld>
            <a:endParaRPr lang="cs-CZ"/>
          </a:p>
        </p:txBody>
      </p:sp>
      <p:sp>
        <p:nvSpPr>
          <p:cNvPr id="4" name="Zástupný symbol pro zápatí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r>
              <a:rPr lang="cs-CZ" smtClean="0"/>
              <a:t>© 2012  STÁTNÍ ÚSTAV PRO KONTROLU LÉČIV</a:t>
            </a:r>
            <a:endParaRPr lang="cs-CZ"/>
          </a:p>
        </p:txBody>
      </p:sp>
      <p:sp>
        <p:nvSpPr>
          <p:cNvPr id="5" name="Zástupný symbol pro číslo snímk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C8EF29E-2275-4AD4-85BB-1A64B48EAF92}" type="slidenum">
              <a:rPr lang="cs-CZ" smtClean="0"/>
              <a:pPr/>
              <a:t>‹#›</a:t>
            </a:fld>
            <a:endParaRPr lang="cs-CZ"/>
          </a:p>
        </p:txBody>
      </p:sp>
    </p:spTree>
    <p:extLst>
      <p:ext uri="{BB962C8B-B14F-4D97-AF65-F5344CB8AC3E}">
        <p14:creationId xmlns:p14="http://schemas.microsoft.com/office/powerpoint/2010/main" val="5163355"/>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cs-CZ" smtClean="0"/>
              <a:t>Název prezentace</a:t>
            </a:r>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5EF19A-23EF-42A5-8937-4D562DAA8374}" type="datetimeFigureOut">
              <a:rPr lang="cs-CZ" smtClean="0"/>
              <a:pPr/>
              <a:t>2.1.2017</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r>
              <a:rPr lang="cs-CZ" smtClean="0"/>
              <a:t>© 2012  STÁTNÍ ÚSTAV PRO KONTROLU LÉČIV</a:t>
            </a:r>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0DD6C48-1BDB-489B-90ED-5BA449E5A48F}" type="slidenum">
              <a:rPr lang="cs-CZ" smtClean="0"/>
              <a:pPr/>
              <a:t>‹#›</a:t>
            </a:fld>
            <a:endParaRPr lang="cs-CZ"/>
          </a:p>
        </p:txBody>
      </p:sp>
    </p:spTree>
    <p:extLst>
      <p:ext uri="{BB962C8B-B14F-4D97-AF65-F5344CB8AC3E}">
        <p14:creationId xmlns:p14="http://schemas.microsoft.com/office/powerpoint/2010/main" val="2185083814"/>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smtClean="0"/>
              <a:t>Klepnutím lze upravit styl předlohy podnadpisů.</a:t>
            </a:r>
            <a:endParaRPr lang="cs-CZ" dirty="0"/>
          </a:p>
        </p:txBody>
      </p:sp>
      <p:sp>
        <p:nvSpPr>
          <p:cNvPr id="4" name="Zástupný symbol pro datum 3"/>
          <p:cNvSpPr>
            <a:spLocks noGrp="1"/>
          </p:cNvSpPr>
          <p:nvPr>
            <p:ph type="dt" sz="half" idx="10"/>
          </p:nvPr>
        </p:nvSpPr>
        <p:spPr/>
        <p:txBody>
          <a:bodyPr/>
          <a:lstStyle/>
          <a:p>
            <a:r>
              <a:rPr lang="cs-CZ" smtClean="0"/>
              <a:t>28. 6. 2016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lvl1pPr>
              <a:buFontTx/>
              <a:buBlip>
                <a:blip r:embed="rId2"/>
              </a:buBlip>
              <a:defRPr/>
            </a:lvl1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10"/>
          </p:nvPr>
        </p:nvSpPr>
        <p:spPr/>
        <p:txBody>
          <a:bodyPr/>
          <a:lstStyle/>
          <a:p>
            <a:r>
              <a:rPr lang="cs-CZ" smtClean="0"/>
              <a:t>28. 6. 2016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nchor="t"/>
          <a:lstStyle/>
          <a:p>
            <a:fld id="{3F7E86AA-FCC7-45ED-BAA9-A02C04DFE918}" type="slidenum">
              <a:rPr lang="cs-CZ" smtClean="0"/>
              <a:pPr/>
              <a:t>‹#›</a:t>
            </a:fld>
            <a:endParaRPr lang="cs-CZ" dirty="0"/>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r>
              <a:rPr lang="cs-CZ" smtClean="0"/>
              <a:t>28. 6. 2016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r>
              <a:rPr lang="cs-CZ" smtClean="0"/>
              <a:t>28. 6. 2016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smtClean="0"/>
              <a:t>Klepnutím lze upravit styly předlohy textu.</a:t>
            </a:r>
          </a:p>
        </p:txBody>
      </p:sp>
      <p:sp>
        <p:nvSpPr>
          <p:cNvPr id="4" name="Zástupný symbol pro obsah 3"/>
          <p:cNvSpPr>
            <a:spLocks noGrp="1"/>
          </p:cNvSpPr>
          <p:nvPr>
            <p:ph sz="half" idx="2"/>
          </p:nvPr>
        </p:nvSpPr>
        <p:spPr>
          <a:xfrm>
            <a:off x="457200" y="2854800"/>
            <a:ext cx="4040188"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854800"/>
            <a:ext cx="4041775" cy="336451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r>
              <a:rPr lang="cs-CZ" smtClean="0"/>
              <a:t>28. 6. 2016</a:t>
            </a:r>
            <a:endParaRPr lang="cs-CZ"/>
          </a:p>
        </p:txBody>
      </p:sp>
      <p:sp>
        <p:nvSpPr>
          <p:cNvPr id="8" name="Zástupný symbol pro zápatí 7"/>
          <p:cNvSpPr>
            <a:spLocks noGrp="1"/>
          </p:cNvSpPr>
          <p:nvPr>
            <p:ph type="ftr" sz="quarter" idx="11"/>
          </p:nvPr>
        </p:nvSpPr>
        <p:spPr/>
        <p:txBody>
          <a:bodyPr/>
          <a:lstStyle/>
          <a:p>
            <a:r>
              <a:rPr lang="cs-CZ" smtClean="0"/>
              <a:t>© 2016  STÁTNÍ ÚSTAV PRO KONTROLU LÉČIV</a:t>
            </a:r>
            <a:endParaRPr lang="cs-CZ"/>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r>
              <a:rPr lang="cs-CZ" smtClean="0"/>
              <a:t>28. 6. 2016</a:t>
            </a:r>
            <a:endParaRPr lang="cs-CZ"/>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28. 6. 2016</a:t>
            </a:r>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smtClean="0"/>
              <a:t>© 2016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smtClean="0"/>
              <a:t>Klepnutím lze upravit styl předlohy nadpisů.</a:t>
            </a:r>
            <a:endParaRPr lang="cs-CZ" dirty="0"/>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28. 6. 2016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28. 6. 2016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28. 6. 2016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28. 6. 2016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tx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2160000" y="2130425"/>
            <a:ext cx="6480000" cy="1440000"/>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2160000" y="3780000"/>
            <a:ext cx="6480000" cy="1800000"/>
          </a:xfrm>
        </p:spPr>
        <p:txBody>
          <a:bodyPr/>
          <a:lstStyle>
            <a:lvl1pPr marL="0" indent="0" algn="l">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dirty="0" smtClean="0"/>
              <a:t>Klepnutím lze upravit styl předlohy podnadpisů.</a:t>
            </a:r>
            <a:endParaRPr lang="cs-CZ" dirty="0"/>
          </a:p>
        </p:txBody>
      </p:sp>
      <p:sp>
        <p:nvSpPr>
          <p:cNvPr id="4" name="Zástupný symbol pro datum 3"/>
          <p:cNvSpPr>
            <a:spLocks noGrp="1"/>
          </p:cNvSpPr>
          <p:nvPr>
            <p:ph type="dt" sz="half" idx="10"/>
          </p:nvPr>
        </p:nvSpPr>
        <p:spPr/>
        <p:txBody>
          <a:bodyPr/>
          <a:lstStyle/>
          <a:p>
            <a:r>
              <a:rPr lang="cs-CZ" smtClean="0"/>
              <a:t>28. 6. 2016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28. 6. 2016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p>
            <a:r>
              <a:rPr lang="cs-CZ" smtClean="0"/>
              <a:t>28. 6. 2016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2593447"/>
            <a:ext cx="4038600" cy="3600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r>
              <a:rPr lang="cs-CZ" smtClean="0"/>
              <a:t>28. 6. 2016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8229600" cy="1143000"/>
          </a:xfrm>
        </p:spPr>
        <p:txBody>
          <a:bodyPr/>
          <a:lstStyle>
            <a:lvl1pPr>
              <a:defRPr/>
            </a:lvl1p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232000"/>
            <a:ext cx="4040188"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dirty="0" smtClean="0"/>
              <a:t>Klepnutím lze upravit styly předlohy textu.</a:t>
            </a:r>
          </a:p>
        </p:txBody>
      </p:sp>
      <p:sp>
        <p:nvSpPr>
          <p:cNvPr id="4" name="Zástupný symbol pro obsah 3"/>
          <p:cNvSpPr>
            <a:spLocks noGrp="1"/>
          </p:cNvSpPr>
          <p:nvPr>
            <p:ph sz="half" idx="2"/>
          </p:nvPr>
        </p:nvSpPr>
        <p:spPr>
          <a:xfrm>
            <a:off x="457200" y="2843934"/>
            <a:ext cx="4040188"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dirty="0" smtClean="0"/>
              <a:t>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5" name="Zástupný symbol pro text 4"/>
          <p:cNvSpPr>
            <a:spLocks noGrp="1"/>
          </p:cNvSpPr>
          <p:nvPr>
            <p:ph type="body" sz="quarter" idx="3"/>
          </p:nvPr>
        </p:nvSpPr>
        <p:spPr>
          <a:xfrm>
            <a:off x="4645025" y="2232000"/>
            <a:ext cx="4041775" cy="61200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843934"/>
            <a:ext cx="4041775" cy="333935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r>
              <a:rPr lang="cs-CZ" smtClean="0"/>
              <a:t>28. 6. 2016</a:t>
            </a:r>
            <a:endParaRPr lang="cs-CZ"/>
          </a:p>
        </p:txBody>
      </p:sp>
      <p:sp>
        <p:nvSpPr>
          <p:cNvPr id="8" name="Zástupný symbol pro zápatí 7"/>
          <p:cNvSpPr>
            <a:spLocks noGrp="1"/>
          </p:cNvSpPr>
          <p:nvPr>
            <p:ph type="ftr" sz="quarter" idx="11"/>
          </p:nvPr>
        </p:nvSpPr>
        <p:spPr/>
        <p:txBody>
          <a:bodyPr/>
          <a:lstStyle/>
          <a:p>
            <a:r>
              <a:rPr lang="cs-CZ" smtClean="0"/>
              <a:t>© 2016  STÁTNÍ ÚSTAV PRO KONTROLU LÉČIV</a:t>
            </a:r>
            <a:endParaRPr lang="cs-CZ"/>
          </a:p>
        </p:txBody>
      </p:sp>
      <p:sp>
        <p:nvSpPr>
          <p:cNvPr id="9" name="Zástupný symbol pro číslo snímku 8"/>
          <p:cNvSpPr>
            <a:spLocks noGrp="1"/>
          </p:cNvSpPr>
          <p:nvPr>
            <p:ph type="sldNum" sz="quarter" idx="12"/>
          </p:nvPr>
        </p:nvSpPr>
        <p:spPr/>
        <p:txBody>
          <a:bodyPr/>
          <a:lstStyle/>
          <a:p>
            <a:fld id="{3F7E86AA-FCC7-45ED-BAA9-A02C04DFE918}" type="slidenum">
              <a:rPr lang="cs-CZ" smtClean="0"/>
              <a:pPr/>
              <a:t>‹#›</a:t>
            </a:fld>
            <a:endParaRPr lang="cs-CZ"/>
          </a:p>
        </p:txBody>
      </p:sp>
      <p:sp>
        <p:nvSpPr>
          <p:cNvPr id="10"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2"/>
          <p:cNvSpPr>
            <a:spLocks noGrp="1"/>
          </p:cNvSpPr>
          <p:nvPr>
            <p:ph type="dt" sz="half" idx="10"/>
          </p:nvPr>
        </p:nvSpPr>
        <p:spPr/>
        <p:txBody>
          <a:bodyPr/>
          <a:lstStyle/>
          <a:p>
            <a:r>
              <a:rPr lang="cs-CZ" smtClean="0"/>
              <a:t>28. 6. 2016</a:t>
            </a:r>
            <a:endParaRPr lang="cs-CZ"/>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a:p>
        </p:txBody>
      </p:sp>
      <p:sp>
        <p:nvSpPr>
          <p:cNvPr id="5" name="Zástupný symbol pro číslo snímku 4"/>
          <p:cNvSpPr>
            <a:spLocks noGrp="1"/>
          </p:cNvSpPr>
          <p:nvPr>
            <p:ph type="sldNum" sz="quarter" idx="12"/>
          </p:nvPr>
        </p:nvSpPr>
        <p:spPr/>
        <p:txBody>
          <a:bodyPr/>
          <a:lstStyle/>
          <a:p>
            <a:fld id="{3F7E86AA-FCC7-45ED-BAA9-A02C04DFE918}" type="slidenum">
              <a:rPr lang="cs-CZ" smtClean="0"/>
              <a:pPr/>
              <a:t>‹#›</a:t>
            </a:fld>
            <a:endParaRPr lang="cs-CZ"/>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r>
              <a:rPr lang="cs-CZ" smtClean="0"/>
              <a:t>28. 6. 2016</a:t>
            </a:r>
            <a:endParaRPr lang="cs-CZ"/>
          </a:p>
        </p:txBody>
      </p:sp>
      <p:sp>
        <p:nvSpPr>
          <p:cNvPr id="4" name="Zástupný symbol pro číslo snímku 3"/>
          <p:cNvSpPr>
            <a:spLocks noGrp="1"/>
          </p:cNvSpPr>
          <p:nvPr>
            <p:ph type="sldNum" sz="quarter" idx="12"/>
          </p:nvPr>
        </p:nvSpPr>
        <p:spPr/>
        <p:txBody>
          <a:bodyPr/>
          <a:lstStyle/>
          <a:p>
            <a:fld id="{3F7E86AA-FCC7-45ED-BAA9-A02C04DFE918}" type="slidenum">
              <a:rPr lang="cs-CZ" smtClean="0"/>
              <a:pPr/>
              <a:t>‹#›</a:t>
            </a:fld>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smtClean="0"/>
              <a:t>© 2016  STÁTNÍ ÚSTAV PRO KONTROLU LÉČIV</a:t>
            </a:r>
            <a:endParaRPr lang="cs-CZ" dirty="0"/>
          </a:p>
        </p:txBody>
      </p:sp>
      <p:sp>
        <p:nvSpPr>
          <p:cNvPr id="6"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1080000"/>
            <a:ext cx="3008313" cy="1162050"/>
          </a:xfrm>
        </p:spPr>
        <p:txBody>
          <a:bodyPr anchor="b"/>
          <a:lstStyle>
            <a:lvl1pPr algn="l">
              <a:defRPr sz="2000" b="1"/>
            </a:lvl1pPr>
          </a:lstStyle>
          <a:p>
            <a:r>
              <a:rPr lang="cs-CZ" dirty="0" smtClean="0"/>
              <a:t>Klepnutím lze upravit styl předlohy nadpisů.</a:t>
            </a:r>
            <a:endParaRPr lang="cs-CZ" dirty="0"/>
          </a:p>
        </p:txBody>
      </p:sp>
      <p:sp>
        <p:nvSpPr>
          <p:cNvPr id="3" name="Zástupný symbol pro obsah 2"/>
          <p:cNvSpPr>
            <a:spLocks noGrp="1"/>
          </p:cNvSpPr>
          <p:nvPr>
            <p:ph idx="1"/>
          </p:nvPr>
        </p:nvSpPr>
        <p:spPr>
          <a:xfrm>
            <a:off x="3575050" y="1080001"/>
            <a:ext cx="5111750" cy="513930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2248326"/>
            <a:ext cx="3008313" cy="39709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28. 6. 2016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1080000"/>
            <a:ext cx="5486400" cy="363883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4"/>
          <p:cNvSpPr>
            <a:spLocks noGrp="1"/>
          </p:cNvSpPr>
          <p:nvPr>
            <p:ph type="dt" sz="half" idx="10"/>
          </p:nvPr>
        </p:nvSpPr>
        <p:spPr/>
        <p:txBody>
          <a:bodyPr/>
          <a:lstStyle/>
          <a:p>
            <a:r>
              <a:rPr lang="cs-CZ" smtClean="0"/>
              <a:t>28. 6. 2016</a:t>
            </a:r>
            <a:endParaRPr lang="cs-CZ"/>
          </a:p>
        </p:txBody>
      </p:sp>
      <p:sp>
        <p:nvSpPr>
          <p:cNvPr id="6" name="Zástupný symbol pro zápatí 5"/>
          <p:cNvSpPr>
            <a:spLocks noGrp="1"/>
          </p:cNvSpPr>
          <p:nvPr>
            <p:ph type="ftr" sz="quarter" idx="11"/>
          </p:nvPr>
        </p:nvSpPr>
        <p:spPr/>
        <p:txBody>
          <a:bodyPr/>
          <a:lstStyle/>
          <a:p>
            <a:r>
              <a:rPr lang="cs-CZ" smtClean="0"/>
              <a:t>© 2016  STÁTNÍ ÚSTAV PRO KONTROLU LÉČIV</a:t>
            </a:r>
            <a:endParaRPr lang="cs-CZ"/>
          </a:p>
        </p:txBody>
      </p:sp>
      <p:sp>
        <p:nvSpPr>
          <p:cNvPr id="7" name="Zástupný symbol pro číslo snímku 6"/>
          <p:cNvSpPr>
            <a:spLocks noGrp="1"/>
          </p:cNvSpPr>
          <p:nvPr>
            <p:ph type="sldNum" sz="quarter" idx="12"/>
          </p:nvPr>
        </p:nvSpPr>
        <p:spPr/>
        <p:txBody>
          <a:bodyPr/>
          <a:lstStyle/>
          <a:p>
            <a:fld id="{3F7E86AA-FCC7-45ED-BAA9-A02C04DFE918}" type="slidenum">
              <a:rPr lang="cs-CZ" smtClean="0"/>
              <a:pPr/>
              <a:t>‹#›</a:t>
            </a:fld>
            <a:endParaRPr lang="cs-CZ"/>
          </a:p>
        </p:txBody>
      </p:sp>
      <p:sp>
        <p:nvSpPr>
          <p:cNvPr id="8"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28. 6. 2016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1080000"/>
            <a:ext cx="2057400" cy="5040000"/>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1080000"/>
            <a:ext cx="6019800" cy="5040000"/>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r>
              <a:rPr lang="cs-CZ" smtClean="0"/>
              <a:t>28. 6. 2016</a:t>
            </a:r>
            <a:endParaRPr lang="cs-CZ"/>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6" name="Zástupný symbol pro číslo snímku 5"/>
          <p:cNvSpPr>
            <a:spLocks noGrp="1"/>
          </p:cNvSpPr>
          <p:nvPr>
            <p:ph type="sldNum" sz="quarter" idx="12"/>
          </p:nvPr>
        </p:nvSpPr>
        <p:spPr/>
        <p:txBody>
          <a:bodyPr/>
          <a:lstStyle/>
          <a:p>
            <a:fld id="{3F7E86AA-FCC7-45ED-BAA9-A02C04DFE918}" type="slidenum">
              <a:rPr lang="cs-CZ" smtClean="0"/>
              <a:pPr/>
              <a:t>‹#›</a:t>
            </a:fld>
            <a:endParaRPr lang="cs-CZ"/>
          </a:p>
        </p:txBody>
      </p:sp>
      <p:sp>
        <p:nvSpPr>
          <p:cNvPr id="7" name="Zástupný symbol pro text 14"/>
          <p:cNvSpPr>
            <a:spLocks noGrp="1"/>
          </p:cNvSpPr>
          <p:nvPr>
            <p:ph type="body" sz="quarter" idx="13" hasCustomPrompt="1"/>
          </p:nvPr>
        </p:nvSpPr>
        <p:spPr>
          <a:xfrm>
            <a:off x="2188800" y="504000"/>
            <a:ext cx="5040000" cy="252000"/>
          </a:xfrm>
        </p:spPr>
        <p:txBody>
          <a:bodyPr wrap="none" lIns="0" tIns="0" rIns="0" bIns="0" anchor="t" anchorCtr="0">
            <a:noAutofit/>
          </a:bodyPr>
          <a:lstStyle>
            <a:lvl1pPr>
              <a:buFont typeface="Arial" pitchFamily="34" charset="0"/>
              <a:buNone/>
              <a:defRPr sz="1200" b="1" baseline="0">
                <a:solidFill>
                  <a:schemeClr val="bg1"/>
                </a:solidFill>
              </a:defRPr>
            </a:lvl1pPr>
          </a:lstStyle>
          <a:p>
            <a:pPr lvl="0"/>
            <a:r>
              <a:rPr lang="cs-CZ" dirty="0" smtClean="0"/>
              <a:t>NÁZEV PREZENTACE / kapitola</a:t>
            </a:r>
            <a:endParaRPr lang="cs-CZ" dirty="0"/>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w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w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4.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6.wmf"/><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5.w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smtClean="0"/>
              <a:t> 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tx1"/>
                </a:solidFill>
              </a:defRPr>
            </a:lvl1pPr>
          </a:lstStyle>
          <a:p>
            <a:r>
              <a:rPr lang="cs-CZ" smtClean="0"/>
              <a:t>28. 6. 2016</a:t>
            </a:r>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tx1"/>
                </a:solidFill>
              </a:defRPr>
            </a:lvl1pPr>
          </a:lstStyle>
          <a:p>
            <a:r>
              <a:rPr lang="cs-CZ" smtClean="0"/>
              <a:t>© 2016  STÁTNÍ ÚSTAV PRO KONTROLU LÉČIV</a:t>
            </a:r>
            <a:endParaRPr lang="cs-CZ" dirty="0"/>
          </a:p>
        </p:txBody>
      </p:sp>
      <p:sp>
        <p:nvSpPr>
          <p:cNvPr id="6" name="Zástupný symbol pro číslo snímku 5"/>
          <p:cNvSpPr>
            <a:spLocks noGrp="1"/>
          </p:cNvSpPr>
          <p:nvPr>
            <p:ph type="sldNum" sz="quarter" idx="4"/>
          </p:nvPr>
        </p:nvSpPr>
        <p:spPr>
          <a:xfrm>
            <a:off x="7560000" y="540000"/>
            <a:ext cx="1080000" cy="216000"/>
          </a:xfrm>
          <a:prstGeom prst="rect">
            <a:avLst/>
          </a:prstGeom>
        </p:spPr>
        <p:txBody>
          <a:bodyPr vert="horz" lIns="0" tIns="0" rIns="0" bIns="0" rtlCol="0" anchor="t" anchorCtr="0"/>
          <a:lstStyle>
            <a:lvl1pPr algn="r">
              <a:defRPr sz="900" b="0">
                <a:solidFill>
                  <a:schemeClr val="tx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3" cstate="print"/>
          <a:stretch>
            <a:fillRect/>
          </a:stretch>
        </p:blipFill>
        <p:spPr>
          <a:xfrm>
            <a:off x="457200" y="457200"/>
            <a:ext cx="1440000"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hf hdr="0"/>
  <p:txStyles>
    <p:titleStyle>
      <a:lvl1pPr algn="l" defTabSz="914400" rtl="0" eaLnBrk="1" latinLnBrk="0" hangingPunct="1">
        <a:spcBef>
          <a:spcPct val="0"/>
        </a:spcBef>
        <a:buNone/>
        <a:defRPr sz="3200" b="1" kern="1200">
          <a:solidFill>
            <a:schemeClr val="tx1"/>
          </a:solidFill>
          <a:latin typeface="+mj-lt"/>
          <a:ea typeface="+mj-ea"/>
          <a:cs typeface="+mj-cs"/>
        </a:defRPr>
      </a:lvl1pPr>
    </p:titleStyle>
    <p:bodyStyle>
      <a:lvl1pPr marL="342900" indent="-342900" algn="l" defTabSz="914400" rtl="0" eaLnBrk="1" latinLnBrk="0" hangingPunct="1">
        <a:spcBef>
          <a:spcPct val="20000"/>
        </a:spcBef>
        <a:buFontTx/>
        <a:buBlip>
          <a:blip r:embed="rId14"/>
        </a:buBlip>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1440000"/>
            <a:ext cx="8229600" cy="1143000"/>
          </a:xfrm>
          <a:prstGeom prst="rect">
            <a:avLst/>
          </a:prstGeom>
        </p:spPr>
        <p:txBody>
          <a:bodyPr vert="horz" lIns="91440" tIns="45720" rIns="91440" bIns="45720" rtlCol="0" anchor="ctr">
            <a:normAutofit/>
          </a:bodyPr>
          <a:lstStyle/>
          <a:p>
            <a:r>
              <a:rPr lang="cs-CZ" dirty="0" smtClean="0"/>
              <a:t>Klepnutím lze upravit styl předlohy nadpisů.</a:t>
            </a:r>
            <a:endParaRPr lang="cs-CZ" dirty="0"/>
          </a:p>
        </p:txBody>
      </p:sp>
      <p:sp>
        <p:nvSpPr>
          <p:cNvPr id="3" name="Zástupný symbol pro text 2"/>
          <p:cNvSpPr>
            <a:spLocks noGrp="1"/>
          </p:cNvSpPr>
          <p:nvPr>
            <p:ph type="body" idx="1"/>
          </p:nvPr>
        </p:nvSpPr>
        <p:spPr>
          <a:xfrm>
            <a:off x="457200" y="2520000"/>
            <a:ext cx="8229600" cy="3600000"/>
          </a:xfrm>
          <a:prstGeom prst="rect">
            <a:avLst/>
          </a:prstGeom>
        </p:spPr>
        <p:txBody>
          <a:bodyPr vert="horz" lIns="91440" tIns="45720" rIns="91440" bIns="45720" rtlCol="0">
            <a:normAutofit/>
          </a:bodyPr>
          <a:lstStyle/>
          <a:p>
            <a:pPr lvl="0"/>
            <a:r>
              <a:rPr lang="cs-CZ" dirty="0" smtClean="0"/>
              <a:t> Klepnutím lze upravit styly předlohy textu.</a:t>
            </a:r>
          </a:p>
          <a:p>
            <a:pPr lvl="1"/>
            <a:r>
              <a:rPr lang="cs-CZ" dirty="0" smtClean="0"/>
              <a:t>Druhá úroveň</a:t>
            </a:r>
          </a:p>
          <a:p>
            <a:pPr lvl="2"/>
            <a:r>
              <a:rPr lang="cs-CZ" dirty="0" smtClean="0"/>
              <a:t>Třetí úroveň</a:t>
            </a:r>
          </a:p>
          <a:p>
            <a:pPr lvl="3"/>
            <a:r>
              <a:rPr lang="cs-CZ" dirty="0" smtClean="0"/>
              <a:t>Čtvrtá úroveň</a:t>
            </a:r>
          </a:p>
          <a:p>
            <a:pPr lvl="4"/>
            <a:r>
              <a:rPr lang="cs-CZ" dirty="0" smtClean="0"/>
              <a:t>Pátá úroveň</a:t>
            </a:r>
            <a:endParaRPr lang="cs-CZ" dirty="0"/>
          </a:p>
        </p:txBody>
      </p:sp>
      <p:sp>
        <p:nvSpPr>
          <p:cNvPr id="4" name="Zástupný symbol pro datum 3"/>
          <p:cNvSpPr>
            <a:spLocks noGrp="1"/>
          </p:cNvSpPr>
          <p:nvPr>
            <p:ph type="dt" sz="half" idx="2"/>
          </p:nvPr>
        </p:nvSpPr>
        <p:spPr>
          <a:xfrm>
            <a:off x="6876000" y="6356350"/>
            <a:ext cx="1800000" cy="360000"/>
          </a:xfrm>
          <a:prstGeom prst="rect">
            <a:avLst/>
          </a:prstGeom>
        </p:spPr>
        <p:txBody>
          <a:bodyPr vert="horz" lIns="91440" tIns="45720" rIns="91440" bIns="45720" rtlCol="0" anchor="ctr"/>
          <a:lstStyle>
            <a:lvl1pPr algn="r">
              <a:defRPr sz="900">
                <a:solidFill>
                  <a:schemeClr val="bg1"/>
                </a:solidFill>
              </a:defRPr>
            </a:lvl1pPr>
          </a:lstStyle>
          <a:p>
            <a:r>
              <a:rPr lang="cs-CZ" smtClean="0"/>
              <a:t>28. 6. 2016</a:t>
            </a:r>
            <a:endParaRPr lang="cs-CZ" dirty="0"/>
          </a:p>
        </p:txBody>
      </p:sp>
      <p:sp>
        <p:nvSpPr>
          <p:cNvPr id="5" name="Zástupný symbol pro zápatí 4"/>
          <p:cNvSpPr>
            <a:spLocks noGrp="1"/>
          </p:cNvSpPr>
          <p:nvPr>
            <p:ph type="ftr" sz="quarter" idx="3"/>
          </p:nvPr>
        </p:nvSpPr>
        <p:spPr>
          <a:xfrm>
            <a:off x="457200" y="6356350"/>
            <a:ext cx="2895600" cy="365125"/>
          </a:xfrm>
          <a:prstGeom prst="rect">
            <a:avLst/>
          </a:prstGeom>
          <a:noFill/>
          <a:ln>
            <a:noFill/>
          </a:ln>
        </p:spPr>
        <p:txBody>
          <a:bodyPr vert="horz" lIns="91440" tIns="45720" rIns="91440" bIns="45720" rtlCol="0" anchor="ctr"/>
          <a:lstStyle>
            <a:lvl1pPr algn="l">
              <a:defRPr sz="900">
                <a:solidFill>
                  <a:schemeClr val="bg1"/>
                </a:solidFill>
              </a:defRPr>
            </a:lvl1pPr>
          </a:lstStyle>
          <a:p>
            <a:r>
              <a:rPr lang="cs-CZ" smtClean="0"/>
              <a:t>© 2016  STÁTNÍ ÚSTAV PRO KONTROLU LÉČIV</a:t>
            </a:r>
            <a:endParaRPr lang="cs-CZ" dirty="0"/>
          </a:p>
        </p:txBody>
      </p:sp>
      <p:sp>
        <p:nvSpPr>
          <p:cNvPr id="6" name="Zástupný symbol pro číslo snímku 5"/>
          <p:cNvSpPr>
            <a:spLocks noGrp="1"/>
          </p:cNvSpPr>
          <p:nvPr>
            <p:ph type="sldNum" sz="quarter" idx="4"/>
          </p:nvPr>
        </p:nvSpPr>
        <p:spPr>
          <a:xfrm>
            <a:off x="7560000" y="512700"/>
            <a:ext cx="1080000" cy="216000"/>
          </a:xfrm>
          <a:prstGeom prst="rect">
            <a:avLst/>
          </a:prstGeom>
        </p:spPr>
        <p:txBody>
          <a:bodyPr vert="horz" lIns="0" tIns="0" rIns="0" bIns="0" rtlCol="0" anchor="t" anchorCtr="0"/>
          <a:lstStyle>
            <a:lvl1pPr algn="r">
              <a:defRPr sz="900" b="0">
                <a:solidFill>
                  <a:schemeClr val="bg1"/>
                </a:solidFill>
              </a:defRPr>
            </a:lvl1pPr>
          </a:lstStyle>
          <a:p>
            <a:fld id="{3F7E86AA-FCC7-45ED-BAA9-A02C04DFE918}" type="slidenum">
              <a:rPr lang="cs-CZ" smtClean="0"/>
              <a:pPr/>
              <a:t>‹#›</a:t>
            </a:fld>
            <a:endParaRPr lang="cs-CZ" dirty="0"/>
          </a:p>
        </p:txBody>
      </p:sp>
      <p:pic>
        <p:nvPicPr>
          <p:cNvPr id="7" name="Obrázek 6" descr="SÚKL - logo modré.wmf"/>
          <p:cNvPicPr>
            <a:picLocks noChangeAspect="1"/>
          </p:cNvPicPr>
          <p:nvPr userDrawn="1"/>
        </p:nvPicPr>
        <p:blipFill>
          <a:blip r:embed="rId14" cstate="print"/>
          <a:stretch>
            <a:fillRect/>
          </a:stretch>
        </p:blipFill>
        <p:spPr>
          <a:xfrm>
            <a:off x="457201" y="457200"/>
            <a:ext cx="1439998" cy="390185"/>
          </a:xfrm>
          <a:prstGeom prst="rect">
            <a:avLst/>
          </a:prstGeom>
        </p:spPr>
      </p:pic>
      <p:cxnSp>
        <p:nvCxnSpPr>
          <p:cNvPr id="9" name="Přímá spojovací čára 8"/>
          <p:cNvCxnSpPr/>
          <p:nvPr userDrawn="1"/>
        </p:nvCxnSpPr>
        <p:spPr>
          <a:xfrm>
            <a:off x="2186735" y="773705"/>
            <a:ext cx="64800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hf hdr="0"/>
  <p:txStyles>
    <p:titleStyle>
      <a:lvl1pPr algn="l" defTabSz="914400" rtl="0" eaLnBrk="1" latinLnBrk="0" hangingPunct="1">
        <a:spcBef>
          <a:spcPct val="0"/>
        </a:spcBef>
        <a:buNone/>
        <a:defRPr sz="3200" b="1" kern="1200">
          <a:solidFill>
            <a:schemeClr val="bg1"/>
          </a:solidFill>
          <a:latin typeface="+mj-lt"/>
          <a:ea typeface="+mj-ea"/>
          <a:cs typeface="+mj-cs"/>
        </a:defRPr>
      </a:lvl1pPr>
    </p:titleStyle>
    <p:bodyStyle>
      <a:lvl1pPr marL="342900" indent="-342900" algn="l" defTabSz="914400" rtl="0" eaLnBrk="1" latinLnBrk="0" hangingPunct="1">
        <a:spcBef>
          <a:spcPct val="20000"/>
        </a:spcBef>
        <a:buFontTx/>
        <a:buBlip>
          <a:blip r:embed="rId15"/>
        </a:buBlip>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926595" y="1538790"/>
            <a:ext cx="7875875" cy="3375375"/>
          </a:xfrm>
        </p:spPr>
        <p:txBody>
          <a:bodyPr>
            <a:normAutofit fontScale="90000"/>
          </a:bodyPr>
          <a:lstStyle/>
          <a:p>
            <a:pPr algn="r"/>
            <a:r>
              <a:rPr lang="cs-CZ" sz="4900" cap="all" dirty="0" smtClean="0"/>
              <a:t>Co ještě nebylo řečeno ke kh</a:t>
            </a:r>
            <a:r>
              <a:rPr lang="cs-CZ" sz="4900" cap="all" dirty="0" smtClean="0">
                <a:solidFill>
                  <a:schemeClr val="bg1"/>
                </a:solidFill>
              </a:rPr>
              <a:t/>
            </a:r>
            <a:br>
              <a:rPr lang="cs-CZ" sz="4900" cap="all" dirty="0" smtClean="0">
                <a:solidFill>
                  <a:schemeClr val="bg1"/>
                </a:solidFill>
              </a:rPr>
            </a:br>
            <a:r>
              <a:rPr lang="cs-CZ" sz="4000" cap="all" dirty="0" smtClean="0"/>
              <a:t>* distribuce</a:t>
            </a:r>
            <a:br>
              <a:rPr lang="cs-CZ" sz="4000" cap="all" dirty="0" smtClean="0"/>
            </a:br>
            <a:r>
              <a:rPr lang="cs-CZ" sz="4000" cap="all" dirty="0" smtClean="0"/>
              <a:t>* LÉKÁRNY</a:t>
            </a:r>
            <a:br>
              <a:rPr lang="cs-CZ" sz="4000" cap="all" dirty="0" smtClean="0"/>
            </a:br>
            <a:r>
              <a:rPr lang="cs-CZ" sz="4000" cap="all" dirty="0" smtClean="0"/>
              <a:t>* zajištění léčby po ukončení kh</a:t>
            </a:r>
            <a:br>
              <a:rPr lang="cs-CZ" sz="4000" cap="all" dirty="0" smtClean="0"/>
            </a:br>
            <a:r>
              <a:rPr lang="cs-CZ" sz="4000" cap="all" dirty="0" smtClean="0"/>
              <a:t>* ČASTÉ DOTAZY</a:t>
            </a:r>
            <a:r>
              <a:rPr lang="cs-CZ" sz="4000" cap="all" dirty="0" smtClean="0">
                <a:solidFill>
                  <a:schemeClr val="bg1"/>
                </a:solidFill>
              </a:rPr>
              <a:t/>
            </a:r>
            <a:br>
              <a:rPr lang="cs-CZ" sz="4000" cap="all" dirty="0" smtClean="0">
                <a:solidFill>
                  <a:schemeClr val="bg1"/>
                </a:solidFill>
              </a:rPr>
            </a:br>
            <a:r>
              <a:rPr lang="cs-CZ" sz="4000" cap="all" dirty="0" smtClean="0"/>
              <a:t/>
            </a:r>
            <a:br>
              <a:rPr lang="cs-CZ" sz="4000" cap="all" dirty="0" smtClean="0"/>
            </a:br>
            <a:endParaRPr lang="cs-CZ" sz="4000" dirty="0">
              <a:solidFill>
                <a:schemeClr val="bg1"/>
              </a:solidFill>
            </a:endParaRPr>
          </a:p>
        </p:txBody>
      </p:sp>
      <p:sp>
        <p:nvSpPr>
          <p:cNvPr id="15" name="Podnadpis 14"/>
          <p:cNvSpPr>
            <a:spLocks noGrp="1"/>
          </p:cNvSpPr>
          <p:nvPr>
            <p:ph type="subTitle" idx="1"/>
          </p:nvPr>
        </p:nvSpPr>
        <p:spPr>
          <a:xfrm>
            <a:off x="1646675" y="4779150"/>
            <a:ext cx="7020060" cy="540060"/>
          </a:xfrm>
        </p:spPr>
        <p:txBody>
          <a:bodyPr>
            <a:normAutofit/>
          </a:bodyPr>
          <a:lstStyle/>
          <a:p>
            <a:pPr algn="r"/>
            <a:r>
              <a:rPr lang="cs-CZ" sz="2200" dirty="0" smtClean="0">
                <a:solidFill>
                  <a:schemeClr val="tx1"/>
                </a:solidFill>
              </a:rPr>
              <a:t>MUDr. Alice Němcová</a:t>
            </a:r>
          </a:p>
          <a:p>
            <a:pPr algn="r"/>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28. 6. 2016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3" name="Zástupný symbol pro číslo snímku 2"/>
          <p:cNvSpPr>
            <a:spLocks noGrp="1"/>
          </p:cNvSpPr>
          <p:nvPr>
            <p:ph type="sldNum" sz="quarter" idx="12"/>
          </p:nvPr>
        </p:nvSpPr>
        <p:spPr/>
        <p:txBody>
          <a:bodyPr/>
          <a:lstStyle/>
          <a:p>
            <a:fld id="{3F7E86AA-FCC7-45ED-BAA9-A02C04DFE918}" type="slidenum">
              <a:rPr lang="cs-CZ" smtClean="0"/>
              <a:pPr/>
              <a:t>1</a:t>
            </a:fld>
            <a:endParaRPr lang="cs-CZ" dirty="0"/>
          </a:p>
        </p:txBody>
      </p:sp>
    </p:spTree>
    <p:extLst>
      <p:ext uri="{BB962C8B-B14F-4D97-AF65-F5344CB8AC3E}">
        <p14:creationId xmlns:p14="http://schemas.microsoft.com/office/powerpoint/2010/main" val="180036647"/>
      </p:ext>
    </p:extLst>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545" y="1763815"/>
            <a:ext cx="8370930" cy="4635515"/>
          </a:xfrm>
        </p:spPr>
        <p:txBody>
          <a:bodyPr>
            <a:normAutofit lnSpcReduction="10000"/>
          </a:bodyPr>
          <a:lstStyle/>
          <a:p>
            <a:pPr>
              <a:lnSpc>
                <a:spcPct val="90000"/>
              </a:lnSpc>
            </a:pPr>
            <a:r>
              <a:rPr lang="cs-CZ" sz="2600" b="1" dirty="0" smtClean="0">
                <a:solidFill>
                  <a:schemeClr val="tx1">
                    <a:lumMod val="75000"/>
                  </a:schemeClr>
                </a:solidFill>
                <a:latin typeface="Calibri" panose="020F0502020204030204" pitchFamily="34" charset="0"/>
                <a:cs typeface="Times New Roman" pitchFamily="18" charset="0"/>
              </a:rPr>
              <a:t>zákon </a:t>
            </a:r>
            <a:r>
              <a:rPr lang="cs-CZ" sz="2600" b="1" dirty="0">
                <a:solidFill>
                  <a:schemeClr val="tx1">
                    <a:lumMod val="75000"/>
                  </a:schemeClr>
                </a:solidFill>
                <a:latin typeface="Calibri" panose="020F0502020204030204" pitchFamily="34" charset="0"/>
                <a:cs typeface="Times New Roman" pitchFamily="18" charset="0"/>
              </a:rPr>
              <a:t>č. 378/2007 Sb</a:t>
            </a:r>
            <a:r>
              <a:rPr lang="cs-CZ" sz="2600" dirty="0">
                <a:solidFill>
                  <a:schemeClr val="tx1">
                    <a:lumMod val="75000"/>
                  </a:schemeClr>
                </a:solidFill>
                <a:latin typeface="Calibri" panose="020F0502020204030204" pitchFamily="34" charset="0"/>
                <a:cs typeface="Times New Roman" pitchFamily="18" charset="0"/>
              </a:rPr>
              <a:t>., o léčivech a změnách některých souvisejících zákonů </a:t>
            </a:r>
            <a:r>
              <a:rPr lang="cs-CZ" sz="2600" dirty="0" smtClean="0">
                <a:solidFill>
                  <a:schemeClr val="tx1">
                    <a:lumMod val="75000"/>
                  </a:schemeClr>
                </a:solidFill>
                <a:latin typeface="Calibri" panose="020F0502020204030204" pitchFamily="34" charset="0"/>
                <a:cs typeface="Times New Roman" pitchFamily="18" charset="0"/>
              </a:rPr>
              <a:t>(zákon </a:t>
            </a:r>
            <a:r>
              <a:rPr lang="cs-CZ" sz="2600" dirty="0">
                <a:solidFill>
                  <a:schemeClr val="tx1">
                    <a:lumMod val="75000"/>
                  </a:schemeClr>
                </a:solidFill>
                <a:latin typeface="Calibri" panose="020F0502020204030204" pitchFamily="34" charset="0"/>
                <a:cs typeface="Times New Roman" pitchFamily="18" charset="0"/>
              </a:rPr>
              <a:t>o léčivech) ve znění pozdějších předpisů</a:t>
            </a:r>
          </a:p>
          <a:p>
            <a:pPr>
              <a:lnSpc>
                <a:spcPct val="90000"/>
              </a:lnSpc>
            </a:pPr>
            <a:endParaRPr lang="cs-CZ" sz="1000" dirty="0">
              <a:solidFill>
                <a:schemeClr val="tx1">
                  <a:lumMod val="75000"/>
                </a:schemeClr>
              </a:solidFill>
              <a:latin typeface="Calibri" panose="020F0502020204030204" pitchFamily="34" charset="0"/>
              <a:cs typeface="Times New Roman" pitchFamily="18" charset="0"/>
            </a:endParaRPr>
          </a:p>
          <a:p>
            <a:pPr>
              <a:lnSpc>
                <a:spcPct val="90000"/>
              </a:lnSpc>
            </a:pPr>
            <a:r>
              <a:rPr lang="cs-CZ" sz="2600" b="1" dirty="0">
                <a:solidFill>
                  <a:schemeClr val="tx1">
                    <a:lumMod val="75000"/>
                  </a:schemeClr>
                </a:solidFill>
                <a:latin typeface="Calibri" panose="020F0502020204030204" pitchFamily="34" charset="0"/>
                <a:cs typeface="Times New Roman" pitchFamily="18" charset="0"/>
              </a:rPr>
              <a:t>vyhláška </a:t>
            </a:r>
            <a:r>
              <a:rPr lang="cs-CZ" sz="2600" b="1" dirty="0" smtClean="0">
                <a:solidFill>
                  <a:schemeClr val="tx1">
                    <a:lumMod val="75000"/>
                  </a:schemeClr>
                </a:solidFill>
                <a:latin typeface="Calibri" panose="020F0502020204030204" pitchFamily="34" charset="0"/>
                <a:cs typeface="Times New Roman" pitchFamily="18" charset="0"/>
              </a:rPr>
              <a:t>č. 226/2008 </a:t>
            </a:r>
            <a:r>
              <a:rPr lang="cs-CZ" sz="2600" b="1" dirty="0">
                <a:solidFill>
                  <a:schemeClr val="tx1">
                    <a:lumMod val="75000"/>
                  </a:schemeClr>
                </a:solidFill>
                <a:latin typeface="Calibri" panose="020F0502020204030204" pitchFamily="34" charset="0"/>
                <a:cs typeface="Times New Roman" pitchFamily="18" charset="0"/>
              </a:rPr>
              <a:t>Sb</a:t>
            </a:r>
            <a:r>
              <a:rPr lang="cs-CZ" sz="2600" dirty="0">
                <a:solidFill>
                  <a:schemeClr val="tx1">
                    <a:lumMod val="75000"/>
                  </a:schemeClr>
                </a:solidFill>
                <a:latin typeface="Calibri" panose="020F0502020204030204" pitchFamily="34" charset="0"/>
                <a:cs typeface="Times New Roman" pitchFamily="18" charset="0"/>
              </a:rPr>
              <a:t>., o správné klinické praxi a bližších podmínkách klinického hodnocení léčivých přípravků</a:t>
            </a:r>
          </a:p>
          <a:p>
            <a:pPr>
              <a:lnSpc>
                <a:spcPct val="90000"/>
              </a:lnSpc>
            </a:pPr>
            <a:endParaRPr lang="cs-CZ" sz="1000" dirty="0">
              <a:solidFill>
                <a:schemeClr val="tx1">
                  <a:lumMod val="75000"/>
                </a:schemeClr>
              </a:solidFill>
              <a:latin typeface="Calibri" panose="020F0502020204030204" pitchFamily="34" charset="0"/>
              <a:cs typeface="Times New Roman" pitchFamily="18" charset="0"/>
            </a:endParaRPr>
          </a:p>
          <a:p>
            <a:pPr>
              <a:lnSpc>
                <a:spcPct val="90000"/>
              </a:lnSpc>
            </a:pPr>
            <a:r>
              <a:rPr lang="cs-CZ" sz="2600" b="1" dirty="0">
                <a:solidFill>
                  <a:schemeClr val="tx1">
                    <a:lumMod val="75000"/>
                  </a:schemeClr>
                </a:solidFill>
                <a:latin typeface="Calibri" panose="020F0502020204030204" pitchFamily="34" charset="0"/>
                <a:cs typeface="Times New Roman" pitchFamily="18" charset="0"/>
              </a:rPr>
              <a:t>vyhláška </a:t>
            </a:r>
            <a:r>
              <a:rPr lang="cs-CZ" sz="2600" b="1" dirty="0" smtClean="0">
                <a:solidFill>
                  <a:schemeClr val="tx1">
                    <a:lumMod val="75000"/>
                  </a:schemeClr>
                </a:solidFill>
                <a:latin typeface="Calibri" panose="020F0502020204030204" pitchFamily="34" charset="0"/>
                <a:cs typeface="Times New Roman" pitchFamily="18" charset="0"/>
              </a:rPr>
              <a:t>č. 229/2008 </a:t>
            </a:r>
            <a:r>
              <a:rPr lang="cs-CZ" sz="2600" b="1" dirty="0">
                <a:solidFill>
                  <a:schemeClr val="tx1">
                    <a:lumMod val="75000"/>
                  </a:schemeClr>
                </a:solidFill>
                <a:latin typeface="Calibri" panose="020F0502020204030204" pitchFamily="34" charset="0"/>
                <a:cs typeface="Times New Roman" pitchFamily="18" charset="0"/>
              </a:rPr>
              <a:t>Sb.</a:t>
            </a:r>
            <a:r>
              <a:rPr lang="cs-CZ" sz="2600" dirty="0">
                <a:solidFill>
                  <a:schemeClr val="tx1">
                    <a:lumMod val="75000"/>
                  </a:schemeClr>
                </a:solidFill>
                <a:latin typeface="Calibri" panose="020F0502020204030204" pitchFamily="34" charset="0"/>
                <a:cs typeface="Times New Roman" pitchFamily="18" charset="0"/>
              </a:rPr>
              <a:t>, o výrobě a distribuci léčiv</a:t>
            </a:r>
          </a:p>
          <a:p>
            <a:pPr>
              <a:lnSpc>
                <a:spcPct val="90000"/>
              </a:lnSpc>
            </a:pPr>
            <a:endParaRPr lang="cs-CZ" sz="2600" dirty="0">
              <a:solidFill>
                <a:schemeClr val="tx1">
                  <a:lumMod val="75000"/>
                </a:schemeClr>
              </a:solidFill>
              <a:latin typeface="Calibri" panose="020F0502020204030204" pitchFamily="34" charset="0"/>
              <a:cs typeface="Times New Roman" pitchFamily="18" charset="0"/>
            </a:endParaRPr>
          </a:p>
          <a:p>
            <a:pPr>
              <a:lnSpc>
                <a:spcPct val="90000"/>
              </a:lnSpc>
            </a:pPr>
            <a:r>
              <a:rPr lang="cs-CZ" sz="2600" dirty="0">
                <a:solidFill>
                  <a:schemeClr val="tx1">
                    <a:lumMod val="75000"/>
                  </a:schemeClr>
                </a:solidFill>
                <a:latin typeface="Calibri" panose="020F0502020204030204" pitchFamily="34" charset="0"/>
                <a:cs typeface="Times New Roman" pitchFamily="18" charset="0"/>
              </a:rPr>
              <a:t>Pokyny SÚKL</a:t>
            </a:r>
          </a:p>
          <a:p>
            <a:pPr lvl="1">
              <a:lnSpc>
                <a:spcPct val="90000"/>
              </a:lnSpc>
            </a:pPr>
            <a:r>
              <a:rPr lang="cs-CZ" sz="2200" b="1" dirty="0">
                <a:solidFill>
                  <a:schemeClr val="tx1">
                    <a:lumMod val="75000"/>
                  </a:schemeClr>
                </a:solidFill>
                <a:latin typeface="Calibri" panose="020F0502020204030204" pitchFamily="34" charset="0"/>
                <a:cs typeface="Times New Roman" pitchFamily="18" charset="0"/>
              </a:rPr>
              <a:t>DIS -10 </a:t>
            </a:r>
            <a:r>
              <a:rPr lang="cs-CZ" sz="2200" dirty="0">
                <a:solidFill>
                  <a:schemeClr val="tx1">
                    <a:lumMod val="75000"/>
                  </a:schemeClr>
                </a:solidFill>
                <a:latin typeface="Calibri" panose="020F0502020204030204" pitchFamily="34" charset="0"/>
                <a:cs typeface="Times New Roman" pitchFamily="18" charset="0"/>
              </a:rPr>
              <a:t>- </a:t>
            </a:r>
            <a:r>
              <a:rPr lang="cs-CZ" dirty="0">
                <a:solidFill>
                  <a:schemeClr val="tx1">
                    <a:lumMod val="75000"/>
                  </a:schemeClr>
                </a:solidFill>
                <a:latin typeface="Calibri" panose="020F0502020204030204" pitchFamily="34" charset="0"/>
                <a:cs typeface="Times New Roman" pitchFamily="18" charset="0"/>
              </a:rPr>
              <a:t>Oznámení zahájení distribuční činnosti na území ČR     </a:t>
            </a:r>
            <a:r>
              <a:rPr lang="cs-CZ" dirty="0" smtClean="0">
                <a:solidFill>
                  <a:schemeClr val="tx1">
                    <a:lumMod val="75000"/>
                  </a:schemeClr>
                </a:solidFill>
                <a:latin typeface="Calibri" panose="020F0502020204030204" pitchFamily="34" charset="0"/>
                <a:cs typeface="Times New Roman" pitchFamily="18" charset="0"/>
              </a:rPr>
              <a:t>             na </a:t>
            </a:r>
            <a:r>
              <a:rPr lang="cs-CZ" dirty="0">
                <a:solidFill>
                  <a:schemeClr val="tx1">
                    <a:lumMod val="75000"/>
                  </a:schemeClr>
                </a:solidFill>
                <a:latin typeface="Calibri" panose="020F0502020204030204" pitchFamily="34" charset="0"/>
                <a:cs typeface="Times New Roman" pitchFamily="18" charset="0"/>
              </a:rPr>
              <a:t>základě povolení k distribuci léčivých přípravků vydaného jiným členským státem</a:t>
            </a:r>
          </a:p>
          <a:p>
            <a:pPr marL="0" indent="0">
              <a:spcBef>
                <a:spcPts val="1200"/>
              </a:spcBef>
              <a:buNone/>
            </a:pPr>
            <a:endParaRPr lang="cs-CZ" sz="2400" b="1" dirty="0" smtClean="0"/>
          </a:p>
          <a:p>
            <a:endParaRPr lang="cs-CZ" sz="2400" b="1" dirty="0"/>
          </a:p>
        </p:txBody>
      </p:sp>
      <p:sp>
        <p:nvSpPr>
          <p:cNvPr id="4" name="Date Placeholder 3"/>
          <p:cNvSpPr>
            <a:spLocks noGrp="1"/>
          </p:cNvSpPr>
          <p:nvPr>
            <p:ph type="dt" sz="half" idx="10"/>
          </p:nvPr>
        </p:nvSpPr>
        <p:spPr/>
        <p:txBody>
          <a:bodyPr/>
          <a:lstStyle/>
          <a:p>
            <a:r>
              <a:rPr lang="cs-CZ" smtClean="0"/>
              <a:t>28. 6. 2016</a:t>
            </a:r>
            <a:endParaRPr lang="cs-CZ" dirty="0"/>
          </a:p>
        </p:txBody>
      </p:sp>
      <p:sp>
        <p:nvSpPr>
          <p:cNvPr id="7" name="Text Placeholder 6"/>
          <p:cNvSpPr>
            <a:spLocks noGrp="1"/>
          </p:cNvSpPr>
          <p:nvPr>
            <p:ph type="body" sz="quarter" idx="13"/>
          </p:nvPr>
        </p:nvSpPr>
        <p:spPr/>
        <p:txBody>
          <a:bodyPr/>
          <a:lstStyle/>
          <a:p>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Title 1"/>
          <p:cNvSpPr txBox="1">
            <a:spLocks/>
          </p:cNvSpPr>
          <p:nvPr/>
        </p:nvSpPr>
        <p:spPr>
          <a:xfrm>
            <a:off x="206515" y="1043735"/>
            <a:ext cx="7785864" cy="585065"/>
          </a:xfrm>
          <a:prstGeom prst="rect">
            <a:avLst/>
          </a:prstGeom>
          <a:noFill/>
          <a:ln w="19050">
            <a:noFill/>
          </a:ln>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sz="3200" b="1" u="sng" dirty="0" smtClean="0">
                <a:solidFill>
                  <a:srgbClr val="0070C0"/>
                </a:solidFill>
                <a:latin typeface="+mj-lt"/>
                <a:ea typeface="+mj-ea"/>
                <a:cs typeface="+mj-cs"/>
              </a:rPr>
              <a:t>Distribuce studijní medikace – právní rámec</a:t>
            </a:r>
            <a:endParaRPr kumimoji="0" lang="cs-CZ" sz="3200" b="1" i="0" u="sng" strike="noStrike" kern="1200" cap="none" spc="0" normalizeH="0" baseline="0" noProof="0" dirty="0">
              <a:ln>
                <a:noFill/>
              </a:ln>
              <a:solidFill>
                <a:srgbClr val="0070C0"/>
              </a:solidFill>
              <a:effectLst/>
              <a:uLnTx/>
              <a:uFillTx/>
              <a:latin typeface="+mj-lt"/>
              <a:ea typeface="+mj-ea"/>
              <a:cs typeface="+mj-cs"/>
            </a:endParaRPr>
          </a:p>
        </p:txBody>
      </p:sp>
      <p:sp>
        <p:nvSpPr>
          <p:cNvPr id="9" name="Slide Number Placeholder 8"/>
          <p:cNvSpPr>
            <a:spLocks noGrp="1"/>
          </p:cNvSpPr>
          <p:nvPr>
            <p:ph type="sldNum" sz="quarter" idx="12"/>
          </p:nvPr>
        </p:nvSpPr>
        <p:spPr/>
        <p:txBody>
          <a:bodyPr/>
          <a:lstStyle/>
          <a:p>
            <a:fld id="{3F7E86AA-FCC7-45ED-BAA9-A02C04DFE918}" type="slidenum">
              <a:rPr lang="cs-CZ" smtClean="0"/>
              <a:pPr/>
              <a:t>2</a:t>
            </a:fld>
            <a:endParaRPr lang="cs-CZ" dirty="0"/>
          </a:p>
        </p:txBody>
      </p:sp>
    </p:spTree>
    <p:extLst>
      <p:ext uri="{BB962C8B-B14F-4D97-AF65-F5344CB8AC3E}">
        <p14:creationId xmlns:p14="http://schemas.microsoft.com/office/powerpoint/2010/main" val="3457373522"/>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6235" y="1583795"/>
            <a:ext cx="8591259" cy="4725525"/>
          </a:xfrm>
        </p:spPr>
        <p:txBody>
          <a:bodyPr>
            <a:normAutofit/>
          </a:bodyPr>
          <a:lstStyle/>
          <a:p>
            <a:pPr marL="624078" indent="-514350">
              <a:lnSpc>
                <a:spcPct val="90000"/>
              </a:lnSpc>
              <a:buSzPct val="80000"/>
              <a:buFont typeface="+mj-lt"/>
              <a:buAutoNum type="arabicParenR"/>
            </a:pPr>
            <a:r>
              <a:rPr lang="cs-CZ" sz="2600" b="1" u="sng" dirty="0" smtClean="0">
                <a:solidFill>
                  <a:schemeClr val="tx1">
                    <a:lumMod val="75000"/>
                  </a:schemeClr>
                </a:solidFill>
                <a:latin typeface="Calibri" panose="020F0502020204030204" pitchFamily="34" charset="0"/>
                <a:cs typeface="Times New Roman" pitchFamily="18" charset="0"/>
              </a:rPr>
              <a:t>Výrobce </a:t>
            </a:r>
            <a:r>
              <a:rPr lang="cs-CZ" sz="2600" b="1" u="sng" dirty="0">
                <a:solidFill>
                  <a:schemeClr val="tx1">
                    <a:lumMod val="75000"/>
                  </a:schemeClr>
                </a:solidFill>
                <a:latin typeface="Calibri" panose="020F0502020204030204" pitchFamily="34" charset="0"/>
                <a:cs typeface="Times New Roman" pitchFamily="18" charset="0"/>
              </a:rPr>
              <a:t>konečného hodnoceného LP</a:t>
            </a:r>
            <a:r>
              <a:rPr lang="cs-CZ" sz="2600" u="sng" dirty="0">
                <a:solidFill>
                  <a:schemeClr val="tx1">
                    <a:lumMod val="75000"/>
                  </a:schemeClr>
                </a:solidFill>
                <a:latin typeface="Calibri" panose="020F0502020204030204" pitchFamily="34" charset="0"/>
                <a:cs typeface="Times New Roman" pitchFamily="18" charset="0"/>
              </a:rPr>
              <a:t> </a:t>
            </a:r>
            <a:r>
              <a:rPr lang="cs-CZ" sz="2600" dirty="0">
                <a:solidFill>
                  <a:schemeClr val="tx1">
                    <a:lumMod val="75000"/>
                  </a:schemeClr>
                </a:solidFill>
                <a:latin typeface="Calibri" panose="020F0502020204030204" pitchFamily="34" charset="0"/>
                <a:cs typeface="Times New Roman" pitchFamily="18" charset="0"/>
              </a:rPr>
              <a:t>– je zároveň distributorem pro své LP </a:t>
            </a:r>
            <a:r>
              <a:rPr lang="cs-CZ" sz="2200" dirty="0">
                <a:solidFill>
                  <a:srgbClr val="0070C0"/>
                </a:solidFill>
                <a:latin typeface="Calibri" panose="020F0502020204030204" pitchFamily="34" charset="0"/>
                <a:cs typeface="Times New Roman" pitchFamily="18" charset="0"/>
              </a:rPr>
              <a:t>(§ 75 zákona o léčivech)</a:t>
            </a:r>
          </a:p>
          <a:p>
            <a:pPr marL="880110" lvl="1" indent="-514350">
              <a:lnSpc>
                <a:spcPct val="90000"/>
              </a:lnSpc>
              <a:buSzPct val="80000"/>
              <a:buFont typeface="Wingdings" pitchFamily="2" charset="2"/>
              <a:buChar char="ü"/>
            </a:pPr>
            <a:r>
              <a:rPr lang="cs-CZ" sz="2200" dirty="0">
                <a:solidFill>
                  <a:schemeClr val="tx1">
                    <a:lumMod val="75000"/>
                  </a:schemeClr>
                </a:solidFill>
                <a:latin typeface="Calibri" panose="020F0502020204030204" pitchFamily="34" charset="0"/>
                <a:cs typeface="Times New Roman" pitchFamily="18" charset="0"/>
              </a:rPr>
              <a:t>Distributor je oprávněn smluvně sjednat část distribuce LP u jiné osoby </a:t>
            </a:r>
            <a:r>
              <a:rPr lang="cs-CZ" sz="2200" dirty="0">
                <a:solidFill>
                  <a:srgbClr val="0070C0"/>
                </a:solidFill>
                <a:latin typeface="Calibri" panose="020F0502020204030204" pitchFamily="34" charset="0"/>
                <a:cs typeface="Times New Roman" pitchFamily="18" charset="0"/>
              </a:rPr>
              <a:t>(§ 77 zákona o léčivech</a:t>
            </a:r>
            <a:r>
              <a:rPr lang="cs-CZ" sz="2200" dirty="0" smtClean="0">
                <a:solidFill>
                  <a:srgbClr val="0070C0"/>
                </a:solidFill>
                <a:latin typeface="Calibri" panose="020F0502020204030204" pitchFamily="34" charset="0"/>
                <a:cs typeface="Times New Roman" pitchFamily="18" charset="0"/>
              </a:rPr>
              <a:t>) - </a:t>
            </a:r>
            <a:r>
              <a:rPr lang="cs-CZ" sz="2200" dirty="0" smtClean="0">
                <a:solidFill>
                  <a:srgbClr val="C00000"/>
                </a:solidFill>
                <a:latin typeface="Calibri" panose="020F0502020204030204" pitchFamily="34" charset="0"/>
                <a:cs typeface="Times New Roman" pitchFamily="18" charset="0"/>
              </a:rPr>
              <a:t>odpovědnost plně na výrobci</a:t>
            </a:r>
            <a:endParaRPr lang="cs-CZ" sz="2200" dirty="0">
              <a:solidFill>
                <a:srgbClr val="0070C0"/>
              </a:solidFill>
              <a:latin typeface="Calibri" panose="020F0502020204030204" pitchFamily="34" charset="0"/>
              <a:cs typeface="Times New Roman" pitchFamily="18" charset="0"/>
            </a:endParaRPr>
          </a:p>
          <a:p>
            <a:pPr marL="880110" lvl="1" indent="-514350">
              <a:lnSpc>
                <a:spcPct val="90000"/>
              </a:lnSpc>
              <a:buSzPct val="80000"/>
              <a:buFont typeface="Wingdings" pitchFamily="2" charset="2"/>
              <a:buChar char="ü"/>
            </a:pPr>
            <a:r>
              <a:rPr lang="cs-CZ" sz="2200" dirty="0">
                <a:solidFill>
                  <a:schemeClr val="tx1">
                    <a:lumMod val="75000"/>
                  </a:schemeClr>
                </a:solidFill>
                <a:latin typeface="Calibri" panose="020F0502020204030204" pitchFamily="34" charset="0"/>
                <a:cs typeface="Times New Roman" pitchFamily="18" charset="0"/>
              </a:rPr>
              <a:t>Nahlásit svoji činnost na </a:t>
            </a:r>
            <a:r>
              <a:rPr lang="cs-CZ" sz="2200" b="1" dirty="0" smtClean="0">
                <a:solidFill>
                  <a:schemeClr val="tx1">
                    <a:lumMod val="75000"/>
                  </a:schemeClr>
                </a:solidFill>
                <a:latin typeface="Calibri" panose="020F0502020204030204" pitchFamily="34" charset="0"/>
                <a:cs typeface="Times New Roman" pitchFamily="18" charset="0"/>
              </a:rPr>
              <a:t>DIS-10</a:t>
            </a:r>
            <a:endParaRPr lang="cs-CZ" sz="2200" dirty="0">
              <a:solidFill>
                <a:schemeClr val="tx1">
                  <a:lumMod val="75000"/>
                </a:schemeClr>
              </a:solidFill>
              <a:latin typeface="Calibri" panose="020F0502020204030204" pitchFamily="34" charset="0"/>
              <a:cs typeface="Times New Roman" pitchFamily="18" charset="0"/>
            </a:endParaRPr>
          </a:p>
          <a:p>
            <a:pPr marL="624078" indent="-514350">
              <a:lnSpc>
                <a:spcPct val="90000"/>
              </a:lnSpc>
              <a:buSzPct val="80000"/>
              <a:buFont typeface="+mj-lt"/>
              <a:buAutoNum type="arabicParenR"/>
            </a:pPr>
            <a:r>
              <a:rPr lang="cs-CZ" sz="2600" b="1" u="sng" dirty="0">
                <a:solidFill>
                  <a:schemeClr val="tx1">
                    <a:lumMod val="75000"/>
                  </a:schemeClr>
                </a:solidFill>
                <a:latin typeface="Calibri" panose="020F0502020204030204" pitchFamily="34" charset="0"/>
                <a:cs typeface="Times New Roman" pitchFamily="18" charset="0"/>
              </a:rPr>
              <a:t>Distributor schválený SÚKL </a:t>
            </a:r>
          </a:p>
          <a:p>
            <a:pPr marL="880110" lvl="1" indent="-514350">
              <a:lnSpc>
                <a:spcPct val="90000"/>
              </a:lnSpc>
              <a:buSzPct val="80000"/>
              <a:buFont typeface="Wingdings" pitchFamily="2" charset="2"/>
              <a:buChar char="ü"/>
            </a:pPr>
            <a:r>
              <a:rPr lang="cs-CZ" sz="2200" dirty="0">
                <a:solidFill>
                  <a:schemeClr val="tx1">
                    <a:lumMod val="75000"/>
                  </a:schemeClr>
                </a:solidFill>
                <a:latin typeface="Calibri" panose="020F0502020204030204" pitchFamily="34" charset="0"/>
                <a:cs typeface="Times New Roman" pitchFamily="18" charset="0"/>
              </a:rPr>
              <a:t>Seznam zveřejněn na webových stránkách SÚKL</a:t>
            </a:r>
          </a:p>
          <a:p>
            <a:pPr marL="880110" lvl="1" indent="-514350">
              <a:lnSpc>
                <a:spcPct val="90000"/>
              </a:lnSpc>
              <a:buSzPct val="80000"/>
              <a:buNone/>
            </a:pPr>
            <a:r>
              <a:rPr lang="cs-CZ" sz="2200" b="1" dirty="0">
                <a:solidFill>
                  <a:srgbClr val="C00000"/>
                </a:solidFill>
                <a:latin typeface="Calibri" panose="020F0502020204030204" pitchFamily="34" charset="0"/>
                <a:cs typeface="Times New Roman" pitchFamily="18" charset="0"/>
              </a:rPr>
              <a:t>www.sukl.cz  - přehledy a seznamy – přehled </a:t>
            </a:r>
            <a:r>
              <a:rPr lang="cs-CZ" sz="2200" b="1" dirty="0" smtClean="0">
                <a:solidFill>
                  <a:srgbClr val="C00000"/>
                </a:solidFill>
                <a:latin typeface="Calibri" panose="020F0502020204030204" pitchFamily="34" charset="0"/>
                <a:cs typeface="Times New Roman" pitchFamily="18" charset="0"/>
              </a:rPr>
              <a:t>distributorů</a:t>
            </a:r>
            <a:endParaRPr lang="cs-CZ" sz="2200" b="1" dirty="0">
              <a:solidFill>
                <a:schemeClr val="accent1">
                  <a:lumMod val="50000"/>
                </a:schemeClr>
              </a:solidFill>
              <a:latin typeface="Calibri" panose="020F0502020204030204" pitchFamily="34" charset="0"/>
              <a:cs typeface="Times New Roman" pitchFamily="18" charset="0"/>
            </a:endParaRPr>
          </a:p>
          <a:p>
            <a:pPr marL="624078" indent="-514350">
              <a:lnSpc>
                <a:spcPct val="90000"/>
              </a:lnSpc>
              <a:buSzPct val="80000"/>
              <a:buFont typeface="+mj-lt"/>
              <a:buAutoNum type="arabicParenR"/>
            </a:pPr>
            <a:r>
              <a:rPr lang="cs-CZ" sz="2600" b="1" u="sng" dirty="0">
                <a:solidFill>
                  <a:schemeClr val="tx1">
                    <a:lumMod val="75000"/>
                  </a:schemeClr>
                </a:solidFill>
                <a:latin typeface="Calibri" panose="020F0502020204030204" pitchFamily="34" charset="0"/>
                <a:cs typeface="Times New Roman" pitchFamily="18" charset="0"/>
              </a:rPr>
              <a:t>Distributor schválený jinou lékovou agenturou EU</a:t>
            </a:r>
          </a:p>
          <a:p>
            <a:pPr marL="880110" lvl="1" indent="-514350">
              <a:lnSpc>
                <a:spcPct val="90000"/>
              </a:lnSpc>
              <a:buSzPct val="80000"/>
              <a:buFont typeface="Wingdings" pitchFamily="2" charset="2"/>
              <a:buChar char="ü"/>
            </a:pPr>
            <a:r>
              <a:rPr lang="cs-CZ" sz="2200" dirty="0">
                <a:solidFill>
                  <a:schemeClr val="tx1">
                    <a:lumMod val="75000"/>
                  </a:schemeClr>
                </a:solidFill>
                <a:latin typeface="Calibri" panose="020F0502020204030204" pitchFamily="34" charset="0"/>
                <a:cs typeface="Times New Roman" pitchFamily="18" charset="0"/>
              </a:rPr>
              <a:t>Nahlásit svoji činnost na </a:t>
            </a:r>
            <a:r>
              <a:rPr lang="cs-CZ" sz="2200" b="1" dirty="0" smtClean="0">
                <a:solidFill>
                  <a:schemeClr val="tx1">
                    <a:lumMod val="75000"/>
                  </a:schemeClr>
                </a:solidFill>
                <a:latin typeface="Calibri" panose="020F0502020204030204" pitchFamily="34" charset="0"/>
                <a:cs typeface="Times New Roman" pitchFamily="18" charset="0"/>
              </a:rPr>
              <a:t>DIS-10</a:t>
            </a:r>
          </a:p>
          <a:p>
            <a:pPr marL="880110" lvl="1" indent="-514350">
              <a:lnSpc>
                <a:spcPct val="90000"/>
              </a:lnSpc>
              <a:buSzPct val="80000"/>
              <a:buNone/>
            </a:pPr>
            <a:endParaRPr lang="cs-CZ" sz="2200" b="1" dirty="0">
              <a:latin typeface="Calibri" panose="020F0502020204030204" pitchFamily="34" charset="0"/>
              <a:cs typeface="Times New Roman" pitchFamily="18" charset="0"/>
            </a:endParaRPr>
          </a:p>
          <a:p>
            <a:r>
              <a:rPr lang="cs-CZ" sz="2400" b="1" u="sng" dirty="0" smtClean="0">
                <a:solidFill>
                  <a:srgbClr val="C00000"/>
                </a:solidFill>
              </a:rPr>
              <a:t>Vlastní distribuce LP v KH se na SÚKL nehlásí!</a:t>
            </a:r>
            <a:r>
              <a:rPr lang="cs-CZ" sz="2400" b="1" dirty="0" smtClean="0">
                <a:solidFill>
                  <a:srgbClr val="C00000"/>
                </a:solidFill>
              </a:rPr>
              <a:t>  </a:t>
            </a:r>
            <a:r>
              <a:rPr lang="cs-CZ" sz="2400" b="1" dirty="0" smtClean="0">
                <a:solidFill>
                  <a:schemeClr val="tx1">
                    <a:lumMod val="75000"/>
                  </a:schemeClr>
                </a:solidFill>
              </a:rPr>
              <a:t>→</a:t>
            </a:r>
            <a:r>
              <a:rPr lang="cs-CZ" sz="2400" b="1" dirty="0" smtClean="0">
                <a:solidFill>
                  <a:srgbClr val="C00000"/>
                </a:solidFill>
              </a:rPr>
              <a:t>  Pokyn DIS-13</a:t>
            </a:r>
            <a:endParaRPr lang="cs-CZ" sz="2400" b="1" u="sng" dirty="0" smtClean="0">
              <a:solidFill>
                <a:srgbClr val="C00000"/>
              </a:solidFill>
            </a:endParaRPr>
          </a:p>
          <a:p>
            <a:pPr>
              <a:lnSpc>
                <a:spcPct val="90000"/>
              </a:lnSpc>
            </a:pPr>
            <a:endParaRPr lang="cs-CZ" sz="2400" b="1" dirty="0" smtClean="0"/>
          </a:p>
          <a:p>
            <a:endParaRPr lang="cs-CZ" sz="2400" b="1" dirty="0"/>
          </a:p>
        </p:txBody>
      </p:sp>
      <p:sp>
        <p:nvSpPr>
          <p:cNvPr id="4" name="Date Placeholder 3"/>
          <p:cNvSpPr>
            <a:spLocks noGrp="1"/>
          </p:cNvSpPr>
          <p:nvPr>
            <p:ph type="dt" sz="half" idx="10"/>
          </p:nvPr>
        </p:nvSpPr>
        <p:spPr/>
        <p:txBody>
          <a:bodyPr/>
          <a:lstStyle/>
          <a:p>
            <a:r>
              <a:rPr lang="cs-CZ" dirty="0" smtClean="0"/>
              <a:t>28. 6. 2016</a:t>
            </a:r>
            <a:endParaRPr lang="cs-CZ" dirty="0"/>
          </a:p>
        </p:txBody>
      </p:sp>
      <p:sp>
        <p:nvSpPr>
          <p:cNvPr id="7" name="Text Placeholder 6"/>
          <p:cNvSpPr>
            <a:spLocks noGrp="1"/>
          </p:cNvSpPr>
          <p:nvPr>
            <p:ph type="body" sz="quarter" idx="13"/>
          </p:nvPr>
        </p:nvSpPr>
        <p:spPr/>
        <p:txBody>
          <a:bodyPr/>
          <a:lstStyle/>
          <a:p>
            <a:r>
              <a:rPr lang="cs-CZ" dirty="0" smtClean="0"/>
              <a:t>CO JEŠTĚ NEBYLO ŘEČENO</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a:p>
        </p:txBody>
      </p:sp>
      <p:sp>
        <p:nvSpPr>
          <p:cNvPr id="8" name="Title 1"/>
          <p:cNvSpPr txBox="1">
            <a:spLocks/>
          </p:cNvSpPr>
          <p:nvPr/>
        </p:nvSpPr>
        <p:spPr>
          <a:xfrm>
            <a:off x="431541" y="908720"/>
            <a:ext cx="5400599" cy="585065"/>
          </a:xfrm>
          <a:prstGeom prst="rect">
            <a:avLst/>
          </a:prstGeom>
          <a:noFill/>
          <a:ln w="19050">
            <a:noFill/>
          </a:ln>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cs-CZ" sz="3200" b="1" u="sng" dirty="0" smtClean="0">
                <a:solidFill>
                  <a:srgbClr val="0070C0"/>
                </a:solidFill>
                <a:latin typeface="+mj-lt"/>
                <a:ea typeface="+mj-ea"/>
                <a:cs typeface="+mj-cs"/>
              </a:rPr>
              <a:t>Distribuce studijní medikace </a:t>
            </a:r>
            <a:endParaRPr kumimoji="0" lang="cs-CZ" sz="3200" b="1" i="0" u="sng" strike="noStrike" kern="1200" cap="none" spc="0" normalizeH="0" baseline="0" noProof="0" dirty="0">
              <a:ln>
                <a:noFill/>
              </a:ln>
              <a:solidFill>
                <a:srgbClr val="0070C0"/>
              </a:solidFill>
              <a:effectLst/>
              <a:uLnTx/>
              <a:uFillTx/>
              <a:latin typeface="+mj-lt"/>
              <a:ea typeface="+mj-ea"/>
              <a:cs typeface="+mj-cs"/>
            </a:endParaRPr>
          </a:p>
        </p:txBody>
      </p:sp>
      <p:sp>
        <p:nvSpPr>
          <p:cNvPr id="9" name="Slide Number Placeholder 8"/>
          <p:cNvSpPr>
            <a:spLocks noGrp="1"/>
          </p:cNvSpPr>
          <p:nvPr>
            <p:ph type="sldNum" sz="quarter" idx="12"/>
          </p:nvPr>
        </p:nvSpPr>
        <p:spPr/>
        <p:txBody>
          <a:bodyPr/>
          <a:lstStyle/>
          <a:p>
            <a:fld id="{3F7E86AA-FCC7-45ED-BAA9-A02C04DFE918}" type="slidenum">
              <a:rPr lang="cs-CZ" smtClean="0"/>
              <a:pPr/>
              <a:t>3</a:t>
            </a:fld>
            <a:endParaRPr lang="cs-CZ" dirty="0"/>
          </a:p>
        </p:txBody>
      </p:sp>
      <p:cxnSp>
        <p:nvCxnSpPr>
          <p:cNvPr id="6" name="Přímá spojnice 5"/>
          <p:cNvCxnSpPr/>
          <p:nvPr/>
        </p:nvCxnSpPr>
        <p:spPr>
          <a:xfrm flipH="1">
            <a:off x="7182290" y="5724255"/>
            <a:ext cx="1080120" cy="630070"/>
          </a:xfrm>
          <a:prstGeom prst="line">
            <a:avLst/>
          </a:prstGeom>
        </p:spPr>
        <p:style>
          <a:lnRef idx="3">
            <a:schemeClr val="dk1"/>
          </a:lnRef>
          <a:fillRef idx="0">
            <a:schemeClr val="dk1"/>
          </a:fillRef>
          <a:effectRef idx="2">
            <a:schemeClr val="dk1"/>
          </a:effectRef>
          <a:fontRef idx="minor">
            <a:schemeClr val="tx1"/>
          </a:fontRef>
        </p:style>
      </p:cxnSp>
      <p:cxnSp>
        <p:nvCxnSpPr>
          <p:cNvPr id="12" name="Přímá spojnice 11"/>
          <p:cNvCxnSpPr/>
          <p:nvPr/>
        </p:nvCxnSpPr>
        <p:spPr>
          <a:xfrm>
            <a:off x="7182290" y="5724255"/>
            <a:ext cx="1170130" cy="630070"/>
          </a:xfrm>
          <a:prstGeom prst="line">
            <a:avLst/>
          </a:prstGeom>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2940444098"/>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540" y="1583796"/>
            <a:ext cx="8229600" cy="4761230"/>
          </a:xfrm>
        </p:spPr>
        <p:txBody>
          <a:bodyPr>
            <a:normAutofit/>
          </a:bodyPr>
          <a:lstStyle/>
          <a:p>
            <a:r>
              <a:rPr lang="cs-CZ" sz="2400" b="1" dirty="0" smtClean="0"/>
              <a:t>Zadavatel zajišťuje, že hodnocené LP jsou připravovány, upravovány, kontrolovány, uchovávány a vydávány v souladu        se </a:t>
            </a:r>
            <a:r>
              <a:rPr lang="cs-CZ" sz="2400" b="1" u="sng" dirty="0" smtClean="0"/>
              <a:t>správnou lékárenskou praxí</a:t>
            </a:r>
            <a:r>
              <a:rPr lang="cs-CZ" sz="2400" b="1" dirty="0" smtClean="0"/>
              <a:t>; osoby, které zajišťují uvedené činnosti, musí splňovat odborné předpoklady</a:t>
            </a:r>
          </a:p>
          <a:p>
            <a:pPr marL="0" indent="0">
              <a:buNone/>
            </a:pPr>
            <a:r>
              <a:rPr lang="cs-CZ" sz="2400" dirty="0" smtClean="0"/>
              <a:t>                                                              </a:t>
            </a:r>
            <a:r>
              <a:rPr lang="cs-CZ" sz="2200" dirty="0" smtClean="0"/>
              <a:t>(§ </a:t>
            </a:r>
            <a:r>
              <a:rPr lang="cs-CZ" sz="2200" dirty="0"/>
              <a:t>19 vyhlášky č. 226/2008 Sb</a:t>
            </a:r>
            <a:r>
              <a:rPr lang="cs-CZ" sz="2200" dirty="0" smtClean="0"/>
              <a:t>.)</a:t>
            </a:r>
            <a:endParaRPr lang="cs-CZ" sz="2200" dirty="0"/>
          </a:p>
          <a:p>
            <a:r>
              <a:rPr lang="cs-CZ" sz="3000" b="1" dirty="0" smtClean="0">
                <a:solidFill>
                  <a:srgbClr val="C00000"/>
                </a:solidFill>
              </a:rPr>
              <a:t>Studijní medikace – </a:t>
            </a:r>
            <a:r>
              <a:rPr lang="cs-CZ" sz="3000" b="1" u="sng" dirty="0" smtClean="0">
                <a:solidFill>
                  <a:srgbClr val="C00000"/>
                </a:solidFill>
              </a:rPr>
              <a:t>distribuována do lékárny!</a:t>
            </a:r>
          </a:p>
          <a:p>
            <a:r>
              <a:rPr lang="cs-CZ" sz="2400" b="1" u="sng" dirty="0" smtClean="0"/>
              <a:t>Studijní medikace</a:t>
            </a:r>
            <a:r>
              <a:rPr lang="cs-CZ" sz="2400" dirty="0" smtClean="0"/>
              <a:t>, kterou lze dodávat </a:t>
            </a:r>
            <a:r>
              <a:rPr lang="cs-CZ" sz="2400" b="1" u="sng" dirty="0" smtClean="0">
                <a:solidFill>
                  <a:srgbClr val="C00000"/>
                </a:solidFill>
              </a:rPr>
              <a:t>přímo na centra</a:t>
            </a:r>
            <a:r>
              <a:rPr lang="cs-CZ" sz="2400" dirty="0" smtClean="0">
                <a:solidFill>
                  <a:srgbClr val="C00000"/>
                </a:solidFill>
              </a:rPr>
              <a:t>:</a:t>
            </a:r>
          </a:p>
          <a:p>
            <a:pPr lvl="1">
              <a:buFont typeface="Wingdings" pitchFamily="2" charset="2"/>
              <a:buChar char="ü"/>
            </a:pPr>
            <a:r>
              <a:rPr lang="cs-CZ" b="1" dirty="0" smtClean="0"/>
              <a:t>Vakcíny určené k očkování</a:t>
            </a:r>
            <a:r>
              <a:rPr lang="cs-CZ" dirty="0" smtClean="0"/>
              <a:t> – </a:t>
            </a:r>
            <a:r>
              <a:rPr lang="cs-CZ" dirty="0" smtClean="0">
                <a:solidFill>
                  <a:srgbClr val="C00000"/>
                </a:solidFill>
              </a:rPr>
              <a:t>přímo k lékařům</a:t>
            </a:r>
            <a:endParaRPr lang="cs-CZ" b="1" dirty="0" smtClean="0">
              <a:solidFill>
                <a:srgbClr val="C00000"/>
              </a:solidFill>
            </a:endParaRPr>
          </a:p>
          <a:p>
            <a:pPr lvl="1">
              <a:buFont typeface="Wingdings" pitchFamily="2" charset="2"/>
              <a:buChar char="ü"/>
            </a:pPr>
            <a:r>
              <a:rPr lang="cs-CZ" b="1" dirty="0" smtClean="0"/>
              <a:t>Radiofarmaka – </a:t>
            </a:r>
            <a:r>
              <a:rPr lang="cs-CZ" dirty="0" smtClean="0">
                <a:solidFill>
                  <a:srgbClr val="C00000"/>
                </a:solidFill>
              </a:rPr>
              <a:t>pracoviště nukleární medicíny</a:t>
            </a:r>
          </a:p>
          <a:p>
            <a:pPr lvl="1">
              <a:buFont typeface="Wingdings" pitchFamily="2" charset="2"/>
              <a:buChar char="ü"/>
            </a:pPr>
            <a:r>
              <a:rPr lang="cs-CZ" b="1" dirty="0" smtClean="0"/>
              <a:t>LP pro moderní terapie – </a:t>
            </a:r>
            <a:r>
              <a:rPr lang="cs-CZ" dirty="0" smtClean="0">
                <a:solidFill>
                  <a:srgbClr val="C00000"/>
                </a:solidFill>
              </a:rPr>
              <a:t>centrum či lékárna</a:t>
            </a:r>
          </a:p>
          <a:p>
            <a:pPr lvl="1">
              <a:buNone/>
            </a:pPr>
            <a:r>
              <a:rPr lang="cs-CZ" dirty="0" smtClean="0">
                <a:solidFill>
                  <a:schemeClr val="tx1">
                    <a:lumMod val="75000"/>
                  </a:schemeClr>
                </a:solidFill>
              </a:rPr>
              <a:t>					</a:t>
            </a:r>
            <a:r>
              <a:rPr lang="cs-CZ" sz="2200" dirty="0" smtClean="0">
                <a:solidFill>
                  <a:schemeClr val="tx1">
                    <a:lumMod val="75000"/>
                  </a:schemeClr>
                </a:solidFill>
              </a:rPr>
              <a:t>            (§ 77 zákona č. 378/2007 Sb.)</a:t>
            </a:r>
          </a:p>
        </p:txBody>
      </p:sp>
      <p:sp>
        <p:nvSpPr>
          <p:cNvPr id="4" name="Date Placeholder 3"/>
          <p:cNvSpPr>
            <a:spLocks noGrp="1"/>
          </p:cNvSpPr>
          <p:nvPr>
            <p:ph type="dt" sz="half" idx="10"/>
          </p:nvPr>
        </p:nvSpPr>
        <p:spPr/>
        <p:txBody>
          <a:bodyPr/>
          <a:lstStyle/>
          <a:p>
            <a:r>
              <a:rPr lang="cs-CZ" smtClean="0"/>
              <a:t>28. 6. 2016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386535" y="953725"/>
            <a:ext cx="3375375" cy="540060"/>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rmAutofit fontScale="97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u="sng" dirty="0" smtClean="0">
                <a:solidFill>
                  <a:srgbClr val="0070C0"/>
                </a:solidFill>
                <a:latin typeface="+mn-lt"/>
              </a:rPr>
              <a:t>Zapojení lékáren</a:t>
            </a:r>
            <a:endParaRPr lang="cs-CZ" sz="3300" u="sng" dirty="0" smtClean="0">
              <a:solidFill>
                <a:srgbClr val="0070C0"/>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4</a:t>
            </a:fld>
            <a:endParaRPr lang="cs-CZ" dirty="0"/>
          </a:p>
        </p:txBody>
      </p:sp>
    </p:spTree>
    <p:extLst>
      <p:ext uri="{BB962C8B-B14F-4D97-AF65-F5344CB8AC3E}">
        <p14:creationId xmlns:p14="http://schemas.microsoft.com/office/powerpoint/2010/main" val="4157362417"/>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6535" y="1583795"/>
            <a:ext cx="8460940" cy="4905545"/>
          </a:xfrm>
        </p:spPr>
        <p:txBody>
          <a:bodyPr>
            <a:normAutofit/>
          </a:bodyPr>
          <a:lstStyle/>
          <a:p>
            <a:r>
              <a:rPr lang="cs-CZ" sz="2400" b="1" dirty="0" smtClean="0">
                <a:solidFill>
                  <a:schemeClr val="tx1">
                    <a:lumMod val="75000"/>
                  </a:schemeClr>
                </a:solidFill>
              </a:rPr>
              <a:t>V lékárně IMP i AMP uchovávat odděleně od ostatních LP </a:t>
            </a:r>
          </a:p>
          <a:p>
            <a:pPr lvl="1">
              <a:buFont typeface="Wingdings" pitchFamily="2" charset="2"/>
              <a:buChar char="ü"/>
            </a:pPr>
            <a:r>
              <a:rPr lang="cs-CZ" sz="2200" dirty="0" smtClean="0">
                <a:solidFill>
                  <a:schemeClr val="tx1">
                    <a:lumMod val="75000"/>
                  </a:schemeClr>
                </a:solidFill>
              </a:rPr>
              <a:t>Odděleně i LP z jednotlivých KH</a:t>
            </a:r>
          </a:p>
          <a:p>
            <a:r>
              <a:rPr lang="cs-CZ" sz="2400" dirty="0" smtClean="0">
                <a:solidFill>
                  <a:schemeClr val="tx1">
                    <a:lumMod val="75000"/>
                  </a:schemeClr>
                </a:solidFill>
              </a:rPr>
              <a:t>Evidence: příjem = výdej + co zbývá v lékárně</a:t>
            </a:r>
          </a:p>
          <a:p>
            <a:r>
              <a:rPr lang="cs-CZ" sz="2400" b="1" dirty="0" smtClean="0">
                <a:solidFill>
                  <a:schemeClr val="tx1">
                    <a:lumMod val="75000"/>
                  </a:schemeClr>
                </a:solidFill>
              </a:rPr>
              <a:t>Výdej </a:t>
            </a:r>
          </a:p>
          <a:p>
            <a:pPr lvl="1">
              <a:buFont typeface="Wingdings" pitchFamily="2" charset="2"/>
              <a:buChar char="ü"/>
            </a:pPr>
            <a:r>
              <a:rPr lang="cs-CZ" sz="2200" dirty="0" smtClean="0">
                <a:solidFill>
                  <a:schemeClr val="tx1">
                    <a:lumMod val="75000"/>
                  </a:schemeClr>
                </a:solidFill>
              </a:rPr>
              <a:t>Centru na žádanku</a:t>
            </a:r>
          </a:p>
          <a:p>
            <a:pPr lvl="1">
              <a:buFont typeface="Wingdings" pitchFamily="2" charset="2"/>
              <a:buChar char="ü"/>
            </a:pPr>
            <a:r>
              <a:rPr lang="cs-CZ" sz="2200" dirty="0" smtClean="0">
                <a:solidFill>
                  <a:schemeClr val="tx1">
                    <a:lumMod val="75000"/>
                  </a:schemeClr>
                </a:solidFill>
              </a:rPr>
              <a:t>Pacientovi na recept</a:t>
            </a:r>
          </a:p>
          <a:p>
            <a:r>
              <a:rPr lang="cs-CZ" sz="2400" b="1" dirty="0" smtClean="0">
                <a:solidFill>
                  <a:schemeClr val="tx1">
                    <a:lumMod val="75000"/>
                  </a:schemeClr>
                </a:solidFill>
              </a:rPr>
              <a:t>Studijní medikace – nevrací se do lékárny!</a:t>
            </a:r>
          </a:p>
          <a:p>
            <a:pPr lvl="1">
              <a:buFont typeface="Wingdings" pitchFamily="2" charset="2"/>
              <a:buChar char="ü"/>
            </a:pPr>
            <a:r>
              <a:rPr lang="cs-CZ" b="1" dirty="0" smtClean="0">
                <a:solidFill>
                  <a:schemeClr val="tx1">
                    <a:lumMod val="75000"/>
                  </a:schemeClr>
                </a:solidFill>
              </a:rPr>
              <a:t>SH vždy vrací zbylou, nevyužitou či poškozenou studijní medikaci </a:t>
            </a:r>
            <a:br>
              <a:rPr lang="cs-CZ" b="1" dirty="0" smtClean="0">
                <a:solidFill>
                  <a:schemeClr val="tx1">
                    <a:lumMod val="75000"/>
                  </a:schemeClr>
                </a:solidFill>
              </a:rPr>
            </a:br>
            <a:r>
              <a:rPr lang="cs-CZ" b="1" u="sng" dirty="0" smtClean="0">
                <a:solidFill>
                  <a:schemeClr val="tx1">
                    <a:lumMod val="75000"/>
                  </a:schemeClr>
                </a:solidFill>
              </a:rPr>
              <a:t>do centra</a:t>
            </a:r>
            <a:r>
              <a:rPr lang="cs-CZ" dirty="0" smtClean="0">
                <a:solidFill>
                  <a:schemeClr val="tx1">
                    <a:lumMod val="75000"/>
                  </a:schemeClr>
                </a:solidFill>
              </a:rPr>
              <a:t>! → </a:t>
            </a:r>
            <a:r>
              <a:rPr lang="cs-CZ" b="1" dirty="0" smtClean="0">
                <a:solidFill>
                  <a:srgbClr val="C00000"/>
                </a:solidFill>
              </a:rPr>
              <a:t>Sledování compliance</a:t>
            </a:r>
          </a:p>
        </p:txBody>
      </p:sp>
      <p:sp>
        <p:nvSpPr>
          <p:cNvPr id="4" name="Date Placeholder 3"/>
          <p:cNvSpPr>
            <a:spLocks noGrp="1"/>
          </p:cNvSpPr>
          <p:nvPr>
            <p:ph type="dt" sz="half" idx="10"/>
          </p:nvPr>
        </p:nvSpPr>
        <p:spPr/>
        <p:txBody>
          <a:bodyPr/>
          <a:lstStyle/>
          <a:p>
            <a:r>
              <a:rPr lang="cs-CZ" smtClean="0"/>
              <a:t>28. 6. 2016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386535" y="818710"/>
            <a:ext cx="3375375" cy="540060"/>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rmAutofit fontScale="97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u="sng" dirty="0" smtClean="0">
                <a:solidFill>
                  <a:srgbClr val="0070C0"/>
                </a:solidFill>
                <a:latin typeface="+mn-lt"/>
              </a:rPr>
              <a:t>Zapojení lékáren</a:t>
            </a:r>
            <a:endParaRPr lang="cs-CZ" sz="3300" u="sng" dirty="0" smtClean="0">
              <a:solidFill>
                <a:srgbClr val="0070C0"/>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5</a:t>
            </a:fld>
            <a:endParaRPr lang="cs-CZ" dirty="0"/>
          </a:p>
        </p:txBody>
      </p:sp>
    </p:spTree>
    <p:extLst>
      <p:ext uri="{BB962C8B-B14F-4D97-AF65-F5344CB8AC3E}">
        <p14:creationId xmlns:p14="http://schemas.microsoft.com/office/powerpoint/2010/main" val="2914754328"/>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628800"/>
            <a:ext cx="8595955" cy="4626215"/>
          </a:xfrm>
        </p:spPr>
        <p:txBody>
          <a:bodyPr/>
          <a:lstStyle/>
          <a:p>
            <a:r>
              <a:rPr lang="cs-CZ" b="1" u="sng" dirty="0" smtClean="0">
                <a:solidFill>
                  <a:schemeClr val="tx1">
                    <a:lumMod val="75000"/>
                  </a:schemeClr>
                </a:solidFill>
                <a:cs typeface="Times New Roman" pitchFamily="18" charset="0"/>
              </a:rPr>
              <a:t>Dovoz i vývoz </a:t>
            </a:r>
            <a:r>
              <a:rPr lang="cs-CZ" b="1" dirty="0" smtClean="0">
                <a:solidFill>
                  <a:schemeClr val="tx1">
                    <a:lumMod val="75000"/>
                  </a:schemeClr>
                </a:solidFill>
                <a:cs typeface="Times New Roman" pitchFamily="18" charset="0"/>
              </a:rPr>
              <a:t>– souhlas MZ ČR</a:t>
            </a:r>
          </a:p>
          <a:p>
            <a:pPr lvl="1">
              <a:buFont typeface="Wingdings" pitchFamily="2" charset="2"/>
              <a:buChar char="Ø"/>
            </a:pPr>
            <a:r>
              <a:rPr lang="cs-CZ" b="1" dirty="0" smtClean="0">
                <a:solidFill>
                  <a:schemeClr val="tx1">
                    <a:lumMod val="75000"/>
                  </a:schemeClr>
                </a:solidFill>
                <a:cs typeface="Times New Roman" pitchFamily="18" charset="0"/>
              </a:rPr>
              <a:t>Inspektorát omamných a psychotropních látek MZ ČR</a:t>
            </a:r>
          </a:p>
          <a:p>
            <a:pPr lvl="1">
              <a:buFont typeface="Wingdings" pitchFamily="2" charset="2"/>
              <a:buChar char="Ø"/>
            </a:pPr>
            <a:r>
              <a:rPr lang="cs-CZ" b="1" dirty="0" smtClean="0">
                <a:solidFill>
                  <a:schemeClr val="tx1">
                    <a:lumMod val="75000"/>
                  </a:schemeClr>
                </a:solidFill>
                <a:cs typeface="Times New Roman" pitchFamily="18" charset="0"/>
              </a:rPr>
              <a:t>Dovoz pouze dovozcem s povolením k zacházení OPL MZ ČR</a:t>
            </a:r>
          </a:p>
          <a:p>
            <a:pPr lvl="1">
              <a:buFont typeface="Wingdings" pitchFamily="2" charset="2"/>
              <a:buChar char="Ø"/>
            </a:pPr>
            <a:r>
              <a:rPr lang="cs-CZ" b="1" dirty="0" smtClean="0">
                <a:solidFill>
                  <a:schemeClr val="tx1">
                    <a:lumMod val="75000"/>
                  </a:schemeClr>
                </a:solidFill>
                <a:cs typeface="Times New Roman" pitchFamily="18" charset="0"/>
              </a:rPr>
              <a:t>SÚKL – poskytuje informace o schválených KH MZ ČR</a:t>
            </a:r>
          </a:p>
          <a:p>
            <a:r>
              <a:rPr lang="cs-CZ" b="1" u="sng" dirty="0" smtClean="0">
                <a:solidFill>
                  <a:schemeClr val="tx1">
                    <a:lumMod val="75000"/>
                  </a:schemeClr>
                </a:solidFill>
                <a:cs typeface="Times New Roman" pitchFamily="18" charset="0"/>
              </a:rPr>
              <a:t>LP s OPL </a:t>
            </a:r>
          </a:p>
          <a:p>
            <a:pPr lvl="1">
              <a:buFont typeface="Wingdings" pitchFamily="2" charset="2"/>
              <a:buChar char="Ø"/>
            </a:pPr>
            <a:r>
              <a:rPr lang="cs-CZ" b="1" dirty="0" smtClean="0">
                <a:solidFill>
                  <a:schemeClr val="tx1">
                    <a:lumMod val="75000"/>
                  </a:schemeClr>
                </a:solidFill>
                <a:cs typeface="Times New Roman" pitchFamily="18" charset="0"/>
              </a:rPr>
              <a:t>Do center přes lékárny</a:t>
            </a:r>
          </a:p>
          <a:p>
            <a:pPr lvl="1">
              <a:buFont typeface="Wingdings" pitchFamily="2" charset="2"/>
              <a:buChar char="Ø"/>
            </a:pPr>
            <a:r>
              <a:rPr lang="cs-CZ" b="1" dirty="0" smtClean="0">
                <a:solidFill>
                  <a:schemeClr val="tx1">
                    <a:lumMod val="75000"/>
                  </a:schemeClr>
                </a:solidFill>
                <a:cs typeface="Times New Roman" pitchFamily="18" charset="0"/>
              </a:rPr>
              <a:t>Evidence v knize OPL – jak v lékárně, tak v centru</a:t>
            </a:r>
          </a:p>
          <a:p>
            <a:pPr lvl="1">
              <a:buFont typeface="Wingdings" pitchFamily="2" charset="2"/>
              <a:buChar char="Ø"/>
            </a:pPr>
            <a:r>
              <a:rPr lang="cs-CZ" b="1" dirty="0" smtClean="0">
                <a:solidFill>
                  <a:schemeClr val="tx1">
                    <a:lumMod val="75000"/>
                  </a:schemeClr>
                </a:solidFill>
                <a:cs typeface="Times New Roman" pitchFamily="18" charset="0"/>
              </a:rPr>
              <a:t>Uchovávání v trezoru</a:t>
            </a:r>
          </a:p>
          <a:p>
            <a:r>
              <a:rPr lang="cs-CZ" b="1" u="sng" dirty="0" smtClean="0">
                <a:solidFill>
                  <a:schemeClr val="tx1">
                    <a:lumMod val="75000"/>
                  </a:schemeClr>
                </a:solidFill>
                <a:cs typeface="Times New Roman" pitchFamily="18" charset="0"/>
              </a:rPr>
              <a:t>Předpis OPL </a:t>
            </a:r>
            <a:r>
              <a:rPr lang="cs-CZ" b="1" dirty="0" smtClean="0">
                <a:solidFill>
                  <a:schemeClr val="tx1">
                    <a:lumMod val="75000"/>
                  </a:schemeClr>
                </a:solidFill>
                <a:cs typeface="Times New Roman" pitchFamily="18" charset="0"/>
              </a:rPr>
              <a:t>– recept nebo žádanka s modrým pruhem</a:t>
            </a:r>
            <a:r>
              <a:rPr lang="cs-CZ" b="1" dirty="0" smtClean="0">
                <a:cs typeface="Times New Roman" pitchFamily="18" charset="0"/>
              </a:rPr>
              <a:t> </a:t>
            </a:r>
          </a:p>
          <a:p>
            <a:pPr lvl="1">
              <a:buNone/>
            </a:pPr>
            <a:endParaRPr lang="cs-CZ" b="1" dirty="0" smtClean="0">
              <a:cs typeface="Times New Roman" pitchFamily="18" charset="0"/>
            </a:endParaRPr>
          </a:p>
        </p:txBody>
      </p:sp>
      <p:sp>
        <p:nvSpPr>
          <p:cNvPr id="4" name="Date Placeholder 3"/>
          <p:cNvSpPr>
            <a:spLocks noGrp="1"/>
          </p:cNvSpPr>
          <p:nvPr>
            <p:ph type="dt" sz="half" idx="10"/>
          </p:nvPr>
        </p:nvSpPr>
        <p:spPr/>
        <p:txBody>
          <a:bodyPr/>
          <a:lstStyle/>
          <a:p>
            <a:r>
              <a:rPr lang="cs-CZ" smtClean="0"/>
              <a:t>28. 6. 2016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386535" y="953725"/>
            <a:ext cx="8190910" cy="540060"/>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rmAutofit fontScale="97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u="sng" dirty="0" smtClean="0">
                <a:solidFill>
                  <a:srgbClr val="0070C0"/>
                </a:solidFill>
                <a:latin typeface="+mn-lt"/>
              </a:rPr>
              <a:t>LP s obsahem omamných a psychotropních láte</a:t>
            </a:r>
            <a:r>
              <a:rPr lang="cs-CZ" dirty="0" smtClean="0">
                <a:solidFill>
                  <a:schemeClr val="tx1">
                    <a:lumMod val="75000"/>
                  </a:schemeClr>
                </a:solidFill>
                <a:latin typeface="+mn-lt"/>
              </a:rPr>
              <a:t>k</a:t>
            </a:r>
            <a:endParaRPr lang="cs-CZ" sz="3300" dirty="0" smtClean="0">
              <a:solidFill>
                <a:schemeClr val="tx1">
                  <a:lumMod val="75000"/>
                </a:schemeClr>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6</a:t>
            </a:fld>
            <a:endParaRPr lang="cs-CZ" dirty="0"/>
          </a:p>
        </p:txBody>
      </p:sp>
    </p:spTree>
    <p:extLst>
      <p:ext uri="{BB962C8B-B14F-4D97-AF65-F5344CB8AC3E}">
        <p14:creationId xmlns:p14="http://schemas.microsoft.com/office/powerpoint/2010/main" val="1661441759"/>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6545" y="1628800"/>
            <a:ext cx="8229600" cy="4815535"/>
          </a:xfrm>
        </p:spPr>
        <p:txBody>
          <a:bodyPr>
            <a:normAutofit fontScale="92500" lnSpcReduction="10000"/>
          </a:bodyPr>
          <a:lstStyle/>
          <a:p>
            <a:pPr marL="514350" indent="-514350">
              <a:buFont typeface="+mj-lt"/>
              <a:buAutoNum type="arabicPeriod"/>
            </a:pPr>
            <a:r>
              <a:rPr lang="cs-CZ" b="1" dirty="0" err="1" smtClean="0">
                <a:solidFill>
                  <a:srgbClr val="0070C0"/>
                </a:solidFill>
              </a:rPr>
              <a:t>Somatobuněčná</a:t>
            </a:r>
            <a:r>
              <a:rPr lang="cs-CZ" b="1" dirty="0" smtClean="0">
                <a:solidFill>
                  <a:srgbClr val="0070C0"/>
                </a:solidFill>
              </a:rPr>
              <a:t> terapie</a:t>
            </a:r>
            <a:endParaRPr lang="cs-CZ" b="1" dirty="0">
              <a:solidFill>
                <a:srgbClr val="0070C0"/>
              </a:solidFill>
            </a:endParaRPr>
          </a:p>
          <a:p>
            <a:pPr marL="514350" indent="-514350">
              <a:buFont typeface="+mj-lt"/>
              <a:buAutoNum type="arabicPeriod"/>
            </a:pPr>
            <a:r>
              <a:rPr lang="cs-CZ" b="1" dirty="0" smtClean="0">
                <a:solidFill>
                  <a:srgbClr val="0070C0"/>
                </a:solidFill>
              </a:rPr>
              <a:t>Genová terapie</a:t>
            </a:r>
            <a:endParaRPr lang="cs-CZ" b="1" dirty="0">
              <a:solidFill>
                <a:srgbClr val="0070C0"/>
              </a:solidFill>
            </a:endParaRPr>
          </a:p>
          <a:p>
            <a:pPr marL="514350" indent="-514350">
              <a:buFont typeface="+mj-lt"/>
              <a:buAutoNum type="arabicPeriod"/>
            </a:pPr>
            <a:r>
              <a:rPr lang="cs-CZ" b="1" dirty="0">
                <a:solidFill>
                  <a:srgbClr val="0070C0"/>
                </a:solidFill>
              </a:rPr>
              <a:t>Tkáňové inženýrství</a:t>
            </a:r>
          </a:p>
          <a:p>
            <a:pPr marL="0" indent="0">
              <a:buNone/>
            </a:pPr>
            <a:endParaRPr lang="cs-CZ" sz="1600" b="1" dirty="0" smtClean="0">
              <a:solidFill>
                <a:schemeClr val="tx1">
                  <a:lumMod val="75000"/>
                </a:schemeClr>
              </a:solidFill>
            </a:endParaRPr>
          </a:p>
          <a:p>
            <a:r>
              <a:rPr lang="cs-CZ" b="1" dirty="0" smtClean="0">
                <a:solidFill>
                  <a:schemeClr val="tx1">
                    <a:lumMod val="75000"/>
                  </a:schemeClr>
                </a:solidFill>
              </a:rPr>
              <a:t>Distribuce  LPMT přímo do centra </a:t>
            </a:r>
            <a:r>
              <a:rPr lang="cs-CZ" sz="1800" dirty="0" smtClean="0">
                <a:solidFill>
                  <a:srgbClr val="0070C0"/>
                </a:solidFill>
              </a:rPr>
              <a:t>(§ 77, odst. 1) bod 14)</a:t>
            </a:r>
          </a:p>
          <a:p>
            <a:pPr lvl="1">
              <a:buFont typeface="Wingdings" panose="05000000000000000000" pitchFamily="2" charset="2"/>
              <a:buChar char="ü"/>
            </a:pPr>
            <a:r>
              <a:rPr lang="cs-CZ" b="1" dirty="0" smtClean="0">
                <a:solidFill>
                  <a:schemeClr val="tx1">
                    <a:lumMod val="75000"/>
                  </a:schemeClr>
                </a:solidFill>
              </a:rPr>
              <a:t>Mimo LP pro genovou terapii </a:t>
            </a:r>
            <a:r>
              <a:rPr lang="cs-CZ" dirty="0" smtClean="0">
                <a:solidFill>
                  <a:schemeClr val="tx1">
                    <a:lumMod val="75000"/>
                  </a:schemeClr>
                </a:solidFill>
              </a:rPr>
              <a:t>– je-li třeba úprava                     před podáním SH = jedná se o přípravu, která musí být prováděna v lékárnách </a:t>
            </a:r>
            <a:r>
              <a:rPr lang="cs-CZ" sz="2400" dirty="0" smtClean="0">
                <a:solidFill>
                  <a:schemeClr val="tx1">
                    <a:lumMod val="75000"/>
                  </a:schemeClr>
                </a:solidFill>
              </a:rPr>
              <a:t> </a:t>
            </a:r>
            <a:r>
              <a:rPr lang="cs-CZ" sz="1400" dirty="0" smtClean="0">
                <a:solidFill>
                  <a:srgbClr val="0070C0"/>
                </a:solidFill>
              </a:rPr>
              <a:t>(§ 3, odst. 8 vyhlášky č. 84/2008 Sb.) </a:t>
            </a:r>
            <a:r>
              <a:rPr lang="cs-CZ" sz="1400" i="1" dirty="0" smtClean="0"/>
              <a:t>(v současné době není možné)</a:t>
            </a:r>
            <a:r>
              <a:rPr lang="cs-CZ" b="1" dirty="0" smtClean="0"/>
              <a:t> </a:t>
            </a:r>
          </a:p>
          <a:p>
            <a:pPr lvl="1">
              <a:buFont typeface="Wingdings" panose="05000000000000000000" pitchFamily="2" charset="2"/>
              <a:buChar char="ü"/>
            </a:pPr>
            <a:r>
              <a:rPr lang="cs-CZ" b="1" dirty="0" smtClean="0">
                <a:solidFill>
                  <a:schemeClr val="tx1">
                    <a:lumMod val="75000"/>
                  </a:schemeClr>
                </a:solidFill>
              </a:rPr>
              <a:t>V případě složitější přípravy LP tkáňového inženýrství či somatobuněčné terapie – </a:t>
            </a:r>
            <a:r>
              <a:rPr lang="cs-CZ" dirty="0" smtClean="0">
                <a:solidFill>
                  <a:schemeClr val="tx1">
                    <a:lumMod val="75000"/>
                  </a:schemeClr>
                </a:solidFill>
              </a:rPr>
              <a:t>rovněž v lékárnách</a:t>
            </a:r>
          </a:p>
          <a:p>
            <a:r>
              <a:rPr lang="cs-CZ" b="1" dirty="0" smtClean="0">
                <a:solidFill>
                  <a:schemeClr val="tx1">
                    <a:lumMod val="75000"/>
                  </a:schemeClr>
                </a:solidFill>
              </a:rPr>
              <a:t>LPMT  s obsahem GMO</a:t>
            </a:r>
            <a:endParaRPr lang="cs-CZ" sz="1800" dirty="0" smtClean="0">
              <a:solidFill>
                <a:schemeClr val="tx1">
                  <a:lumMod val="75000"/>
                </a:schemeClr>
              </a:solidFill>
            </a:endParaRPr>
          </a:p>
          <a:p>
            <a:pPr lvl="1">
              <a:buFont typeface="Wingdings" panose="05000000000000000000" pitchFamily="2" charset="2"/>
              <a:buChar char="ü"/>
            </a:pPr>
            <a:r>
              <a:rPr lang="cs-CZ" b="1" dirty="0" smtClean="0">
                <a:solidFill>
                  <a:schemeClr val="tx1">
                    <a:lumMod val="75000"/>
                  </a:schemeClr>
                </a:solidFill>
              </a:rPr>
              <a:t>Souhlas MŽP ČR </a:t>
            </a:r>
            <a:r>
              <a:rPr lang="cs-CZ" dirty="0" smtClean="0">
                <a:solidFill>
                  <a:schemeClr val="tx1">
                    <a:lumMod val="75000"/>
                  </a:schemeClr>
                </a:solidFill>
              </a:rPr>
              <a:t>před podáním žádosti na SÚKL</a:t>
            </a:r>
          </a:p>
        </p:txBody>
      </p:sp>
      <p:sp>
        <p:nvSpPr>
          <p:cNvPr id="4" name="Date Placeholder 3"/>
          <p:cNvSpPr>
            <a:spLocks noGrp="1"/>
          </p:cNvSpPr>
          <p:nvPr>
            <p:ph type="dt" sz="half" idx="10"/>
          </p:nvPr>
        </p:nvSpPr>
        <p:spPr/>
        <p:txBody>
          <a:bodyPr/>
          <a:lstStyle/>
          <a:p>
            <a:r>
              <a:rPr lang="cs-CZ" smtClean="0"/>
              <a:t>28. 6. 2016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386535" y="908720"/>
            <a:ext cx="7875875" cy="540060"/>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rmAutofit fontScale="97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u="sng" dirty="0" smtClean="0">
                <a:solidFill>
                  <a:srgbClr val="0070C0"/>
                </a:solidFill>
                <a:latin typeface="+mn-lt"/>
              </a:rPr>
              <a:t>LPMT – léčivé přípravky pro moderní terapie</a:t>
            </a:r>
            <a:endParaRPr lang="cs-CZ" sz="3300" u="sng" dirty="0" smtClean="0">
              <a:solidFill>
                <a:srgbClr val="0070C0"/>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7</a:t>
            </a:fld>
            <a:endParaRPr lang="cs-CZ" dirty="0"/>
          </a:p>
        </p:txBody>
      </p:sp>
    </p:spTree>
    <p:extLst>
      <p:ext uri="{BB962C8B-B14F-4D97-AF65-F5344CB8AC3E}">
        <p14:creationId xmlns:p14="http://schemas.microsoft.com/office/powerpoint/2010/main" val="3451626121"/>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28. 6. 2016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11" name="TextBox 10"/>
          <p:cNvSpPr txBox="1"/>
          <p:nvPr/>
        </p:nvSpPr>
        <p:spPr>
          <a:xfrm>
            <a:off x="476545" y="2303875"/>
            <a:ext cx="8111280" cy="3477875"/>
          </a:xfrm>
          <a:prstGeom prst="rect">
            <a:avLst/>
          </a:prstGeom>
          <a:noFill/>
        </p:spPr>
        <p:txBody>
          <a:bodyPr wrap="square" rtlCol="0" anchor="ctr">
            <a:spAutoFit/>
          </a:bodyPr>
          <a:lstStyle/>
          <a:p>
            <a:pPr>
              <a:buFont typeface="Wingdings" pitchFamily="2" charset="2"/>
              <a:buChar char="ü"/>
            </a:pPr>
            <a:r>
              <a:rPr lang="cs-CZ" sz="2600" b="1" dirty="0" smtClean="0"/>
              <a:t> Ředění cytostatik – pouze v lékárnách s povolením přípravy cytostatik</a:t>
            </a:r>
          </a:p>
          <a:p>
            <a:pPr>
              <a:buFont typeface="Wingdings" pitchFamily="2" charset="2"/>
              <a:buChar char="Ø"/>
            </a:pPr>
            <a:endParaRPr lang="cs-CZ" sz="2600" b="1" dirty="0" smtClean="0"/>
          </a:p>
          <a:p>
            <a:pPr>
              <a:buFont typeface="Wingdings" pitchFamily="2" charset="2"/>
              <a:buChar char="ü"/>
            </a:pPr>
            <a:r>
              <a:rPr lang="cs-CZ" sz="2600" b="1" dirty="0" smtClean="0"/>
              <a:t> Návod k přípravě – dodá zadavatel</a:t>
            </a:r>
          </a:p>
          <a:p>
            <a:pPr>
              <a:buFont typeface="Wingdings" pitchFamily="2" charset="2"/>
              <a:buChar char="Ø"/>
            </a:pPr>
            <a:endParaRPr lang="cs-CZ" sz="2600" b="1" dirty="0" smtClean="0"/>
          </a:p>
          <a:p>
            <a:pPr>
              <a:buFont typeface="Wingdings" pitchFamily="2" charset="2"/>
              <a:buChar char="ü"/>
            </a:pPr>
            <a:r>
              <a:rPr lang="cs-CZ" sz="2600" b="1" dirty="0" smtClean="0"/>
              <a:t> Zbylé LP po naředění – likvidace lékárnou s ostatními cytostatiky + záznamy o likvidaci pro monitory / studijní dokumentaci</a:t>
            </a:r>
          </a:p>
          <a:p>
            <a:pPr>
              <a:buFont typeface="Wingdings" pitchFamily="2" charset="2"/>
              <a:buChar char="Ø"/>
            </a:pPr>
            <a:endParaRPr lang="cs-CZ" sz="1800" b="1" kern="1200" baseline="30000" dirty="0" smtClean="0">
              <a:solidFill>
                <a:schemeClr val="tx1"/>
              </a:solidFill>
              <a:latin typeface="+mn-lt"/>
              <a:ea typeface="+mn-ea"/>
              <a:cs typeface="+mn-cs"/>
            </a:endParaRPr>
          </a:p>
        </p:txBody>
      </p:sp>
      <p:sp>
        <p:nvSpPr>
          <p:cNvPr id="12" name="Rectangle 2"/>
          <p:cNvSpPr txBox="1">
            <a:spLocks noChangeArrowheads="1"/>
          </p:cNvSpPr>
          <p:nvPr/>
        </p:nvSpPr>
        <p:spPr>
          <a:xfrm>
            <a:off x="386535" y="864351"/>
            <a:ext cx="7470830" cy="809454"/>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rmAutofit fontScale="975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sz="3300" u="sng" dirty="0" smtClean="0">
                <a:solidFill>
                  <a:srgbClr val="0070C0"/>
                </a:solidFill>
                <a:latin typeface="+mn-lt"/>
              </a:rPr>
              <a:t>Zapojení lékáren - cytostatika</a:t>
            </a:r>
            <a:endParaRPr lang="cs-CZ" sz="3300" dirty="0" smtClean="0">
              <a:solidFill>
                <a:schemeClr val="tx1">
                  <a:lumMod val="75000"/>
                </a:schemeClr>
              </a:solidFill>
              <a:latin typeface="+mn-lt"/>
              <a:cs typeface="Times New Roman" pitchFamily="18" charset="0"/>
            </a:endParaRPr>
          </a:p>
        </p:txBody>
      </p:sp>
      <p:sp>
        <p:nvSpPr>
          <p:cNvPr id="6" name="Zástupný symbol pro text 5"/>
          <p:cNvSpPr>
            <a:spLocks noGrp="1"/>
          </p:cNvSpPr>
          <p:nvPr>
            <p:ph type="body" sz="quarter" idx="13"/>
          </p:nvPr>
        </p:nvSpPr>
        <p:spPr/>
        <p:txBody>
          <a:bodyPr/>
          <a:lstStyle/>
          <a:p>
            <a:endParaRPr lang="cs-CZ"/>
          </a:p>
        </p:txBody>
      </p:sp>
      <p:sp>
        <p:nvSpPr>
          <p:cNvPr id="13" name="Slide Number Placeholder 12"/>
          <p:cNvSpPr>
            <a:spLocks noGrp="1"/>
          </p:cNvSpPr>
          <p:nvPr>
            <p:ph type="sldNum" sz="quarter" idx="12"/>
          </p:nvPr>
        </p:nvSpPr>
        <p:spPr/>
        <p:txBody>
          <a:bodyPr/>
          <a:lstStyle/>
          <a:p>
            <a:fld id="{3F7E86AA-FCC7-45ED-BAA9-A02C04DFE918}" type="slidenum">
              <a:rPr lang="cs-CZ" smtClean="0"/>
              <a:pPr/>
              <a:t>8</a:t>
            </a:fld>
            <a:endParaRPr lang="cs-CZ" dirty="0"/>
          </a:p>
        </p:txBody>
      </p:sp>
    </p:spTree>
    <p:extLst>
      <p:ext uri="{BB962C8B-B14F-4D97-AF65-F5344CB8AC3E}">
        <p14:creationId xmlns:p14="http://schemas.microsoft.com/office/powerpoint/2010/main" val="1583236995"/>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28. 6. 2016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11" name="TextBox 10"/>
          <p:cNvSpPr txBox="1"/>
          <p:nvPr/>
        </p:nvSpPr>
        <p:spPr>
          <a:xfrm>
            <a:off x="431540" y="1672644"/>
            <a:ext cx="8111280" cy="4278094"/>
          </a:xfrm>
          <a:prstGeom prst="rect">
            <a:avLst/>
          </a:prstGeom>
          <a:noFill/>
        </p:spPr>
        <p:txBody>
          <a:bodyPr wrap="square" rtlCol="0" anchor="ctr">
            <a:spAutoFit/>
          </a:bodyPr>
          <a:lstStyle/>
          <a:p>
            <a:r>
              <a:rPr lang="cs-CZ" sz="2400" b="1" dirty="0" smtClean="0"/>
              <a:t>= </a:t>
            </a:r>
            <a:r>
              <a:rPr lang="cs-CZ" sz="2600" b="1" dirty="0" smtClean="0">
                <a:solidFill>
                  <a:srgbClr val="0070C0"/>
                </a:solidFill>
              </a:rPr>
              <a:t>LP skladované v mrazu, snížené teploty nebo za chladu</a:t>
            </a:r>
          </a:p>
          <a:p>
            <a:pPr>
              <a:buFont typeface="Wingdings" pitchFamily="2" charset="2"/>
              <a:buChar char="ü"/>
            </a:pPr>
            <a:r>
              <a:rPr lang="cs-CZ" sz="2600" b="1" dirty="0" smtClean="0"/>
              <a:t>Základní požadavky stanoveny </a:t>
            </a:r>
            <a:r>
              <a:rPr lang="pl-PL" sz="2600" dirty="0" smtClean="0"/>
              <a:t>v § 35 písm. a), § 37, § 38 odst. 1 a 2 a v § 39 odst. 1 až 4 vyhlášky č. 229/2008 Sb.</a:t>
            </a:r>
            <a:r>
              <a:rPr lang="cs-CZ" sz="2600" b="1" dirty="0" smtClean="0"/>
              <a:t> </a:t>
            </a:r>
          </a:p>
          <a:p>
            <a:pPr>
              <a:buFont typeface="Wingdings" pitchFamily="2" charset="2"/>
              <a:buChar char="ü"/>
            </a:pPr>
            <a:r>
              <a:rPr lang="cs-CZ" sz="2600" b="1" dirty="0" smtClean="0"/>
              <a:t>Uchovávání dle návodu a pokynů výrobce</a:t>
            </a:r>
          </a:p>
          <a:p>
            <a:pPr>
              <a:buFont typeface="Wingdings" pitchFamily="2" charset="2"/>
              <a:buChar char="ü"/>
            </a:pPr>
            <a:r>
              <a:rPr lang="cs-CZ" sz="2600" b="1" dirty="0" smtClean="0"/>
              <a:t>Mrazící zařízení, lednice nebo chladící boxy </a:t>
            </a:r>
            <a:r>
              <a:rPr lang="cs-CZ" sz="2600" dirty="0" smtClean="0"/>
              <a:t>– ověření rozložení teploty v prostoru </a:t>
            </a:r>
            <a:r>
              <a:rPr lang="cs-CZ" sz="2600" b="1" dirty="0" smtClean="0"/>
              <a:t>teplotní mapou</a:t>
            </a:r>
          </a:p>
          <a:p>
            <a:pPr>
              <a:buFont typeface="Wingdings" pitchFamily="2" charset="2"/>
              <a:buChar char="ü"/>
            </a:pPr>
            <a:r>
              <a:rPr lang="cs-CZ" sz="2600" b="1" u="sng" dirty="0" smtClean="0"/>
              <a:t>Kontinuální sledování teploty + alarm</a:t>
            </a:r>
          </a:p>
          <a:p>
            <a:pPr lvl="1">
              <a:buFont typeface="Arial" charset="0"/>
              <a:buChar char="•"/>
            </a:pPr>
            <a:r>
              <a:rPr lang="cs-CZ" sz="2600" dirty="0" smtClean="0"/>
              <a:t>SP pro situace při výpadku proudu</a:t>
            </a:r>
          </a:p>
          <a:p>
            <a:pPr lvl="1">
              <a:buFont typeface="Arial" charset="0"/>
              <a:buChar char="•"/>
            </a:pPr>
            <a:r>
              <a:rPr lang="cs-CZ" sz="2600" dirty="0" smtClean="0"/>
              <a:t>SP pro případy signalizace odchylky </a:t>
            </a:r>
            <a:br>
              <a:rPr lang="cs-CZ" sz="2600" dirty="0" smtClean="0"/>
            </a:br>
            <a:r>
              <a:rPr lang="cs-CZ" sz="2600" dirty="0" smtClean="0"/>
              <a:t>od stanoveného teplotního rozmezí</a:t>
            </a:r>
          </a:p>
          <a:p>
            <a:pPr>
              <a:buFont typeface="Wingdings" pitchFamily="2" charset="2"/>
              <a:buChar char="Ø"/>
            </a:pPr>
            <a:endParaRPr lang="cs-CZ" sz="1800" b="1" kern="1200" baseline="30000" dirty="0" smtClean="0">
              <a:solidFill>
                <a:schemeClr val="tx1"/>
              </a:solidFill>
              <a:latin typeface="+mn-lt"/>
              <a:ea typeface="+mn-ea"/>
              <a:cs typeface="+mn-cs"/>
            </a:endParaRPr>
          </a:p>
        </p:txBody>
      </p:sp>
      <p:sp>
        <p:nvSpPr>
          <p:cNvPr id="12" name="Rectangle 2"/>
          <p:cNvSpPr txBox="1">
            <a:spLocks noChangeArrowheads="1"/>
          </p:cNvSpPr>
          <p:nvPr/>
        </p:nvSpPr>
        <p:spPr>
          <a:xfrm>
            <a:off x="386535" y="864351"/>
            <a:ext cx="7470830" cy="809454"/>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rmAutofit fontScale="975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sz="3300" u="sng" dirty="0" smtClean="0">
                <a:solidFill>
                  <a:srgbClr val="0070C0"/>
                </a:solidFill>
                <a:latin typeface="+mn-lt"/>
              </a:rPr>
              <a:t>Termolabilní hodnocené LP</a:t>
            </a:r>
            <a:endParaRPr lang="cs-CZ" sz="3300" dirty="0" smtClean="0">
              <a:solidFill>
                <a:schemeClr val="tx1">
                  <a:lumMod val="75000"/>
                </a:schemeClr>
              </a:solidFill>
              <a:latin typeface="+mn-lt"/>
              <a:cs typeface="Times New Roman" pitchFamily="18" charset="0"/>
            </a:endParaRPr>
          </a:p>
        </p:txBody>
      </p:sp>
      <p:sp>
        <p:nvSpPr>
          <p:cNvPr id="6" name="Zástupný symbol pro text 5"/>
          <p:cNvSpPr>
            <a:spLocks noGrp="1"/>
          </p:cNvSpPr>
          <p:nvPr>
            <p:ph type="body" sz="quarter" idx="13"/>
          </p:nvPr>
        </p:nvSpPr>
        <p:spPr/>
        <p:txBody>
          <a:bodyPr/>
          <a:lstStyle/>
          <a:p>
            <a:endParaRPr lang="cs-CZ"/>
          </a:p>
        </p:txBody>
      </p:sp>
      <p:sp>
        <p:nvSpPr>
          <p:cNvPr id="13" name="Slide Number Placeholder 12"/>
          <p:cNvSpPr>
            <a:spLocks noGrp="1"/>
          </p:cNvSpPr>
          <p:nvPr>
            <p:ph type="sldNum" sz="quarter" idx="12"/>
          </p:nvPr>
        </p:nvSpPr>
        <p:spPr/>
        <p:txBody>
          <a:bodyPr/>
          <a:lstStyle/>
          <a:p>
            <a:fld id="{3F7E86AA-FCC7-45ED-BAA9-A02C04DFE918}" type="slidenum">
              <a:rPr lang="cs-CZ" smtClean="0"/>
              <a:pPr/>
              <a:t>9</a:t>
            </a:fld>
            <a:endParaRPr lang="cs-CZ" dirty="0"/>
          </a:p>
        </p:txBody>
      </p:sp>
    </p:spTree>
    <p:extLst>
      <p:ext uri="{BB962C8B-B14F-4D97-AF65-F5344CB8AC3E}">
        <p14:creationId xmlns:p14="http://schemas.microsoft.com/office/powerpoint/2010/main" val="1583236995"/>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cs-CZ" smtClean="0"/>
              <a:t>28. 6. 2016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11" name="TextBox 10"/>
          <p:cNvSpPr txBox="1"/>
          <p:nvPr/>
        </p:nvSpPr>
        <p:spPr>
          <a:xfrm>
            <a:off x="431540" y="1718810"/>
            <a:ext cx="8111280" cy="4278094"/>
          </a:xfrm>
          <a:prstGeom prst="rect">
            <a:avLst/>
          </a:prstGeom>
          <a:noFill/>
        </p:spPr>
        <p:txBody>
          <a:bodyPr wrap="square" rtlCol="0" anchor="ctr">
            <a:spAutoFit/>
          </a:bodyPr>
          <a:lstStyle/>
          <a:p>
            <a:pPr>
              <a:buFont typeface="Wingdings" pitchFamily="2" charset="2"/>
              <a:buChar char="ü"/>
            </a:pPr>
            <a:r>
              <a:rPr lang="cs-CZ" sz="2600" b="1" u="sng" dirty="0" smtClean="0"/>
              <a:t>Kalibrace měřidel </a:t>
            </a:r>
            <a:r>
              <a:rPr lang="cs-CZ" sz="2600" dirty="0" smtClean="0"/>
              <a:t>– dle stanovených rizik</a:t>
            </a:r>
          </a:p>
          <a:p>
            <a:pPr lvl="1"/>
            <a:r>
              <a:rPr lang="cs-CZ" sz="2600" b="1" dirty="0" smtClean="0"/>
              <a:t>≤ 24 měsíců pro monitorování teploty </a:t>
            </a:r>
            <a:br>
              <a:rPr lang="cs-CZ" sz="2600" b="1" dirty="0" smtClean="0"/>
            </a:br>
            <a:r>
              <a:rPr lang="cs-CZ" sz="2600" b="1" dirty="0" smtClean="0"/>
              <a:t>během skladování</a:t>
            </a:r>
          </a:p>
          <a:p>
            <a:pPr lvl="1"/>
            <a:r>
              <a:rPr lang="cs-CZ" sz="2600" b="1" dirty="0" smtClean="0"/>
              <a:t>≤ 12 měsíců pro monitorování teploty</a:t>
            </a:r>
            <a:br>
              <a:rPr lang="cs-CZ" sz="2600" b="1" dirty="0" smtClean="0"/>
            </a:br>
            <a:r>
              <a:rPr lang="cs-CZ" sz="2600" b="1" dirty="0" smtClean="0"/>
              <a:t> během přepravy</a:t>
            </a:r>
          </a:p>
          <a:p>
            <a:pPr>
              <a:buFont typeface="Wingdings" pitchFamily="2" charset="2"/>
              <a:buChar char="ü"/>
            </a:pPr>
            <a:endParaRPr lang="cs-CZ" sz="2600" b="1" dirty="0" smtClean="0"/>
          </a:p>
          <a:p>
            <a:pPr>
              <a:buFont typeface="Wingdings" pitchFamily="2" charset="2"/>
              <a:buChar char="ü"/>
            </a:pPr>
            <a:r>
              <a:rPr lang="cs-CZ" sz="2600" b="1" dirty="0" smtClean="0"/>
              <a:t>Písemný SP pro kontrolu teploty </a:t>
            </a:r>
            <a:br>
              <a:rPr lang="cs-CZ" sz="2600" b="1" dirty="0" smtClean="0"/>
            </a:br>
            <a:r>
              <a:rPr lang="cs-CZ" sz="2600" b="1" dirty="0" smtClean="0"/>
              <a:t>při skladování LP i při přepravě a </a:t>
            </a:r>
            <a:br>
              <a:rPr lang="cs-CZ" sz="2600" b="1" dirty="0" smtClean="0"/>
            </a:br>
            <a:r>
              <a:rPr lang="cs-CZ" sz="2600" b="1" dirty="0" smtClean="0"/>
              <a:t>SP pro opatření při odchylkách teploty </a:t>
            </a:r>
          </a:p>
          <a:p>
            <a:pPr>
              <a:buFont typeface="Wingdings" pitchFamily="2" charset="2"/>
              <a:buChar char="ü"/>
            </a:pPr>
            <a:endParaRPr lang="cs-CZ" sz="2600" b="1" dirty="0" smtClean="0"/>
          </a:p>
          <a:p>
            <a:pPr>
              <a:buFont typeface="Wingdings" pitchFamily="2" charset="2"/>
              <a:buChar char="Ø"/>
            </a:pPr>
            <a:endParaRPr lang="cs-CZ" sz="1800" b="1" kern="1200" baseline="30000" dirty="0" smtClean="0">
              <a:solidFill>
                <a:schemeClr val="tx1"/>
              </a:solidFill>
              <a:latin typeface="+mn-lt"/>
              <a:ea typeface="+mn-ea"/>
              <a:cs typeface="+mn-cs"/>
            </a:endParaRPr>
          </a:p>
        </p:txBody>
      </p:sp>
      <p:sp>
        <p:nvSpPr>
          <p:cNvPr id="12" name="Rectangle 2"/>
          <p:cNvSpPr txBox="1">
            <a:spLocks noChangeArrowheads="1"/>
          </p:cNvSpPr>
          <p:nvPr/>
        </p:nvSpPr>
        <p:spPr>
          <a:xfrm>
            <a:off x="386535" y="864351"/>
            <a:ext cx="7470830" cy="809454"/>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rmAutofit fontScale="975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sz="3300" u="sng" dirty="0" smtClean="0">
                <a:solidFill>
                  <a:srgbClr val="0070C0"/>
                </a:solidFill>
                <a:latin typeface="+mn-lt"/>
              </a:rPr>
              <a:t>Termolabilní hodnocené LP</a:t>
            </a:r>
            <a:endParaRPr lang="cs-CZ" sz="3300" dirty="0" smtClean="0">
              <a:solidFill>
                <a:schemeClr val="tx1">
                  <a:lumMod val="75000"/>
                </a:schemeClr>
              </a:solidFill>
              <a:latin typeface="+mn-lt"/>
              <a:cs typeface="Times New Roman" pitchFamily="18" charset="0"/>
            </a:endParaRPr>
          </a:p>
        </p:txBody>
      </p:sp>
      <p:sp>
        <p:nvSpPr>
          <p:cNvPr id="6" name="Zástupný symbol pro text 5"/>
          <p:cNvSpPr>
            <a:spLocks noGrp="1"/>
          </p:cNvSpPr>
          <p:nvPr>
            <p:ph type="body" sz="quarter" idx="13"/>
          </p:nvPr>
        </p:nvSpPr>
        <p:spPr/>
        <p:txBody>
          <a:bodyPr/>
          <a:lstStyle/>
          <a:p>
            <a:endParaRPr lang="cs-CZ"/>
          </a:p>
        </p:txBody>
      </p:sp>
      <p:sp>
        <p:nvSpPr>
          <p:cNvPr id="13" name="Slide Number Placeholder 12"/>
          <p:cNvSpPr>
            <a:spLocks noGrp="1"/>
          </p:cNvSpPr>
          <p:nvPr>
            <p:ph type="sldNum" sz="quarter" idx="12"/>
          </p:nvPr>
        </p:nvSpPr>
        <p:spPr/>
        <p:txBody>
          <a:bodyPr/>
          <a:lstStyle/>
          <a:p>
            <a:fld id="{3F7E86AA-FCC7-45ED-BAA9-A02C04DFE918}" type="slidenum">
              <a:rPr lang="cs-CZ" smtClean="0"/>
              <a:pPr/>
              <a:t>10</a:t>
            </a:fld>
            <a:endParaRPr lang="cs-CZ" dirty="0"/>
          </a:p>
        </p:txBody>
      </p:sp>
    </p:spTree>
    <p:extLst>
      <p:ext uri="{BB962C8B-B14F-4D97-AF65-F5344CB8AC3E}">
        <p14:creationId xmlns:p14="http://schemas.microsoft.com/office/powerpoint/2010/main" val="1583236995"/>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1550" y="1226197"/>
            <a:ext cx="8229600" cy="5175575"/>
          </a:xfrm>
        </p:spPr>
        <p:txBody>
          <a:bodyPr>
            <a:normAutofit/>
          </a:bodyPr>
          <a:lstStyle/>
          <a:p>
            <a:pPr marL="0" indent="0">
              <a:buNone/>
            </a:pPr>
            <a:endParaRPr lang="cs-CZ" sz="3000" b="1" u="sng" dirty="0" smtClean="0"/>
          </a:p>
          <a:p>
            <a:r>
              <a:rPr lang="cs-CZ" sz="2600" b="1" dirty="0" smtClean="0">
                <a:solidFill>
                  <a:schemeClr val="tx1">
                    <a:lumMod val="75000"/>
                  </a:schemeClr>
                </a:solidFill>
              </a:rPr>
              <a:t>Za studijní medikaci v centru </a:t>
            </a:r>
            <a:r>
              <a:rPr lang="cs-CZ" sz="2600" b="1" u="sng" dirty="0" smtClean="0">
                <a:solidFill>
                  <a:schemeClr val="tx1">
                    <a:lumMod val="75000"/>
                  </a:schemeClr>
                </a:solidFill>
              </a:rPr>
              <a:t>zodpovídá ZKOUŠEJÍCÍ </a:t>
            </a:r>
            <a:r>
              <a:rPr lang="cs-CZ" sz="2600" b="1" dirty="0" smtClean="0">
                <a:solidFill>
                  <a:schemeClr val="tx1">
                    <a:lumMod val="75000"/>
                  </a:schemeClr>
                </a:solidFill>
              </a:rPr>
              <a:t>(lékař)</a:t>
            </a:r>
          </a:p>
          <a:p>
            <a:r>
              <a:rPr lang="cs-CZ" sz="2600" b="1" dirty="0" smtClean="0">
                <a:solidFill>
                  <a:schemeClr val="tx1">
                    <a:lumMod val="75000"/>
                  </a:schemeClr>
                </a:solidFill>
              </a:rPr>
              <a:t>Uchovávání a zacházení v souladu s pokyny výrobce / zadavatele</a:t>
            </a:r>
          </a:p>
          <a:p>
            <a:r>
              <a:rPr lang="cs-CZ" sz="2600" b="1" u="sng" dirty="0" smtClean="0">
                <a:solidFill>
                  <a:srgbClr val="C00000"/>
                </a:solidFill>
              </a:rPr>
              <a:t>Na centru nelze provádět</a:t>
            </a:r>
          </a:p>
          <a:p>
            <a:pPr lvl="1">
              <a:buFont typeface="Wingdings" panose="05000000000000000000" pitchFamily="2" charset="2"/>
              <a:buChar char="ü"/>
            </a:pPr>
            <a:r>
              <a:rPr lang="cs-CZ" sz="2600" dirty="0" smtClean="0">
                <a:solidFill>
                  <a:schemeClr val="tx1">
                    <a:lumMod val="75000"/>
                  </a:schemeClr>
                </a:solidFill>
              </a:rPr>
              <a:t>Ředění cytostatik</a:t>
            </a:r>
          </a:p>
          <a:p>
            <a:pPr lvl="1">
              <a:buFont typeface="Wingdings" panose="05000000000000000000" pitchFamily="2" charset="2"/>
              <a:buChar char="ü"/>
            </a:pPr>
            <a:r>
              <a:rPr lang="cs-CZ" sz="2600" dirty="0" smtClean="0">
                <a:solidFill>
                  <a:schemeClr val="tx1">
                    <a:lumMod val="75000"/>
                  </a:schemeClr>
                </a:solidFill>
              </a:rPr>
              <a:t>Úpravu LPMT – genové terapie</a:t>
            </a:r>
          </a:p>
          <a:p>
            <a:r>
              <a:rPr lang="cs-CZ" sz="2600" b="1" dirty="0" smtClean="0">
                <a:solidFill>
                  <a:schemeClr val="tx1">
                    <a:lumMod val="75000"/>
                  </a:schemeClr>
                </a:solidFill>
              </a:rPr>
              <a:t>Kontroly farmaceutem v centru</a:t>
            </a:r>
          </a:p>
          <a:p>
            <a:pPr lvl="1">
              <a:buFont typeface="Wingdings" panose="05000000000000000000" pitchFamily="2" charset="2"/>
              <a:buChar char="ü"/>
            </a:pPr>
            <a:r>
              <a:rPr lang="cs-CZ" sz="2600" b="1" dirty="0" smtClean="0">
                <a:solidFill>
                  <a:schemeClr val="tx1">
                    <a:lumMod val="75000"/>
                  </a:schemeClr>
                </a:solidFill>
              </a:rPr>
              <a:t>Nejsou nezbytně nutné – není to povinnost </a:t>
            </a:r>
          </a:p>
          <a:p>
            <a:pPr lvl="1">
              <a:buFont typeface="Wingdings" panose="05000000000000000000" pitchFamily="2" charset="2"/>
              <a:buChar char="ü"/>
            </a:pPr>
            <a:r>
              <a:rPr lang="cs-CZ" sz="2600" b="1" dirty="0" smtClean="0">
                <a:solidFill>
                  <a:srgbClr val="FF0000"/>
                </a:solidFill>
              </a:rPr>
              <a:t>Kontroluje i monitor</a:t>
            </a:r>
          </a:p>
          <a:p>
            <a:pPr lvl="1">
              <a:buFont typeface="Wingdings" pitchFamily="2" charset="2"/>
              <a:buChar char="Ø"/>
            </a:pPr>
            <a:endParaRPr lang="cs-CZ" sz="1800" dirty="0" smtClean="0"/>
          </a:p>
          <a:p>
            <a:pPr lvl="1">
              <a:buFont typeface="Wingdings" pitchFamily="2" charset="2"/>
              <a:buChar char="Ø"/>
            </a:pPr>
            <a:endParaRPr lang="cs-CZ" sz="1800" dirty="0" smtClean="0"/>
          </a:p>
        </p:txBody>
      </p:sp>
      <p:sp>
        <p:nvSpPr>
          <p:cNvPr id="4" name="Date Placeholder 3"/>
          <p:cNvSpPr>
            <a:spLocks noGrp="1"/>
          </p:cNvSpPr>
          <p:nvPr>
            <p:ph type="dt" sz="half" idx="10"/>
          </p:nvPr>
        </p:nvSpPr>
        <p:spPr/>
        <p:txBody>
          <a:bodyPr/>
          <a:lstStyle/>
          <a:p>
            <a:r>
              <a:rPr lang="cs-CZ" smtClean="0"/>
              <a:t>28. 6. 2016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7" name="Text Placeholder 6"/>
          <p:cNvSpPr>
            <a:spLocks noGrp="1"/>
          </p:cNvSpPr>
          <p:nvPr>
            <p:ph type="body" sz="quarter" idx="13"/>
          </p:nvPr>
        </p:nvSpPr>
        <p:spPr/>
        <p:txBody>
          <a:bodyPr/>
          <a:lstStyle/>
          <a:p>
            <a:endParaRPr lang="cs-CZ" dirty="0"/>
          </a:p>
        </p:txBody>
      </p:sp>
      <p:sp>
        <p:nvSpPr>
          <p:cNvPr id="6" name="Rectangle 2"/>
          <p:cNvSpPr txBox="1">
            <a:spLocks noChangeArrowheads="1"/>
          </p:cNvSpPr>
          <p:nvPr/>
        </p:nvSpPr>
        <p:spPr>
          <a:xfrm>
            <a:off x="431539" y="956166"/>
            <a:ext cx="7335815" cy="762643"/>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rmAutofit fontScale="82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sz="3600" u="sng" dirty="0" smtClean="0">
                <a:solidFill>
                  <a:srgbClr val="0070C0"/>
                </a:solidFill>
                <a:latin typeface="+mn-lt"/>
              </a:rPr>
              <a:t>Studijní centra – místa klinického hodnocení</a:t>
            </a:r>
            <a:endParaRPr lang="cs-CZ" sz="3600" u="sng" dirty="0" smtClean="0">
              <a:solidFill>
                <a:srgbClr val="0070C0"/>
              </a:solidFill>
              <a:latin typeface="+mn-lt"/>
              <a:cs typeface="Times New Roman" pitchFamily="18" charset="0"/>
            </a:endParaRPr>
          </a:p>
        </p:txBody>
      </p:sp>
      <p:sp>
        <p:nvSpPr>
          <p:cNvPr id="8" name="Slide Number Placeholder 7"/>
          <p:cNvSpPr>
            <a:spLocks noGrp="1"/>
          </p:cNvSpPr>
          <p:nvPr>
            <p:ph type="sldNum" sz="quarter" idx="12"/>
          </p:nvPr>
        </p:nvSpPr>
        <p:spPr/>
        <p:txBody>
          <a:bodyPr/>
          <a:lstStyle/>
          <a:p>
            <a:fld id="{3F7E86AA-FCC7-45ED-BAA9-A02C04DFE918}" type="slidenum">
              <a:rPr lang="cs-CZ" smtClean="0"/>
              <a:pPr/>
              <a:t>11</a:t>
            </a:fld>
            <a:endParaRPr lang="cs-CZ" dirty="0"/>
          </a:p>
        </p:txBody>
      </p:sp>
      <p:cxnSp>
        <p:nvCxnSpPr>
          <p:cNvPr id="10" name="Straight Connector 9"/>
          <p:cNvCxnSpPr/>
          <p:nvPr/>
        </p:nvCxnSpPr>
        <p:spPr>
          <a:xfrm>
            <a:off x="1601670" y="4959170"/>
            <a:ext cx="2610290" cy="450050"/>
          </a:xfrm>
          <a:prstGeom prst="line">
            <a:avLst/>
          </a:prstGeom>
        </p:spPr>
        <p:style>
          <a:lnRef idx="2">
            <a:schemeClr val="accent4"/>
          </a:lnRef>
          <a:fillRef idx="0">
            <a:schemeClr val="accent4"/>
          </a:fillRef>
          <a:effectRef idx="1">
            <a:schemeClr val="accent4"/>
          </a:effectRef>
          <a:fontRef idx="minor">
            <a:schemeClr val="tx1"/>
          </a:fontRef>
        </p:style>
      </p:cxnSp>
      <p:cxnSp>
        <p:nvCxnSpPr>
          <p:cNvPr id="12" name="Straight Connector 11"/>
          <p:cNvCxnSpPr/>
          <p:nvPr/>
        </p:nvCxnSpPr>
        <p:spPr>
          <a:xfrm flipV="1">
            <a:off x="1601670" y="4959170"/>
            <a:ext cx="2385265" cy="495055"/>
          </a:xfrm>
          <a:prstGeom prst="line">
            <a:avLst/>
          </a:prstGeom>
        </p:spPr>
        <p:style>
          <a:lnRef idx="2">
            <a:schemeClr val="accent4"/>
          </a:lnRef>
          <a:fillRef idx="0">
            <a:schemeClr val="accent4"/>
          </a:fillRef>
          <a:effectRef idx="1">
            <a:schemeClr val="accent4"/>
          </a:effectRef>
          <a:fontRef idx="minor">
            <a:schemeClr val="tx1"/>
          </a:fontRef>
        </p:style>
      </p:cxnSp>
    </p:spTree>
    <p:extLst>
      <p:ext uri="{BB962C8B-B14F-4D97-AF65-F5344CB8AC3E}">
        <p14:creationId xmlns:p14="http://schemas.microsoft.com/office/powerpoint/2010/main" val="3053420586"/>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133744"/>
            <a:ext cx="8460940" cy="5265585"/>
          </a:xfrm>
        </p:spPr>
        <p:txBody>
          <a:bodyPr>
            <a:normAutofit/>
          </a:bodyPr>
          <a:lstStyle/>
          <a:p>
            <a:pPr>
              <a:buNone/>
            </a:pPr>
            <a:endParaRPr lang="cs-CZ" sz="2400" dirty="0" smtClean="0"/>
          </a:p>
          <a:p>
            <a:r>
              <a:rPr lang="cs-CZ" sz="2600" b="1" dirty="0" smtClean="0">
                <a:solidFill>
                  <a:schemeClr val="tx1">
                    <a:lumMod val="75000"/>
                  </a:schemeClr>
                </a:solidFill>
              </a:rPr>
              <a:t>Musí být zdokumentována – dokument uchováván jako součást dokumentace KH</a:t>
            </a:r>
          </a:p>
          <a:p>
            <a:r>
              <a:rPr lang="cs-CZ" sz="2600" b="1" dirty="0" smtClean="0">
                <a:solidFill>
                  <a:schemeClr val="tx1">
                    <a:lumMod val="75000"/>
                  </a:schemeClr>
                </a:solidFill>
              </a:rPr>
              <a:t>Na náklady zadavatele</a:t>
            </a:r>
          </a:p>
          <a:p>
            <a:r>
              <a:rPr lang="cs-CZ" sz="2600" b="1" dirty="0" smtClean="0">
                <a:solidFill>
                  <a:schemeClr val="tx1">
                    <a:lumMod val="75000"/>
                  </a:schemeClr>
                </a:solidFill>
              </a:rPr>
              <a:t>Vracení medikace lékaři – ukládat v uzavřených kontejnerech</a:t>
            </a:r>
          </a:p>
          <a:p>
            <a:r>
              <a:rPr lang="cs-CZ" sz="2600" b="1" u="sng" dirty="0" smtClean="0">
                <a:solidFill>
                  <a:schemeClr val="tx1">
                    <a:lumMod val="75000"/>
                  </a:schemeClr>
                </a:solidFill>
              </a:rPr>
              <a:t>Osoby oprávněné odstraňovat nepoužitá léčiva </a:t>
            </a:r>
            <a:r>
              <a:rPr lang="cs-CZ" sz="2600" b="1" dirty="0" smtClean="0">
                <a:solidFill>
                  <a:schemeClr val="tx1">
                    <a:lumMod val="75000"/>
                  </a:schemeClr>
                </a:solidFill>
              </a:rPr>
              <a:t>(seznam ve Věstníku MZ) – toxický odpad (nebezpečný odpad)</a:t>
            </a:r>
          </a:p>
          <a:p>
            <a:r>
              <a:rPr lang="cs-CZ" sz="2600" b="1" dirty="0" smtClean="0">
                <a:solidFill>
                  <a:schemeClr val="tx1">
                    <a:lumMod val="75000"/>
                  </a:schemeClr>
                </a:solidFill>
              </a:rPr>
              <a:t>Prostřednictvím lékárny – výjimečně – na základě smlouvy + hrazeno zadavatelem</a:t>
            </a:r>
          </a:p>
          <a:p>
            <a:r>
              <a:rPr lang="cs-CZ" dirty="0" smtClean="0">
                <a:solidFill>
                  <a:srgbClr val="0070C0"/>
                </a:solidFill>
              </a:rPr>
              <a:t>Ostatní materiál – od SH při apklikaci doma </a:t>
            </a:r>
          </a:p>
          <a:p>
            <a:pPr marL="0" indent="0">
              <a:buNone/>
            </a:pPr>
            <a:endParaRPr lang="cs-CZ" sz="2400" i="1" dirty="0" smtClean="0"/>
          </a:p>
        </p:txBody>
      </p:sp>
      <p:sp>
        <p:nvSpPr>
          <p:cNvPr id="4" name="Zástupný symbol pro datum 3"/>
          <p:cNvSpPr>
            <a:spLocks noGrp="1"/>
          </p:cNvSpPr>
          <p:nvPr>
            <p:ph type="dt" sz="half" idx="10"/>
          </p:nvPr>
        </p:nvSpPr>
        <p:spPr/>
        <p:txBody>
          <a:bodyPr/>
          <a:lstStyle/>
          <a:p>
            <a:r>
              <a:rPr lang="cs-CZ" smtClean="0"/>
              <a:t>28. 6. 2016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9" name="Rectangle 2"/>
          <p:cNvSpPr txBox="1">
            <a:spLocks noChangeArrowheads="1"/>
          </p:cNvSpPr>
          <p:nvPr/>
        </p:nvSpPr>
        <p:spPr>
          <a:xfrm>
            <a:off x="386535" y="953725"/>
            <a:ext cx="6300700" cy="720080"/>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sz="3000" u="sng" dirty="0" smtClean="0">
                <a:solidFill>
                  <a:srgbClr val="0070C0"/>
                </a:solidFill>
                <a:latin typeface="+mn-lt"/>
              </a:rPr>
              <a:t>Likvidace studijní medikace v KH </a:t>
            </a:r>
            <a:endParaRPr lang="cs-CZ" sz="3000" u="sng" dirty="0" smtClean="0">
              <a:solidFill>
                <a:srgbClr val="0070C0"/>
              </a:solidFill>
              <a:latin typeface="+mn-lt"/>
              <a:cs typeface="Times New Roman" pitchFamily="18" charset="0"/>
            </a:endParaRPr>
          </a:p>
        </p:txBody>
      </p:sp>
      <p:sp>
        <p:nvSpPr>
          <p:cNvPr id="10" name="Zástupný symbol pro text 9"/>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12</a:t>
            </a:fld>
            <a:endParaRPr lang="cs-CZ" dirty="0"/>
          </a:p>
        </p:txBody>
      </p:sp>
    </p:spTree>
    <p:extLst>
      <p:ext uri="{BB962C8B-B14F-4D97-AF65-F5344CB8AC3E}">
        <p14:creationId xmlns:p14="http://schemas.microsoft.com/office/powerpoint/2010/main" val="287487158"/>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853825"/>
            <a:ext cx="8460940" cy="4616464"/>
          </a:xfrm>
        </p:spPr>
        <p:txBody>
          <a:bodyPr>
            <a:normAutofit/>
          </a:bodyPr>
          <a:lstStyle/>
          <a:p>
            <a:r>
              <a:rPr lang="cs-CZ" sz="2600" b="1" dirty="0" smtClean="0"/>
              <a:t>§ 8 odst. 3 – je-li registrován v jiné zemi + není registrován v ČR nebo je registrován v ČR, ale je nedostupný (není na trhu v ČR)</a:t>
            </a:r>
          </a:p>
          <a:p>
            <a:pPr lvl="1">
              <a:buFont typeface="Arial" pitchFamily="34" charset="0"/>
              <a:buChar char="•"/>
            </a:pPr>
            <a:r>
              <a:rPr lang="cs-CZ" sz="2200" dirty="0" smtClean="0"/>
              <a:t>LP nemůže být v českém obalu registrovaného LP</a:t>
            </a:r>
          </a:p>
          <a:p>
            <a:pPr>
              <a:buNone/>
            </a:pPr>
            <a:endParaRPr lang="cs-CZ" sz="2600" b="1" dirty="0" smtClean="0"/>
          </a:p>
          <a:p>
            <a:r>
              <a:rPr lang="cs-CZ" sz="2600" b="1" dirty="0" smtClean="0"/>
              <a:t>SpLP – nesmí být registrován v ČR </a:t>
            </a:r>
            <a:r>
              <a:rPr lang="cs-CZ" sz="2600" b="1" dirty="0" smtClean="0">
                <a:solidFill>
                  <a:srgbClr val="0070C0"/>
                </a:solidFill>
              </a:rPr>
              <a:t>(Compassionate use program)</a:t>
            </a:r>
          </a:p>
          <a:p>
            <a:pPr marL="0" indent="0">
              <a:buNone/>
            </a:pPr>
            <a:endParaRPr lang="cs-CZ" sz="2600" b="1" dirty="0" smtClean="0"/>
          </a:p>
          <a:p>
            <a:r>
              <a:rPr lang="cs-CZ" sz="2600" b="1" dirty="0" smtClean="0"/>
              <a:t>Registrované LP – za symbolickou cenu</a:t>
            </a:r>
            <a:endParaRPr lang="cs-CZ" sz="2400" dirty="0" smtClean="0"/>
          </a:p>
        </p:txBody>
      </p:sp>
      <p:sp>
        <p:nvSpPr>
          <p:cNvPr id="4" name="Zástupný symbol pro datum 3"/>
          <p:cNvSpPr>
            <a:spLocks noGrp="1"/>
          </p:cNvSpPr>
          <p:nvPr>
            <p:ph type="dt" sz="half" idx="10"/>
          </p:nvPr>
        </p:nvSpPr>
        <p:spPr/>
        <p:txBody>
          <a:bodyPr/>
          <a:lstStyle/>
          <a:p>
            <a:r>
              <a:rPr lang="cs-CZ" smtClean="0"/>
              <a:t>28. 6. 2016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9" name="Rectangle 2"/>
          <p:cNvSpPr txBox="1">
            <a:spLocks noChangeArrowheads="1"/>
          </p:cNvSpPr>
          <p:nvPr/>
        </p:nvSpPr>
        <p:spPr>
          <a:xfrm>
            <a:off x="386535" y="953725"/>
            <a:ext cx="6300700" cy="720080"/>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sz="3000" u="sng" dirty="0" smtClean="0">
                <a:solidFill>
                  <a:srgbClr val="0070C0"/>
                </a:solidFill>
                <a:latin typeface="+mn-lt"/>
              </a:rPr>
              <a:t>Poskytnutí LP po skončení KH </a:t>
            </a:r>
            <a:endParaRPr lang="cs-CZ" sz="3000" u="sng" dirty="0" smtClean="0">
              <a:solidFill>
                <a:srgbClr val="0070C0"/>
              </a:solidFill>
              <a:latin typeface="+mn-lt"/>
              <a:cs typeface="Times New Roman" pitchFamily="18" charset="0"/>
            </a:endParaRPr>
          </a:p>
        </p:txBody>
      </p:sp>
      <p:sp>
        <p:nvSpPr>
          <p:cNvPr id="10" name="Zástupný symbol pro text 9"/>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13</a:t>
            </a:fld>
            <a:endParaRPr lang="cs-CZ" dirty="0"/>
          </a:p>
        </p:txBody>
      </p:sp>
    </p:spTree>
    <p:extLst>
      <p:ext uri="{BB962C8B-B14F-4D97-AF65-F5344CB8AC3E}">
        <p14:creationId xmlns:p14="http://schemas.microsoft.com/office/powerpoint/2010/main" val="1077073255"/>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853825"/>
            <a:ext cx="8460940" cy="4616464"/>
          </a:xfrm>
        </p:spPr>
        <p:txBody>
          <a:bodyPr>
            <a:normAutofit/>
          </a:bodyPr>
          <a:lstStyle/>
          <a:p>
            <a:r>
              <a:rPr lang="cs-CZ" sz="2600" b="1" u="sng" dirty="0" smtClean="0">
                <a:solidFill>
                  <a:srgbClr val="0070C0"/>
                </a:solidFill>
              </a:rPr>
              <a:t>Specifický léčebný program SpLP </a:t>
            </a:r>
            <a:r>
              <a:rPr lang="cs-CZ" sz="2600" b="1" dirty="0" smtClean="0">
                <a:solidFill>
                  <a:srgbClr val="0070C0"/>
                </a:solidFill>
              </a:rPr>
              <a:t>(Compassionate use program)</a:t>
            </a:r>
            <a:endParaRPr lang="cs-CZ" sz="2600" b="1" dirty="0" smtClean="0"/>
          </a:p>
          <a:p>
            <a:pPr>
              <a:buFont typeface="Wingdings" pitchFamily="2" charset="2"/>
              <a:buChar char="ü"/>
            </a:pPr>
            <a:r>
              <a:rPr lang="cs-CZ" sz="2600" b="1" dirty="0" smtClean="0">
                <a:solidFill>
                  <a:srgbClr val="C00000"/>
                </a:solidFill>
              </a:rPr>
              <a:t>LP nesmí být registrován v ČR</a:t>
            </a:r>
          </a:p>
          <a:p>
            <a:pPr>
              <a:buFont typeface="Wingdings" pitchFamily="2" charset="2"/>
              <a:buChar char="ü"/>
            </a:pPr>
            <a:r>
              <a:rPr lang="cs-CZ" sz="2600" b="1" dirty="0" smtClean="0">
                <a:solidFill>
                  <a:schemeClr val="tx1">
                    <a:lumMod val="75000"/>
                  </a:schemeClr>
                </a:solidFill>
              </a:rPr>
              <a:t>Pokud by byl již LP registrován v ČR </a:t>
            </a:r>
            <a:r>
              <a:rPr lang="cs-CZ" sz="2600" b="1" dirty="0" smtClean="0">
                <a:solidFill>
                  <a:schemeClr val="tx1">
                    <a:lumMod val="75000"/>
                  </a:schemeClr>
                </a:solidFill>
                <a:sym typeface="Wingdings"/>
              </a:rPr>
              <a:t> pro SpLP by musel být použit IMP!</a:t>
            </a:r>
          </a:p>
          <a:p>
            <a:pPr lvl="1">
              <a:buFont typeface="Wingdings" pitchFamily="2" charset="2"/>
              <a:buChar char="ü"/>
            </a:pPr>
            <a:r>
              <a:rPr lang="cs-CZ" dirty="0" smtClean="0">
                <a:solidFill>
                  <a:schemeClr val="tx1">
                    <a:lumMod val="75000"/>
                  </a:schemeClr>
                </a:solidFill>
              </a:rPr>
              <a:t>Pouze pro pacienty, kteří se účastnili KH</a:t>
            </a:r>
          </a:p>
          <a:p>
            <a:pPr lvl="1">
              <a:buFont typeface="Wingdings" pitchFamily="2" charset="2"/>
              <a:buChar char="ü"/>
            </a:pPr>
            <a:r>
              <a:rPr lang="cs-CZ" dirty="0" smtClean="0">
                <a:solidFill>
                  <a:schemeClr val="tx1">
                    <a:lumMod val="75000"/>
                  </a:schemeClr>
                </a:solidFill>
              </a:rPr>
              <a:t>V žádosti a rozhodnutí – konkrétní centra</a:t>
            </a:r>
          </a:p>
          <a:p>
            <a:pPr lvl="1">
              <a:buFont typeface="Wingdings" pitchFamily="2" charset="2"/>
              <a:buChar char="ü"/>
            </a:pPr>
            <a:r>
              <a:rPr lang="cs-CZ" dirty="0" smtClean="0">
                <a:solidFill>
                  <a:schemeClr val="tx1">
                    <a:lumMod val="75000"/>
                  </a:schemeClr>
                </a:solidFill>
              </a:rPr>
              <a:t>FD se nepředkládá – odkaz na FD z daného KH</a:t>
            </a:r>
          </a:p>
          <a:p>
            <a:pPr lvl="1">
              <a:buFont typeface="Wingdings" pitchFamily="2" charset="2"/>
              <a:buChar char="ü"/>
            </a:pPr>
            <a:r>
              <a:rPr lang="cs-CZ" dirty="0" smtClean="0">
                <a:solidFill>
                  <a:schemeClr val="tx1">
                    <a:lumMod val="75000"/>
                  </a:schemeClr>
                </a:solidFill>
              </a:rPr>
              <a:t>Na štítku – místo „pro účely KH + EudraCT number“   </a:t>
            </a:r>
            <a:r>
              <a:rPr lang="cs-CZ" b="1" dirty="0" smtClean="0">
                <a:solidFill>
                  <a:schemeClr val="tx1">
                    <a:lumMod val="75000"/>
                  </a:schemeClr>
                </a:solidFill>
                <a:sym typeface="Wingdings"/>
              </a:rPr>
              <a:t> </a:t>
            </a:r>
            <a:br>
              <a:rPr lang="cs-CZ" b="1" dirty="0" smtClean="0">
                <a:solidFill>
                  <a:schemeClr val="tx1">
                    <a:lumMod val="75000"/>
                  </a:schemeClr>
                </a:solidFill>
                <a:sym typeface="Wingdings"/>
              </a:rPr>
            </a:br>
            <a:r>
              <a:rPr lang="cs-CZ" b="1" dirty="0" smtClean="0">
                <a:solidFill>
                  <a:schemeClr val="tx1">
                    <a:lumMod val="75000"/>
                  </a:schemeClr>
                </a:solidFill>
                <a:sym typeface="Wingdings"/>
              </a:rPr>
              <a:t>„Pro účely specifického léčebného programu“</a:t>
            </a:r>
            <a:endParaRPr lang="cs-CZ" dirty="0" smtClean="0">
              <a:solidFill>
                <a:schemeClr val="tx1">
                  <a:lumMod val="75000"/>
                </a:schemeClr>
              </a:solidFill>
            </a:endParaRPr>
          </a:p>
          <a:p>
            <a:pPr lvl="1">
              <a:buFont typeface="Wingdings" pitchFamily="2" charset="2"/>
              <a:buChar char="ü"/>
            </a:pPr>
            <a:endParaRPr lang="cs-CZ" sz="2200" b="1" dirty="0" smtClean="0">
              <a:solidFill>
                <a:schemeClr val="tx1">
                  <a:lumMod val="75000"/>
                </a:schemeClr>
              </a:solidFill>
            </a:endParaRPr>
          </a:p>
          <a:p>
            <a:pPr marL="0" indent="0">
              <a:buNone/>
            </a:pPr>
            <a:endParaRPr lang="cs-CZ" sz="2600" b="1" dirty="0" smtClean="0"/>
          </a:p>
        </p:txBody>
      </p:sp>
      <p:sp>
        <p:nvSpPr>
          <p:cNvPr id="4" name="Zástupný symbol pro datum 3"/>
          <p:cNvSpPr>
            <a:spLocks noGrp="1"/>
          </p:cNvSpPr>
          <p:nvPr>
            <p:ph type="dt" sz="half" idx="10"/>
          </p:nvPr>
        </p:nvSpPr>
        <p:spPr/>
        <p:txBody>
          <a:bodyPr/>
          <a:lstStyle/>
          <a:p>
            <a:r>
              <a:rPr lang="cs-CZ" smtClean="0"/>
              <a:t>28. 6. 2016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9" name="Rectangle 2"/>
          <p:cNvSpPr txBox="1">
            <a:spLocks noChangeArrowheads="1"/>
          </p:cNvSpPr>
          <p:nvPr/>
        </p:nvSpPr>
        <p:spPr>
          <a:xfrm>
            <a:off x="386535" y="953725"/>
            <a:ext cx="6300700" cy="720080"/>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sz="3000" u="sng" dirty="0" smtClean="0">
                <a:solidFill>
                  <a:srgbClr val="0070C0"/>
                </a:solidFill>
                <a:latin typeface="+mn-lt"/>
              </a:rPr>
              <a:t>Poskytnutí LP po skončení KH </a:t>
            </a:r>
            <a:endParaRPr lang="cs-CZ" sz="3000" u="sng" dirty="0" smtClean="0">
              <a:solidFill>
                <a:srgbClr val="0070C0"/>
              </a:solidFill>
              <a:latin typeface="+mn-lt"/>
              <a:cs typeface="Times New Roman" pitchFamily="18" charset="0"/>
            </a:endParaRPr>
          </a:p>
        </p:txBody>
      </p:sp>
      <p:sp>
        <p:nvSpPr>
          <p:cNvPr id="10" name="Zástupný symbol pro text 9"/>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14</a:t>
            </a:fld>
            <a:endParaRPr lang="cs-CZ" dirty="0"/>
          </a:p>
        </p:txBody>
      </p:sp>
      <p:cxnSp>
        <p:nvCxnSpPr>
          <p:cNvPr id="11" name="Straight Connector 10"/>
          <p:cNvCxnSpPr/>
          <p:nvPr/>
        </p:nvCxnSpPr>
        <p:spPr>
          <a:xfrm>
            <a:off x="4346975" y="5454225"/>
            <a:ext cx="1620180" cy="360040"/>
          </a:xfrm>
          <a:prstGeom prst="line">
            <a:avLst/>
          </a:prstGeom>
        </p:spPr>
        <p:style>
          <a:lnRef idx="2">
            <a:schemeClr val="accent4"/>
          </a:lnRef>
          <a:fillRef idx="0">
            <a:schemeClr val="accent4"/>
          </a:fillRef>
          <a:effectRef idx="1">
            <a:schemeClr val="accent4"/>
          </a:effectRef>
          <a:fontRef idx="minor">
            <a:schemeClr val="tx1"/>
          </a:fontRef>
        </p:style>
      </p:cxnSp>
      <p:cxnSp>
        <p:nvCxnSpPr>
          <p:cNvPr id="13" name="Straight Connector 12"/>
          <p:cNvCxnSpPr/>
          <p:nvPr/>
        </p:nvCxnSpPr>
        <p:spPr>
          <a:xfrm flipH="1">
            <a:off x="4617005" y="5364215"/>
            <a:ext cx="1170130" cy="405045"/>
          </a:xfrm>
          <a:prstGeom prst="line">
            <a:avLst/>
          </a:prstGeom>
        </p:spPr>
        <p:style>
          <a:lnRef idx="2">
            <a:schemeClr val="accent4"/>
          </a:lnRef>
          <a:fillRef idx="0">
            <a:schemeClr val="accent4"/>
          </a:fillRef>
          <a:effectRef idx="1">
            <a:schemeClr val="accent4"/>
          </a:effectRef>
          <a:fontRef idx="minor">
            <a:schemeClr val="tx1"/>
          </a:fontRef>
        </p:style>
      </p:cxnSp>
    </p:spTree>
    <p:extLst>
      <p:ext uri="{BB962C8B-B14F-4D97-AF65-F5344CB8AC3E}">
        <p14:creationId xmlns:p14="http://schemas.microsoft.com/office/powerpoint/2010/main" val="1077073255"/>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2033845"/>
            <a:ext cx="8460940" cy="4616464"/>
          </a:xfrm>
        </p:spPr>
        <p:txBody>
          <a:bodyPr>
            <a:normAutofit/>
          </a:bodyPr>
          <a:lstStyle/>
          <a:p>
            <a:r>
              <a:rPr lang="cs-CZ" sz="2600" b="1" u="sng" dirty="0" smtClean="0">
                <a:solidFill>
                  <a:srgbClr val="0070C0"/>
                </a:solidFill>
              </a:rPr>
              <a:t>Specifický léčebný program SpLP </a:t>
            </a:r>
            <a:r>
              <a:rPr lang="cs-CZ" sz="2600" b="1" dirty="0" smtClean="0">
                <a:solidFill>
                  <a:srgbClr val="0070C0"/>
                </a:solidFill>
              </a:rPr>
              <a:t>(Compassionate use program)</a:t>
            </a:r>
            <a:endParaRPr lang="cs-CZ" sz="2600" b="1" dirty="0" smtClean="0"/>
          </a:p>
          <a:p>
            <a:pPr>
              <a:buFont typeface="Wingdings" pitchFamily="2" charset="2"/>
              <a:buChar char="ü"/>
            </a:pPr>
            <a:r>
              <a:rPr lang="cs-CZ" sz="2600" b="1" dirty="0" smtClean="0">
                <a:solidFill>
                  <a:srgbClr val="C00000"/>
                </a:solidFill>
              </a:rPr>
              <a:t>LP nesmí být registrován v ČR</a:t>
            </a:r>
          </a:p>
          <a:p>
            <a:pPr>
              <a:buFont typeface="Wingdings" pitchFamily="2" charset="2"/>
              <a:buChar char="ü"/>
            </a:pPr>
            <a:r>
              <a:rPr lang="cs-CZ" sz="2600" b="1" dirty="0" smtClean="0">
                <a:solidFill>
                  <a:schemeClr val="tx1">
                    <a:lumMod val="75000"/>
                  </a:schemeClr>
                </a:solidFill>
              </a:rPr>
              <a:t>Pokud ještě není LP registrován v ČR </a:t>
            </a:r>
            <a:r>
              <a:rPr lang="cs-CZ" sz="2600" b="1" dirty="0" smtClean="0">
                <a:solidFill>
                  <a:schemeClr val="tx1">
                    <a:lumMod val="75000"/>
                  </a:schemeClr>
                </a:solidFill>
                <a:sym typeface="Wingdings"/>
              </a:rPr>
              <a:t> ale již probíhá či se připravuje registrace</a:t>
            </a:r>
          </a:p>
          <a:p>
            <a:pPr lvl="1">
              <a:buFont typeface="Wingdings" pitchFamily="2" charset="2"/>
              <a:buChar char="ü"/>
            </a:pPr>
            <a:r>
              <a:rPr lang="cs-CZ" dirty="0" smtClean="0">
                <a:solidFill>
                  <a:schemeClr val="tx1">
                    <a:lumMod val="75000"/>
                  </a:schemeClr>
                </a:solidFill>
              </a:rPr>
              <a:t>Žádost o SpLP byla dána – </a:t>
            </a:r>
            <a:r>
              <a:rPr lang="cs-CZ" b="1" dirty="0" smtClean="0">
                <a:solidFill>
                  <a:schemeClr val="tx1">
                    <a:lumMod val="75000"/>
                  </a:schemeClr>
                </a:solidFill>
              </a:rPr>
              <a:t>do doby dostupnosti na trhu, </a:t>
            </a:r>
            <a:r>
              <a:rPr lang="cs-CZ" dirty="0" smtClean="0">
                <a:solidFill>
                  <a:schemeClr val="tx1">
                    <a:lumMod val="75000"/>
                  </a:schemeClr>
                </a:solidFill>
              </a:rPr>
              <a:t>nikoli do registrace</a:t>
            </a:r>
          </a:p>
          <a:p>
            <a:pPr lvl="1">
              <a:buFont typeface="Wingdings" pitchFamily="2" charset="2"/>
              <a:buChar char="ü"/>
            </a:pPr>
            <a:r>
              <a:rPr lang="cs-CZ" sz="2200" i="1" dirty="0" smtClean="0">
                <a:solidFill>
                  <a:schemeClr val="tx1">
                    <a:lumMod val="75000"/>
                  </a:schemeClr>
                </a:solidFill>
              </a:rPr>
              <a:t>Ostatní platí – jako na předchozím snímku</a:t>
            </a:r>
          </a:p>
          <a:p>
            <a:pPr marL="0" indent="0">
              <a:buNone/>
            </a:pPr>
            <a:endParaRPr lang="cs-CZ" sz="2600" b="1" dirty="0" smtClean="0"/>
          </a:p>
        </p:txBody>
      </p:sp>
      <p:sp>
        <p:nvSpPr>
          <p:cNvPr id="4" name="Zástupný symbol pro datum 3"/>
          <p:cNvSpPr>
            <a:spLocks noGrp="1"/>
          </p:cNvSpPr>
          <p:nvPr>
            <p:ph type="dt" sz="half" idx="10"/>
          </p:nvPr>
        </p:nvSpPr>
        <p:spPr/>
        <p:txBody>
          <a:bodyPr/>
          <a:lstStyle/>
          <a:p>
            <a:r>
              <a:rPr lang="cs-CZ" smtClean="0"/>
              <a:t>28. 6. 2016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9" name="Rectangle 2"/>
          <p:cNvSpPr txBox="1">
            <a:spLocks noChangeArrowheads="1"/>
          </p:cNvSpPr>
          <p:nvPr/>
        </p:nvSpPr>
        <p:spPr>
          <a:xfrm>
            <a:off x="386535" y="953725"/>
            <a:ext cx="6300700" cy="720080"/>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sz="3000" u="sng" dirty="0" smtClean="0">
                <a:solidFill>
                  <a:srgbClr val="0070C0"/>
                </a:solidFill>
                <a:latin typeface="+mn-lt"/>
              </a:rPr>
              <a:t>Poskytnutí LP po skončení KH </a:t>
            </a:r>
            <a:endParaRPr lang="cs-CZ" sz="3000" u="sng" dirty="0" smtClean="0">
              <a:solidFill>
                <a:srgbClr val="0070C0"/>
              </a:solidFill>
              <a:latin typeface="+mn-lt"/>
              <a:cs typeface="Times New Roman" pitchFamily="18" charset="0"/>
            </a:endParaRPr>
          </a:p>
        </p:txBody>
      </p:sp>
      <p:sp>
        <p:nvSpPr>
          <p:cNvPr id="10" name="Zástupný symbol pro text 9"/>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15</a:t>
            </a:fld>
            <a:endParaRPr lang="cs-CZ" dirty="0"/>
          </a:p>
        </p:txBody>
      </p:sp>
      <p:cxnSp>
        <p:nvCxnSpPr>
          <p:cNvPr id="11" name="Straight Connector 10"/>
          <p:cNvCxnSpPr/>
          <p:nvPr/>
        </p:nvCxnSpPr>
        <p:spPr>
          <a:xfrm>
            <a:off x="2456765" y="4734145"/>
            <a:ext cx="900100" cy="270030"/>
          </a:xfrm>
          <a:prstGeom prst="line">
            <a:avLst/>
          </a:prstGeom>
        </p:spPr>
        <p:style>
          <a:lnRef idx="2">
            <a:schemeClr val="accent4"/>
          </a:lnRef>
          <a:fillRef idx="0">
            <a:schemeClr val="accent4"/>
          </a:fillRef>
          <a:effectRef idx="1">
            <a:schemeClr val="accent4"/>
          </a:effectRef>
          <a:fontRef idx="minor">
            <a:schemeClr val="tx1"/>
          </a:fontRef>
        </p:style>
      </p:cxnSp>
      <p:cxnSp>
        <p:nvCxnSpPr>
          <p:cNvPr id="13" name="Straight Connector 12"/>
          <p:cNvCxnSpPr/>
          <p:nvPr/>
        </p:nvCxnSpPr>
        <p:spPr>
          <a:xfrm flipH="1">
            <a:off x="2456765" y="4734145"/>
            <a:ext cx="855095" cy="315035"/>
          </a:xfrm>
          <a:prstGeom prst="line">
            <a:avLst/>
          </a:prstGeom>
        </p:spPr>
        <p:style>
          <a:lnRef idx="2">
            <a:schemeClr val="accent4"/>
          </a:lnRef>
          <a:fillRef idx="0">
            <a:schemeClr val="accent4"/>
          </a:fillRef>
          <a:effectRef idx="1">
            <a:schemeClr val="accent4"/>
          </a:effectRef>
          <a:fontRef idx="minor">
            <a:schemeClr val="tx1"/>
          </a:fontRef>
        </p:style>
      </p:cxnSp>
    </p:spTree>
    <p:extLst>
      <p:ext uri="{BB962C8B-B14F-4D97-AF65-F5344CB8AC3E}">
        <p14:creationId xmlns:p14="http://schemas.microsoft.com/office/powerpoint/2010/main" val="1077073255"/>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988840"/>
            <a:ext cx="8460940" cy="4140460"/>
          </a:xfrm>
        </p:spPr>
        <p:txBody>
          <a:bodyPr>
            <a:normAutofit/>
          </a:bodyPr>
          <a:lstStyle/>
          <a:p>
            <a:r>
              <a:rPr lang="cs-CZ" sz="2600" b="1" u="sng" dirty="0" smtClean="0"/>
              <a:t>Registrované LP </a:t>
            </a:r>
            <a:r>
              <a:rPr lang="cs-CZ" sz="2600" b="1" dirty="0" smtClean="0"/>
              <a:t>– dostupné na trhu v ČR, na které by pacient neměl dle omezení nárok nebo jsou pro jinou indikaci</a:t>
            </a:r>
          </a:p>
          <a:p>
            <a:r>
              <a:rPr lang="cs-CZ" sz="2600" b="1" dirty="0" smtClean="0"/>
              <a:t>Lze poskytnout </a:t>
            </a:r>
            <a:r>
              <a:rPr lang="cs-CZ" sz="2600" b="1" dirty="0" smtClean="0">
                <a:solidFill>
                  <a:srgbClr val="0070C0"/>
                </a:solidFill>
              </a:rPr>
              <a:t>za symbolickou cenu – na základě smlouvy ZZ (poskytovatele zdravotních služeb, kde bylo centrum KH) a zadavatele/výrobce LP - smluvně </a:t>
            </a:r>
            <a:r>
              <a:rPr lang="cs-CZ" sz="2600" b="1" dirty="0" smtClean="0"/>
              <a:t>– pouze pro pacienty, kteří byli zařazení do KH a měli z léčby prospěch</a:t>
            </a:r>
          </a:p>
          <a:p>
            <a:r>
              <a:rPr lang="cs-CZ" sz="2600" dirty="0" smtClean="0"/>
              <a:t>Poskytnut registrovaný LP, který je dodáván na trh</a:t>
            </a:r>
            <a:endParaRPr lang="cs-CZ" sz="2400" dirty="0" smtClean="0"/>
          </a:p>
        </p:txBody>
      </p:sp>
      <p:sp>
        <p:nvSpPr>
          <p:cNvPr id="4" name="Zástupný symbol pro datum 3"/>
          <p:cNvSpPr>
            <a:spLocks noGrp="1"/>
          </p:cNvSpPr>
          <p:nvPr>
            <p:ph type="dt" sz="half" idx="10"/>
          </p:nvPr>
        </p:nvSpPr>
        <p:spPr/>
        <p:txBody>
          <a:bodyPr/>
          <a:lstStyle/>
          <a:p>
            <a:r>
              <a:rPr lang="cs-CZ" smtClean="0"/>
              <a:t>28. 6. 2016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9" name="Rectangle 2"/>
          <p:cNvSpPr txBox="1">
            <a:spLocks noChangeArrowheads="1"/>
          </p:cNvSpPr>
          <p:nvPr/>
        </p:nvSpPr>
        <p:spPr>
          <a:xfrm>
            <a:off x="386535" y="953725"/>
            <a:ext cx="6300700" cy="720080"/>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sz="3000" u="sng" dirty="0" smtClean="0">
                <a:solidFill>
                  <a:srgbClr val="0070C0"/>
                </a:solidFill>
                <a:latin typeface="+mn-lt"/>
              </a:rPr>
              <a:t>Poskytnutí LP po skončení KH </a:t>
            </a:r>
            <a:endParaRPr lang="cs-CZ" sz="3000" u="sng" dirty="0" smtClean="0">
              <a:solidFill>
                <a:srgbClr val="0070C0"/>
              </a:solidFill>
              <a:latin typeface="+mn-lt"/>
              <a:cs typeface="Times New Roman" pitchFamily="18" charset="0"/>
            </a:endParaRPr>
          </a:p>
        </p:txBody>
      </p:sp>
      <p:sp>
        <p:nvSpPr>
          <p:cNvPr id="10" name="Zástupný symbol pro text 9"/>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16</a:t>
            </a:fld>
            <a:endParaRPr lang="cs-CZ" dirty="0"/>
          </a:p>
        </p:txBody>
      </p:sp>
    </p:spTree>
    <p:extLst>
      <p:ext uri="{BB962C8B-B14F-4D97-AF65-F5344CB8AC3E}">
        <p14:creationId xmlns:p14="http://schemas.microsoft.com/office/powerpoint/2010/main" val="1077073255"/>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386535" y="1853825"/>
            <a:ext cx="8460940" cy="4616464"/>
          </a:xfrm>
        </p:spPr>
        <p:txBody>
          <a:bodyPr>
            <a:normAutofit fontScale="92500"/>
          </a:bodyPr>
          <a:lstStyle/>
          <a:p>
            <a:pPr marL="0" indent="0" algn="just">
              <a:buNone/>
            </a:pPr>
            <a:r>
              <a:rPr lang="cs-CZ" sz="2400" dirty="0"/>
              <a:t>Po skončení </a:t>
            </a:r>
            <a:r>
              <a:rPr lang="cs-CZ" sz="2400" dirty="0" smtClean="0"/>
              <a:t>KH </a:t>
            </a:r>
            <a:r>
              <a:rPr lang="cs-CZ" sz="2400" dirty="0"/>
              <a:t>je pacientovi, účastnícímu se </a:t>
            </a:r>
            <a:r>
              <a:rPr lang="cs-CZ" sz="2400" dirty="0" smtClean="0"/>
              <a:t>daného KH </a:t>
            </a:r>
            <a:r>
              <a:rPr lang="cs-CZ" sz="2400" dirty="0"/>
              <a:t>a profitujícímu </a:t>
            </a:r>
            <a:r>
              <a:rPr lang="cs-CZ" sz="2400" dirty="0" smtClean="0"/>
              <a:t/>
            </a:r>
            <a:br>
              <a:rPr lang="cs-CZ" sz="2400" dirty="0" smtClean="0"/>
            </a:br>
            <a:r>
              <a:rPr lang="cs-CZ" sz="2400" dirty="0" smtClean="0"/>
              <a:t>z léčby, zadavatelem </a:t>
            </a:r>
            <a:r>
              <a:rPr lang="cs-CZ" sz="2400" dirty="0"/>
              <a:t>poskytnut daný </a:t>
            </a:r>
            <a:r>
              <a:rPr lang="cs-CZ" sz="2400" b="1" dirty="0"/>
              <a:t>LP zdarma </a:t>
            </a:r>
            <a:r>
              <a:rPr lang="cs-CZ" sz="2400" dirty="0"/>
              <a:t>či </a:t>
            </a:r>
            <a:r>
              <a:rPr lang="cs-CZ" sz="2400" b="1" dirty="0"/>
              <a:t>za symbolickou cenu</a:t>
            </a:r>
            <a:r>
              <a:rPr lang="cs-CZ" sz="2400" dirty="0"/>
              <a:t>, přičemž ze všech okolností </a:t>
            </a:r>
            <a:r>
              <a:rPr lang="cs-CZ" sz="2400" dirty="0" smtClean="0"/>
              <a:t>bude zřejmé</a:t>
            </a:r>
            <a:r>
              <a:rPr lang="cs-CZ" sz="2400" dirty="0"/>
              <a:t>, že </a:t>
            </a:r>
            <a:r>
              <a:rPr lang="cs-CZ" sz="2400" u="sng" dirty="0"/>
              <a:t>poskytnutím LP není sledována podpora předepisování, dodávání, prodeje, </a:t>
            </a:r>
            <a:r>
              <a:rPr lang="cs-CZ" sz="2400" u="sng" dirty="0" smtClean="0"/>
              <a:t>výdeje nebo </a:t>
            </a:r>
            <a:r>
              <a:rPr lang="cs-CZ" sz="2400" u="sng" dirty="0"/>
              <a:t>spotřeby léčivého přípravku</a:t>
            </a:r>
            <a:r>
              <a:rPr lang="cs-CZ" sz="2400" dirty="0"/>
              <a:t>, ale že poskytování léčivých přípravků má charakter spíše altruistický</a:t>
            </a:r>
            <a:r>
              <a:rPr lang="cs-CZ" sz="2400" dirty="0" smtClean="0"/>
              <a:t>, charitativní.</a:t>
            </a:r>
          </a:p>
          <a:p>
            <a:pPr marL="0" indent="0" algn="just">
              <a:buNone/>
            </a:pPr>
            <a:endParaRPr lang="cs-CZ" sz="2400" dirty="0"/>
          </a:p>
          <a:p>
            <a:pPr marL="0" indent="0" algn="just">
              <a:buNone/>
            </a:pPr>
            <a:r>
              <a:rPr lang="cs-CZ" sz="2400" i="1" dirty="0"/>
              <a:t>Pozn.: pokud po stanovení úhrady danému léčivému přípravku ze strany Ústavu pacient </a:t>
            </a:r>
            <a:r>
              <a:rPr lang="cs-CZ" sz="2400" i="1" dirty="0" smtClean="0"/>
              <a:t>vyhovuje stanovenému </a:t>
            </a:r>
            <a:r>
              <a:rPr lang="cs-CZ" sz="2400" i="1" dirty="0"/>
              <a:t>indikačnímu a preskripčnímu omezení, bude jeho léčbu nadále hradit příslušná zdravotní pojišťovna, pokud by ale pacient stanoveným omezením nevyhověl či úhrada Ústavem stanovena nebyla, pak mu má být LP poskytován až do konce léčby či do převedení na jinou terapii.</a:t>
            </a:r>
            <a:endParaRPr lang="cs-CZ" sz="2400" dirty="0"/>
          </a:p>
          <a:p>
            <a:pPr algn="just"/>
            <a:endParaRPr lang="cs-CZ" sz="2400" dirty="0" smtClean="0"/>
          </a:p>
        </p:txBody>
      </p:sp>
      <p:sp>
        <p:nvSpPr>
          <p:cNvPr id="4" name="Zástupný symbol pro datum 3"/>
          <p:cNvSpPr>
            <a:spLocks noGrp="1"/>
          </p:cNvSpPr>
          <p:nvPr>
            <p:ph type="dt" sz="half" idx="10"/>
          </p:nvPr>
        </p:nvSpPr>
        <p:spPr/>
        <p:txBody>
          <a:bodyPr/>
          <a:lstStyle/>
          <a:p>
            <a:r>
              <a:rPr lang="cs-CZ" smtClean="0"/>
              <a:t>28. 6. 2016</a:t>
            </a:r>
            <a:endParaRPr lang="cs-CZ" dirty="0"/>
          </a:p>
        </p:txBody>
      </p:sp>
      <p:sp>
        <p:nvSpPr>
          <p:cNvPr id="5" name="Zástupný symbol pro zápatí 4"/>
          <p:cNvSpPr>
            <a:spLocks noGrp="1"/>
          </p:cNvSpPr>
          <p:nvPr>
            <p:ph type="ftr" sz="quarter" idx="11"/>
          </p:nvPr>
        </p:nvSpPr>
        <p:spPr/>
        <p:txBody>
          <a:bodyPr/>
          <a:lstStyle/>
          <a:p>
            <a:r>
              <a:rPr lang="cs-CZ" smtClean="0"/>
              <a:t>© 2016  STÁTNÍ ÚSTAV PRO KONTROLU LÉČIV</a:t>
            </a:r>
            <a:endParaRPr lang="cs-CZ" dirty="0"/>
          </a:p>
        </p:txBody>
      </p:sp>
      <p:sp>
        <p:nvSpPr>
          <p:cNvPr id="9" name="Rectangle 2"/>
          <p:cNvSpPr txBox="1">
            <a:spLocks noChangeArrowheads="1"/>
          </p:cNvSpPr>
          <p:nvPr/>
        </p:nvSpPr>
        <p:spPr>
          <a:xfrm>
            <a:off x="386535" y="953725"/>
            <a:ext cx="6300700" cy="720080"/>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Autofit/>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sz="3000" u="sng" dirty="0" smtClean="0">
                <a:solidFill>
                  <a:srgbClr val="0070C0"/>
                </a:solidFill>
                <a:latin typeface="+mn-lt"/>
              </a:rPr>
              <a:t>Poskytnutí LP po skončení KH </a:t>
            </a:r>
            <a:endParaRPr lang="cs-CZ" sz="3000" u="sng" dirty="0" smtClean="0">
              <a:solidFill>
                <a:srgbClr val="0070C0"/>
              </a:solidFill>
              <a:latin typeface="+mn-lt"/>
              <a:cs typeface="Times New Roman" pitchFamily="18" charset="0"/>
            </a:endParaRPr>
          </a:p>
        </p:txBody>
      </p:sp>
      <p:sp>
        <p:nvSpPr>
          <p:cNvPr id="10" name="Zástupný symbol pro text 9"/>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17</a:t>
            </a:fld>
            <a:endParaRPr lang="cs-CZ" dirty="0"/>
          </a:p>
        </p:txBody>
      </p:sp>
    </p:spTree>
    <p:extLst>
      <p:ext uri="{BB962C8B-B14F-4D97-AF65-F5344CB8AC3E}">
        <p14:creationId xmlns:p14="http://schemas.microsoft.com/office/powerpoint/2010/main" val="879115647"/>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Nadpis 13"/>
          <p:cNvSpPr>
            <a:spLocks noGrp="1"/>
          </p:cNvSpPr>
          <p:nvPr>
            <p:ph type="ctrTitle"/>
          </p:nvPr>
        </p:nvSpPr>
        <p:spPr>
          <a:xfrm>
            <a:off x="2051720" y="1493785"/>
            <a:ext cx="6300700" cy="3375375"/>
          </a:xfrm>
        </p:spPr>
        <p:txBody>
          <a:bodyPr>
            <a:normAutofit/>
          </a:bodyPr>
          <a:lstStyle/>
          <a:p>
            <a:pPr algn="r"/>
            <a:r>
              <a:rPr lang="cs-CZ" sz="12000" cap="all" dirty="0" smtClean="0">
                <a:latin typeface="+mn-lt"/>
              </a:rPr>
              <a:t>Q &amp; A</a:t>
            </a:r>
            <a:r>
              <a:rPr lang="cs-CZ" sz="12000" cap="all" dirty="0" smtClean="0">
                <a:solidFill>
                  <a:schemeClr val="bg1"/>
                </a:solidFill>
                <a:latin typeface="+mn-lt"/>
              </a:rPr>
              <a:t/>
            </a:r>
            <a:br>
              <a:rPr lang="cs-CZ" sz="12000" cap="all" dirty="0" smtClean="0">
                <a:solidFill>
                  <a:schemeClr val="bg1"/>
                </a:solidFill>
                <a:latin typeface="+mn-lt"/>
              </a:rPr>
            </a:br>
            <a:r>
              <a:rPr lang="cs-CZ" sz="4000" cap="all" dirty="0" smtClean="0"/>
              <a:t/>
            </a:r>
            <a:br>
              <a:rPr lang="cs-CZ" sz="4000" cap="all" dirty="0" smtClean="0"/>
            </a:br>
            <a:endParaRPr lang="cs-CZ" sz="4000" dirty="0">
              <a:solidFill>
                <a:schemeClr val="bg1"/>
              </a:solidFill>
            </a:endParaRPr>
          </a:p>
        </p:txBody>
      </p:sp>
      <p:sp>
        <p:nvSpPr>
          <p:cNvPr id="15" name="Podnadpis 14"/>
          <p:cNvSpPr>
            <a:spLocks noGrp="1"/>
          </p:cNvSpPr>
          <p:nvPr>
            <p:ph type="subTitle" idx="1"/>
          </p:nvPr>
        </p:nvSpPr>
        <p:spPr>
          <a:xfrm>
            <a:off x="1556665" y="4194085"/>
            <a:ext cx="7020060" cy="540060"/>
          </a:xfrm>
        </p:spPr>
        <p:txBody>
          <a:bodyPr>
            <a:normAutofit/>
          </a:bodyPr>
          <a:lstStyle/>
          <a:p>
            <a:pPr algn="r"/>
            <a:r>
              <a:rPr lang="cs-CZ" sz="2200" dirty="0" smtClean="0">
                <a:solidFill>
                  <a:schemeClr val="bg1"/>
                </a:solidFill>
              </a:rPr>
              <a:t>MUDr. Alice Němcová</a:t>
            </a:r>
          </a:p>
          <a:p>
            <a:pPr algn="r"/>
            <a:endParaRPr lang="cs-CZ" sz="2200" dirty="0">
              <a:solidFill>
                <a:schemeClr val="bg1"/>
              </a:solidFill>
            </a:endParaRPr>
          </a:p>
        </p:txBody>
      </p:sp>
      <p:sp>
        <p:nvSpPr>
          <p:cNvPr id="2" name="Zástupný symbol pro datum 1"/>
          <p:cNvSpPr>
            <a:spLocks noGrp="1"/>
          </p:cNvSpPr>
          <p:nvPr>
            <p:ph type="dt" sz="half" idx="10"/>
          </p:nvPr>
        </p:nvSpPr>
        <p:spPr/>
        <p:txBody>
          <a:bodyPr/>
          <a:lstStyle/>
          <a:p>
            <a:r>
              <a:rPr lang="cs-CZ" smtClean="0"/>
              <a:t>28. 6. 2016</a:t>
            </a:r>
            <a:endParaRPr lang="cs-CZ" dirty="0"/>
          </a:p>
        </p:txBody>
      </p:sp>
      <p:sp>
        <p:nvSpPr>
          <p:cNvPr id="4" name="Zástupný symbol pro zápatí 3"/>
          <p:cNvSpPr>
            <a:spLocks noGrp="1"/>
          </p:cNvSpPr>
          <p:nvPr>
            <p:ph type="ftr" sz="quarter" idx="11"/>
          </p:nvPr>
        </p:nvSpPr>
        <p:spPr/>
        <p:txBody>
          <a:bodyPr/>
          <a:lstStyle/>
          <a:p>
            <a:r>
              <a:rPr lang="cs-CZ" smtClean="0"/>
              <a:t>© 2016  STÁTNÍ ÚSTAV PRO KONTROLU LÉČIV</a:t>
            </a:r>
            <a:endParaRPr lang="cs-CZ" dirty="0"/>
          </a:p>
        </p:txBody>
      </p:sp>
      <p:sp>
        <p:nvSpPr>
          <p:cNvPr id="3" name="Zástupný symbol pro číslo snímku 2"/>
          <p:cNvSpPr>
            <a:spLocks noGrp="1"/>
          </p:cNvSpPr>
          <p:nvPr>
            <p:ph type="sldNum" sz="quarter" idx="12"/>
          </p:nvPr>
        </p:nvSpPr>
        <p:spPr/>
        <p:txBody>
          <a:bodyPr/>
          <a:lstStyle/>
          <a:p>
            <a:fld id="{3F7E86AA-FCC7-45ED-BAA9-A02C04DFE918}" type="slidenum">
              <a:rPr lang="cs-CZ" smtClean="0"/>
              <a:pPr/>
              <a:t>18</a:t>
            </a:fld>
            <a:endParaRPr lang="cs-CZ" dirty="0"/>
          </a:p>
        </p:txBody>
      </p:sp>
    </p:spTree>
    <p:extLst>
      <p:ext uri="{BB962C8B-B14F-4D97-AF65-F5344CB8AC3E}">
        <p14:creationId xmlns:p14="http://schemas.microsoft.com/office/powerpoint/2010/main" val="180036647"/>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31540" y="1583796"/>
            <a:ext cx="8229600" cy="4761230"/>
          </a:xfrm>
        </p:spPr>
        <p:txBody>
          <a:bodyPr>
            <a:normAutofit/>
          </a:bodyPr>
          <a:lstStyle/>
          <a:p>
            <a:r>
              <a:rPr lang="cs-CZ" sz="2400" b="1" dirty="0" smtClean="0"/>
              <a:t>ANO</a:t>
            </a:r>
          </a:p>
          <a:p>
            <a:r>
              <a:rPr lang="cs-CZ" sz="2400" b="1" dirty="0" smtClean="0"/>
              <a:t>KH s léčebným nebo preventivním účelem </a:t>
            </a:r>
          </a:p>
          <a:p>
            <a:r>
              <a:rPr lang="cs-CZ" sz="2400" b="1" dirty="0" smtClean="0"/>
              <a:t>IP/IS – v jazyce, kterému SH dobře rozumí</a:t>
            </a:r>
          </a:p>
          <a:p>
            <a:endParaRPr lang="cs-CZ" sz="2400" b="1" dirty="0" smtClean="0"/>
          </a:p>
          <a:p>
            <a:r>
              <a:rPr lang="cs-CZ" sz="2400" b="1" dirty="0" smtClean="0"/>
              <a:t>Na co myslet:</a:t>
            </a:r>
          </a:p>
          <a:p>
            <a:pPr lvl="1">
              <a:buFont typeface="Arial" charset="0"/>
              <a:buChar char="•"/>
            </a:pPr>
            <a:r>
              <a:rPr lang="cs-CZ" dirty="0" smtClean="0"/>
              <a:t>Zdravotní péče, která není součástí KH, ale je součástí léčby daného onemocnění?</a:t>
            </a:r>
          </a:p>
          <a:p>
            <a:pPr lvl="1">
              <a:buFont typeface="Arial" charset="0"/>
              <a:buChar char="•"/>
            </a:pPr>
            <a:r>
              <a:rPr lang="cs-CZ" dirty="0" smtClean="0"/>
              <a:t>Vyšetření, která nejsou hrazena z KH ?</a:t>
            </a:r>
          </a:p>
          <a:p>
            <a:pPr lvl="1">
              <a:buFont typeface="Arial" charset="0"/>
              <a:buChar char="•"/>
            </a:pPr>
            <a:r>
              <a:rPr lang="cs-CZ" dirty="0" smtClean="0"/>
              <a:t>Zdravotní péče mimo KH v případě NÚ a vyřazení z KH ?</a:t>
            </a:r>
          </a:p>
          <a:p>
            <a:pPr lvl="1">
              <a:buFont typeface="Arial" charset="0"/>
              <a:buChar char="•"/>
            </a:pPr>
            <a:r>
              <a:rPr lang="cs-CZ" dirty="0" smtClean="0"/>
              <a:t>Souhlas zdravotní pojišťovny cizince ?</a:t>
            </a:r>
          </a:p>
          <a:p>
            <a:pPr lvl="1">
              <a:buFont typeface="Arial" charset="0"/>
              <a:buChar char="•"/>
            </a:pPr>
            <a:endParaRPr lang="cs-CZ" dirty="0" smtClean="0"/>
          </a:p>
        </p:txBody>
      </p:sp>
      <p:sp>
        <p:nvSpPr>
          <p:cNvPr id="4" name="Date Placeholder 3"/>
          <p:cNvSpPr>
            <a:spLocks noGrp="1"/>
          </p:cNvSpPr>
          <p:nvPr>
            <p:ph type="dt" sz="half" idx="10"/>
          </p:nvPr>
        </p:nvSpPr>
        <p:spPr/>
        <p:txBody>
          <a:bodyPr/>
          <a:lstStyle/>
          <a:p>
            <a:r>
              <a:rPr lang="cs-CZ" smtClean="0"/>
              <a:t>28. 6. 2016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386535" y="953725"/>
            <a:ext cx="4320480" cy="540060"/>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rmAutofit fontScale="97500" lnSpcReduction="100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u="sng" dirty="0" smtClean="0">
                <a:solidFill>
                  <a:srgbClr val="0070C0"/>
                </a:solidFill>
                <a:latin typeface="+mn-lt"/>
              </a:rPr>
              <a:t>Zařazování cizinců do KH</a:t>
            </a:r>
            <a:endParaRPr lang="cs-CZ" sz="3300" u="sng" dirty="0" smtClean="0">
              <a:solidFill>
                <a:srgbClr val="0070C0"/>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19</a:t>
            </a:fld>
            <a:endParaRPr lang="cs-CZ" dirty="0"/>
          </a:p>
        </p:txBody>
      </p:sp>
    </p:spTree>
    <p:extLst>
      <p:ext uri="{BB962C8B-B14F-4D97-AF65-F5344CB8AC3E}">
        <p14:creationId xmlns:p14="http://schemas.microsoft.com/office/powerpoint/2010/main" val="4157362417"/>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00833" y="2123855"/>
            <a:ext cx="8229600" cy="4356186"/>
          </a:xfrm>
        </p:spPr>
        <p:txBody>
          <a:bodyPr>
            <a:normAutofit lnSpcReduction="10000"/>
          </a:bodyPr>
          <a:lstStyle/>
          <a:p>
            <a:r>
              <a:rPr lang="cs-CZ" b="1" dirty="0" smtClean="0"/>
              <a:t>ANO</a:t>
            </a:r>
          </a:p>
          <a:p>
            <a:r>
              <a:rPr lang="cs-CZ" b="1" smtClean="0"/>
              <a:t>NE </a:t>
            </a:r>
            <a:r>
              <a:rPr lang="cs-CZ" b="1" dirty="0" smtClean="0"/>
              <a:t>– POUZE</a:t>
            </a:r>
          </a:p>
          <a:p>
            <a:pPr lvl="1">
              <a:buFont typeface="Arial" panose="020B0604020202020204" pitchFamily="34" charset="0"/>
              <a:buChar char="•"/>
            </a:pPr>
            <a:r>
              <a:rPr lang="cs-CZ" b="1" dirty="0" smtClean="0"/>
              <a:t>Pokud není druhý rodič uveden v rodném listu</a:t>
            </a:r>
          </a:p>
          <a:p>
            <a:pPr lvl="1">
              <a:buFont typeface="Arial" panose="020B0604020202020204" pitchFamily="34" charset="0"/>
              <a:buChar char="•"/>
            </a:pPr>
            <a:r>
              <a:rPr lang="cs-CZ" b="1" dirty="0" smtClean="0"/>
              <a:t>Pokud jeden z rodičů zemřel</a:t>
            </a:r>
          </a:p>
          <a:p>
            <a:pPr lvl="1">
              <a:buFont typeface="Arial" panose="020B0604020202020204" pitchFamily="34" charset="0"/>
              <a:buChar char="•"/>
            </a:pPr>
            <a:r>
              <a:rPr lang="cs-CZ" b="1" dirty="0" smtClean="0"/>
              <a:t>Pokud je jeden z rodičů zbaven rodičovských práv </a:t>
            </a:r>
          </a:p>
          <a:p>
            <a:r>
              <a:rPr lang="cs-CZ" i="1" u="sng" dirty="0" smtClean="0"/>
              <a:t>Poznámka:</a:t>
            </a:r>
            <a:r>
              <a:rPr lang="cs-CZ" b="1" dirty="0" smtClean="0"/>
              <a:t> IP/IS – v jazyce, kterému rodič rozumí</a:t>
            </a:r>
          </a:p>
          <a:p>
            <a:r>
              <a:rPr lang="cs-CZ" b="1" dirty="0" smtClean="0">
                <a:solidFill>
                  <a:srgbClr val="FF0000"/>
                </a:solidFill>
              </a:rPr>
              <a:t>Zařazení nezletilých v akutních stavech</a:t>
            </a:r>
          </a:p>
          <a:p>
            <a:pPr lvl="1">
              <a:buFont typeface="Arial" panose="020B0604020202020204" pitchFamily="34" charset="0"/>
              <a:buChar char="•"/>
            </a:pPr>
            <a:r>
              <a:rPr lang="cs-CZ" b="1" dirty="0" smtClean="0">
                <a:solidFill>
                  <a:srgbClr val="FF0000"/>
                </a:solidFill>
              </a:rPr>
              <a:t>Podrobný popis v protokolu </a:t>
            </a:r>
            <a:r>
              <a:rPr lang="cs-CZ" dirty="0" smtClean="0">
                <a:solidFill>
                  <a:srgbClr val="FF0000"/>
                </a:solidFill>
              </a:rPr>
              <a:t>(pokud by obsahoval i možnost souhlasu pouze 1 rodiče a dodatečně druhého)</a:t>
            </a:r>
            <a:endParaRPr lang="cs-CZ" b="1" dirty="0" smtClean="0">
              <a:solidFill>
                <a:srgbClr val="FF0000"/>
              </a:solidFill>
            </a:endParaRPr>
          </a:p>
          <a:p>
            <a:pPr lvl="1">
              <a:buFont typeface="Arial" panose="020B0604020202020204" pitchFamily="34" charset="0"/>
              <a:buChar char="•"/>
            </a:pPr>
            <a:r>
              <a:rPr lang="cs-CZ" b="1" dirty="0" smtClean="0">
                <a:solidFill>
                  <a:srgbClr val="FF0000"/>
                </a:solidFill>
              </a:rPr>
              <a:t>Souhlas etické komise se způsobem zařazení</a:t>
            </a:r>
          </a:p>
          <a:p>
            <a:endParaRPr lang="cs-CZ" b="1" dirty="0" smtClean="0"/>
          </a:p>
        </p:txBody>
      </p:sp>
      <p:sp>
        <p:nvSpPr>
          <p:cNvPr id="4" name="Date Placeholder 3"/>
          <p:cNvSpPr>
            <a:spLocks noGrp="1"/>
          </p:cNvSpPr>
          <p:nvPr>
            <p:ph type="dt" sz="half" idx="10"/>
          </p:nvPr>
        </p:nvSpPr>
        <p:spPr/>
        <p:txBody>
          <a:bodyPr/>
          <a:lstStyle/>
          <a:p>
            <a:r>
              <a:rPr lang="cs-CZ" smtClean="0"/>
              <a:t>28. 6. 2016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400833" y="818710"/>
            <a:ext cx="7920881" cy="1215135"/>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rmAutofit fontScale="975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u="sng" dirty="0" smtClean="0">
                <a:solidFill>
                  <a:srgbClr val="0070C0"/>
                </a:solidFill>
                <a:latin typeface="+mn-lt"/>
              </a:rPr>
              <a:t>Je nezbytný podpisy obou rodičů pro zařazení nezletilého do KH?</a:t>
            </a:r>
            <a:endParaRPr lang="cs-CZ" sz="3300" u="sng" dirty="0" smtClean="0">
              <a:solidFill>
                <a:srgbClr val="0070C0"/>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20</a:t>
            </a:fld>
            <a:endParaRPr lang="cs-CZ" dirty="0"/>
          </a:p>
        </p:txBody>
      </p:sp>
    </p:spTree>
    <p:extLst>
      <p:ext uri="{BB962C8B-B14F-4D97-AF65-F5344CB8AC3E}">
        <p14:creationId xmlns:p14="http://schemas.microsoft.com/office/powerpoint/2010/main" val="2950988106"/>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7192" y="2438889"/>
            <a:ext cx="8229600" cy="3626449"/>
          </a:xfrm>
        </p:spPr>
        <p:txBody>
          <a:bodyPr>
            <a:normAutofit/>
          </a:bodyPr>
          <a:lstStyle/>
          <a:p>
            <a:r>
              <a:rPr lang="cs-CZ" b="1" dirty="0" smtClean="0"/>
              <a:t>NE </a:t>
            </a:r>
            <a:r>
              <a:rPr lang="cs-CZ" i="1" dirty="0"/>
              <a:t>(zákon o léčivech § 57, odst. 2</a:t>
            </a:r>
            <a:r>
              <a:rPr lang="cs-CZ" i="1" dirty="0" smtClean="0"/>
              <a:t>)</a:t>
            </a:r>
          </a:p>
          <a:p>
            <a:pPr lvl="1">
              <a:buFont typeface="Arial" panose="020B0604020202020204" pitchFamily="34" charset="0"/>
              <a:buChar char="•"/>
            </a:pPr>
            <a:r>
              <a:rPr lang="cs-CZ" b="1" i="1" dirty="0" smtClean="0"/>
              <a:t>Značení v českém jazyce!</a:t>
            </a:r>
            <a:endParaRPr lang="cs-CZ" b="1" dirty="0"/>
          </a:p>
          <a:p>
            <a:pPr marL="0" indent="0">
              <a:buNone/>
            </a:pPr>
            <a:endParaRPr lang="cs-CZ" b="1" dirty="0" smtClean="0"/>
          </a:p>
        </p:txBody>
      </p:sp>
      <p:sp>
        <p:nvSpPr>
          <p:cNvPr id="4" name="Date Placeholder 3"/>
          <p:cNvSpPr>
            <a:spLocks noGrp="1"/>
          </p:cNvSpPr>
          <p:nvPr>
            <p:ph type="dt" sz="half" idx="10"/>
          </p:nvPr>
        </p:nvSpPr>
        <p:spPr/>
        <p:txBody>
          <a:bodyPr/>
          <a:lstStyle/>
          <a:p>
            <a:r>
              <a:rPr lang="cs-CZ" smtClean="0"/>
              <a:t>28. 6. 2016</a:t>
            </a:r>
            <a:endParaRPr lang="cs-CZ" dirty="0"/>
          </a:p>
        </p:txBody>
      </p:sp>
      <p:sp>
        <p:nvSpPr>
          <p:cNvPr id="5" name="Footer Placeholder 4"/>
          <p:cNvSpPr>
            <a:spLocks noGrp="1"/>
          </p:cNvSpPr>
          <p:nvPr>
            <p:ph type="ftr" sz="quarter" idx="11"/>
          </p:nvPr>
        </p:nvSpPr>
        <p:spPr/>
        <p:txBody>
          <a:bodyPr/>
          <a:lstStyle/>
          <a:p>
            <a:r>
              <a:rPr lang="cs-CZ" smtClean="0"/>
              <a:t>© 2016  STÁTNÍ ÚSTAV PRO KONTROLU LÉČIV</a:t>
            </a:r>
            <a:endParaRPr lang="cs-CZ" dirty="0"/>
          </a:p>
        </p:txBody>
      </p:sp>
      <p:sp>
        <p:nvSpPr>
          <p:cNvPr id="8" name="Rectangle 2"/>
          <p:cNvSpPr txBox="1">
            <a:spLocks noChangeArrowheads="1"/>
          </p:cNvSpPr>
          <p:nvPr/>
        </p:nvSpPr>
        <p:spPr>
          <a:xfrm>
            <a:off x="386533" y="953724"/>
            <a:ext cx="8010891" cy="765085"/>
          </a:xfrm>
          <a:prstGeom prst="rect">
            <a:avLst/>
          </a:prstGeom>
          <a:noFill/>
          <a:ln cmpd="sng">
            <a:noFill/>
          </a:ln>
          <a:effectLst>
            <a:outerShdw blurRad="50800" dist="50800" dir="5400000" algn="ctr" rotWithShape="0">
              <a:schemeClr val="bg1"/>
            </a:outerShdw>
          </a:effectLst>
        </p:spPr>
        <p:txBody>
          <a:bodyPr vert="horz" lIns="91440" tIns="45720" rIns="91440" bIns="45720" rtlCol="0" anchor="ctr">
            <a:normAutofit fontScale="97500"/>
          </a:bodyPr>
          <a:lstStyle>
            <a:lvl1pPr algn="l" defTabSz="914400" rtl="0" eaLnBrk="1" latinLnBrk="0" hangingPunct="1">
              <a:spcBef>
                <a:spcPct val="0"/>
              </a:spcBef>
              <a:buNone/>
              <a:defRPr sz="3200" b="1" kern="1200">
                <a:solidFill>
                  <a:schemeClr val="tx1"/>
                </a:solidFill>
                <a:latin typeface="+mj-lt"/>
                <a:ea typeface="+mj-ea"/>
                <a:cs typeface="+mj-cs"/>
              </a:defRPr>
            </a:lvl1pPr>
          </a:lstStyle>
          <a:p>
            <a:r>
              <a:rPr lang="cs-CZ" dirty="0" smtClean="0">
                <a:solidFill>
                  <a:schemeClr val="tx1">
                    <a:lumMod val="75000"/>
                  </a:schemeClr>
                </a:solidFill>
                <a:latin typeface="Times New Roman" pitchFamily="18" charset="0"/>
              </a:rPr>
              <a:t> </a:t>
            </a:r>
            <a:r>
              <a:rPr lang="cs-CZ" u="sng" dirty="0" smtClean="0">
                <a:solidFill>
                  <a:srgbClr val="0070C0"/>
                </a:solidFill>
                <a:latin typeface="+mn-lt"/>
              </a:rPr>
              <a:t>Je možnost značení IMP v jiném jazyce ?</a:t>
            </a:r>
            <a:endParaRPr lang="cs-CZ" sz="3300" u="sng" dirty="0" smtClean="0">
              <a:solidFill>
                <a:srgbClr val="0070C0"/>
              </a:solidFill>
              <a:latin typeface="+mn-lt"/>
              <a:cs typeface="Times New Roman" pitchFamily="18" charset="0"/>
            </a:endParaRPr>
          </a:p>
        </p:txBody>
      </p:sp>
      <p:sp>
        <p:nvSpPr>
          <p:cNvPr id="9" name="Zástupný symbol pro text 8"/>
          <p:cNvSpPr>
            <a:spLocks noGrp="1"/>
          </p:cNvSpPr>
          <p:nvPr>
            <p:ph type="body" sz="quarter" idx="13"/>
          </p:nvPr>
        </p:nvSpPr>
        <p:spPr/>
        <p:txBody>
          <a:bodyPr/>
          <a:lstStyle/>
          <a:p>
            <a:endParaRPr lang="cs-CZ"/>
          </a:p>
        </p:txBody>
      </p:sp>
      <p:sp>
        <p:nvSpPr>
          <p:cNvPr id="7" name="Slide Number Placeholder 6"/>
          <p:cNvSpPr>
            <a:spLocks noGrp="1"/>
          </p:cNvSpPr>
          <p:nvPr>
            <p:ph type="sldNum" sz="quarter" idx="12"/>
          </p:nvPr>
        </p:nvSpPr>
        <p:spPr/>
        <p:txBody>
          <a:bodyPr/>
          <a:lstStyle/>
          <a:p>
            <a:fld id="{3F7E86AA-FCC7-45ED-BAA9-A02C04DFE918}" type="slidenum">
              <a:rPr lang="cs-CZ" smtClean="0"/>
              <a:pPr/>
              <a:t>21</a:t>
            </a:fld>
            <a:endParaRPr lang="cs-CZ" dirty="0"/>
          </a:p>
        </p:txBody>
      </p:sp>
    </p:spTree>
    <p:extLst>
      <p:ext uri="{BB962C8B-B14F-4D97-AF65-F5344CB8AC3E}">
        <p14:creationId xmlns:p14="http://schemas.microsoft.com/office/powerpoint/2010/main" val="511414310"/>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2.xml><?xml version="1.0" encoding="utf-8"?>
<a:theme xmlns:a="http://schemas.openxmlformats.org/drawingml/2006/main" name="1_Motiv sady Office">
  <a:themeElements>
    <a:clrScheme name="Státní ústav pro kontrolu léčiv">
      <a:dk1>
        <a:srgbClr val="2D3291"/>
      </a:dk1>
      <a:lt1>
        <a:sysClr val="window" lastClr="FFFFFF"/>
      </a:lt1>
      <a:dk2>
        <a:srgbClr val="F06423"/>
      </a:dk2>
      <a:lt2>
        <a:srgbClr val="CCCCCC"/>
      </a:lt2>
      <a:accent1>
        <a:srgbClr val="335A9A"/>
      </a:accent1>
      <a:accent2>
        <a:srgbClr val="6683B3"/>
      </a:accent2>
      <a:accent3>
        <a:srgbClr val="99ACCD"/>
      </a:accent3>
      <a:accent4>
        <a:srgbClr val="F4A533"/>
      </a:accent4>
      <a:accent5>
        <a:srgbClr val="F7BB66"/>
      </a:accent5>
      <a:accent6>
        <a:srgbClr val="F9D299"/>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nchor="ctr">
        <a:spAutoFit/>
      </a:bodyPr>
      <a:lstStyle>
        <a:defPPr marL="0" marR="0" indent="0" algn="l" defTabSz="914400" rtl="0" eaLnBrk="1" fontAlgn="auto" latinLnBrk="0" hangingPunct="1">
          <a:lnSpc>
            <a:spcPct val="100000"/>
          </a:lnSpc>
          <a:spcBef>
            <a:spcPts val="0"/>
          </a:spcBef>
          <a:spcAft>
            <a:spcPts val="0"/>
          </a:spcAft>
          <a:buClrTx/>
          <a:buSzTx/>
          <a:buFontTx/>
          <a:buNone/>
          <a:tabLst/>
          <a:defRPr sz="1800" b="1" kern="1200" baseline="30000" dirty="0" smtClean="0">
            <a:solidFill>
              <a:schemeClr val="tx1"/>
            </a:solidFill>
            <a:latin typeface="+mn-lt"/>
            <a:ea typeface="+mn-ea"/>
            <a:cs typeface="+mn-cs"/>
          </a:defRPr>
        </a:defPPr>
      </a:lstStyle>
    </a:txDef>
  </a:objectDefaults>
  <a:extraClrSchemeLst/>
</a:theme>
</file>

<file path=ppt/theme/theme3.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2966</TotalTime>
  <Words>1486</Words>
  <Application>Microsoft Office PowerPoint</Application>
  <PresentationFormat>Předvádění na obrazovce (4:3)</PresentationFormat>
  <Paragraphs>216</Paragraphs>
  <Slides>21</Slides>
  <Notes>0</Notes>
  <HiddenSlides>0</HiddenSlides>
  <MMClips>0</MMClips>
  <ScaleCrop>false</ScaleCrop>
  <HeadingPairs>
    <vt:vector size="4" baseType="variant">
      <vt:variant>
        <vt:lpstr>Motiv</vt:lpstr>
      </vt:variant>
      <vt:variant>
        <vt:i4>2</vt:i4>
      </vt:variant>
      <vt:variant>
        <vt:lpstr>Nadpisy snímků</vt:lpstr>
      </vt:variant>
      <vt:variant>
        <vt:i4>21</vt:i4>
      </vt:variant>
    </vt:vector>
  </HeadingPairs>
  <TitlesOfParts>
    <vt:vector size="23" baseType="lpstr">
      <vt:lpstr>Motiv sady Office</vt:lpstr>
      <vt:lpstr>1_Motiv sady Office</vt:lpstr>
      <vt:lpstr>Co ještě nebylo řečeno ke kh * distribuce * LÉKÁRNY * zajištění léčby po ukončení kh * ČASTÉ DOTAZY  </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Q &amp; A  </vt:lpstr>
      <vt:lpstr>Prezentace aplikace PowerPoint</vt:lpstr>
      <vt:lpstr>Prezentace aplikace PowerPoint</vt:lpstr>
      <vt:lpstr>Prezentace aplikace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Zbyněk Polák</dc:creator>
  <cp:lastModifiedBy>Němcová Alice</cp:lastModifiedBy>
  <cp:revision>244</cp:revision>
  <dcterms:created xsi:type="dcterms:W3CDTF">2012-11-07T12:54:42Z</dcterms:created>
  <dcterms:modified xsi:type="dcterms:W3CDTF">2017-01-02T16:20:43Z</dcterms:modified>
</cp:coreProperties>
</file>